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0AEEE-ED5E-4777-936C-565665681A1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42EB24-74EC-43EE-A732-AA7F6BE8AA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069D334-A379-4E81-8CE1-933C635860CB}"/>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F5722948-4654-4BBA-837E-3A139217431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6ECB05D-1C3F-47D6-B062-894BFBECBFF3}"/>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816739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BC6364-E908-49CD-8D90-B175C1FEC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F4870D6B-B639-421C-B607-0EF41D97C11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A6CE759-49A6-489E-B38F-32746DC6E138}"/>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6F513ACF-F4D4-4046-AE6C-DA68D2A185E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244F78B-92F7-40B5-AF22-F7CCF5C1E08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92765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62566D1-9423-481C-A56F-6D86467AAFA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10D8018-22B9-4AF0-937C-52DCB6379751}"/>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46AC825-9EA4-49B4-AC09-B030AD8C4AD0}"/>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2D9521F4-FDA7-4729-BE48-01FD88FB963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F125F-A1EC-4F17-B189-C002D2E6841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954245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337B085-9A56-4CF1-BCED-5ABF13C3695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83A2F81-2B49-4DFD-A72E-0E2E907219BE}"/>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09AF1E0E-B674-40C4-B477-C396296DD4A9}"/>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FDC1BD53-F040-4441-937C-2AC5D1D0401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D12E688-F163-4D2C-A541-98C1BBBA068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49821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E78418-443E-45FF-A452-DD5F344E8230}"/>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3BB7094-A6AD-4303-9998-AD12F9997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6564903B-0B5A-469A-8C30-F2842ADB6CF9}"/>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1E881514-C490-4C11-96C1-6C3439AD138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CBF0559-5A3D-4DC9-B3A0-286EA5C76EF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92444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B3D334-C868-48CB-93CF-150DBDC3DA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5DAEE29-AD89-4DCA-B49C-852ADFBE12AF}"/>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22036A87-EB79-4172-9C9C-FE078FB85BC1}"/>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D585B8A2-8641-489F-AB7A-704AF34CBC1E}"/>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6" name="Θέση υποσέλιδου 5">
            <a:extLst>
              <a:ext uri="{FF2B5EF4-FFF2-40B4-BE49-F238E27FC236}">
                <a16:creationId xmlns:a16="http://schemas.microsoft.com/office/drawing/2014/main" id="{7948C14B-7AFA-423D-A611-955C7662772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1E8B4C51-7319-4210-8B89-47AFAC52E9E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462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9907F8-D946-45AA-84F5-0E967C609990}"/>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B061C79-432D-48A6-9002-095BFF0701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040CC538-FF23-4FD5-A0AA-D97782CC2ACC}"/>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9CA23C4E-C6AA-4BB9-9859-EEAD72F1F0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B721CC62-430B-4DDC-8F12-51965CE05C4D}"/>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D04EE0B6-FBCF-4091-B5FB-3DD518D22DF9}"/>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8" name="Θέση υποσέλιδου 7">
            <a:extLst>
              <a:ext uri="{FF2B5EF4-FFF2-40B4-BE49-F238E27FC236}">
                <a16:creationId xmlns:a16="http://schemas.microsoft.com/office/drawing/2014/main" id="{50B0F9A7-3606-4636-AF3B-CF92002F3945}"/>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6744EC07-6EE0-4A11-B91D-3209E9DCD148}"/>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427774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2FD276-2ED4-4D1E-BA20-143F85DDD43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A81228B-EE9E-4E38-8682-A8A5FC0F1356}"/>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4" name="Θέση υποσέλιδου 3">
            <a:extLst>
              <a:ext uri="{FF2B5EF4-FFF2-40B4-BE49-F238E27FC236}">
                <a16:creationId xmlns:a16="http://schemas.microsoft.com/office/drawing/2014/main" id="{327A2DD1-9557-4AEE-B0D4-24B17E490A3F}"/>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C6EDD03-F6EE-4B6F-B0CE-11AA5C46F729}"/>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236134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E6D3C86-7D47-400D-9216-839431A3B906}"/>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3" name="Θέση υποσέλιδου 2">
            <a:extLst>
              <a:ext uri="{FF2B5EF4-FFF2-40B4-BE49-F238E27FC236}">
                <a16:creationId xmlns:a16="http://schemas.microsoft.com/office/drawing/2014/main" id="{A8688050-CFB8-42F9-A2A0-64B547CD393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D63ABB8D-0C07-42A1-A7BE-D7ACF3240EF0}"/>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375393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302613-C94F-46C9-A512-E09A565D226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77ABE1D-2DFE-4290-B605-85292B9CCA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7816968-5B00-4BE2-8CD9-2CD96D0B04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0C490B0F-C1FB-4880-A8CB-7FFF6D330E97}"/>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6" name="Θέση υποσέλιδου 5">
            <a:extLst>
              <a:ext uri="{FF2B5EF4-FFF2-40B4-BE49-F238E27FC236}">
                <a16:creationId xmlns:a16="http://schemas.microsoft.com/office/drawing/2014/main" id="{76F48B56-0E99-4E02-A6FB-D30465EB195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F5096D6-5295-4999-AFE6-C8A1D0C830BE}"/>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50179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95169DD-C14E-4EB5-A055-15E796F07EE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4BDBE51-35D0-4C36-940D-4A3F7D06F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C8DEB96-367F-48D6-A97B-91D438FB0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BA2AED13-1990-45CA-873F-C74F6E772088}"/>
              </a:ext>
            </a:extLst>
          </p:cNvPr>
          <p:cNvSpPr>
            <a:spLocks noGrp="1"/>
          </p:cNvSpPr>
          <p:nvPr>
            <p:ph type="dt" sz="half" idx="10"/>
          </p:nvPr>
        </p:nvSpPr>
        <p:spPr/>
        <p:txBody>
          <a:bodyPr/>
          <a:lstStyle/>
          <a:p>
            <a:fld id="{EC3B42F7-BA35-4BDF-B05D-5DE6F2934B05}" type="datetimeFigureOut">
              <a:rPr lang="el-GR" smtClean="0"/>
              <a:t>16/10/2017</a:t>
            </a:fld>
            <a:endParaRPr lang="el-GR"/>
          </a:p>
        </p:txBody>
      </p:sp>
      <p:sp>
        <p:nvSpPr>
          <p:cNvPr id="6" name="Θέση υποσέλιδου 5">
            <a:extLst>
              <a:ext uri="{FF2B5EF4-FFF2-40B4-BE49-F238E27FC236}">
                <a16:creationId xmlns:a16="http://schemas.microsoft.com/office/drawing/2014/main" id="{B67D701D-2862-41FF-9A9A-3A88DB17347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6F4087C-91DF-40E7-B302-554851116287}"/>
              </a:ext>
            </a:extLst>
          </p:cNvPr>
          <p:cNvSpPr>
            <a:spLocks noGrp="1"/>
          </p:cNvSpPr>
          <p:nvPr>
            <p:ph type="sldNum" sz="quarter" idx="12"/>
          </p:nvPr>
        </p:nvSpPr>
        <p:spPr/>
        <p:txBody>
          <a:bodyPr/>
          <a:lstStyle/>
          <a:p>
            <a:fld id="{47BAF1FE-7C29-455E-A466-F7ADD1F866EA}" type="slidenum">
              <a:rPr lang="el-GR" smtClean="0"/>
              <a:t>‹#›</a:t>
            </a:fld>
            <a:endParaRPr lang="el-GR"/>
          </a:p>
        </p:txBody>
      </p:sp>
    </p:spTree>
    <p:extLst>
      <p:ext uri="{BB962C8B-B14F-4D97-AF65-F5344CB8AC3E}">
        <p14:creationId xmlns:p14="http://schemas.microsoft.com/office/powerpoint/2010/main" val="178791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595FC68F-1556-42D6-868A-908B5B97B0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09545CE-7BE5-452D-8430-D226D65C3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BFFC349-F440-46B9-AC90-685650BBDF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B42F7-BA35-4BDF-B05D-5DE6F2934B05}" type="datetimeFigureOut">
              <a:rPr lang="el-GR" smtClean="0"/>
              <a:t>16/10/2017</a:t>
            </a:fld>
            <a:endParaRPr lang="el-GR"/>
          </a:p>
        </p:txBody>
      </p:sp>
      <p:sp>
        <p:nvSpPr>
          <p:cNvPr id="5" name="Θέση υποσέλιδου 4">
            <a:extLst>
              <a:ext uri="{FF2B5EF4-FFF2-40B4-BE49-F238E27FC236}">
                <a16:creationId xmlns:a16="http://schemas.microsoft.com/office/drawing/2014/main" id="{FD94306F-96C1-4679-9EB2-6ACE973C63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0BA1997-FB9A-4A0B-8D5F-AF3531215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BAF1FE-7C29-455E-A466-F7ADD1F866EA}" type="slidenum">
              <a:rPr lang="el-GR" smtClean="0"/>
              <a:t>‹#›</a:t>
            </a:fld>
            <a:endParaRPr lang="el-GR"/>
          </a:p>
        </p:txBody>
      </p:sp>
    </p:spTree>
    <p:extLst>
      <p:ext uri="{BB962C8B-B14F-4D97-AF65-F5344CB8AC3E}">
        <p14:creationId xmlns:p14="http://schemas.microsoft.com/office/powerpoint/2010/main" val="6702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2" name="Εικόνα 1" descr="Εικόνα που περιέχει φύση, βράχος, υπαίθριος, βουνό&#10;&#10;Η περιγραφή δημιουργήθηκε με πολύ υψηλή αξιοπιστία">
            <a:extLst>
              <a:ext uri="{FF2B5EF4-FFF2-40B4-BE49-F238E27FC236}">
                <a16:creationId xmlns:a16="http://schemas.microsoft.com/office/drawing/2014/main" id="{CF344F12-DCE0-40F3-9A3C-F02EC2C42B0A}"/>
              </a:ext>
            </a:extLst>
          </p:cNvPr>
          <p:cNvPicPr>
            <a:picLocks noChangeAspect="1"/>
          </p:cNvPicPr>
          <p:nvPr/>
        </p:nvPicPr>
        <p:blipFill rotWithShape="1">
          <a:blip r:embed="rId2"/>
          <a:srcRect t="7348" b="8697"/>
          <a:stretch/>
        </p:blipFill>
        <p:spPr>
          <a:xfrm>
            <a:off x="31551" y="10"/>
            <a:ext cx="12191980" cy="6857990"/>
          </a:xfrm>
          <a:prstGeom prst="rect">
            <a:avLst/>
          </a:prstGeom>
        </p:spPr>
      </p:pic>
      <p:sp>
        <p:nvSpPr>
          <p:cNvPr id="12"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4" name="Straight Connector 13">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9E51C7-5FE3-4117-B4B5-7BDCCCA141AC}"/>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a:latin typeface="+mj-lt"/>
                <a:ea typeface="+mj-ea"/>
                <a:cs typeface="+mj-cs"/>
              </a:rPr>
              <a:t>Γεωλογία – Διαχείριση Φυσικών Πόρων</a:t>
            </a:r>
          </a:p>
        </p:txBody>
      </p:sp>
    </p:spTree>
    <p:extLst>
      <p:ext uri="{BB962C8B-B14F-4D97-AF65-F5344CB8AC3E}">
        <p14:creationId xmlns:p14="http://schemas.microsoft.com/office/powerpoint/2010/main" val="328747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B24A4A9-5339-45E7-B5E1-061748979BFC}"/>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err="1">
                <a:solidFill>
                  <a:srgbClr val="C00000"/>
                </a:solidFill>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πλάκες </a:t>
            </a:r>
          </a:p>
        </p:txBody>
      </p:sp>
      <p:sp>
        <p:nvSpPr>
          <p:cNvPr id="3" name="Ορθογώνιο 2">
            <a:extLst>
              <a:ext uri="{FF2B5EF4-FFF2-40B4-BE49-F238E27FC236}">
                <a16:creationId xmlns:a16="http://schemas.microsoft.com/office/drawing/2014/main" id="{233D5128-9F62-4EC1-B3D4-342026D69BA4}"/>
              </a:ext>
            </a:extLst>
          </p:cNvPr>
          <p:cNvSpPr/>
          <p:nvPr/>
        </p:nvSpPr>
        <p:spPr>
          <a:xfrm>
            <a:off x="162758" y="868623"/>
            <a:ext cx="6096000" cy="2031325"/>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Σύμφωνα με τη θεωρία αυτή οι πλάκες είναι άκαμπτες και ολισθαίνουν πάνω στην </a:t>
            </a:r>
            <a:r>
              <a:rPr lang="el-GR" dirty="0" err="1">
                <a:latin typeface="Cambria" panose="02040503050406030204" pitchFamily="18" charset="0"/>
                <a:ea typeface="MS Mincho" panose="02020609040205080304" pitchFamily="49" charset="-128"/>
                <a:cs typeface="Times New Roman" panose="02020603050405020304" pitchFamily="18" charset="0"/>
              </a:rPr>
              <a:t>ασθενόσφαιρα</a:t>
            </a:r>
            <a:r>
              <a:rPr lang="el-GR" dirty="0">
                <a:latin typeface="Cambria" panose="02040503050406030204" pitchFamily="18" charset="0"/>
                <a:ea typeface="MS Mincho" panose="02020609040205080304" pitchFamily="49" charset="-128"/>
                <a:cs typeface="Times New Roman" panose="02020603050405020304" pitchFamily="18" charset="0"/>
              </a:rPr>
              <a:t>. Το αίτιο που τις κινεί είναι πιθανότατα </a:t>
            </a:r>
            <a:r>
              <a:rPr lang="el-GR" b="1" dirty="0">
                <a:latin typeface="Cambria" panose="02040503050406030204" pitchFamily="18" charset="0"/>
                <a:ea typeface="MS Mincho" panose="02020609040205080304" pitchFamily="49" charset="-128"/>
                <a:cs typeface="Times New Roman" panose="02020603050405020304" pitchFamily="18" charset="0"/>
              </a:rPr>
              <a:t>θερμικά ρεύματα μεταφοράς</a:t>
            </a:r>
            <a:r>
              <a:rPr lang="el-GR" dirty="0">
                <a:latin typeface="Cambria" panose="02040503050406030204" pitchFamily="18" charset="0"/>
                <a:ea typeface="MS Mincho" panose="02020609040205080304" pitchFamily="49" charset="-128"/>
                <a:cs typeface="Times New Roman" panose="02020603050405020304" pitchFamily="18" charset="0"/>
              </a:rPr>
              <a:t> και ανακύκλωσης μάζας και θερμότητας, που δρουν στο μανδύα. </a:t>
            </a:r>
            <a:r>
              <a:rPr lang="el-GR" dirty="0">
                <a:latin typeface="MS Mincho" panose="02020609040205080304" pitchFamily="49" charset="-128"/>
                <a:ea typeface="MS Mincho" panose="02020609040205080304" pitchFamily="49" charset="-128"/>
                <a:cs typeface="Times New Roman" panose="02020603050405020304" pitchFamily="18" charset="0"/>
              </a:rPr>
              <a:t>Ο</a:t>
            </a:r>
            <a:r>
              <a:rPr lang="el-GR" dirty="0">
                <a:latin typeface="Cambria" panose="02040503050406030204" pitchFamily="18" charset="0"/>
                <a:ea typeface="MS Mincho" panose="02020609040205080304" pitchFamily="49" charset="-128"/>
                <a:cs typeface="Times New Roman" panose="02020603050405020304" pitchFamily="18" charset="0"/>
              </a:rPr>
              <a:t>ι πλάκες κινούνται η μια ως προς την άλλη με τρεις τρόπους, δηλαδή ή συγκλίνουν, ή αποκλίνουν ή κινούνται πλευρικά. </a:t>
            </a:r>
            <a:endParaRPr lang="el-GR" dirty="0"/>
          </a:p>
        </p:txBody>
      </p:sp>
      <p:pic>
        <p:nvPicPr>
          <p:cNvPr id="4" name="Εικόνα 3">
            <a:extLst>
              <a:ext uri="{FF2B5EF4-FFF2-40B4-BE49-F238E27FC236}">
                <a16:creationId xmlns:a16="http://schemas.microsoft.com/office/drawing/2014/main" id="{319F0653-1D30-4D91-A91F-348066932DFF}"/>
              </a:ext>
            </a:extLst>
          </p:cNvPr>
          <p:cNvPicPr>
            <a:picLocks noChangeAspect="1"/>
          </p:cNvPicPr>
          <p:nvPr/>
        </p:nvPicPr>
        <p:blipFill>
          <a:blip r:embed="rId2"/>
          <a:stretch>
            <a:fillRect/>
          </a:stretch>
        </p:blipFill>
        <p:spPr>
          <a:xfrm>
            <a:off x="6327374" y="739066"/>
            <a:ext cx="5306786" cy="2971800"/>
          </a:xfrm>
          <a:prstGeom prst="rect">
            <a:avLst/>
          </a:prstGeom>
        </p:spPr>
      </p:pic>
      <p:sp>
        <p:nvSpPr>
          <p:cNvPr id="5" name="Ορθογώνιο 4">
            <a:extLst>
              <a:ext uri="{FF2B5EF4-FFF2-40B4-BE49-F238E27FC236}">
                <a16:creationId xmlns:a16="http://schemas.microsoft.com/office/drawing/2014/main" id="{A27C3BA6-0576-4B8B-9B36-165DF181AAAE}"/>
              </a:ext>
            </a:extLst>
          </p:cNvPr>
          <p:cNvSpPr/>
          <p:nvPr/>
        </p:nvSpPr>
        <p:spPr>
          <a:xfrm>
            <a:off x="5773444" y="4323827"/>
            <a:ext cx="6096000" cy="1477328"/>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Στην πρώτη περίπτωση επέρχεται σύγκλιση των δυο πλακών με συνέπεια μια από αυτές να καμφθεί και να βυθιστεί κάτω από την άλλη. Η διαδικασία αυτή οδηγεί σε λιώσιμο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λιθοσφαιρικού</a:t>
            </a:r>
            <a:r>
              <a:rPr lang="el-GR" dirty="0">
                <a:latin typeface="Cambria" panose="02040503050406030204" pitchFamily="18" charset="0"/>
                <a:ea typeface="MS Mincho" panose="02020609040205080304" pitchFamily="49" charset="-128"/>
                <a:cs typeface="Times New Roman" panose="02020603050405020304" pitchFamily="18" charset="0"/>
              </a:rPr>
              <a:t> υλικού της βυθιζόμενης πλάκας, δηλαδή σε καταστροφή λιθόσφαιρας.</a:t>
            </a:r>
            <a:endParaRPr lang="el-GR" dirty="0"/>
          </a:p>
        </p:txBody>
      </p:sp>
      <p:pic>
        <p:nvPicPr>
          <p:cNvPr id="6" name="Εικόνα 5">
            <a:extLst>
              <a:ext uri="{FF2B5EF4-FFF2-40B4-BE49-F238E27FC236}">
                <a16:creationId xmlns:a16="http://schemas.microsoft.com/office/drawing/2014/main" id="{689211F3-BFB0-4C6A-9071-C7316030D531}"/>
              </a:ext>
            </a:extLst>
          </p:cNvPr>
          <p:cNvPicPr>
            <a:picLocks noChangeAspect="1"/>
          </p:cNvPicPr>
          <p:nvPr/>
        </p:nvPicPr>
        <p:blipFill>
          <a:blip r:embed="rId3"/>
          <a:stretch>
            <a:fillRect/>
          </a:stretch>
        </p:blipFill>
        <p:spPr>
          <a:xfrm>
            <a:off x="653990" y="2899948"/>
            <a:ext cx="4512815" cy="3931163"/>
          </a:xfrm>
          <a:prstGeom prst="rect">
            <a:avLst/>
          </a:prstGeom>
        </p:spPr>
      </p:pic>
    </p:spTree>
    <p:extLst>
      <p:ext uri="{BB962C8B-B14F-4D97-AF65-F5344CB8AC3E}">
        <p14:creationId xmlns:p14="http://schemas.microsoft.com/office/powerpoint/2010/main" val="92056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2C0E99D-068F-4418-AFEE-7C7C03A4B3C7}"/>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err="1">
                <a:solidFill>
                  <a:srgbClr val="C00000"/>
                </a:solidFill>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πλάκες </a:t>
            </a:r>
          </a:p>
        </p:txBody>
      </p:sp>
      <p:sp>
        <p:nvSpPr>
          <p:cNvPr id="3" name="Ορθογώνιο 2">
            <a:extLst>
              <a:ext uri="{FF2B5EF4-FFF2-40B4-BE49-F238E27FC236}">
                <a16:creationId xmlns:a16="http://schemas.microsoft.com/office/drawing/2014/main" id="{7410E557-17AA-4722-B937-D5E90E4E08D9}"/>
              </a:ext>
            </a:extLst>
          </p:cNvPr>
          <p:cNvSpPr/>
          <p:nvPr/>
        </p:nvSpPr>
        <p:spPr>
          <a:xfrm>
            <a:off x="751133" y="701752"/>
            <a:ext cx="6096000" cy="2308324"/>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Η απώλεια αυτή αντισταθμίζεται από τη </a:t>
            </a:r>
            <a:r>
              <a:rPr lang="el-GR" dirty="0" err="1">
                <a:latin typeface="Cambria" panose="02040503050406030204" pitchFamily="18" charset="0"/>
                <a:ea typeface="MS Mincho" panose="02020609040205080304" pitchFamily="49" charset="-128"/>
                <a:cs typeface="Times New Roman" panose="02020603050405020304" pitchFamily="18" charset="0"/>
              </a:rPr>
              <a:t>δημιοργία</a:t>
            </a:r>
            <a:r>
              <a:rPr lang="el-GR" dirty="0">
                <a:latin typeface="Cambria" panose="02040503050406030204" pitchFamily="18" charset="0"/>
                <a:ea typeface="MS Mincho" panose="02020609040205080304" pitchFamily="49" charset="-128"/>
                <a:cs typeface="Times New Roman" panose="02020603050405020304" pitchFamily="18" charset="0"/>
              </a:rPr>
              <a:t> νέας λιθόσφαιρας σε άλλα όρια πλακών κατά τη διαδικασία απόκλισης, όπου το χάσμα που δημιουργείται από την απομάκρυνση γεμίζει με λιωμένο υλικό της </a:t>
            </a:r>
            <a:r>
              <a:rPr lang="el-GR" dirty="0" err="1">
                <a:latin typeface="Cambria" panose="02040503050406030204" pitchFamily="18" charset="0"/>
                <a:ea typeface="MS Mincho" panose="02020609040205080304" pitchFamily="49" charset="-128"/>
                <a:cs typeface="Times New Roman" panose="02020603050405020304" pitchFamily="18" charset="0"/>
              </a:rPr>
              <a:t>ασθενόσφαιρας</a:t>
            </a:r>
            <a:r>
              <a:rPr lang="el-GR" dirty="0">
                <a:latin typeface="Cambria" panose="02040503050406030204" pitchFamily="18" charset="0"/>
                <a:ea typeface="MS Mincho" panose="02020609040205080304" pitchFamily="49" charset="-128"/>
                <a:cs typeface="Times New Roman" panose="02020603050405020304" pitchFamily="18" charset="0"/>
              </a:rPr>
              <a:t> που βγαίνει στην επιφάνεια, ψύχεται και στερεοποιείται. Η δεύτερη αυτή διαδικασία που συντελείται στις </a:t>
            </a:r>
            <a:r>
              <a:rPr lang="el-GR" dirty="0" err="1">
                <a:latin typeface="Cambria" panose="02040503050406030204" pitchFamily="18" charset="0"/>
                <a:ea typeface="MS Mincho" panose="02020609040205080304" pitchFamily="49" charset="-128"/>
                <a:cs typeface="Times New Roman" panose="02020603050405020304" pitchFamily="18" charset="0"/>
              </a:rPr>
              <a:t>μεσοωκεάνιες</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l-GR" dirty="0" err="1">
                <a:latin typeface="Cambria" panose="02040503050406030204" pitchFamily="18" charset="0"/>
                <a:ea typeface="MS Mincho" panose="02020609040205080304" pitchFamily="49" charset="-128"/>
                <a:cs typeface="Times New Roman" panose="02020603050405020304" pitchFamily="18" charset="0"/>
              </a:rPr>
              <a:t>ράχεις</a:t>
            </a:r>
            <a:r>
              <a:rPr lang="el-GR" dirty="0">
                <a:latin typeface="Cambria" panose="02040503050406030204" pitchFamily="18" charset="0"/>
                <a:ea typeface="MS Mincho" panose="02020609040205080304" pitchFamily="49" charset="-128"/>
                <a:cs typeface="Times New Roman" panose="02020603050405020304" pitchFamily="18" charset="0"/>
              </a:rPr>
              <a:t> των μεγάλων ωκεανών δικαιολογεί τη διεύρυνσή τους. </a:t>
            </a:r>
            <a:endParaRPr lang="el-GR" dirty="0"/>
          </a:p>
        </p:txBody>
      </p:sp>
      <p:pic>
        <p:nvPicPr>
          <p:cNvPr id="4" name="Εικόνα 3">
            <a:extLst>
              <a:ext uri="{FF2B5EF4-FFF2-40B4-BE49-F238E27FC236}">
                <a16:creationId xmlns:a16="http://schemas.microsoft.com/office/drawing/2014/main" id="{0EAB2DB3-5F32-4C10-A5AD-F61145CE0A67}"/>
              </a:ext>
            </a:extLst>
          </p:cNvPr>
          <p:cNvPicPr>
            <a:picLocks noChangeAspect="1"/>
          </p:cNvPicPr>
          <p:nvPr/>
        </p:nvPicPr>
        <p:blipFill>
          <a:blip r:embed="rId2"/>
          <a:stretch>
            <a:fillRect/>
          </a:stretch>
        </p:blipFill>
        <p:spPr>
          <a:xfrm>
            <a:off x="7184483" y="801146"/>
            <a:ext cx="4469445" cy="3343145"/>
          </a:xfrm>
          <a:prstGeom prst="rect">
            <a:avLst/>
          </a:prstGeom>
        </p:spPr>
      </p:pic>
      <p:pic>
        <p:nvPicPr>
          <p:cNvPr id="5" name="Εικόνα 4">
            <a:extLst>
              <a:ext uri="{FF2B5EF4-FFF2-40B4-BE49-F238E27FC236}">
                <a16:creationId xmlns:a16="http://schemas.microsoft.com/office/drawing/2014/main" id="{D26AC87D-A1F6-497D-BC6B-006258041040}"/>
              </a:ext>
            </a:extLst>
          </p:cNvPr>
          <p:cNvPicPr>
            <a:picLocks noChangeAspect="1"/>
          </p:cNvPicPr>
          <p:nvPr/>
        </p:nvPicPr>
        <p:blipFill>
          <a:blip r:embed="rId3"/>
          <a:stretch>
            <a:fillRect/>
          </a:stretch>
        </p:blipFill>
        <p:spPr>
          <a:xfrm>
            <a:off x="926237" y="3287023"/>
            <a:ext cx="5745793" cy="3411565"/>
          </a:xfrm>
          <a:prstGeom prst="rect">
            <a:avLst/>
          </a:prstGeom>
        </p:spPr>
      </p:pic>
      <p:sp>
        <p:nvSpPr>
          <p:cNvPr id="6" name="Ορθογώνιο 5">
            <a:extLst>
              <a:ext uri="{FF2B5EF4-FFF2-40B4-BE49-F238E27FC236}">
                <a16:creationId xmlns:a16="http://schemas.microsoft.com/office/drawing/2014/main" id="{74D626AF-B857-47A9-87D1-E25D0FC58FA8}"/>
              </a:ext>
            </a:extLst>
          </p:cNvPr>
          <p:cNvSpPr/>
          <p:nvPr/>
        </p:nvSpPr>
        <p:spPr>
          <a:xfrm>
            <a:off x="7492752" y="4840523"/>
            <a:ext cx="3852909" cy="1200329"/>
          </a:xfrm>
          <a:prstGeom prst="rect">
            <a:avLst/>
          </a:prstGeom>
        </p:spPr>
        <p:txBody>
          <a:bodyPr wrap="square">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Τέλος, στην τρίτη διαδικασία οι πλάκες κινούνται πλευρικά χωρίς να έχουμε ούτε καταστροφή αλλά ούτε και δημιουργία νέας λιθόσφαιρας. </a:t>
            </a:r>
            <a:endParaRPr lang="el-GR" dirty="0"/>
          </a:p>
        </p:txBody>
      </p:sp>
    </p:spTree>
    <p:extLst>
      <p:ext uri="{BB962C8B-B14F-4D97-AF65-F5344CB8AC3E}">
        <p14:creationId xmlns:p14="http://schemas.microsoft.com/office/powerpoint/2010/main" val="34848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FF6C9547-091B-4A52-B0DA-2C40A74AD2BA}"/>
              </a:ext>
            </a:extLst>
          </p:cNvPr>
          <p:cNvPicPr>
            <a:picLocks noChangeAspect="1"/>
          </p:cNvPicPr>
          <p:nvPr/>
        </p:nvPicPr>
        <p:blipFill>
          <a:blip r:embed="rId2"/>
          <a:stretch>
            <a:fillRect/>
          </a:stretch>
        </p:blipFill>
        <p:spPr>
          <a:xfrm>
            <a:off x="9620250" y="4000500"/>
            <a:ext cx="2571750" cy="2857500"/>
          </a:xfrm>
          <a:prstGeom prst="rect">
            <a:avLst/>
          </a:prstGeom>
          <a:effectLst>
            <a:softEdge rad="317500"/>
          </a:effectLst>
        </p:spPr>
      </p:pic>
      <p:sp>
        <p:nvSpPr>
          <p:cNvPr id="2" name="Ορθογώνιο 1">
            <a:extLst>
              <a:ext uri="{FF2B5EF4-FFF2-40B4-BE49-F238E27FC236}">
                <a16:creationId xmlns:a16="http://schemas.microsoft.com/office/drawing/2014/main" id="{1054CD85-B25E-490F-BB2A-8F0FD92951F6}"/>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err="1">
                <a:solidFill>
                  <a:srgbClr val="C00000"/>
                </a:solidFill>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πλάκες </a:t>
            </a:r>
          </a:p>
        </p:txBody>
      </p:sp>
      <p:sp>
        <p:nvSpPr>
          <p:cNvPr id="3" name="Ορθογώνιο 2">
            <a:extLst>
              <a:ext uri="{FF2B5EF4-FFF2-40B4-BE49-F238E27FC236}">
                <a16:creationId xmlns:a16="http://schemas.microsoft.com/office/drawing/2014/main" id="{41D145C8-E8FE-4101-96B9-F38BB9544329}"/>
              </a:ext>
            </a:extLst>
          </p:cNvPr>
          <p:cNvSpPr/>
          <p:nvPr/>
        </p:nvSpPr>
        <p:spPr>
          <a:xfrm>
            <a:off x="1287262" y="944902"/>
            <a:ext cx="9357064" cy="4247317"/>
          </a:xfrm>
          <a:prstGeom prst="rect">
            <a:avLst/>
          </a:prstGeom>
        </p:spPr>
        <p:txBody>
          <a:bodyPr wrap="square">
            <a:spAutoFit/>
          </a:bodyPr>
          <a:lstStyle/>
          <a:p>
            <a:pPr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Μέσα από την πολύ συνοπτική περιγραφή  των διαδικασιών γίνονται σαφή δυο κυρίως πράγματα: </a:t>
            </a:r>
          </a:p>
          <a:p>
            <a:pPr algn="just">
              <a:spcAft>
                <a:spcPts val="0"/>
              </a:spcAft>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Όλη η ενέργεια που εκλύεται στην επιφάνεια του πλανήτη διοχετεύεται μέσα από καθορισμένες ζώνες της υδρογείου που συμπίπτουν με τα όρια των πλακών (η Ελλάδα βρίσκεται μέσα σε μια τέτοια ενεργή ζώνη) και</a:t>
            </a: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gn="just">
              <a:spcAft>
                <a:spcPts val="0"/>
              </a:spcAft>
              <a:buFont typeface="+mj-lt"/>
              <a:buAutoNum type="arabicPeriod"/>
            </a:pPr>
            <a:r>
              <a:rPr lang="el-GR" dirty="0">
                <a:latin typeface="Cambria" panose="02040503050406030204" pitchFamily="18" charset="0"/>
                <a:ea typeface="MS Mincho" panose="02020609040205080304" pitchFamily="49" charset="-128"/>
                <a:cs typeface="Times New Roman" panose="02020603050405020304" pitchFamily="18" charset="0"/>
              </a:rPr>
              <a:t>Οι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dirty="0">
                <a:latin typeface="Cambria" panose="02040503050406030204" pitchFamily="18" charset="0"/>
                <a:ea typeface="MS Mincho" panose="02020609040205080304" pitchFamily="49" charset="-128"/>
                <a:cs typeface="Times New Roman" panose="02020603050405020304" pitchFamily="18" charset="0"/>
              </a:rPr>
              <a:t> πλάκες είναι μονάδες πολύ βαθύτερες και ευρύτερες σε σχέση με τους γεωγραφικούς όρους «ήπειροι» και «ωκεανοί». Έτσι τα όρια μιας πλάκας πάνω στην επιφάνεια του πλανήτη μπορούν να περικλείουν κομμάτια από στεριά μαζί με κομμάτια από θάλασσα ή μόνο θαλάσσιο χώρο κτλ.</a:t>
            </a:r>
          </a:p>
          <a:p>
            <a:pPr marL="342900" lvl="0" indent="-342900" algn="just">
              <a:spcAft>
                <a:spcPts val="0"/>
              </a:spcAft>
              <a:buFont typeface="+mj-lt"/>
              <a:buAutoNum type="arabicPeriod"/>
            </a:pPr>
            <a:endParaRPr lang="el-GR" dirty="0">
              <a:latin typeface="Cambria" panose="02040503050406030204" pitchFamily="18" charset="0"/>
              <a:ea typeface="MS Mincho" panose="02020609040205080304" pitchFamily="49" charset="-128"/>
              <a:cs typeface="Times New Roman" panose="02020603050405020304" pitchFamily="18" charset="0"/>
            </a:endParaRPr>
          </a:p>
          <a:p>
            <a:pPr indent="228600" algn="just">
              <a:spcAft>
                <a:spcPts val="0"/>
              </a:spcAft>
            </a:pPr>
            <a:r>
              <a:rPr lang="el-GR" dirty="0">
                <a:latin typeface="Cambria" panose="02040503050406030204" pitchFamily="18" charset="0"/>
                <a:ea typeface="MS Mincho" panose="02020609040205080304" pitchFamily="49" charset="-128"/>
                <a:cs typeface="Times New Roman" panose="02020603050405020304" pitchFamily="18" charset="0"/>
              </a:rPr>
              <a:t>Γενικά η θεωρία των πλακών δέχεται μια ισορροπία στην μεταφορά ύλης και ενέργειας (δημιουργία νέου φλοιού ίσου με αυτόν που καταστρέφεται) που όμως προϋποθέτει μια σταθερή ακτίνα της Γης.</a:t>
            </a:r>
          </a:p>
        </p:txBody>
      </p:sp>
    </p:spTree>
    <p:extLst>
      <p:ext uri="{BB962C8B-B14F-4D97-AF65-F5344CB8AC3E}">
        <p14:creationId xmlns:p14="http://schemas.microsoft.com/office/powerpoint/2010/main" val="373323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a:extLst>
              <a:ext uri="{FF2B5EF4-FFF2-40B4-BE49-F238E27FC236}">
                <a16:creationId xmlns:a16="http://schemas.microsoft.com/office/drawing/2014/main" id="{D428D1DE-FE4D-48EB-9EEF-1E7611BB0C0B}"/>
              </a:ext>
            </a:extLst>
          </p:cNvPr>
          <p:cNvPicPr>
            <a:picLocks noChangeAspect="1"/>
          </p:cNvPicPr>
          <p:nvPr/>
        </p:nvPicPr>
        <p:blipFill>
          <a:blip r:embed="rId2"/>
          <a:stretch>
            <a:fillRect/>
          </a:stretch>
        </p:blipFill>
        <p:spPr>
          <a:xfrm>
            <a:off x="4423879" y="3246048"/>
            <a:ext cx="7253216" cy="3547276"/>
          </a:xfrm>
          <a:prstGeom prst="rect">
            <a:avLst/>
          </a:prstGeom>
          <a:effectLst>
            <a:softEdge rad="127000"/>
          </a:effectLst>
        </p:spPr>
      </p:pic>
      <p:sp>
        <p:nvSpPr>
          <p:cNvPr id="2" name="Ορθογώνιο 1">
            <a:extLst>
              <a:ext uri="{FF2B5EF4-FFF2-40B4-BE49-F238E27FC236}">
                <a16:creationId xmlns:a16="http://schemas.microsoft.com/office/drawing/2014/main" id="{82375E79-94DD-4937-8EF2-3E66DB8F75BC}"/>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Κατανομή στεριάς και θάλασσας: μια γενική εικόνα</a:t>
            </a:r>
          </a:p>
        </p:txBody>
      </p:sp>
      <p:sp>
        <p:nvSpPr>
          <p:cNvPr id="3" name="Ορθογώνιο 2">
            <a:extLst>
              <a:ext uri="{FF2B5EF4-FFF2-40B4-BE49-F238E27FC236}">
                <a16:creationId xmlns:a16="http://schemas.microsoft.com/office/drawing/2014/main" id="{17678BE9-2CE9-49F8-A049-D39E784B9161}"/>
              </a:ext>
            </a:extLst>
          </p:cNvPr>
          <p:cNvSpPr/>
          <p:nvPr/>
        </p:nvSpPr>
        <p:spPr>
          <a:xfrm>
            <a:off x="322556" y="742545"/>
            <a:ext cx="6096000" cy="2585323"/>
          </a:xfrm>
          <a:prstGeom prst="rect">
            <a:avLst/>
          </a:prstGeom>
        </p:spPr>
        <p:txBody>
          <a:bodyPr>
            <a:spAutoFit/>
          </a:bodyPr>
          <a:lstStyle/>
          <a:p>
            <a:pPr algn="just"/>
            <a:r>
              <a:rPr lang="el-GR" dirty="0">
                <a:latin typeface="Cambria" panose="02040503050406030204" pitchFamily="18" charset="0"/>
                <a:ea typeface="MS Mincho" panose="02020609040205080304" pitchFamily="49" charset="-128"/>
                <a:cs typeface="Times New Roman" panose="02020603050405020304" pitchFamily="18" charset="0"/>
              </a:rPr>
              <a:t>Περίπου </a:t>
            </a:r>
            <a:r>
              <a:rPr lang="el-GR" b="1" dirty="0">
                <a:latin typeface="Cambria" panose="02040503050406030204" pitchFamily="18" charset="0"/>
                <a:ea typeface="MS Mincho" panose="02020609040205080304" pitchFamily="49" charset="-128"/>
                <a:cs typeface="Times New Roman" panose="02020603050405020304" pitchFamily="18" charset="0"/>
              </a:rPr>
              <a:t>¾ </a:t>
            </a:r>
            <a:r>
              <a:rPr lang="el-GR" dirty="0">
                <a:latin typeface="Cambria" panose="02040503050406030204" pitchFamily="18" charset="0"/>
                <a:ea typeface="MS Mincho" panose="02020609040205080304" pitchFamily="49" charset="-128"/>
                <a:cs typeface="Times New Roman" panose="02020603050405020304" pitchFamily="18" charset="0"/>
              </a:rPr>
              <a:t>της επιφάνειας της Γης καλύπτονται από νερό, αφού μόλις το </a:t>
            </a:r>
            <a:r>
              <a:rPr lang="el-GR" b="1" dirty="0">
                <a:latin typeface="Cambria" panose="02040503050406030204" pitchFamily="18" charset="0"/>
                <a:ea typeface="MS Mincho" panose="02020609040205080304" pitchFamily="49" charset="-128"/>
                <a:cs typeface="Times New Roman" panose="02020603050405020304" pitchFamily="18" charset="0"/>
              </a:rPr>
              <a:t>29% είναι στεριά</a:t>
            </a:r>
            <a:r>
              <a:rPr lang="el-GR" dirty="0">
                <a:latin typeface="Cambria" panose="02040503050406030204" pitchFamily="18" charset="0"/>
                <a:ea typeface="MS Mincho" panose="02020609040205080304" pitchFamily="49" charset="-128"/>
                <a:cs typeface="Times New Roman" panose="02020603050405020304" pitchFamily="18" charset="0"/>
              </a:rPr>
              <a:t>. Μόνος ο Ειρηνικός Ωκεανός είναι αρκετά μεγαλύτερος σε έκταση από όλες τις ηπείρους μαζί. Η κατανομή στεριάς και θάλασσας είναι άνιση στα δυο ημισφαίρια: </a:t>
            </a:r>
            <a:r>
              <a:rPr lang="el-GR" b="1" dirty="0">
                <a:latin typeface="Cambria" panose="02040503050406030204" pitchFamily="18" charset="0"/>
                <a:ea typeface="MS Mincho" panose="02020609040205080304" pitchFamily="49" charset="-128"/>
                <a:cs typeface="Times New Roman" panose="02020603050405020304" pitchFamily="18" charset="0"/>
              </a:rPr>
              <a:t>οι ηπειρωτικές περιοχές συγκεντρώνονται κυρίως στο Βόρειο όπου η αναλογία υδάτινης προς χερσαία επιφάνεια είναι 3:2</a:t>
            </a:r>
            <a:r>
              <a:rPr lang="el-GR" dirty="0">
                <a:latin typeface="Cambria" panose="02040503050406030204" pitchFamily="18" charset="0"/>
                <a:ea typeface="MS Mincho" panose="02020609040205080304" pitchFamily="49" charset="-128"/>
                <a:cs typeface="Times New Roman" panose="02020603050405020304" pitchFamily="18" charset="0"/>
              </a:rPr>
              <a:t>, ενώ το </a:t>
            </a:r>
            <a:r>
              <a:rPr lang="el-GR" b="1" dirty="0">
                <a:latin typeface="Cambria" panose="02040503050406030204" pitchFamily="18" charset="0"/>
                <a:ea typeface="MS Mincho" panose="02020609040205080304" pitchFamily="49" charset="-128"/>
                <a:cs typeface="Times New Roman" panose="02020603050405020304" pitchFamily="18" charset="0"/>
              </a:rPr>
              <a:t>Νότιο ημισφαίριο θαλασσοκρατείται αφού η παραπάνω αναλογία γίνεται εδώ περίπου 4:1</a:t>
            </a:r>
            <a:r>
              <a:rPr lang="el-GR" dirty="0">
                <a:latin typeface="Cambria" panose="02040503050406030204" pitchFamily="18" charset="0"/>
                <a:ea typeface="MS Mincho" panose="02020609040205080304" pitchFamily="49" charset="-128"/>
                <a:cs typeface="Times New Roman" panose="02020603050405020304" pitchFamily="18" charset="0"/>
              </a:rPr>
              <a:t>.</a:t>
            </a:r>
            <a:endParaRPr lang="el-GR" dirty="0"/>
          </a:p>
        </p:txBody>
      </p:sp>
    </p:spTree>
    <p:extLst>
      <p:ext uri="{BB962C8B-B14F-4D97-AF65-F5344CB8AC3E}">
        <p14:creationId xmlns:p14="http://schemas.microsoft.com/office/powerpoint/2010/main" val="55291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7308A8C-B3AC-4AD5-9952-9CB04109C7BF}"/>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Ηπειρωτικός και ωκεάνιος στερεός φλοιός</a:t>
            </a:r>
          </a:p>
        </p:txBody>
      </p:sp>
      <p:sp>
        <p:nvSpPr>
          <p:cNvPr id="3" name="Ορθογώνιο 2">
            <a:extLst>
              <a:ext uri="{FF2B5EF4-FFF2-40B4-BE49-F238E27FC236}">
                <a16:creationId xmlns:a16="http://schemas.microsoft.com/office/drawing/2014/main" id="{984C28EE-5730-4400-93AA-3FC221B747A2}"/>
              </a:ext>
            </a:extLst>
          </p:cNvPr>
          <p:cNvSpPr/>
          <p:nvPr/>
        </p:nvSpPr>
        <p:spPr>
          <a:xfrm>
            <a:off x="491231" y="930767"/>
            <a:ext cx="6096000" cy="2308324"/>
          </a:xfrm>
          <a:prstGeom prst="rect">
            <a:avLst/>
          </a:prstGeom>
        </p:spPr>
        <p:txBody>
          <a:bodyPr>
            <a:spAutoFit/>
          </a:bodyPr>
          <a:lstStyle/>
          <a:p>
            <a:pPr algn="ctr"/>
            <a:r>
              <a:rPr lang="el-GR" b="1" dirty="0">
                <a:latin typeface="Cambria" panose="02040503050406030204" pitchFamily="18" charset="0"/>
                <a:ea typeface="MS Mincho" panose="02020609040205080304" pitchFamily="49" charset="-128"/>
                <a:cs typeface="Times New Roman" panose="02020603050405020304" pitchFamily="18" charset="0"/>
              </a:rPr>
              <a:t>Το πάχος του στερεού φλοιού κάτω από τους ωκεανούς </a:t>
            </a:r>
            <a:r>
              <a:rPr lang="el-GR" dirty="0">
                <a:latin typeface="Cambria" panose="02040503050406030204" pitchFamily="18" charset="0"/>
                <a:ea typeface="MS Mincho" panose="02020609040205080304" pitchFamily="49" charset="-128"/>
                <a:cs typeface="Times New Roman" panose="02020603050405020304" pitchFamily="18" charset="0"/>
              </a:rPr>
              <a:t>είναι πολύ μικρό, </a:t>
            </a:r>
            <a:r>
              <a:rPr lang="el-GR" b="1" dirty="0">
                <a:latin typeface="Cambria" panose="02040503050406030204" pitchFamily="18" charset="0"/>
                <a:ea typeface="MS Mincho" panose="02020609040205080304" pitchFamily="49" charset="-128"/>
                <a:cs typeface="Times New Roman" panose="02020603050405020304" pitchFamily="18" charset="0"/>
              </a:rPr>
              <a:t>γύρω στα 5 </a:t>
            </a:r>
            <a:r>
              <a:rPr lang="en-US" b="1" dirty="0">
                <a:latin typeface="Cambria" panose="02040503050406030204" pitchFamily="18" charset="0"/>
                <a:ea typeface="MS Mincho" panose="02020609040205080304" pitchFamily="49" charset="-128"/>
                <a:cs typeface="Times New Roman" panose="02020603050405020304" pitchFamily="18" charset="0"/>
              </a:rPr>
              <a:t>Km</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μόνο. Αντίθετα </a:t>
            </a:r>
            <a:r>
              <a:rPr lang="el-GR" b="1" dirty="0">
                <a:latin typeface="Cambria" panose="02040503050406030204" pitchFamily="18" charset="0"/>
                <a:ea typeface="MS Mincho" panose="02020609040205080304" pitchFamily="49" charset="-128"/>
                <a:cs typeface="Times New Roman" panose="02020603050405020304" pitchFamily="18" charset="0"/>
              </a:rPr>
              <a:t>στις ηπειρωτικές περιοχές </a:t>
            </a:r>
            <a:r>
              <a:rPr lang="el-GR" dirty="0">
                <a:latin typeface="Cambria" panose="02040503050406030204" pitchFamily="18" charset="0"/>
                <a:ea typeface="MS Mincho" panose="02020609040205080304" pitchFamily="49" charset="-128"/>
                <a:cs typeface="Times New Roman" panose="02020603050405020304" pitchFamily="18" charset="0"/>
              </a:rPr>
              <a:t>ποικίλει σημαντικά, </a:t>
            </a:r>
            <a:r>
              <a:rPr lang="el-GR" b="1" dirty="0">
                <a:latin typeface="Cambria" panose="02040503050406030204" pitchFamily="18" charset="0"/>
                <a:ea typeface="MS Mincho" panose="02020609040205080304" pitchFamily="49" charset="-128"/>
                <a:cs typeface="Times New Roman" panose="02020603050405020304" pitchFamily="18" charset="0"/>
              </a:rPr>
              <a:t>από τα 30-35 </a:t>
            </a:r>
            <a:r>
              <a:rPr lang="en-US" b="1" dirty="0">
                <a:latin typeface="Cambria" panose="02040503050406030204" pitchFamily="18" charset="0"/>
                <a:ea typeface="MS Mincho" panose="02020609040205080304" pitchFamily="49" charset="-128"/>
                <a:cs typeface="Times New Roman" panose="02020603050405020304" pitchFamily="18" charset="0"/>
              </a:rPr>
              <a:t>Km</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σε περιοχές με ήπια μορφολογία μέχρι τα </a:t>
            </a:r>
            <a:r>
              <a:rPr lang="el-GR" b="1" dirty="0">
                <a:latin typeface="Cambria" panose="02040503050406030204" pitchFamily="18" charset="0"/>
                <a:ea typeface="MS Mincho" panose="02020609040205080304" pitchFamily="49" charset="-128"/>
                <a:cs typeface="Times New Roman" panose="02020603050405020304" pitchFamily="18" charset="0"/>
              </a:rPr>
              <a:t>60-80 </a:t>
            </a:r>
            <a:r>
              <a:rPr lang="en-US" b="1" dirty="0">
                <a:latin typeface="Cambria" panose="02040503050406030204" pitchFamily="18" charset="0"/>
                <a:ea typeface="MS Mincho" panose="02020609040205080304" pitchFamily="49" charset="-128"/>
                <a:cs typeface="Times New Roman" panose="02020603050405020304" pitchFamily="18" charset="0"/>
              </a:rPr>
              <a:t>Km</a:t>
            </a:r>
            <a:r>
              <a:rPr lang="el-GR" b="1" dirty="0">
                <a:latin typeface="Cambria" panose="02040503050406030204" pitchFamily="18" charset="0"/>
                <a:ea typeface="MS Mincho" panose="02020609040205080304" pitchFamily="49" charset="-128"/>
                <a:cs typeface="Times New Roman" panose="02020603050405020304" pitchFamily="18" charset="0"/>
              </a:rPr>
              <a:t> κάτω από τους μεγάλους ορεινούς όγκους (Ιμαλάια, Άλπεις).</a:t>
            </a:r>
            <a:r>
              <a:rPr lang="el-GR" dirty="0">
                <a:latin typeface="Cambria" panose="02040503050406030204" pitchFamily="18" charset="0"/>
                <a:ea typeface="MS Mincho" panose="02020609040205080304" pitchFamily="49" charset="-128"/>
                <a:cs typeface="Times New Roman" panose="02020603050405020304" pitchFamily="18" charset="0"/>
              </a:rPr>
              <a:t> Όσο λοιπόν το γήινο ανάγλυφο ψηλώνει τόσο βαθαίνουν οι “ρίζες” του φλοιού μέσα στον ανώτερο μανδύα.</a:t>
            </a:r>
            <a:endParaRPr lang="el-GR" dirty="0"/>
          </a:p>
        </p:txBody>
      </p:sp>
      <p:pic>
        <p:nvPicPr>
          <p:cNvPr id="4" name="Εικόνα 3">
            <a:extLst>
              <a:ext uri="{FF2B5EF4-FFF2-40B4-BE49-F238E27FC236}">
                <a16:creationId xmlns:a16="http://schemas.microsoft.com/office/drawing/2014/main" id="{C3040530-794C-447A-8585-439D1C32EBE2}"/>
              </a:ext>
            </a:extLst>
          </p:cNvPr>
          <p:cNvPicPr>
            <a:picLocks noChangeAspect="1"/>
          </p:cNvPicPr>
          <p:nvPr/>
        </p:nvPicPr>
        <p:blipFill>
          <a:blip r:embed="rId2"/>
          <a:stretch>
            <a:fillRect/>
          </a:stretch>
        </p:blipFill>
        <p:spPr>
          <a:xfrm>
            <a:off x="7046464" y="323165"/>
            <a:ext cx="4831857" cy="4235928"/>
          </a:xfrm>
          <a:prstGeom prst="rect">
            <a:avLst/>
          </a:prstGeom>
          <a:effectLst>
            <a:softEdge rad="63500"/>
          </a:effectLst>
        </p:spPr>
      </p:pic>
      <p:sp>
        <p:nvSpPr>
          <p:cNvPr id="5" name="Ορθογώνιο 4">
            <a:extLst>
              <a:ext uri="{FF2B5EF4-FFF2-40B4-BE49-F238E27FC236}">
                <a16:creationId xmlns:a16="http://schemas.microsoft.com/office/drawing/2014/main" id="{78304485-5342-4300-B0B8-347D99F92EFD}"/>
              </a:ext>
            </a:extLst>
          </p:cNvPr>
          <p:cNvSpPr/>
          <p:nvPr/>
        </p:nvSpPr>
        <p:spPr>
          <a:xfrm>
            <a:off x="828583" y="3592277"/>
            <a:ext cx="6096000" cy="2585323"/>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Η διαφορά όμως του ηπειρωτικού από τον ωκεάνιο φλοιό </a:t>
            </a:r>
            <a:r>
              <a:rPr lang="el-GR" b="1" dirty="0">
                <a:latin typeface="Cambria" panose="02040503050406030204" pitchFamily="18" charset="0"/>
                <a:ea typeface="MS Mincho" panose="02020609040205080304" pitchFamily="49" charset="-128"/>
                <a:cs typeface="Times New Roman" panose="02020603050405020304" pitchFamily="18" charset="0"/>
              </a:rPr>
              <a:t>δεν αφορά μόνο το πάχος, αλλά και τη σύσταση</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n-US"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Έχει </a:t>
            </a:r>
            <a:r>
              <a:rPr lang="en-US" dirty="0" err="1">
                <a:latin typeface="Cambria" panose="02040503050406030204" pitchFamily="18" charset="0"/>
                <a:ea typeface="MS Mincho" panose="02020609040205080304" pitchFamily="49" charset="-128"/>
                <a:cs typeface="Times New Roman" panose="02020603050405020304" pitchFamily="18" charset="0"/>
              </a:rPr>
              <a:t>λοι</a:t>
            </a:r>
            <a:r>
              <a:rPr lang="en-US" dirty="0">
                <a:latin typeface="Cambria" panose="02040503050406030204" pitchFamily="18" charset="0"/>
                <a:ea typeface="MS Mincho" panose="02020609040205080304" pitchFamily="49" charset="-128"/>
                <a:cs typeface="Times New Roman" panose="02020603050405020304" pitchFamily="18" charset="0"/>
              </a:rPr>
              <a:t>πόν διαπιστωθεί ότι ο </a:t>
            </a:r>
            <a:r>
              <a:rPr lang="en-US" b="1" dirty="0">
                <a:latin typeface="Cambria" panose="02040503050406030204" pitchFamily="18" charset="0"/>
                <a:ea typeface="MS Mincho" panose="02020609040205080304" pitchFamily="49" charset="-128"/>
                <a:cs typeface="Times New Roman" panose="02020603050405020304" pitchFamily="18" charset="0"/>
              </a:rPr>
              <a:t>ωκεάνιος φλοιός </a:t>
            </a:r>
            <a:r>
              <a:rPr lang="en-US" dirty="0">
                <a:latin typeface="Cambria" panose="02040503050406030204" pitchFamily="18" charset="0"/>
                <a:ea typeface="MS Mincho" panose="02020609040205080304" pitchFamily="49" charset="-128"/>
                <a:cs typeface="Times New Roman" panose="02020603050405020304" pitchFamily="18" charset="0"/>
              </a:rPr>
              <a:t>αποτελείται αποκλειστικά από το </a:t>
            </a:r>
            <a:r>
              <a:rPr lang="en-US" b="1" dirty="0">
                <a:latin typeface="Cambria" panose="02040503050406030204" pitchFamily="18" charset="0"/>
                <a:ea typeface="MS Mincho" panose="02020609040205080304" pitchFamily="49" charset="-128"/>
                <a:cs typeface="Times New Roman" panose="02020603050405020304" pitchFamily="18" charset="0"/>
              </a:rPr>
              <a:t>βασαλτικό στρώμα (Sima), </a:t>
            </a:r>
            <a:r>
              <a:rPr lang="el-GR" dirty="0">
                <a:latin typeface="Cambria" panose="02040503050406030204" pitchFamily="18" charset="0"/>
                <a:ea typeface="MS Mincho" panose="02020609040205080304" pitchFamily="49" charset="-128"/>
                <a:cs typeface="Times New Roman" panose="02020603050405020304" pitchFamily="18" charset="0"/>
              </a:rPr>
              <a:t>ενώ ο </a:t>
            </a:r>
            <a:r>
              <a:rPr lang="el-GR" b="1" dirty="0">
                <a:latin typeface="Cambria" panose="02040503050406030204" pitchFamily="18" charset="0"/>
                <a:ea typeface="MS Mincho" panose="02020609040205080304" pitchFamily="49" charset="-128"/>
                <a:cs typeface="Times New Roman" panose="02020603050405020304" pitchFamily="18" charset="0"/>
              </a:rPr>
              <a:t>ηπειρωτικός φλοιός </a:t>
            </a:r>
            <a:r>
              <a:rPr lang="el-GR" dirty="0">
                <a:latin typeface="Cambria" panose="02040503050406030204" pitchFamily="18" charset="0"/>
                <a:ea typeface="MS Mincho" panose="02020609040205080304" pitchFamily="49" charset="-128"/>
                <a:cs typeface="Times New Roman" panose="02020603050405020304" pitchFamily="18" charset="0"/>
              </a:rPr>
              <a:t>δομείται τόσο </a:t>
            </a:r>
            <a:r>
              <a:rPr lang="el-GR" b="1" dirty="0">
                <a:latin typeface="Cambria" panose="02040503050406030204" pitchFamily="18" charset="0"/>
                <a:ea typeface="MS Mincho" panose="02020609040205080304" pitchFamily="49" charset="-128"/>
                <a:cs typeface="Times New Roman" panose="02020603050405020304" pitchFamily="18" charset="0"/>
              </a:rPr>
              <a:t>από γρανιτικό που υπέρκειται, όσο και από </a:t>
            </a:r>
            <a:r>
              <a:rPr lang="el-GR" b="1"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b="1" dirty="0">
                <a:latin typeface="Cambria" panose="02040503050406030204" pitchFamily="18" charset="0"/>
                <a:ea typeface="MS Mincho" panose="02020609040205080304" pitchFamily="49" charset="-128"/>
                <a:cs typeface="Times New Roman" panose="02020603050405020304" pitchFamily="18" charset="0"/>
              </a:rPr>
              <a:t> στρώμα</a:t>
            </a:r>
            <a:r>
              <a:rPr lang="el-GR" dirty="0">
                <a:latin typeface="Cambria" panose="02040503050406030204" pitchFamily="18" charset="0"/>
                <a:ea typeface="MS Mincho" panose="02020609040205080304" pitchFamily="49" charset="-128"/>
                <a:cs typeface="Times New Roman" panose="02020603050405020304" pitchFamily="18" charset="0"/>
              </a:rPr>
              <a:t>, αν και δεν είναι απόλυτα βέβαιο αν το </a:t>
            </a:r>
            <a:r>
              <a:rPr lang="el-GR"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dirty="0">
                <a:latin typeface="Cambria" panose="02040503050406030204" pitchFamily="18" charset="0"/>
                <a:ea typeface="MS Mincho" panose="02020609040205080304" pitchFamily="49" charset="-128"/>
                <a:cs typeface="Times New Roman" panose="02020603050405020304" pitchFamily="18" charset="0"/>
              </a:rPr>
              <a:t> στρώμα του ηπειρωτικού φλοιού έχει την ίδια ακριβώς σύσταση με το </a:t>
            </a:r>
            <a:r>
              <a:rPr lang="el-GR"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dirty="0">
                <a:latin typeface="Cambria" panose="02040503050406030204" pitchFamily="18" charset="0"/>
                <a:ea typeface="MS Mincho" panose="02020609040205080304" pitchFamily="49" charset="-128"/>
                <a:cs typeface="Times New Roman" panose="02020603050405020304" pitchFamily="18" charset="0"/>
              </a:rPr>
              <a:t> στρώμα του ωκεάνιου φλοιού. </a:t>
            </a:r>
            <a:endParaRPr lang="el-GR" dirty="0"/>
          </a:p>
        </p:txBody>
      </p:sp>
    </p:spTree>
    <p:extLst>
      <p:ext uri="{BB962C8B-B14F-4D97-AF65-F5344CB8AC3E}">
        <p14:creationId xmlns:p14="http://schemas.microsoft.com/office/powerpoint/2010/main" val="186715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ED38D0D1-95B0-4CD8-BA09-6D1DC722718E}"/>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Μετατόπιση των ηπείρων και διεύρυνση των ωκεανών</a:t>
            </a:r>
          </a:p>
        </p:txBody>
      </p:sp>
      <p:sp>
        <p:nvSpPr>
          <p:cNvPr id="3" name="Ορθογώνιο 2">
            <a:extLst>
              <a:ext uri="{FF2B5EF4-FFF2-40B4-BE49-F238E27FC236}">
                <a16:creationId xmlns:a16="http://schemas.microsoft.com/office/drawing/2014/main" id="{6B8C58AB-A0AA-4EB3-A4F5-EF841AB70234}"/>
              </a:ext>
            </a:extLst>
          </p:cNvPr>
          <p:cNvSpPr/>
          <p:nvPr/>
        </p:nvSpPr>
        <p:spPr>
          <a:xfrm>
            <a:off x="349188" y="746088"/>
            <a:ext cx="6096000" cy="1754326"/>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Μέχρι τη </a:t>
            </a:r>
            <a:r>
              <a:rPr lang="el-GR" b="1" dirty="0">
                <a:latin typeface="Cambria" panose="02040503050406030204" pitchFamily="18" charset="0"/>
                <a:ea typeface="MS Mincho" panose="02020609040205080304" pitchFamily="49" charset="-128"/>
                <a:cs typeface="Times New Roman" panose="02020603050405020304" pitchFamily="18" charset="0"/>
              </a:rPr>
              <a:t>10ετία του ΄50</a:t>
            </a:r>
            <a:r>
              <a:rPr lang="el-GR" dirty="0">
                <a:latin typeface="Cambria" panose="02040503050406030204" pitchFamily="18" charset="0"/>
                <a:ea typeface="MS Mincho" panose="02020609040205080304" pitchFamily="49" charset="-128"/>
                <a:cs typeface="Times New Roman" panose="02020603050405020304" pitchFamily="18" charset="0"/>
              </a:rPr>
              <a:t> επικρατούσε η </a:t>
            </a:r>
            <a:r>
              <a:rPr lang="el-GR" b="1" dirty="0">
                <a:latin typeface="Cambria" panose="02040503050406030204" pitchFamily="18" charset="0"/>
                <a:ea typeface="MS Mincho" panose="02020609040205080304" pitchFamily="49" charset="-128"/>
                <a:cs typeface="Times New Roman" panose="02020603050405020304" pitchFamily="18" charset="0"/>
              </a:rPr>
              <a:t>αντίληψη της μονιμότητας των ηπείρων και των ωκεανών</a:t>
            </a:r>
            <a:r>
              <a:rPr lang="el-GR" dirty="0">
                <a:latin typeface="Cambria" panose="02040503050406030204" pitchFamily="18" charset="0"/>
                <a:ea typeface="MS Mincho" panose="02020609040205080304" pitchFamily="49" charset="-128"/>
                <a:cs typeface="Times New Roman" panose="02020603050405020304" pitchFamily="18" charset="0"/>
              </a:rPr>
              <a:t>, σύμφωνα με την οποία οι ήπειροι ήταν παλιές και αμετακίνητες υποκείμενες μόνο σε αργές ανοδικές και καθοδικές κινήσεις (</a:t>
            </a:r>
            <a:r>
              <a:rPr lang="el-GR" dirty="0" err="1">
                <a:latin typeface="Cambria" panose="02040503050406030204" pitchFamily="18" charset="0"/>
                <a:ea typeface="MS Mincho" panose="02020609040205080304" pitchFamily="49" charset="-128"/>
                <a:cs typeface="Times New Roman" panose="02020603050405020304" pitchFamily="18" charset="0"/>
              </a:rPr>
              <a:t>ηπειρογενετικές</a:t>
            </a:r>
            <a:r>
              <a:rPr lang="el-GR" dirty="0">
                <a:latin typeface="Cambria" panose="02040503050406030204" pitchFamily="18" charset="0"/>
                <a:ea typeface="MS Mincho" panose="02020609040205080304" pitchFamily="49" charset="-128"/>
                <a:cs typeface="Times New Roman" panose="02020603050405020304" pitchFamily="18" charset="0"/>
              </a:rPr>
              <a:t> κινήσεις).</a:t>
            </a:r>
          </a:p>
          <a:p>
            <a:pPr algn="ct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Εικόνα 3">
            <a:extLst>
              <a:ext uri="{FF2B5EF4-FFF2-40B4-BE49-F238E27FC236}">
                <a16:creationId xmlns:a16="http://schemas.microsoft.com/office/drawing/2014/main" id="{CE557911-4453-41C8-954D-916A67B81682}"/>
              </a:ext>
            </a:extLst>
          </p:cNvPr>
          <p:cNvPicPr>
            <a:picLocks noChangeAspect="1"/>
          </p:cNvPicPr>
          <p:nvPr/>
        </p:nvPicPr>
        <p:blipFill>
          <a:blip r:embed="rId2"/>
          <a:stretch>
            <a:fillRect/>
          </a:stretch>
        </p:blipFill>
        <p:spPr>
          <a:xfrm>
            <a:off x="281043" y="2992710"/>
            <a:ext cx="4928093" cy="3701546"/>
          </a:xfrm>
          <a:prstGeom prst="rect">
            <a:avLst/>
          </a:prstGeom>
        </p:spPr>
      </p:pic>
      <p:pic>
        <p:nvPicPr>
          <p:cNvPr id="5" name="Εικόνα 4">
            <a:extLst>
              <a:ext uri="{FF2B5EF4-FFF2-40B4-BE49-F238E27FC236}">
                <a16:creationId xmlns:a16="http://schemas.microsoft.com/office/drawing/2014/main" id="{28EBF617-77A0-4898-8B3E-67CB52A53279}"/>
              </a:ext>
            </a:extLst>
          </p:cNvPr>
          <p:cNvPicPr>
            <a:picLocks noChangeAspect="1"/>
          </p:cNvPicPr>
          <p:nvPr/>
        </p:nvPicPr>
        <p:blipFill>
          <a:blip r:embed="rId3"/>
          <a:stretch>
            <a:fillRect/>
          </a:stretch>
        </p:blipFill>
        <p:spPr>
          <a:xfrm>
            <a:off x="6558748" y="746088"/>
            <a:ext cx="5404951" cy="3702391"/>
          </a:xfrm>
          <a:prstGeom prst="rect">
            <a:avLst/>
          </a:prstGeom>
        </p:spPr>
      </p:pic>
      <p:sp>
        <p:nvSpPr>
          <p:cNvPr id="6" name="Ορθογώνιο 5">
            <a:extLst>
              <a:ext uri="{FF2B5EF4-FFF2-40B4-BE49-F238E27FC236}">
                <a16:creationId xmlns:a16="http://schemas.microsoft.com/office/drawing/2014/main" id="{C3929692-8E27-4D13-97EC-2C73E8DC415A}"/>
              </a:ext>
            </a:extLst>
          </p:cNvPr>
          <p:cNvSpPr/>
          <p:nvPr/>
        </p:nvSpPr>
        <p:spPr>
          <a:xfrm>
            <a:off x="5578136" y="4939930"/>
            <a:ext cx="6096000" cy="1754326"/>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Βέβαια, από το </a:t>
            </a:r>
            <a:r>
              <a:rPr lang="el-GR" b="1" dirty="0">
                <a:latin typeface="Cambria" panose="02040503050406030204" pitchFamily="18" charset="0"/>
                <a:ea typeface="MS Mincho" panose="02020609040205080304" pitchFamily="49" charset="-128"/>
                <a:cs typeface="Times New Roman" panose="02020603050405020304" pitchFamily="18" charset="0"/>
              </a:rPr>
              <a:t>1915 ήταν γνωστή η θεωρία της μετατόπισης των ηπείρων του Γερμανού μετεωρολόγου </a:t>
            </a:r>
            <a:r>
              <a:rPr lang="en-US" b="1" dirty="0">
                <a:latin typeface="Cambria" panose="02040503050406030204" pitchFamily="18" charset="0"/>
                <a:ea typeface="MS Mincho" panose="02020609040205080304" pitchFamily="49" charset="-128"/>
                <a:cs typeface="Times New Roman" panose="02020603050405020304" pitchFamily="18" charset="0"/>
              </a:rPr>
              <a:t>Wegener</a:t>
            </a:r>
            <a:r>
              <a:rPr lang="el-GR" dirty="0">
                <a:latin typeface="Cambria" panose="02040503050406030204" pitchFamily="18" charset="0"/>
                <a:ea typeface="MS Mincho" panose="02020609040205080304" pitchFamily="49" charset="-128"/>
                <a:cs typeface="Times New Roman" panose="02020603050405020304" pitchFamily="18" charset="0"/>
              </a:rPr>
              <a:t>, που υποστήριζε ότι οι ήπειροι μετακινούνται και καθόριζε σαν επιφάνεια κίνησης το όριο ανάμεσα στο γρανιτικό (</a:t>
            </a:r>
            <a:r>
              <a:rPr lang="en-US" dirty="0" err="1">
                <a:latin typeface="Cambria" panose="02040503050406030204" pitchFamily="18" charset="0"/>
                <a:ea typeface="MS Mincho" panose="02020609040205080304" pitchFamily="49" charset="-128"/>
                <a:cs typeface="Times New Roman" panose="02020603050405020304" pitchFamily="18" charset="0"/>
              </a:rPr>
              <a:t>Sial</a:t>
            </a:r>
            <a:r>
              <a:rPr lang="el-GR" dirty="0">
                <a:latin typeface="Cambria" panose="02040503050406030204" pitchFamily="18" charset="0"/>
                <a:ea typeface="MS Mincho" panose="02020609040205080304" pitchFamily="49" charset="-128"/>
                <a:cs typeface="Times New Roman" panose="02020603050405020304" pitchFamily="18" charset="0"/>
              </a:rPr>
              <a:t>) και το </a:t>
            </a:r>
            <a:r>
              <a:rPr lang="el-GR"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n-US" dirty="0" err="1">
                <a:latin typeface="Cambria" panose="02040503050406030204" pitchFamily="18" charset="0"/>
                <a:ea typeface="MS Mincho" panose="02020609040205080304" pitchFamily="49" charset="-128"/>
                <a:cs typeface="Times New Roman" panose="02020603050405020304" pitchFamily="18" charset="0"/>
              </a:rPr>
              <a:t>Sima</a:t>
            </a:r>
            <a:r>
              <a:rPr lang="el-GR" dirty="0">
                <a:latin typeface="Cambria" panose="02040503050406030204" pitchFamily="18" charset="0"/>
                <a:ea typeface="MS Mincho" panose="02020609040205080304" pitchFamily="49" charset="-128"/>
                <a:cs typeface="Times New Roman" panose="02020603050405020304" pitchFamily="18" charset="0"/>
              </a:rPr>
              <a:t>) στρώμα του στερεού φλοιού. </a:t>
            </a:r>
            <a:endParaRPr lang="el-GR" dirty="0"/>
          </a:p>
        </p:txBody>
      </p:sp>
    </p:spTree>
    <p:extLst>
      <p:ext uri="{BB962C8B-B14F-4D97-AF65-F5344CB8AC3E}">
        <p14:creationId xmlns:p14="http://schemas.microsoft.com/office/powerpoint/2010/main" val="377210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F432D3F-F232-42A5-8E5D-D85989B189DB}"/>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Μετατόπιση των ηπείρων και διεύρυνση των ωκεανών</a:t>
            </a:r>
          </a:p>
        </p:txBody>
      </p:sp>
      <p:sp>
        <p:nvSpPr>
          <p:cNvPr id="3" name="Ορθογώνιο 2">
            <a:extLst>
              <a:ext uri="{FF2B5EF4-FFF2-40B4-BE49-F238E27FC236}">
                <a16:creationId xmlns:a16="http://schemas.microsoft.com/office/drawing/2014/main" id="{574D8B26-B7EC-42B7-AC5F-5F720C43B0B7}"/>
              </a:ext>
            </a:extLst>
          </p:cNvPr>
          <p:cNvSpPr/>
          <p:nvPr/>
        </p:nvSpPr>
        <p:spPr>
          <a:xfrm>
            <a:off x="757561" y="717663"/>
            <a:ext cx="6096000" cy="1477328"/>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Η θεωρία όμως </a:t>
            </a:r>
            <a:r>
              <a:rPr lang="el-GR" b="1" dirty="0">
                <a:latin typeface="Cambria" panose="02040503050406030204" pitchFamily="18" charset="0"/>
                <a:ea typeface="MS Mincho" panose="02020609040205080304" pitchFamily="49" charset="-128"/>
                <a:cs typeface="Times New Roman" panose="02020603050405020304" pitchFamily="18" charset="0"/>
              </a:rPr>
              <a:t>είχε αγνοηθεί </a:t>
            </a:r>
            <a:r>
              <a:rPr lang="el-GR" dirty="0">
                <a:latin typeface="Cambria" panose="02040503050406030204" pitchFamily="18" charset="0"/>
                <a:ea typeface="MS Mincho" panose="02020609040205080304" pitchFamily="49" charset="-128"/>
                <a:cs typeface="Times New Roman" panose="02020603050405020304" pitchFamily="18" charset="0"/>
              </a:rPr>
              <a:t>γιατί οι επιστήμονες θεωρούσαν </a:t>
            </a:r>
            <a:r>
              <a:rPr lang="el-GR" b="1" dirty="0">
                <a:latin typeface="Cambria" panose="02040503050406030204" pitchFamily="18" charset="0"/>
                <a:ea typeface="MS Mincho" panose="02020609040205080304" pitchFamily="49" charset="-128"/>
                <a:cs typeface="Times New Roman" panose="02020603050405020304" pitchFamily="18" charset="0"/>
              </a:rPr>
              <a:t>αδύνατη από μηχανικής πλευράς </a:t>
            </a:r>
            <a:r>
              <a:rPr lang="el-GR" dirty="0">
                <a:latin typeface="Cambria" panose="02040503050406030204" pitchFamily="18" charset="0"/>
                <a:ea typeface="MS Mincho" panose="02020609040205080304" pitchFamily="49" charset="-128"/>
                <a:cs typeface="Times New Roman" panose="02020603050405020304" pitchFamily="18" charset="0"/>
              </a:rPr>
              <a:t>την ιδέα της </a:t>
            </a:r>
            <a:r>
              <a:rPr lang="el-GR" b="1" dirty="0">
                <a:latin typeface="Cambria" panose="02040503050406030204" pitchFamily="18" charset="0"/>
                <a:ea typeface="MS Mincho" panose="02020609040205080304" pitchFamily="49" charset="-128"/>
                <a:cs typeface="Times New Roman" panose="02020603050405020304" pitchFamily="18" charset="0"/>
              </a:rPr>
              <a:t>μετακίνησης</a:t>
            </a:r>
            <a:r>
              <a:rPr lang="en-US" b="1" dirty="0">
                <a:latin typeface="Cambria" panose="02040503050406030204" pitchFamily="18" charset="0"/>
                <a:ea typeface="MS Mincho" panose="02020609040205080304" pitchFamily="49" charset="-128"/>
                <a:cs typeface="Times New Roman" panose="02020603050405020304" pitchFamily="18" charset="0"/>
              </a:rPr>
              <a:t> </a:t>
            </a:r>
            <a:r>
              <a:rPr lang="el-GR" b="1" dirty="0">
                <a:latin typeface="Cambria" panose="02040503050406030204" pitchFamily="18" charset="0"/>
                <a:ea typeface="MS Mincho" panose="02020609040205080304" pitchFamily="49" charset="-128"/>
                <a:cs typeface="Times New Roman" panose="02020603050405020304" pitchFamily="18" charset="0"/>
              </a:rPr>
              <a:t>των γρανιτικών ηπείρων πάνω σε </a:t>
            </a:r>
            <a:r>
              <a:rPr lang="el-GR" b="1"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b="1" dirty="0">
                <a:latin typeface="Cambria" panose="02040503050406030204" pitchFamily="18" charset="0"/>
                <a:ea typeface="MS Mincho" panose="02020609040205080304" pitchFamily="49" charset="-128"/>
                <a:cs typeface="Times New Roman" panose="02020603050405020304" pitchFamily="18" charset="0"/>
              </a:rPr>
              <a:t> υπόβαθρο, </a:t>
            </a:r>
            <a:r>
              <a:rPr lang="el-GR" dirty="0">
                <a:latin typeface="Cambria" panose="02040503050406030204" pitchFamily="18" charset="0"/>
                <a:ea typeface="MS Mincho" panose="02020609040205080304" pitchFamily="49" charset="-128"/>
                <a:cs typeface="Times New Roman" panose="02020603050405020304" pitchFamily="18" charset="0"/>
              </a:rPr>
              <a:t>(δηλαδή, στερεάς μάζας πάνω σε στερεό υπόβαθρο).</a:t>
            </a:r>
            <a:endParaRPr lang="en-US"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Εικόνα 3">
            <a:extLst>
              <a:ext uri="{FF2B5EF4-FFF2-40B4-BE49-F238E27FC236}">
                <a16:creationId xmlns:a16="http://schemas.microsoft.com/office/drawing/2014/main" id="{9480F084-E0FC-4507-8770-F1F682968DB8}"/>
              </a:ext>
            </a:extLst>
          </p:cNvPr>
          <p:cNvPicPr>
            <a:picLocks noChangeAspect="1"/>
          </p:cNvPicPr>
          <p:nvPr/>
        </p:nvPicPr>
        <p:blipFill>
          <a:blip r:embed="rId2"/>
          <a:stretch>
            <a:fillRect/>
          </a:stretch>
        </p:blipFill>
        <p:spPr>
          <a:xfrm>
            <a:off x="617254" y="2194991"/>
            <a:ext cx="6307330" cy="4579401"/>
          </a:xfrm>
          <a:prstGeom prst="rect">
            <a:avLst/>
          </a:prstGeom>
        </p:spPr>
      </p:pic>
      <p:sp>
        <p:nvSpPr>
          <p:cNvPr id="5" name="Ορθογώνιο 4">
            <a:extLst>
              <a:ext uri="{FF2B5EF4-FFF2-40B4-BE49-F238E27FC236}">
                <a16:creationId xmlns:a16="http://schemas.microsoft.com/office/drawing/2014/main" id="{EDC5118C-3CEE-43DD-8983-FB8200133D85}"/>
              </a:ext>
            </a:extLst>
          </p:cNvPr>
          <p:cNvSpPr/>
          <p:nvPr/>
        </p:nvSpPr>
        <p:spPr>
          <a:xfrm>
            <a:off x="7084381" y="3848443"/>
            <a:ext cx="4891596" cy="2862322"/>
          </a:xfrm>
          <a:prstGeom prst="rect">
            <a:avLst/>
          </a:prstGeom>
        </p:spPr>
        <p:txBody>
          <a:bodyPr wrap="square">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 </a:t>
            </a:r>
            <a:r>
              <a:rPr lang="en-US" dirty="0" err="1">
                <a:latin typeface="Cambria" panose="02040503050406030204" pitchFamily="18" charset="0"/>
                <a:ea typeface="MS Mincho" panose="02020609040205080304" pitchFamily="49" charset="-128"/>
                <a:cs typeface="Times New Roman" panose="02020603050405020304" pitchFamily="18" charset="0"/>
              </a:rPr>
              <a:t>Πάντως</a:t>
            </a:r>
            <a:r>
              <a:rPr lang="en-US" dirty="0">
                <a:latin typeface="Cambria" panose="02040503050406030204" pitchFamily="18" charset="0"/>
                <a:ea typeface="MS Mincho" panose="02020609040205080304" pitchFamily="49" charset="-128"/>
                <a:cs typeface="Times New Roman" panose="02020603050405020304" pitchFamily="18" charset="0"/>
              </a:rPr>
              <a:t> και π</a:t>
            </a:r>
            <a:r>
              <a:rPr lang="en-US" dirty="0" err="1">
                <a:latin typeface="Cambria" panose="02040503050406030204" pitchFamily="18" charset="0"/>
                <a:ea typeface="MS Mincho" panose="02020609040205080304" pitchFamily="49" charset="-128"/>
                <a:cs typeface="Times New Roman" panose="02020603050405020304" pitchFamily="18" charset="0"/>
              </a:rPr>
              <a:t>ριν</a:t>
            </a:r>
            <a:r>
              <a:rPr lang="en-US" dirty="0">
                <a:latin typeface="Cambria" panose="02040503050406030204" pitchFamily="18" charset="0"/>
                <a:ea typeface="MS Mincho" panose="02020609040205080304" pitchFamily="49" charset="-128"/>
                <a:cs typeface="Times New Roman" panose="02020603050405020304" pitchFamily="18" charset="0"/>
              </a:rPr>
              <a:t> από </a:t>
            </a:r>
            <a:r>
              <a:rPr lang="en-US" dirty="0" err="1">
                <a:latin typeface="Cambria" panose="02040503050406030204" pitchFamily="18" charset="0"/>
                <a:ea typeface="MS Mincho" panose="02020609040205080304" pitchFamily="49" charset="-128"/>
                <a:cs typeface="Times New Roman" panose="02020603050405020304" pitchFamily="18" charset="0"/>
              </a:rPr>
              <a:t>το</a:t>
            </a:r>
            <a:r>
              <a:rPr lang="en-US" dirty="0">
                <a:latin typeface="Cambria" panose="02040503050406030204" pitchFamily="18" charset="0"/>
                <a:ea typeface="MS Mincho" panose="02020609040205080304" pitchFamily="49" charset="-128"/>
                <a:cs typeface="Times New Roman" panose="02020603050405020304" pitchFamily="18" charset="0"/>
              </a:rPr>
              <a:t> Wegener </a:t>
            </a:r>
            <a:r>
              <a:rPr lang="en-US" b="1" dirty="0" err="1">
                <a:latin typeface="Cambria" panose="02040503050406030204" pitchFamily="18" charset="0"/>
                <a:ea typeface="MS Mincho" panose="02020609040205080304" pitchFamily="49" charset="-128"/>
                <a:cs typeface="Times New Roman" panose="02020603050405020304" pitchFamily="18" charset="0"/>
              </a:rPr>
              <a:t>το</a:t>
            </a:r>
            <a:r>
              <a:rPr lang="en-US" b="1" dirty="0">
                <a:latin typeface="Cambria" panose="02040503050406030204" pitchFamily="18" charset="0"/>
                <a:ea typeface="MS Mincho" panose="02020609040205080304" pitchFamily="49" charset="-128"/>
                <a:cs typeface="Times New Roman" panose="02020603050405020304" pitchFamily="18" charset="0"/>
              </a:rPr>
              <a:t> </a:t>
            </a:r>
            <a:r>
              <a:rPr lang="en-US" b="1" dirty="0" err="1">
                <a:latin typeface="Cambria" panose="02040503050406030204" pitchFamily="18" charset="0"/>
                <a:ea typeface="MS Mincho" panose="02020609040205080304" pitchFamily="49" charset="-128"/>
                <a:cs typeface="Times New Roman" panose="02020603050405020304" pitchFamily="18" charset="0"/>
              </a:rPr>
              <a:t>σχεδόν</a:t>
            </a:r>
            <a:r>
              <a:rPr lang="en-US" b="1" dirty="0">
                <a:latin typeface="Cambria" panose="02040503050406030204" pitchFamily="18" charset="0"/>
                <a:ea typeface="MS Mincho" panose="02020609040205080304" pitchFamily="49" charset="-128"/>
                <a:cs typeface="Times New Roman" panose="02020603050405020304" pitchFamily="18" charset="0"/>
              </a:rPr>
              <a:t> απ</a:t>
            </a:r>
            <a:r>
              <a:rPr lang="en-US" b="1" dirty="0" err="1">
                <a:latin typeface="Cambria" panose="02040503050406030204" pitchFamily="18" charset="0"/>
                <a:ea typeface="MS Mincho" panose="02020609040205080304" pitchFamily="49" charset="-128"/>
                <a:cs typeface="Times New Roman" panose="02020603050405020304" pitchFamily="18" charset="0"/>
              </a:rPr>
              <a:t>όλυτο</a:t>
            </a:r>
            <a:r>
              <a:rPr lang="en-US" b="1" dirty="0">
                <a:latin typeface="Cambria" panose="02040503050406030204" pitchFamily="18" charset="0"/>
                <a:ea typeface="MS Mincho" panose="02020609040205080304" pitchFamily="49" charset="-128"/>
                <a:cs typeface="Times New Roman" panose="02020603050405020304" pitchFamily="18" charset="0"/>
              </a:rPr>
              <a:t> </a:t>
            </a:r>
            <a:r>
              <a:rPr lang="en-US" b="1" dirty="0" err="1">
                <a:latin typeface="Cambria" panose="02040503050406030204" pitchFamily="18" charset="0"/>
                <a:ea typeface="MS Mincho" panose="02020609040205080304" pitchFamily="49" charset="-128"/>
                <a:cs typeface="Times New Roman" panose="02020603050405020304" pitchFamily="18" charset="0"/>
              </a:rPr>
              <a:t>συντ</a:t>
            </a:r>
            <a:r>
              <a:rPr lang="en-US" b="1" dirty="0">
                <a:latin typeface="Cambria" panose="02040503050406030204" pitchFamily="18" charset="0"/>
                <a:ea typeface="MS Mincho" panose="02020609040205080304" pitchFamily="49" charset="-128"/>
                <a:cs typeface="Times New Roman" panose="02020603050405020304" pitchFamily="18" charset="0"/>
              </a:rPr>
              <a:t>αίριασμα των ατλαντικών ακτογραμμών της Νότιας Αμερικής και της Αφρικής </a:t>
            </a:r>
            <a:r>
              <a:rPr lang="en-US" dirty="0">
                <a:latin typeface="Cambria" panose="02040503050406030204" pitchFamily="18" charset="0"/>
                <a:ea typeface="MS Mincho" panose="02020609040205080304" pitchFamily="49" charset="-128"/>
                <a:cs typeface="Times New Roman" panose="02020603050405020304" pitchFamily="18" charset="0"/>
              </a:rPr>
              <a:t>είχε εξάψει τη φαντασία του </a:t>
            </a:r>
            <a:r>
              <a:rPr lang="en-US" b="1" dirty="0">
                <a:latin typeface="Cambria" panose="02040503050406030204" pitchFamily="18" charset="0"/>
                <a:ea typeface="MS Mincho" panose="02020609040205080304" pitchFamily="49" charset="-128"/>
                <a:cs typeface="Times New Roman" panose="02020603050405020304" pitchFamily="18" charset="0"/>
              </a:rPr>
              <a:t>Bacon, το 1620</a:t>
            </a:r>
            <a:r>
              <a:rPr lang="en-US" dirty="0">
                <a:latin typeface="Cambria" panose="02040503050406030204" pitchFamily="18" charset="0"/>
                <a:ea typeface="MS Mincho" panose="02020609040205080304" pitchFamily="49" charset="-128"/>
                <a:cs typeface="Times New Roman" panose="02020603050405020304" pitchFamily="18" charset="0"/>
              </a:rPr>
              <a:t>, που υποστήριξε ότι δεν μπορεί να είναι τυχαίο, ενώ ο </a:t>
            </a:r>
            <a:r>
              <a:rPr lang="en-US" b="1" dirty="0">
                <a:latin typeface="Cambria" panose="02040503050406030204" pitchFamily="18" charset="0"/>
                <a:ea typeface="MS Mincho" panose="02020609040205080304" pitchFamily="49" charset="-128"/>
                <a:cs typeface="Times New Roman" panose="02020603050405020304" pitchFamily="18" charset="0"/>
              </a:rPr>
              <a:t>Snider</a:t>
            </a:r>
            <a:r>
              <a:rPr lang="el-GR" b="1" dirty="0">
                <a:latin typeface="Cambria" panose="02040503050406030204" pitchFamily="18" charset="0"/>
                <a:ea typeface="MS Mincho" panose="02020609040205080304" pitchFamily="49" charset="-128"/>
                <a:cs typeface="Times New Roman" panose="02020603050405020304" pitchFamily="18" charset="0"/>
              </a:rPr>
              <a:t> το 1858 </a:t>
            </a:r>
            <a:r>
              <a:rPr lang="el-GR" dirty="0">
                <a:latin typeface="Cambria" panose="02040503050406030204" pitchFamily="18" charset="0"/>
                <a:ea typeface="MS Mincho" panose="02020609040205080304" pitchFamily="49" charset="-128"/>
                <a:cs typeface="Times New Roman" panose="02020603050405020304" pitchFamily="18" charset="0"/>
              </a:rPr>
              <a:t>είχε συγκολλήσει υποθετικά όλες τις ηπείρους που περιβάλλουν τον Ατλαντικό προσπαθώντας </a:t>
            </a:r>
            <a:r>
              <a:rPr lang="el-GR" b="1" dirty="0">
                <a:latin typeface="Cambria" panose="02040503050406030204" pitchFamily="18" charset="0"/>
                <a:ea typeface="MS Mincho" panose="02020609040205080304" pitchFamily="49" charset="-128"/>
                <a:cs typeface="Times New Roman" panose="02020603050405020304" pitchFamily="18" charset="0"/>
              </a:rPr>
              <a:t>να αντιστοιχίσει πετρώματα και απολιθώματα των απέναντι ακτών</a:t>
            </a:r>
            <a:r>
              <a:rPr lang="el-GR" dirty="0">
                <a:latin typeface="Cambria" panose="02040503050406030204" pitchFamily="18" charset="0"/>
                <a:ea typeface="MS Mincho" panose="02020609040205080304" pitchFamily="49" charset="-128"/>
                <a:cs typeface="Times New Roman" panose="02020603050405020304" pitchFamily="18" charset="0"/>
              </a:rPr>
              <a:t>.</a:t>
            </a:r>
            <a:endParaRPr lang="el-GR" dirty="0"/>
          </a:p>
        </p:txBody>
      </p:sp>
      <p:pic>
        <p:nvPicPr>
          <p:cNvPr id="6" name="Εικόνα 5">
            <a:extLst>
              <a:ext uri="{FF2B5EF4-FFF2-40B4-BE49-F238E27FC236}">
                <a16:creationId xmlns:a16="http://schemas.microsoft.com/office/drawing/2014/main" id="{F6A51152-7C56-41E1-99AB-A31F9FCE4B8E}"/>
              </a:ext>
            </a:extLst>
          </p:cNvPr>
          <p:cNvPicPr>
            <a:picLocks noChangeAspect="1"/>
          </p:cNvPicPr>
          <p:nvPr/>
        </p:nvPicPr>
        <p:blipFill>
          <a:blip r:embed="rId3"/>
          <a:stretch>
            <a:fillRect/>
          </a:stretch>
        </p:blipFill>
        <p:spPr>
          <a:xfrm>
            <a:off x="8089870" y="140979"/>
            <a:ext cx="3406714" cy="3618687"/>
          </a:xfrm>
          <a:prstGeom prst="rect">
            <a:avLst/>
          </a:prstGeom>
        </p:spPr>
      </p:pic>
    </p:spTree>
    <p:extLst>
      <p:ext uri="{BB962C8B-B14F-4D97-AF65-F5344CB8AC3E}">
        <p14:creationId xmlns:p14="http://schemas.microsoft.com/office/powerpoint/2010/main" val="57870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3386315-FAD1-4F2D-935C-5A3E06AA78AC}"/>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Μετατόπιση των ηπείρων και διεύρυνση των ωκεανών</a:t>
            </a:r>
          </a:p>
        </p:txBody>
      </p:sp>
      <p:sp>
        <p:nvSpPr>
          <p:cNvPr id="3" name="Ορθογώνιο 2">
            <a:extLst>
              <a:ext uri="{FF2B5EF4-FFF2-40B4-BE49-F238E27FC236}">
                <a16:creationId xmlns:a16="http://schemas.microsoft.com/office/drawing/2014/main" id="{025D07C7-617D-46FA-B5E0-55E1C401216F}"/>
              </a:ext>
            </a:extLst>
          </p:cNvPr>
          <p:cNvSpPr/>
          <p:nvPr/>
        </p:nvSpPr>
        <p:spPr>
          <a:xfrm>
            <a:off x="171635" y="749631"/>
            <a:ext cx="6096000" cy="3139321"/>
          </a:xfrm>
          <a:prstGeom prst="rect">
            <a:avLst/>
          </a:prstGeom>
        </p:spPr>
        <p:txBody>
          <a:bodyPr>
            <a:spAutoFit/>
          </a:bodyPr>
          <a:lstStyle/>
          <a:p>
            <a:pPr indent="457200" algn="ctr">
              <a:spcAft>
                <a:spcPts val="0"/>
              </a:spcAft>
            </a:pPr>
            <a:r>
              <a:rPr lang="el-GR" b="1" dirty="0">
                <a:latin typeface="Cambria" panose="02040503050406030204" pitchFamily="18" charset="0"/>
                <a:ea typeface="MS Mincho" panose="02020609040205080304" pitchFamily="49" charset="-128"/>
                <a:cs typeface="Times New Roman" panose="02020603050405020304" pitchFamily="18" charset="0"/>
              </a:rPr>
              <a:t>Εξέλιξη της θεωρίας του </a:t>
            </a:r>
            <a:r>
              <a:rPr lang="en-US" b="1" dirty="0">
                <a:latin typeface="Cambria" panose="02040503050406030204" pitchFamily="18" charset="0"/>
                <a:ea typeface="MS Mincho" panose="02020609040205080304" pitchFamily="49" charset="-128"/>
                <a:cs typeface="Times New Roman" panose="02020603050405020304" pitchFamily="18" charset="0"/>
              </a:rPr>
              <a:t>Wegener</a:t>
            </a:r>
            <a:r>
              <a:rPr lang="el-GR" b="1" dirty="0">
                <a:latin typeface="Cambria" panose="02040503050406030204" pitchFamily="18" charset="0"/>
                <a:ea typeface="MS Mincho" panose="02020609040205080304" pitchFamily="49" charset="-128"/>
                <a:cs typeface="Times New Roman" panose="02020603050405020304" pitchFamily="18" charset="0"/>
              </a:rPr>
              <a:t> αποτέλεσε η θεωρία της διεύρυνσης των ωκεανών με ταυτόχρονη απομάκρυνση των ηπείρων</a:t>
            </a:r>
            <a:r>
              <a:rPr lang="el-GR" dirty="0">
                <a:latin typeface="Cambria" panose="02040503050406030204" pitchFamily="18" charset="0"/>
                <a:ea typeface="MS Mincho" panose="02020609040205080304" pitchFamily="49" charset="-128"/>
                <a:cs typeface="Times New Roman" panose="02020603050405020304" pitchFamily="18" charset="0"/>
              </a:rPr>
              <a:t> που δέχεται ότι ολόκληρος ο στερεός φλοιός (δηλαδή και το γρανιτικό και το </a:t>
            </a:r>
            <a:r>
              <a:rPr lang="el-GR" dirty="0" err="1">
                <a:latin typeface="Cambria" panose="02040503050406030204" pitchFamily="18" charset="0"/>
                <a:ea typeface="MS Mincho" panose="02020609040205080304" pitchFamily="49" charset="-128"/>
                <a:cs typeface="Times New Roman" panose="02020603050405020304" pitchFamily="18" charset="0"/>
              </a:rPr>
              <a:t>βασαλτικό</a:t>
            </a:r>
            <a:r>
              <a:rPr lang="el-GR" dirty="0">
                <a:latin typeface="Cambria" panose="02040503050406030204" pitchFamily="18" charset="0"/>
                <a:ea typeface="MS Mincho" panose="02020609040205080304" pitchFamily="49" charset="-128"/>
                <a:cs typeface="Times New Roman" panose="02020603050405020304" pitchFamily="18" charset="0"/>
              </a:rPr>
              <a:t> στρώμα) συμμετέχει στην κίνηση χωρίς όμως να διευκρινίζει την επιφάνεια πάνω στην οποία γίνεται αυτή η κίνηση. Υποστηρίζει επίσης ότι οι ωκεανοί διευρύνονται όταν διάπυρο υλικό από το μανδύα διανοίγει βαθιές ρωγμές στον ωκεάνιο φλοιό και μέσα από αυτές βγαίνει και στερεοποιείται στην επιφάνεια του πυθμένα των ωκεανών, όπου σχηματίζονται οι </a:t>
            </a:r>
            <a:r>
              <a:rPr lang="el-GR" b="1" dirty="0" err="1">
                <a:latin typeface="Cambria" panose="02040503050406030204" pitchFamily="18" charset="0"/>
                <a:ea typeface="MS Mincho" panose="02020609040205080304" pitchFamily="49" charset="-128"/>
                <a:cs typeface="Times New Roman" panose="02020603050405020304" pitchFamily="18" charset="0"/>
              </a:rPr>
              <a:t>μεσοωκεάνιες</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b="1" dirty="0" err="1">
                <a:latin typeface="Cambria" panose="02040503050406030204" pitchFamily="18" charset="0"/>
                <a:ea typeface="MS Mincho" panose="02020609040205080304" pitchFamily="49" charset="-128"/>
                <a:cs typeface="Times New Roman" panose="02020603050405020304" pitchFamily="18" charset="0"/>
              </a:rPr>
              <a:t>ράχεις</a:t>
            </a:r>
            <a:r>
              <a:rPr lang="el-GR" b="1" dirty="0">
                <a:latin typeface="Cambria" panose="02040503050406030204" pitchFamily="18" charset="0"/>
                <a:ea typeface="MS Mincho" panose="02020609040205080304" pitchFamily="49" charset="-128"/>
                <a:cs typeface="Times New Roman" panose="02020603050405020304" pitchFamily="18" charset="0"/>
              </a:rPr>
              <a:t>.</a:t>
            </a:r>
            <a:endParaRPr lang="el-GR" dirty="0">
              <a:latin typeface="Cambria" panose="02040503050406030204" pitchFamily="18" charset="0"/>
              <a:ea typeface="MS Mincho" panose="02020609040205080304" pitchFamily="49" charset="-128"/>
              <a:cs typeface="Times New Roman" panose="02020603050405020304" pitchFamily="18" charset="0"/>
            </a:endParaRPr>
          </a:p>
        </p:txBody>
      </p:sp>
      <p:pic>
        <p:nvPicPr>
          <p:cNvPr id="4" name="Εικόνα 3">
            <a:extLst>
              <a:ext uri="{FF2B5EF4-FFF2-40B4-BE49-F238E27FC236}">
                <a16:creationId xmlns:a16="http://schemas.microsoft.com/office/drawing/2014/main" id="{5CF74B38-2F3C-4CC2-A3C6-4E56CD149BF2}"/>
              </a:ext>
            </a:extLst>
          </p:cNvPr>
          <p:cNvPicPr>
            <a:picLocks noChangeAspect="1"/>
          </p:cNvPicPr>
          <p:nvPr/>
        </p:nvPicPr>
        <p:blipFill>
          <a:blip r:embed="rId2"/>
          <a:stretch>
            <a:fillRect/>
          </a:stretch>
        </p:blipFill>
        <p:spPr>
          <a:xfrm>
            <a:off x="468482" y="3888952"/>
            <a:ext cx="5337514" cy="2863816"/>
          </a:xfrm>
          <a:prstGeom prst="rect">
            <a:avLst/>
          </a:prstGeom>
          <a:effectLst>
            <a:softEdge rad="63500"/>
          </a:effectLst>
        </p:spPr>
      </p:pic>
      <p:pic>
        <p:nvPicPr>
          <p:cNvPr id="5" name="Εικόνα 4">
            <a:extLst>
              <a:ext uri="{FF2B5EF4-FFF2-40B4-BE49-F238E27FC236}">
                <a16:creationId xmlns:a16="http://schemas.microsoft.com/office/drawing/2014/main" id="{34044501-EB76-4394-B96E-5D4E1E520C05}"/>
              </a:ext>
            </a:extLst>
          </p:cNvPr>
          <p:cNvPicPr>
            <a:picLocks noChangeAspect="1"/>
          </p:cNvPicPr>
          <p:nvPr/>
        </p:nvPicPr>
        <p:blipFill>
          <a:blip r:embed="rId3"/>
          <a:stretch>
            <a:fillRect/>
          </a:stretch>
        </p:blipFill>
        <p:spPr>
          <a:xfrm>
            <a:off x="6707773" y="800198"/>
            <a:ext cx="4762177" cy="5794284"/>
          </a:xfrm>
          <a:prstGeom prst="rect">
            <a:avLst/>
          </a:prstGeom>
          <a:effectLst>
            <a:softEdge rad="63500"/>
          </a:effectLst>
        </p:spPr>
      </p:pic>
    </p:spTree>
    <p:extLst>
      <p:ext uri="{BB962C8B-B14F-4D97-AF65-F5344CB8AC3E}">
        <p14:creationId xmlns:p14="http://schemas.microsoft.com/office/powerpoint/2010/main" val="3743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1D19E21-A408-4E85-BB2B-329A9DC30963}"/>
              </a:ext>
            </a:extLst>
          </p:cNvPr>
          <p:cNvPicPr>
            <a:picLocks noChangeAspect="1"/>
          </p:cNvPicPr>
          <p:nvPr/>
        </p:nvPicPr>
        <p:blipFill>
          <a:blip r:embed="rId2"/>
          <a:stretch>
            <a:fillRect/>
          </a:stretch>
        </p:blipFill>
        <p:spPr>
          <a:xfrm>
            <a:off x="420209" y="2661367"/>
            <a:ext cx="5616606" cy="4045712"/>
          </a:xfrm>
          <a:prstGeom prst="rect">
            <a:avLst/>
          </a:prstGeom>
        </p:spPr>
      </p:pic>
      <p:sp>
        <p:nvSpPr>
          <p:cNvPr id="2" name="Ορθογώνιο 1">
            <a:extLst>
              <a:ext uri="{FF2B5EF4-FFF2-40B4-BE49-F238E27FC236}">
                <a16:creationId xmlns:a16="http://schemas.microsoft.com/office/drawing/2014/main" id="{41AAA487-1A81-46B2-939B-BE7A63B46493}"/>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Μετατόπιση των ηπείρων και διεύρυνση των ωκεανών</a:t>
            </a:r>
          </a:p>
        </p:txBody>
      </p:sp>
      <p:sp>
        <p:nvSpPr>
          <p:cNvPr id="3" name="Ορθογώνιο 2">
            <a:extLst>
              <a:ext uri="{FF2B5EF4-FFF2-40B4-BE49-F238E27FC236}">
                <a16:creationId xmlns:a16="http://schemas.microsoft.com/office/drawing/2014/main" id="{468D49AB-40C0-4FD9-9BE0-C3433969C375}"/>
              </a:ext>
            </a:extLst>
          </p:cNvPr>
          <p:cNvSpPr/>
          <p:nvPr/>
        </p:nvSpPr>
        <p:spPr>
          <a:xfrm>
            <a:off x="82858" y="810022"/>
            <a:ext cx="6291309" cy="2031325"/>
          </a:xfrm>
          <a:prstGeom prst="rect">
            <a:avLst/>
          </a:prstGeom>
        </p:spPr>
        <p:txBody>
          <a:bodyPr wrap="square">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Η διεύρυνση των ωκεανών αποδείχτηκε στη δεκαετία του 60 όταν με βαθιές γεωτρήσεις στους ωκεανούς βρέθηκε ότι τα πετρώματα του ωκεάνιου φλοιού είναι πολύ πρόσφατα κοντά στις </a:t>
            </a:r>
            <a:r>
              <a:rPr lang="el-GR" dirty="0" err="1">
                <a:latin typeface="Cambria" panose="02040503050406030204" pitchFamily="18" charset="0"/>
                <a:ea typeface="MS Mincho" panose="02020609040205080304" pitchFamily="49" charset="-128"/>
                <a:cs typeface="Times New Roman" panose="02020603050405020304" pitchFamily="18" charset="0"/>
              </a:rPr>
              <a:t>μεσοωκεάνιες</a:t>
            </a:r>
            <a:r>
              <a:rPr lang="el-GR" dirty="0">
                <a:latin typeface="Cambria" panose="02040503050406030204" pitchFamily="18" charset="0"/>
                <a:ea typeface="MS Mincho" panose="02020609040205080304" pitchFamily="49" charset="-128"/>
                <a:cs typeface="Times New Roman" panose="02020603050405020304" pitchFamily="18" charset="0"/>
              </a:rPr>
              <a:t> </a:t>
            </a:r>
            <a:r>
              <a:rPr lang="el-GR" dirty="0" err="1">
                <a:latin typeface="Cambria" panose="02040503050406030204" pitchFamily="18" charset="0"/>
                <a:ea typeface="MS Mincho" panose="02020609040205080304" pitchFamily="49" charset="-128"/>
                <a:cs typeface="Times New Roman" panose="02020603050405020304" pitchFamily="18" charset="0"/>
              </a:rPr>
              <a:t>ράχεις</a:t>
            </a:r>
            <a:r>
              <a:rPr lang="el-GR" dirty="0">
                <a:latin typeface="Cambria" panose="02040503050406030204" pitchFamily="18" charset="0"/>
                <a:ea typeface="MS Mincho" panose="02020609040205080304" pitchFamily="49" charset="-128"/>
                <a:cs typeface="Times New Roman" panose="02020603050405020304" pitchFamily="18" charset="0"/>
              </a:rPr>
              <a:t> και γίνονται παλαιότερα όσο απομακρυνόμαστε προς τις ηπείρους. Ο Ατλαντικός ωκεανός είναι το χαρακτηριστικότερο παράδειγμα που δείχνει ότι η ηλικία σχηματισμού του είναι 70-90 εκατ. χρόνια.</a:t>
            </a:r>
            <a:endParaRPr lang="el-GR" dirty="0"/>
          </a:p>
        </p:txBody>
      </p:sp>
      <p:pic>
        <p:nvPicPr>
          <p:cNvPr id="5" name="Εικόνα 4">
            <a:extLst>
              <a:ext uri="{FF2B5EF4-FFF2-40B4-BE49-F238E27FC236}">
                <a16:creationId xmlns:a16="http://schemas.microsoft.com/office/drawing/2014/main" id="{560F97CC-4B6E-46EB-B6B4-8852B3D7E087}"/>
              </a:ext>
            </a:extLst>
          </p:cNvPr>
          <p:cNvPicPr>
            <a:picLocks noChangeAspect="1"/>
          </p:cNvPicPr>
          <p:nvPr/>
        </p:nvPicPr>
        <p:blipFill>
          <a:blip r:embed="rId3"/>
          <a:stretch>
            <a:fillRect/>
          </a:stretch>
        </p:blipFill>
        <p:spPr>
          <a:xfrm>
            <a:off x="6711518" y="291224"/>
            <a:ext cx="5235402" cy="3026445"/>
          </a:xfrm>
          <a:prstGeom prst="rect">
            <a:avLst/>
          </a:prstGeom>
          <a:effectLst>
            <a:softEdge rad="31750"/>
          </a:effectLst>
        </p:spPr>
      </p:pic>
      <p:pic>
        <p:nvPicPr>
          <p:cNvPr id="6" name="Εικόνα 5">
            <a:extLst>
              <a:ext uri="{FF2B5EF4-FFF2-40B4-BE49-F238E27FC236}">
                <a16:creationId xmlns:a16="http://schemas.microsoft.com/office/drawing/2014/main" id="{DD6F1CF9-A9A7-4808-8D25-10572096D186}"/>
              </a:ext>
            </a:extLst>
          </p:cNvPr>
          <p:cNvPicPr>
            <a:picLocks noChangeAspect="1"/>
          </p:cNvPicPr>
          <p:nvPr/>
        </p:nvPicPr>
        <p:blipFill>
          <a:blip r:embed="rId4"/>
          <a:stretch>
            <a:fillRect/>
          </a:stretch>
        </p:blipFill>
        <p:spPr>
          <a:xfrm>
            <a:off x="7394672" y="3480159"/>
            <a:ext cx="4208442" cy="3226920"/>
          </a:xfrm>
          <a:prstGeom prst="rect">
            <a:avLst/>
          </a:prstGeom>
          <a:effectLst>
            <a:softEdge rad="63500"/>
          </a:effectLst>
        </p:spPr>
      </p:pic>
    </p:spTree>
    <p:extLst>
      <p:ext uri="{BB962C8B-B14F-4D97-AF65-F5344CB8AC3E}">
        <p14:creationId xmlns:p14="http://schemas.microsoft.com/office/powerpoint/2010/main" val="375568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D65842B-553B-4E0F-B531-7CA303220120}"/>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err="1">
                <a:solidFill>
                  <a:srgbClr val="C00000"/>
                </a:solidFill>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πλάκες </a:t>
            </a:r>
          </a:p>
        </p:txBody>
      </p:sp>
      <p:sp>
        <p:nvSpPr>
          <p:cNvPr id="3" name="Ορθογώνιο 2">
            <a:extLst>
              <a:ext uri="{FF2B5EF4-FFF2-40B4-BE49-F238E27FC236}">
                <a16:creationId xmlns:a16="http://schemas.microsoft.com/office/drawing/2014/main" id="{2F716F93-DC49-4683-9B7C-58E2010FB3D4}"/>
              </a:ext>
            </a:extLst>
          </p:cNvPr>
          <p:cNvSpPr/>
          <p:nvPr/>
        </p:nvSpPr>
        <p:spPr>
          <a:xfrm>
            <a:off x="331433" y="960943"/>
            <a:ext cx="6096000" cy="2308324"/>
          </a:xfrm>
          <a:prstGeom prst="rect">
            <a:avLst/>
          </a:prstGeom>
        </p:spPr>
        <p:txBody>
          <a:bodyPr>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Συστηματικές έρευνες στο φλοιό και τον ανώτερο μανδύα απέδειξαν την ύπαρξη ενός στρώματος από </a:t>
            </a:r>
            <a:r>
              <a:rPr lang="el-GR" b="1" dirty="0">
                <a:latin typeface="Cambria" panose="02040503050406030204" pitchFamily="18" charset="0"/>
                <a:ea typeface="MS Mincho" panose="02020609040205080304" pitchFamily="49" charset="-128"/>
                <a:cs typeface="Times New Roman" panose="02020603050405020304" pitchFamily="18" charset="0"/>
              </a:rPr>
              <a:t>τα 75 μέχρι τα 250 </a:t>
            </a:r>
            <a:r>
              <a:rPr lang="en-US" b="1" dirty="0">
                <a:latin typeface="Cambria" panose="02040503050406030204" pitchFamily="18" charset="0"/>
                <a:ea typeface="MS Mincho" panose="02020609040205080304" pitchFamily="49" charset="-128"/>
                <a:cs typeface="Times New Roman" panose="02020603050405020304" pitchFamily="18" charset="0"/>
              </a:rPr>
              <a:t>Km </a:t>
            </a:r>
            <a:r>
              <a:rPr lang="el-GR" dirty="0">
                <a:latin typeface="Cambria" panose="02040503050406030204" pitchFamily="18" charset="0"/>
                <a:ea typeface="MS Mincho" panose="02020609040205080304" pitchFamily="49" charset="-128"/>
                <a:cs typeface="Times New Roman" panose="02020603050405020304" pitchFamily="18" charset="0"/>
              </a:rPr>
              <a:t>βάθος, όπου παρατηρείται ελάττωση της ταχύτητας των σεισμικών κυμάτων σε σχέση τόσο με το υπερκείμενο όσο και με το υποκείμενο στρώμα. Αυτό το στρώμα, που ονομάστηκε </a:t>
            </a:r>
            <a:r>
              <a:rPr lang="el-GR" b="1" dirty="0" err="1">
                <a:latin typeface="Cambria" panose="02040503050406030204" pitchFamily="18" charset="0"/>
                <a:ea typeface="MS Mincho" panose="02020609040205080304" pitchFamily="49" charset="-128"/>
                <a:cs typeface="Times New Roman" panose="02020603050405020304" pitchFamily="18" charset="0"/>
              </a:rPr>
              <a:t>ασθενόσφαιρα</a:t>
            </a:r>
            <a:r>
              <a:rPr lang="el-GR" b="1" dirty="0">
                <a:latin typeface="Cambria" panose="02040503050406030204" pitchFamily="18" charset="0"/>
                <a:ea typeface="MS Mincho" panose="02020609040205080304" pitchFamily="49" charset="-128"/>
                <a:cs typeface="Times New Roman" panose="02020603050405020304" pitchFamily="18" charset="0"/>
              </a:rPr>
              <a:t> </a:t>
            </a:r>
            <a:r>
              <a:rPr lang="el-GR" dirty="0">
                <a:latin typeface="Cambria" panose="02040503050406030204" pitchFamily="18" charset="0"/>
                <a:ea typeface="MS Mincho" panose="02020609040205080304" pitchFamily="49" charset="-128"/>
                <a:cs typeface="Times New Roman" panose="02020603050405020304" pitchFamily="18" charset="0"/>
              </a:rPr>
              <a:t>αποτελείται από υλικό σε κατάσταση μερικής τήξης και παρουσιάζει πλαστικότητα και ανάπτυξη υδροστατικών δυνάμεων. </a:t>
            </a:r>
            <a:endParaRPr lang="el-GR" dirty="0"/>
          </a:p>
        </p:txBody>
      </p:sp>
      <p:pic>
        <p:nvPicPr>
          <p:cNvPr id="4" name="Εικόνα 3">
            <a:extLst>
              <a:ext uri="{FF2B5EF4-FFF2-40B4-BE49-F238E27FC236}">
                <a16:creationId xmlns:a16="http://schemas.microsoft.com/office/drawing/2014/main" id="{84E5800A-CA22-42E9-BB33-84002B46E09E}"/>
              </a:ext>
            </a:extLst>
          </p:cNvPr>
          <p:cNvPicPr>
            <a:picLocks noChangeAspect="1"/>
          </p:cNvPicPr>
          <p:nvPr/>
        </p:nvPicPr>
        <p:blipFill>
          <a:blip r:embed="rId2"/>
          <a:stretch>
            <a:fillRect/>
          </a:stretch>
        </p:blipFill>
        <p:spPr>
          <a:xfrm>
            <a:off x="6961433" y="882295"/>
            <a:ext cx="3982005" cy="2386972"/>
          </a:xfrm>
          <a:prstGeom prst="rect">
            <a:avLst/>
          </a:prstGeom>
        </p:spPr>
      </p:pic>
      <p:pic>
        <p:nvPicPr>
          <p:cNvPr id="5" name="Εικόνα 4">
            <a:extLst>
              <a:ext uri="{FF2B5EF4-FFF2-40B4-BE49-F238E27FC236}">
                <a16:creationId xmlns:a16="http://schemas.microsoft.com/office/drawing/2014/main" id="{5BB38275-DF85-4855-9080-EAEECCA54F98}"/>
              </a:ext>
            </a:extLst>
          </p:cNvPr>
          <p:cNvPicPr>
            <a:picLocks noChangeAspect="1"/>
          </p:cNvPicPr>
          <p:nvPr/>
        </p:nvPicPr>
        <p:blipFill>
          <a:blip r:embed="rId3"/>
          <a:stretch>
            <a:fillRect/>
          </a:stretch>
        </p:blipFill>
        <p:spPr>
          <a:xfrm>
            <a:off x="453130" y="3583878"/>
            <a:ext cx="6197427" cy="2772533"/>
          </a:xfrm>
          <a:prstGeom prst="rect">
            <a:avLst/>
          </a:prstGeom>
        </p:spPr>
      </p:pic>
      <p:pic>
        <p:nvPicPr>
          <p:cNvPr id="6" name="Εικόνα 5">
            <a:extLst>
              <a:ext uri="{FF2B5EF4-FFF2-40B4-BE49-F238E27FC236}">
                <a16:creationId xmlns:a16="http://schemas.microsoft.com/office/drawing/2014/main" id="{51D3ED6F-4C75-48AA-BE34-875D48377CC6}"/>
              </a:ext>
            </a:extLst>
          </p:cNvPr>
          <p:cNvPicPr>
            <a:picLocks noChangeAspect="1"/>
          </p:cNvPicPr>
          <p:nvPr/>
        </p:nvPicPr>
        <p:blipFill>
          <a:blip r:embed="rId4"/>
          <a:stretch>
            <a:fillRect/>
          </a:stretch>
        </p:blipFill>
        <p:spPr>
          <a:xfrm>
            <a:off x="6961434" y="3476892"/>
            <a:ext cx="3982005" cy="2986504"/>
          </a:xfrm>
          <a:prstGeom prst="rect">
            <a:avLst/>
          </a:prstGeom>
        </p:spPr>
      </p:pic>
    </p:spTree>
    <p:extLst>
      <p:ext uri="{BB962C8B-B14F-4D97-AF65-F5344CB8AC3E}">
        <p14:creationId xmlns:p14="http://schemas.microsoft.com/office/powerpoint/2010/main" val="220994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2B9758D4-D538-4547-8381-6C8AF680AC5E}"/>
              </a:ext>
            </a:extLst>
          </p:cNvPr>
          <p:cNvPicPr>
            <a:picLocks noChangeAspect="1"/>
          </p:cNvPicPr>
          <p:nvPr/>
        </p:nvPicPr>
        <p:blipFill>
          <a:blip r:embed="rId2"/>
          <a:stretch>
            <a:fillRect/>
          </a:stretch>
        </p:blipFill>
        <p:spPr>
          <a:xfrm>
            <a:off x="5033639" y="1929784"/>
            <a:ext cx="6947671" cy="4741785"/>
          </a:xfrm>
          <a:prstGeom prst="rect">
            <a:avLst/>
          </a:prstGeom>
          <a:effectLst>
            <a:softEdge rad="63500"/>
          </a:effectLst>
        </p:spPr>
      </p:pic>
      <p:sp>
        <p:nvSpPr>
          <p:cNvPr id="2" name="Ορθογώνιο 1">
            <a:extLst>
              <a:ext uri="{FF2B5EF4-FFF2-40B4-BE49-F238E27FC236}">
                <a16:creationId xmlns:a16="http://schemas.microsoft.com/office/drawing/2014/main" id="{1E2DE32C-062A-409D-9496-90294309903C}"/>
              </a:ext>
            </a:extLst>
          </p:cNvPr>
          <p:cNvSpPr/>
          <p:nvPr/>
        </p:nvSpPr>
        <p:spPr>
          <a:xfrm>
            <a:off x="0" y="0"/>
            <a:ext cx="6096000" cy="646331"/>
          </a:xfrm>
          <a:prstGeom prst="rect">
            <a:avLst/>
          </a:prstGeom>
        </p:spPr>
        <p:txBody>
          <a:bodyPr>
            <a:spAutoFit/>
          </a:bodyPr>
          <a:lstStyle/>
          <a:p>
            <a:pPr>
              <a:spcAft>
                <a:spcPts val="0"/>
              </a:spcAft>
            </a:pP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3. ΗΠΕΙΡΟΙ-ΩΚΕΑΝΟΙ-ΛΙΘΟΣΦΑΙΡΙΚΕΣ ΠΛΑΚΕΣ</a:t>
            </a:r>
          </a:p>
          <a:p>
            <a:pPr>
              <a:spcAft>
                <a:spcPts val="0"/>
              </a:spcAft>
            </a:pPr>
            <a:r>
              <a:rPr lang="el-GR" b="1" dirty="0" err="1">
                <a:solidFill>
                  <a:srgbClr val="C00000"/>
                </a:solidFill>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b="1" dirty="0">
                <a:solidFill>
                  <a:srgbClr val="C00000"/>
                </a:solidFill>
                <a:latin typeface="Cambria" panose="02040503050406030204" pitchFamily="18" charset="0"/>
                <a:ea typeface="MS Mincho" panose="02020609040205080304" pitchFamily="49" charset="-128"/>
                <a:cs typeface="Times New Roman" panose="02020603050405020304" pitchFamily="18" charset="0"/>
              </a:rPr>
              <a:t> πλάκες </a:t>
            </a:r>
          </a:p>
        </p:txBody>
      </p:sp>
      <p:sp>
        <p:nvSpPr>
          <p:cNvPr id="3" name="Ορθογώνιο 2">
            <a:extLst>
              <a:ext uri="{FF2B5EF4-FFF2-40B4-BE49-F238E27FC236}">
                <a16:creationId xmlns:a16="http://schemas.microsoft.com/office/drawing/2014/main" id="{6A604811-5C83-4375-B779-2A3AD73E3934}"/>
              </a:ext>
            </a:extLst>
          </p:cNvPr>
          <p:cNvSpPr/>
          <p:nvPr/>
        </p:nvSpPr>
        <p:spPr>
          <a:xfrm>
            <a:off x="171635" y="939645"/>
            <a:ext cx="4862004" cy="2308324"/>
          </a:xfrm>
          <a:prstGeom prst="rect">
            <a:avLst/>
          </a:prstGeom>
        </p:spPr>
        <p:txBody>
          <a:bodyPr wrap="square">
            <a:spAutoFit/>
          </a:bodyPr>
          <a:lstStyle/>
          <a:p>
            <a:pPr algn="ctr"/>
            <a:r>
              <a:rPr lang="el-GR" dirty="0">
                <a:latin typeface="Cambria" panose="02040503050406030204" pitchFamily="18" charset="0"/>
                <a:ea typeface="MS Mincho" panose="02020609040205080304" pitchFamily="49" charset="-128"/>
                <a:cs typeface="Times New Roman" panose="02020603050405020304" pitchFamily="18" charset="0"/>
              </a:rPr>
              <a:t>Το υπερκείμενο της </a:t>
            </a:r>
            <a:r>
              <a:rPr lang="el-GR" dirty="0" err="1">
                <a:latin typeface="Cambria" panose="02040503050406030204" pitchFamily="18" charset="0"/>
                <a:ea typeface="MS Mincho" panose="02020609040205080304" pitchFamily="49" charset="-128"/>
                <a:cs typeface="Times New Roman" panose="02020603050405020304" pitchFamily="18" charset="0"/>
              </a:rPr>
              <a:t>ασθενόσφαιρας</a:t>
            </a:r>
            <a:r>
              <a:rPr lang="el-GR" dirty="0">
                <a:latin typeface="Cambria" panose="02040503050406030204" pitchFamily="18" charset="0"/>
                <a:ea typeface="MS Mincho" panose="02020609040205080304" pitchFamily="49" charset="-128"/>
                <a:cs typeface="Times New Roman" panose="02020603050405020304" pitchFamily="18" charset="0"/>
              </a:rPr>
              <a:t> στερεό περίβλημα, που περιλαμβάνει το στερεό φλοιό και μέρος του επίσης στερεού ανώτερου μανδύα, χαρακτηρίζεται ως </a:t>
            </a:r>
            <a:r>
              <a:rPr lang="el-GR" b="1" dirty="0">
                <a:latin typeface="Cambria" panose="02040503050406030204" pitchFamily="18" charset="0"/>
                <a:ea typeface="MS Mincho" panose="02020609040205080304" pitchFamily="49" charset="-128"/>
                <a:cs typeface="Times New Roman" panose="02020603050405020304" pitchFamily="18" charset="0"/>
              </a:rPr>
              <a:t>λιθόσφαιρα. </a:t>
            </a:r>
            <a:r>
              <a:rPr lang="el-GR" dirty="0">
                <a:latin typeface="Cambria" panose="02040503050406030204" pitchFamily="18" charset="0"/>
                <a:ea typeface="MS Mincho" panose="02020609040205080304" pitchFamily="49" charset="-128"/>
                <a:cs typeface="Times New Roman" panose="02020603050405020304" pitchFamily="18" charset="0"/>
              </a:rPr>
              <a:t>Η λιθόσφαιρα δεν είναι ενιαία, αλλά διασπασμένη σε 6 μεγάλα και αρκετά μικρότερα κομμάτια πάχους 70-100 </a:t>
            </a:r>
            <a:r>
              <a:rPr lang="en-US" dirty="0">
                <a:latin typeface="Cambria" panose="02040503050406030204" pitchFamily="18" charset="0"/>
                <a:ea typeface="MS Mincho" panose="02020609040205080304" pitchFamily="49" charset="-128"/>
                <a:cs typeface="Times New Roman" panose="02020603050405020304" pitchFamily="18" charset="0"/>
              </a:rPr>
              <a:t>Km</a:t>
            </a:r>
            <a:r>
              <a:rPr lang="el-GR" dirty="0">
                <a:latin typeface="Cambria" panose="02040503050406030204" pitchFamily="18" charset="0"/>
                <a:ea typeface="MS Mincho" panose="02020609040205080304" pitchFamily="49" charset="-128"/>
                <a:cs typeface="Times New Roman" panose="02020603050405020304" pitchFamily="18" charset="0"/>
              </a:rPr>
              <a:t>, που αποτελούν τις </a:t>
            </a:r>
            <a:r>
              <a:rPr lang="el-GR" dirty="0" err="1">
                <a:latin typeface="Cambria" panose="02040503050406030204" pitchFamily="18" charset="0"/>
                <a:ea typeface="MS Mincho" panose="02020609040205080304" pitchFamily="49" charset="-128"/>
                <a:cs typeface="Times New Roman" panose="02020603050405020304" pitchFamily="18" charset="0"/>
              </a:rPr>
              <a:t>λιθοσφαιρικές</a:t>
            </a:r>
            <a:r>
              <a:rPr lang="el-GR" dirty="0">
                <a:latin typeface="Cambria" panose="02040503050406030204" pitchFamily="18" charset="0"/>
                <a:ea typeface="MS Mincho" panose="02020609040205080304" pitchFamily="49" charset="-128"/>
                <a:cs typeface="Times New Roman" panose="02020603050405020304" pitchFamily="18" charset="0"/>
              </a:rPr>
              <a:t> πλάκες.</a:t>
            </a:r>
            <a:endParaRPr lang="el-GR" dirty="0"/>
          </a:p>
        </p:txBody>
      </p:sp>
    </p:spTree>
    <p:extLst>
      <p:ext uri="{BB962C8B-B14F-4D97-AF65-F5344CB8AC3E}">
        <p14:creationId xmlns:p14="http://schemas.microsoft.com/office/powerpoint/2010/main" val="37683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1078</Words>
  <Application>Microsoft Office PowerPoint</Application>
  <PresentationFormat>Ευρεία οθόνη</PresentationFormat>
  <Paragraphs>45</Paragraphs>
  <Slides>12</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12</vt:i4>
      </vt:variant>
    </vt:vector>
  </HeadingPairs>
  <TitlesOfParts>
    <vt:vector size="19" baseType="lpstr">
      <vt:lpstr>MS Mincho</vt:lpstr>
      <vt:lpstr>Arial</vt:lpstr>
      <vt:lpstr>Calibri</vt:lpstr>
      <vt:lpstr>Calibri Light</vt:lpstr>
      <vt:lpstr>Cambria</vt:lpstr>
      <vt:lpstr>Times New Roman</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Yiannis Chiotelis</dc:creator>
  <cp:lastModifiedBy>Yiannis Chiotelis</cp:lastModifiedBy>
  <cp:revision>27</cp:revision>
  <dcterms:created xsi:type="dcterms:W3CDTF">2017-10-01T19:46:15Z</dcterms:created>
  <dcterms:modified xsi:type="dcterms:W3CDTF">2017-10-16T20:28:25Z</dcterms:modified>
</cp:coreProperties>
</file>