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0AEEE-ED5E-4777-936C-565665681A1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42EB24-74EC-43EE-A732-AA7F6BE8A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069D334-A379-4E81-8CE1-933C635860CB}"/>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5" name="Θέση υποσέλιδου 4">
            <a:extLst>
              <a:ext uri="{FF2B5EF4-FFF2-40B4-BE49-F238E27FC236}">
                <a16:creationId xmlns:a16="http://schemas.microsoft.com/office/drawing/2014/main" id="{F5722948-4654-4BBA-837E-3A13921743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ECB05D-1C3F-47D6-B062-894BFBECBFF3}"/>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81673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BC6364-E908-49CD-8D90-B175C1FEC3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4870D6B-B639-421C-B607-0EF41D97C11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A6CE759-49A6-489E-B38F-32746DC6E138}"/>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5" name="Θέση υποσέλιδου 4">
            <a:extLst>
              <a:ext uri="{FF2B5EF4-FFF2-40B4-BE49-F238E27FC236}">
                <a16:creationId xmlns:a16="http://schemas.microsoft.com/office/drawing/2014/main" id="{6F513ACF-F4D4-4046-AE6C-DA68D2A185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44F78B-92F7-40B5-AF22-F7CCF5C1E08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9276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62566D1-9423-481C-A56F-6D86467AAFA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10D8018-22B9-4AF0-937C-52DCB6379751}"/>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46AC825-9EA4-49B4-AC09-B030AD8C4AD0}"/>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5" name="Θέση υποσέλιδου 4">
            <a:extLst>
              <a:ext uri="{FF2B5EF4-FFF2-40B4-BE49-F238E27FC236}">
                <a16:creationId xmlns:a16="http://schemas.microsoft.com/office/drawing/2014/main" id="{2D9521F4-FDA7-4729-BE48-01FD88FB96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FF125F-A1EC-4F17-B189-C002D2E6841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95424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7B085-9A56-4CF1-BCED-5ABF13C369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3A2F81-2B49-4DFD-A72E-0E2E907219BE}"/>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9AF1E0E-B674-40C4-B477-C396296DD4A9}"/>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5" name="Θέση υποσέλιδου 4">
            <a:extLst>
              <a:ext uri="{FF2B5EF4-FFF2-40B4-BE49-F238E27FC236}">
                <a16:creationId xmlns:a16="http://schemas.microsoft.com/office/drawing/2014/main" id="{FDC1BD53-F040-4441-937C-2AC5D1D040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12E688-F163-4D2C-A541-98C1BBBA068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498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78418-443E-45FF-A452-DD5F344E823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BB7094-A6AD-4303-9998-AD12F9997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6564903B-0B5A-469A-8C30-F2842ADB6CF9}"/>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5" name="Θέση υποσέλιδου 4">
            <a:extLst>
              <a:ext uri="{FF2B5EF4-FFF2-40B4-BE49-F238E27FC236}">
                <a16:creationId xmlns:a16="http://schemas.microsoft.com/office/drawing/2014/main" id="{1E881514-C490-4C11-96C1-6C3439AD13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BF0559-5A3D-4DC9-B3A0-286EA5C76EF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9244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3D334-C868-48CB-93CF-150DBDC3DA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DAEE29-AD89-4DCA-B49C-852ADFBE12A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22036A87-EB79-4172-9C9C-FE078FB85BC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585B8A2-8641-489F-AB7A-704AF34CBC1E}"/>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6" name="Θέση υποσέλιδου 5">
            <a:extLst>
              <a:ext uri="{FF2B5EF4-FFF2-40B4-BE49-F238E27FC236}">
                <a16:creationId xmlns:a16="http://schemas.microsoft.com/office/drawing/2014/main" id="{7948C14B-7AFA-423D-A611-955C766277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8B4C51-7319-4210-8B89-47AFAC52E9E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46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907F8-D946-45AA-84F5-0E967C60999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B061C79-432D-48A6-9002-095BFF070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040CC538-FF23-4FD5-A0AA-D97782CC2ACC}"/>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9CA23C4E-C6AA-4BB9-9859-EEAD72F1F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B721CC62-430B-4DDC-8F12-51965CE05C4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04EE0B6-FBCF-4091-B5FB-3DD518D22DF9}"/>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8" name="Θέση υποσέλιδου 7">
            <a:extLst>
              <a:ext uri="{FF2B5EF4-FFF2-40B4-BE49-F238E27FC236}">
                <a16:creationId xmlns:a16="http://schemas.microsoft.com/office/drawing/2014/main" id="{50B0F9A7-3606-4636-AF3B-CF92002F39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744EC07-6EE0-4A11-B91D-3209E9DCD14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42777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FD276-2ED4-4D1E-BA20-143F85DDD43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A81228B-EE9E-4E38-8682-A8A5FC0F1356}"/>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4" name="Θέση υποσέλιδου 3">
            <a:extLst>
              <a:ext uri="{FF2B5EF4-FFF2-40B4-BE49-F238E27FC236}">
                <a16:creationId xmlns:a16="http://schemas.microsoft.com/office/drawing/2014/main" id="{327A2DD1-9557-4AEE-B0D4-24B17E490A3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C6EDD03-F6EE-4B6F-B0CE-11AA5C46F72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36134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E6D3C86-7D47-400D-9216-839431A3B906}"/>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3" name="Θέση υποσέλιδου 2">
            <a:extLst>
              <a:ext uri="{FF2B5EF4-FFF2-40B4-BE49-F238E27FC236}">
                <a16:creationId xmlns:a16="http://schemas.microsoft.com/office/drawing/2014/main" id="{A8688050-CFB8-42F9-A2A0-64B547CD393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63ABB8D-0C07-42A1-A7BE-D7ACF3240EF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375393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02613-C94F-46C9-A512-E09A565D22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7ABE1D-2DFE-4290-B605-85292B9CC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7816968-5B00-4BE2-8CD9-2CD96D0B0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0C490B0F-C1FB-4880-A8CB-7FFF6D330E97}"/>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6" name="Θέση υποσέλιδου 5">
            <a:extLst>
              <a:ext uri="{FF2B5EF4-FFF2-40B4-BE49-F238E27FC236}">
                <a16:creationId xmlns:a16="http://schemas.microsoft.com/office/drawing/2014/main" id="{76F48B56-0E99-4E02-A6FB-D30465EB19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F5096D6-5295-4999-AFE6-C8A1D0C830B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5017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169DD-C14E-4EB5-A055-15E796F07EE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DBE51-35D0-4C36-940D-4A3F7D06F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C8DEB96-367F-48D6-A97B-91D438FB0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A2AED13-1990-45CA-873F-C74F6E772088}"/>
              </a:ext>
            </a:extLst>
          </p:cNvPr>
          <p:cNvSpPr>
            <a:spLocks noGrp="1"/>
          </p:cNvSpPr>
          <p:nvPr>
            <p:ph type="dt" sz="half" idx="10"/>
          </p:nvPr>
        </p:nvSpPr>
        <p:spPr/>
        <p:txBody>
          <a:bodyPr/>
          <a:lstStyle/>
          <a:p>
            <a:fld id="{EC3B42F7-BA35-4BDF-B05D-5DE6F2934B05}" type="datetimeFigureOut">
              <a:rPr lang="el-GR" smtClean="0"/>
              <a:t>12/10/2017</a:t>
            </a:fld>
            <a:endParaRPr lang="el-GR"/>
          </a:p>
        </p:txBody>
      </p:sp>
      <p:sp>
        <p:nvSpPr>
          <p:cNvPr id="6" name="Θέση υποσέλιδου 5">
            <a:extLst>
              <a:ext uri="{FF2B5EF4-FFF2-40B4-BE49-F238E27FC236}">
                <a16:creationId xmlns:a16="http://schemas.microsoft.com/office/drawing/2014/main" id="{B67D701D-2862-41FF-9A9A-3A88DB1734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F4087C-91DF-40E7-B302-554851116287}"/>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791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95FC68F-1556-42D6-868A-908B5B97B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9545CE-7BE5-452D-8430-D226D65C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BFFC349-F440-46B9-AC90-685650BBD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42F7-BA35-4BDF-B05D-5DE6F2934B05}" type="datetimeFigureOut">
              <a:rPr lang="el-GR" smtClean="0"/>
              <a:t>12/10/2017</a:t>
            </a:fld>
            <a:endParaRPr lang="el-GR"/>
          </a:p>
        </p:txBody>
      </p:sp>
      <p:sp>
        <p:nvSpPr>
          <p:cNvPr id="5" name="Θέση υποσέλιδου 4">
            <a:extLst>
              <a:ext uri="{FF2B5EF4-FFF2-40B4-BE49-F238E27FC236}">
                <a16:creationId xmlns:a16="http://schemas.microsoft.com/office/drawing/2014/main" id="{FD94306F-96C1-4679-9EB2-6ACE973C6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0BA1997-FB9A-4A0B-8D5F-AF3531215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F1FE-7C29-455E-A466-F7ADD1F866EA}" type="slidenum">
              <a:rPr lang="el-GR" smtClean="0"/>
              <a:t>‹#›</a:t>
            </a:fld>
            <a:endParaRPr lang="el-GR"/>
          </a:p>
        </p:txBody>
      </p:sp>
    </p:spTree>
    <p:extLst>
      <p:ext uri="{BB962C8B-B14F-4D97-AF65-F5344CB8AC3E}">
        <p14:creationId xmlns:p14="http://schemas.microsoft.com/office/powerpoint/2010/main" val="6702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Εικόνα 1" descr="Εικόνα που περιέχει φύση, βράχος, υπαίθριος, βουνό&#10;&#10;Η περιγραφή δημιουργήθηκε με πολύ υψηλή αξιοπιστία">
            <a:extLst>
              <a:ext uri="{FF2B5EF4-FFF2-40B4-BE49-F238E27FC236}">
                <a16:creationId xmlns:a16="http://schemas.microsoft.com/office/drawing/2014/main" id="{CF344F12-DCE0-40F3-9A3C-F02EC2C42B0A}"/>
              </a:ext>
            </a:extLst>
          </p:cNvPr>
          <p:cNvPicPr>
            <a:picLocks noChangeAspect="1"/>
          </p:cNvPicPr>
          <p:nvPr/>
        </p:nvPicPr>
        <p:blipFill rotWithShape="1">
          <a:blip r:embed="rId2"/>
          <a:srcRect t="7348" b="8697"/>
          <a:stretch/>
        </p:blipFill>
        <p:spPr>
          <a:xfrm>
            <a:off x="31551"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9E51C7-5FE3-4117-B4B5-7BDCCCA141AC}"/>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a:latin typeface="+mj-lt"/>
                <a:ea typeface="+mj-ea"/>
                <a:cs typeface="+mj-cs"/>
              </a:rPr>
              <a:t>Γεωλογία – Διαχείριση Φυσικών Πόρων</a:t>
            </a:r>
          </a:p>
        </p:txBody>
      </p:sp>
    </p:spTree>
    <p:extLst>
      <p:ext uri="{BB962C8B-B14F-4D97-AF65-F5344CB8AC3E}">
        <p14:creationId xmlns:p14="http://schemas.microsoft.com/office/powerpoint/2010/main" val="328747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2375E79-94DD-4937-8EF2-3E66DB8F75BC}"/>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Η Γη στο διάστημα</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Εικόνα 3" descr="Εικόνα που περιέχει εσωτερικό&#10;&#10;Η περιγραφή δημιουργήθηκε με υψηλή αξιοπιστία">
            <a:extLst>
              <a:ext uri="{FF2B5EF4-FFF2-40B4-BE49-F238E27FC236}">
                <a16:creationId xmlns:a16="http://schemas.microsoft.com/office/drawing/2014/main" id="{89B460BE-BC46-4778-A713-DD451C561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233" y="136520"/>
            <a:ext cx="7134030" cy="4213537"/>
          </a:xfrm>
          <a:prstGeom prst="rect">
            <a:avLst/>
          </a:prstGeom>
        </p:spPr>
      </p:pic>
      <p:sp>
        <p:nvSpPr>
          <p:cNvPr id="5" name="Ορθογώνιο 4">
            <a:extLst>
              <a:ext uri="{FF2B5EF4-FFF2-40B4-BE49-F238E27FC236}">
                <a16:creationId xmlns:a16="http://schemas.microsoft.com/office/drawing/2014/main" id="{829BDA26-1509-427B-9DDC-0F5372FA03EE}"/>
              </a:ext>
            </a:extLst>
          </p:cNvPr>
          <p:cNvSpPr/>
          <p:nvPr/>
        </p:nvSpPr>
        <p:spPr>
          <a:xfrm>
            <a:off x="82858" y="779466"/>
            <a:ext cx="4790983" cy="2862322"/>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Η Γη είναι ένας από τους μικρότερους πλανήτες, συνολικά εννέα, ενός ασήμαντου σε αστρική κλίμακα αστεριού, του Ήλιου. Το ηλιακό μας σύστημα περιλαμβάνει τον Ήλιο και τους πλανήτες του μαζί με τους δορυφόρους τους, συνολικά 34, καθώς επίσης κι ένα μεγάλο αριθμό από άλλα μικρότερης σημασίας ουράνια σώματα, κομήτες, αστεροειδείς, μετεωρίτες και βρίσκεται προς το άκρο περίπου του Γαλαξία μας. </a:t>
            </a:r>
            <a:endParaRPr lang="el-GR" dirty="0"/>
          </a:p>
        </p:txBody>
      </p:sp>
      <p:sp>
        <p:nvSpPr>
          <p:cNvPr id="6" name="Ορθογώνιο 5">
            <a:extLst>
              <a:ext uri="{FF2B5EF4-FFF2-40B4-BE49-F238E27FC236}">
                <a16:creationId xmlns:a16="http://schemas.microsoft.com/office/drawing/2014/main" id="{9B64AEF1-30AC-49AA-9594-D112CD0C5028}"/>
              </a:ext>
            </a:extLst>
          </p:cNvPr>
          <p:cNvSpPr/>
          <p:nvPr/>
        </p:nvSpPr>
        <p:spPr>
          <a:xfrm>
            <a:off x="5382828" y="5012743"/>
            <a:ext cx="6096000" cy="1200329"/>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Ο τελευταίος αποτελείται από άπειρα αστέρια, ένα ενδεικτικό νούμερο: 10</a:t>
            </a:r>
            <a:r>
              <a:rPr lang="el-GR" baseline="30000" dirty="0">
                <a:latin typeface="Cambria" panose="02040503050406030204" pitchFamily="18" charset="0"/>
                <a:ea typeface="MS Mincho" panose="02020609040205080304" pitchFamily="49" charset="-128"/>
                <a:cs typeface="Times New Roman" panose="02020603050405020304" pitchFamily="18" charset="0"/>
              </a:rPr>
              <a:t>11</a:t>
            </a:r>
            <a:r>
              <a:rPr lang="el-GR" dirty="0">
                <a:latin typeface="Cambria" panose="02040503050406030204" pitchFamily="18" charset="0"/>
                <a:ea typeface="MS Mincho" panose="02020609040205080304" pitchFamily="49" charset="-128"/>
                <a:cs typeface="Times New Roman" panose="02020603050405020304" pitchFamily="18" charset="0"/>
              </a:rPr>
              <a:t>, αντίστοιχα με το δικό μας Ήλιο που είναι ανεπτυγμένα σε μια σπειροειδή διάταξη με συνολική μορφή δίσκου διαμέτρου 100.000 έτη φωτός. </a:t>
            </a:r>
            <a:endParaRPr lang="el-GR" dirty="0"/>
          </a:p>
        </p:txBody>
      </p:sp>
      <p:pic>
        <p:nvPicPr>
          <p:cNvPr id="8" name="Εικόνα 7">
            <a:extLst>
              <a:ext uri="{FF2B5EF4-FFF2-40B4-BE49-F238E27FC236}">
                <a16:creationId xmlns:a16="http://schemas.microsoft.com/office/drawing/2014/main" id="{36A3EFD3-D0D6-4014-BC58-30C5D7B8F139}"/>
              </a:ext>
            </a:extLst>
          </p:cNvPr>
          <p:cNvPicPr>
            <a:picLocks noChangeAspect="1"/>
          </p:cNvPicPr>
          <p:nvPr/>
        </p:nvPicPr>
        <p:blipFill>
          <a:blip r:embed="rId3"/>
          <a:stretch>
            <a:fillRect/>
          </a:stretch>
        </p:blipFill>
        <p:spPr>
          <a:xfrm>
            <a:off x="82858" y="3774923"/>
            <a:ext cx="4666695" cy="2940248"/>
          </a:xfrm>
          <a:prstGeom prst="rect">
            <a:avLst/>
          </a:prstGeom>
        </p:spPr>
      </p:pic>
    </p:spTree>
    <p:extLst>
      <p:ext uri="{BB962C8B-B14F-4D97-AF65-F5344CB8AC3E}">
        <p14:creationId xmlns:p14="http://schemas.microsoft.com/office/powerpoint/2010/main" val="5529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28D2B63-9E3B-49A0-98A1-B08E8F2908E4}"/>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Η Γη στο διάστημα</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2A020A2C-BC0B-41A4-8744-D3B4DC55359D}"/>
              </a:ext>
            </a:extLst>
          </p:cNvPr>
          <p:cNvSpPr/>
          <p:nvPr/>
        </p:nvSpPr>
        <p:spPr>
          <a:xfrm>
            <a:off x="340310" y="834903"/>
            <a:ext cx="6096000" cy="1477328"/>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Ένα έτος φωτός είναι μια ασύλληπτη για το ανθρώπινο μυαλό μονάδα μήκους, που ορίζεται από την απόσταση που διανύει το φως σε ένα χρόνο. Αν λάβουμε υπόψη ότι το φως ταξιδεύει με ταχύτητα περίπου 300.000 </a:t>
            </a:r>
            <a:r>
              <a:rPr lang="en-US" dirty="0">
                <a:latin typeface="Cambria" panose="02040503050406030204" pitchFamily="18" charset="0"/>
                <a:ea typeface="MS Mincho" panose="02020609040205080304" pitchFamily="49" charset="-128"/>
                <a:cs typeface="Times New Roman" panose="02020603050405020304" pitchFamily="18" charset="0"/>
              </a:rPr>
              <a:t>Km</a:t>
            </a:r>
            <a:r>
              <a:rPr lang="el-GR" dirty="0">
                <a:latin typeface="Cambria" panose="02040503050406030204" pitchFamily="18" charset="0"/>
                <a:ea typeface="MS Mincho" panose="02020609040205080304" pitchFamily="49" charset="-128"/>
                <a:cs typeface="Times New Roman" panose="02020603050405020304" pitchFamily="18" charset="0"/>
              </a:rPr>
              <a:t>/</a:t>
            </a:r>
            <a:r>
              <a:rPr lang="en-US" dirty="0">
                <a:latin typeface="Cambria" panose="02040503050406030204" pitchFamily="18" charset="0"/>
                <a:ea typeface="MS Mincho" panose="02020609040205080304" pitchFamily="49" charset="-128"/>
                <a:cs typeface="Times New Roman" panose="02020603050405020304" pitchFamily="18" charset="0"/>
              </a:rPr>
              <a:t>s</a:t>
            </a:r>
            <a:r>
              <a:rPr lang="el-GR" dirty="0">
                <a:latin typeface="Cambria" panose="02040503050406030204" pitchFamily="18" charset="0"/>
                <a:ea typeface="MS Mincho" panose="02020609040205080304" pitchFamily="49" charset="-128"/>
                <a:cs typeface="Times New Roman" panose="02020603050405020304" pitchFamily="18" charset="0"/>
              </a:rPr>
              <a:t>, τότε ένα έτος φωτός ισοδυναμεί περίπου με 10</a:t>
            </a:r>
            <a:r>
              <a:rPr lang="el-GR" baseline="30000" dirty="0">
                <a:latin typeface="Cambria" panose="02040503050406030204" pitchFamily="18" charset="0"/>
                <a:ea typeface="MS Mincho" panose="02020609040205080304" pitchFamily="49" charset="-128"/>
                <a:cs typeface="Times New Roman" panose="02020603050405020304" pitchFamily="18" charset="0"/>
              </a:rPr>
              <a:t>12</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n-US" dirty="0">
                <a:latin typeface="Cambria" panose="02040503050406030204" pitchFamily="18" charset="0"/>
                <a:ea typeface="MS Mincho" panose="02020609040205080304" pitchFamily="49" charset="-128"/>
                <a:cs typeface="Times New Roman" panose="02020603050405020304" pitchFamily="18" charset="0"/>
              </a:rPr>
              <a:t>Km</a:t>
            </a:r>
            <a:r>
              <a:rPr lang="el-GR" dirty="0">
                <a:latin typeface="Cambria" panose="02040503050406030204" pitchFamily="18" charset="0"/>
                <a:ea typeface="MS Mincho" panose="02020609040205080304" pitchFamily="49" charset="-128"/>
                <a:cs typeface="Times New Roman" panose="02020603050405020304" pitchFamily="18" charset="0"/>
              </a:rPr>
              <a:t>. </a:t>
            </a:r>
            <a:endParaRPr lang="el-GR" dirty="0"/>
          </a:p>
        </p:txBody>
      </p:sp>
      <p:pic>
        <p:nvPicPr>
          <p:cNvPr id="5" name="Εικόνα 4">
            <a:extLst>
              <a:ext uri="{FF2B5EF4-FFF2-40B4-BE49-F238E27FC236}">
                <a16:creationId xmlns:a16="http://schemas.microsoft.com/office/drawing/2014/main" id="{A1B8D53A-126F-4FC2-B60D-8B75EACF7776}"/>
              </a:ext>
            </a:extLst>
          </p:cNvPr>
          <p:cNvPicPr>
            <a:picLocks noChangeAspect="1"/>
          </p:cNvPicPr>
          <p:nvPr/>
        </p:nvPicPr>
        <p:blipFill>
          <a:blip r:embed="rId2"/>
          <a:stretch>
            <a:fillRect/>
          </a:stretch>
        </p:blipFill>
        <p:spPr>
          <a:xfrm>
            <a:off x="647885" y="2400300"/>
            <a:ext cx="4882903" cy="4231849"/>
          </a:xfrm>
          <a:prstGeom prst="rect">
            <a:avLst/>
          </a:prstGeom>
        </p:spPr>
      </p:pic>
      <p:sp>
        <p:nvSpPr>
          <p:cNvPr id="6" name="Ορθογώνιο 5">
            <a:extLst>
              <a:ext uri="{FF2B5EF4-FFF2-40B4-BE49-F238E27FC236}">
                <a16:creationId xmlns:a16="http://schemas.microsoft.com/office/drawing/2014/main" id="{73EBA7DB-1FD0-4C52-89F1-C68ADCDA0753}"/>
              </a:ext>
            </a:extLst>
          </p:cNvPr>
          <p:cNvSpPr/>
          <p:nvPr/>
        </p:nvSpPr>
        <p:spPr>
          <a:xfrm>
            <a:off x="5729056" y="4516224"/>
            <a:ext cx="6096000" cy="1477328"/>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Ο Γαλαξίας μας είναι ένας από τους άπειρους αντίστοιχους (αριθμός της τάξης του 10</a:t>
            </a:r>
            <a:r>
              <a:rPr lang="el-GR" baseline="30000" dirty="0">
                <a:latin typeface="Cambria" panose="02040503050406030204" pitchFamily="18" charset="0"/>
                <a:ea typeface="MS Mincho" panose="02020609040205080304" pitchFamily="49" charset="-128"/>
                <a:cs typeface="Times New Roman" panose="02020603050405020304" pitchFamily="18" charset="0"/>
              </a:rPr>
              <a:t>11</a:t>
            </a:r>
            <a:r>
              <a:rPr lang="el-GR" dirty="0">
                <a:latin typeface="Cambria" panose="02040503050406030204" pitchFamily="18" charset="0"/>
                <a:ea typeface="MS Mincho" panose="02020609040205080304" pitchFamily="49" charset="-128"/>
                <a:cs typeface="Times New Roman" panose="02020603050405020304" pitchFamily="18" charset="0"/>
              </a:rPr>
              <a:t>) που υπάρχουν στο σύμπαν και που κινούνται μόνοι τους ή σε ομάδες. Από τα παραπάνω είναι σαφές ότι η Γη αποτελεί </a:t>
            </a:r>
            <a:r>
              <a:rPr lang="el-GR" b="1" dirty="0">
                <a:latin typeface="Cambria" panose="02040503050406030204" pitchFamily="18" charset="0"/>
                <a:ea typeface="MS Mincho" panose="02020609040205080304" pitchFamily="49" charset="-128"/>
                <a:cs typeface="Times New Roman" panose="02020603050405020304" pitchFamily="18" charset="0"/>
              </a:rPr>
              <a:t>ένα απειροελάχιστο μόριο του σύμπαντος.</a:t>
            </a:r>
            <a:endParaRPr lang="el-GR" dirty="0"/>
          </a:p>
        </p:txBody>
      </p:sp>
      <p:pic>
        <p:nvPicPr>
          <p:cNvPr id="7" name="Εικόνα 6">
            <a:extLst>
              <a:ext uri="{FF2B5EF4-FFF2-40B4-BE49-F238E27FC236}">
                <a16:creationId xmlns:a16="http://schemas.microsoft.com/office/drawing/2014/main" id="{C9FF00F5-0424-4057-BDD1-B2C34871340B}"/>
              </a:ext>
            </a:extLst>
          </p:cNvPr>
          <p:cNvPicPr>
            <a:picLocks noChangeAspect="1"/>
          </p:cNvPicPr>
          <p:nvPr/>
        </p:nvPicPr>
        <p:blipFill>
          <a:blip r:embed="rId3"/>
          <a:stretch>
            <a:fillRect/>
          </a:stretch>
        </p:blipFill>
        <p:spPr>
          <a:xfrm>
            <a:off x="7049608" y="441990"/>
            <a:ext cx="4438095" cy="3916619"/>
          </a:xfrm>
          <a:prstGeom prst="rect">
            <a:avLst/>
          </a:prstGeom>
        </p:spPr>
      </p:pic>
    </p:spTree>
    <p:extLst>
      <p:ext uri="{BB962C8B-B14F-4D97-AF65-F5344CB8AC3E}">
        <p14:creationId xmlns:p14="http://schemas.microsoft.com/office/powerpoint/2010/main" val="11658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6DC2C2D-3832-4781-95C7-386AC49CF183}"/>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Ποια είναι η ηλικία της Γης;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E5324F40-80AE-4FB9-91DD-5B114BF04E39}"/>
              </a:ext>
            </a:extLst>
          </p:cNvPr>
          <p:cNvSpPr/>
          <p:nvPr/>
        </p:nvSpPr>
        <p:spPr>
          <a:xfrm>
            <a:off x="84337" y="4975441"/>
            <a:ext cx="5545585" cy="1754326"/>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Οι γεωλογικές μελέτες έχουν δείξει ότι η Γη είναι πάρα πολύ παλιά, έχει δηλαδή μια ηλικία σχηματισμού της τάξεως κάποιων δισεκατομμυρίων χρόνων. Αυτό δεν αποτελεί κάποια αυθαίρετη σύλληψη αλλά στηρίζεται σε ορισμένα αντικειμενικά στοιχεία και τέτοια είναι οι </a:t>
            </a:r>
            <a:r>
              <a:rPr lang="el-GR" b="1" dirty="0">
                <a:latin typeface="Cambria" panose="02040503050406030204" pitchFamily="18" charset="0"/>
                <a:ea typeface="MS Mincho" panose="02020609040205080304" pitchFamily="49" charset="-128"/>
                <a:cs typeface="Times New Roman" panose="02020603050405020304" pitchFamily="18" charset="0"/>
              </a:rPr>
              <a:t>ηλικίες των πετρωμάτων</a:t>
            </a:r>
            <a:r>
              <a:rPr lang="el-GR" dirty="0">
                <a:latin typeface="Cambria" panose="02040503050406030204" pitchFamily="18" charset="0"/>
                <a:ea typeface="MS Mincho" panose="02020609040205080304" pitchFamily="49" charset="-128"/>
                <a:cs typeface="Times New Roman" panose="02020603050405020304" pitchFamily="18" charset="0"/>
              </a:rPr>
              <a:t>. </a:t>
            </a:r>
            <a:endParaRPr lang="el-GR" dirty="0"/>
          </a:p>
        </p:txBody>
      </p:sp>
      <p:pic>
        <p:nvPicPr>
          <p:cNvPr id="4" name="Εικόνα 3">
            <a:extLst>
              <a:ext uri="{FF2B5EF4-FFF2-40B4-BE49-F238E27FC236}">
                <a16:creationId xmlns:a16="http://schemas.microsoft.com/office/drawing/2014/main" id="{69BD68C5-618D-445E-9C29-5A10A3751839}"/>
              </a:ext>
            </a:extLst>
          </p:cNvPr>
          <p:cNvPicPr>
            <a:picLocks noChangeAspect="1"/>
          </p:cNvPicPr>
          <p:nvPr/>
        </p:nvPicPr>
        <p:blipFill>
          <a:blip r:embed="rId2"/>
          <a:stretch>
            <a:fillRect/>
          </a:stretch>
        </p:blipFill>
        <p:spPr>
          <a:xfrm>
            <a:off x="242656" y="696508"/>
            <a:ext cx="5387266" cy="3932704"/>
          </a:xfrm>
          <a:prstGeom prst="rect">
            <a:avLst/>
          </a:prstGeom>
        </p:spPr>
      </p:pic>
      <p:sp>
        <p:nvSpPr>
          <p:cNvPr id="5" name="Ορθογώνιο 4">
            <a:extLst>
              <a:ext uri="{FF2B5EF4-FFF2-40B4-BE49-F238E27FC236}">
                <a16:creationId xmlns:a16="http://schemas.microsoft.com/office/drawing/2014/main" id="{6D10140A-3B68-4B34-85F5-4D76E2CF4F16}"/>
              </a:ext>
            </a:extLst>
          </p:cNvPr>
          <p:cNvSpPr/>
          <p:nvPr/>
        </p:nvSpPr>
        <p:spPr>
          <a:xfrm>
            <a:off x="5888854" y="1317945"/>
            <a:ext cx="6096000" cy="2308324"/>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Σήμερα οι γεωλόγοι μπορούν, με τη βοήθεια νόμων της Φυσικής και της Χημείας, να υπολογίζουν τη λεγόμενη </a:t>
            </a:r>
            <a:r>
              <a:rPr lang="el-GR" b="1" dirty="0">
                <a:latin typeface="Cambria" panose="02040503050406030204" pitchFamily="18" charset="0"/>
                <a:ea typeface="MS Mincho" panose="02020609040205080304" pitchFamily="49" charset="-128"/>
                <a:cs typeface="Times New Roman" panose="02020603050405020304" pitchFamily="18" charset="0"/>
              </a:rPr>
              <a:t>απόλυτη ηλικία </a:t>
            </a:r>
            <a:r>
              <a:rPr lang="el-GR" dirty="0">
                <a:latin typeface="Cambria" panose="02040503050406030204" pitchFamily="18" charset="0"/>
                <a:ea typeface="MS Mincho" panose="02020609040205080304" pitchFamily="49" charset="-128"/>
                <a:cs typeface="Times New Roman" panose="02020603050405020304" pitchFamily="18" charset="0"/>
              </a:rPr>
              <a:t>σχηματισμού ορισμένων πετρωμάτων.  Αυτό το πετυχαίνουν με τη μέθοδο της </a:t>
            </a:r>
            <a:r>
              <a:rPr lang="el-GR" b="1" dirty="0">
                <a:latin typeface="Cambria" panose="02040503050406030204" pitchFamily="18" charset="0"/>
                <a:ea typeface="MS Mincho" panose="02020609040205080304" pitchFamily="49" charset="-128"/>
                <a:cs typeface="Times New Roman" panose="02020603050405020304" pitchFamily="18" charset="0"/>
              </a:rPr>
              <a:t>ραδιοχρονολόγησης</a:t>
            </a:r>
            <a:r>
              <a:rPr lang="el-GR" dirty="0">
                <a:latin typeface="Cambria" panose="02040503050406030204" pitchFamily="18" charset="0"/>
                <a:ea typeface="MS Mincho" panose="02020609040205080304" pitchFamily="49" charset="-128"/>
                <a:cs typeface="Times New Roman" panose="02020603050405020304" pitchFamily="18" charset="0"/>
              </a:rPr>
              <a:t>, που στηρίζεται στον προσδιορισμό του λόγου των ποσοτήτων ενός ζεύγους στοιχείων που υπάρχουν σ’ ένα ορυκτό του πετρώματος, από το οποίο το ένα προκύπτει από το άλλο με μεταστοιχείωση. </a:t>
            </a:r>
            <a:endParaRPr lang="el-GR" dirty="0"/>
          </a:p>
        </p:txBody>
      </p:sp>
      <p:pic>
        <p:nvPicPr>
          <p:cNvPr id="6" name="Εικόνα 5">
            <a:extLst>
              <a:ext uri="{FF2B5EF4-FFF2-40B4-BE49-F238E27FC236}">
                <a16:creationId xmlns:a16="http://schemas.microsoft.com/office/drawing/2014/main" id="{603F3546-3B4C-463F-BAE9-3DEC7C8F875B}"/>
              </a:ext>
            </a:extLst>
          </p:cNvPr>
          <p:cNvPicPr>
            <a:picLocks noChangeAspect="1"/>
          </p:cNvPicPr>
          <p:nvPr/>
        </p:nvPicPr>
        <p:blipFill>
          <a:blip r:embed="rId3"/>
          <a:stretch>
            <a:fillRect/>
          </a:stretch>
        </p:blipFill>
        <p:spPr>
          <a:xfrm>
            <a:off x="5950239" y="4629212"/>
            <a:ext cx="6034615" cy="1878120"/>
          </a:xfrm>
          <a:prstGeom prst="rect">
            <a:avLst/>
          </a:prstGeom>
        </p:spPr>
      </p:pic>
    </p:spTree>
    <p:extLst>
      <p:ext uri="{BB962C8B-B14F-4D97-AF65-F5344CB8AC3E}">
        <p14:creationId xmlns:p14="http://schemas.microsoft.com/office/powerpoint/2010/main" val="173525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B27D038-8B9A-4712-80A3-F1676A0DBAE6}"/>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Ποια είναι η ηλικία της Γης;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261A198F-76DB-4EAA-9007-6A6DC56FFCBE}"/>
              </a:ext>
            </a:extLst>
          </p:cNvPr>
          <p:cNvSpPr/>
          <p:nvPr/>
        </p:nvSpPr>
        <p:spPr>
          <a:xfrm>
            <a:off x="358066" y="646331"/>
            <a:ext cx="6096000" cy="2862322"/>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Τέτοια στοιχεία βρίσκονται στη Φύση και είναι γνωστά σαν ραδιενεργά. Οι πυρήνες αυτών των στοιχείων μεταπίπτουν σε σταθερότερους πυρήνες συνήθως άλλων στοιχείων. </a:t>
            </a:r>
            <a:endParaRPr lang="de-DE" dirty="0">
              <a:latin typeface="Cambria" panose="02040503050406030204" pitchFamily="18" charset="0"/>
              <a:ea typeface="MS Mincho" panose="02020609040205080304" pitchFamily="49" charset="-128"/>
              <a:cs typeface="Times New Roman" panose="02020603050405020304" pitchFamily="18" charset="0"/>
            </a:endParaRPr>
          </a:p>
          <a:p>
            <a:pPr algn="just"/>
            <a:endParaRPr lang="de-DE" dirty="0">
              <a:latin typeface="Cambria" panose="02040503050406030204" pitchFamily="18" charset="0"/>
              <a:ea typeface="MS Mincho" panose="02020609040205080304" pitchFamily="49" charset="-128"/>
              <a:cs typeface="Times New Roman" panose="02020603050405020304" pitchFamily="18" charset="0"/>
            </a:endParaRPr>
          </a:p>
          <a:p>
            <a:pPr algn="just"/>
            <a:r>
              <a:rPr lang="el-GR" dirty="0">
                <a:latin typeface="Cambria" panose="02040503050406030204" pitchFamily="18" charset="0"/>
                <a:ea typeface="MS Mincho" panose="02020609040205080304" pitchFamily="49" charset="-128"/>
                <a:cs typeface="Times New Roman" panose="02020603050405020304" pitchFamily="18" charset="0"/>
              </a:rPr>
              <a:t>Γνωρίζοντας το </a:t>
            </a:r>
            <a:r>
              <a:rPr lang="el-GR" b="1" dirty="0">
                <a:latin typeface="Cambria" panose="02040503050406030204" pitchFamily="18" charset="0"/>
                <a:ea typeface="MS Mincho" panose="02020609040205080304" pitchFamily="49" charset="-128"/>
                <a:cs typeface="Times New Roman" panose="02020603050405020304" pitchFamily="18" charset="0"/>
              </a:rPr>
              <a:t>χρόνο υποδιπλασιασμού </a:t>
            </a:r>
            <a:r>
              <a:rPr lang="el-GR" dirty="0">
                <a:latin typeface="Cambria" panose="02040503050406030204" pitchFamily="18" charset="0"/>
                <a:ea typeface="MS Mincho" panose="02020609040205080304" pitchFamily="49" charset="-128"/>
                <a:cs typeface="Times New Roman" panose="02020603050405020304" pitchFamily="18" charset="0"/>
              </a:rPr>
              <a:t>των ραδιενεργών στοιχείων, δηλαδή το χρόνο που απαιτείται για τη μείωση της αρχικής ποσότητας του ραδιενεργού στοιχείου στο μισό, είμαστε σε θέση να χρονολογήσουμε αριθμητικά το πέτρωμα με κάποια βέβαια αναμενόμενα περιθώρια σφάλματος. </a:t>
            </a:r>
            <a:endParaRPr lang="el-GR" dirty="0"/>
          </a:p>
        </p:txBody>
      </p:sp>
      <p:sp>
        <p:nvSpPr>
          <p:cNvPr id="4" name="Ορθογώνιο 3">
            <a:extLst>
              <a:ext uri="{FF2B5EF4-FFF2-40B4-BE49-F238E27FC236}">
                <a16:creationId xmlns:a16="http://schemas.microsoft.com/office/drawing/2014/main" id="{FB1882A2-2008-4714-ADDE-707A2EBF02A7}"/>
              </a:ext>
            </a:extLst>
          </p:cNvPr>
          <p:cNvSpPr/>
          <p:nvPr/>
        </p:nvSpPr>
        <p:spPr>
          <a:xfrm>
            <a:off x="3048000" y="4082340"/>
            <a:ext cx="8102354" cy="2031325"/>
          </a:xfrm>
          <a:prstGeom prst="rect">
            <a:avLst/>
          </a:prstGeom>
        </p:spPr>
        <p:txBody>
          <a:bodyPr wrap="square">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Με βάση τη μέθοδο αυτή το παλαιότερο γνωστό πέτρωμα της Γης (στη Γροιλανδία) έχει ηλικία 3,9 </a:t>
            </a:r>
            <a:r>
              <a:rPr lang="el-GR" dirty="0" err="1">
                <a:latin typeface="Cambria" panose="02040503050406030204" pitchFamily="18" charset="0"/>
                <a:ea typeface="MS Mincho" panose="02020609040205080304" pitchFamily="49" charset="-128"/>
                <a:cs typeface="Times New Roman" panose="02020603050405020304" pitchFamily="18" charset="0"/>
              </a:rPr>
              <a:t>δισεκ</a:t>
            </a:r>
            <a:r>
              <a:rPr lang="el-GR" dirty="0">
                <a:latin typeface="Cambria" panose="02040503050406030204" pitchFamily="18" charset="0"/>
                <a:ea typeface="MS Mincho" panose="02020609040205080304" pitchFamily="49" charset="-128"/>
                <a:cs typeface="Times New Roman" panose="02020603050405020304" pitchFamily="18" charset="0"/>
              </a:rPr>
              <a:t>. χρόνια. Πετρώματα από τη Σελήνη έδωσαν ακόμη παλαιότερες ηλικίες (4,7 </a:t>
            </a:r>
            <a:r>
              <a:rPr lang="el-GR" dirty="0" err="1">
                <a:latin typeface="Cambria" panose="02040503050406030204" pitchFamily="18" charset="0"/>
                <a:ea typeface="MS Mincho" panose="02020609040205080304" pitchFamily="49" charset="-128"/>
                <a:cs typeface="Times New Roman" panose="02020603050405020304" pitchFamily="18" charset="0"/>
              </a:rPr>
              <a:t>δισεκ</a:t>
            </a:r>
            <a:r>
              <a:rPr lang="el-GR" dirty="0">
                <a:latin typeface="Cambria" panose="02040503050406030204" pitchFamily="18" charset="0"/>
                <a:ea typeface="MS Mincho" panose="02020609040205080304" pitchFamily="49" charset="-128"/>
                <a:cs typeface="Times New Roman" panose="02020603050405020304" pitchFamily="18" charset="0"/>
              </a:rPr>
              <a:t>. χρόνια).</a:t>
            </a:r>
            <a:endParaRPr lang="de-DE"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endParaRPr lang="de-DE"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endParaRPr lang="el-GR" dirty="0">
              <a:latin typeface="Cambria" panose="02040503050406030204" pitchFamily="18" charset="0"/>
              <a:ea typeface="MS Mincho" panose="02020609040205080304" pitchFamily="49" charset="-128"/>
              <a:cs typeface="Times New Roman" panose="02020603050405020304" pitchFamily="18" charset="0"/>
            </a:endParaRPr>
          </a:p>
          <a:p>
            <a:r>
              <a:rPr lang="el-GR" dirty="0">
                <a:latin typeface="Cambria" panose="02040503050406030204" pitchFamily="18" charset="0"/>
                <a:ea typeface="MS Mincho" panose="02020609040205080304" pitchFamily="49" charset="-128"/>
                <a:cs typeface="Times New Roman" panose="02020603050405020304" pitchFamily="18" charset="0"/>
              </a:rPr>
              <a:t>	Σύμφωνα με αυτά και άλλα δεδομένα η ηλικία σχηματισμού της Γης είναι λογικό να εκτιμάται κάπου ανάμεσα στα 5 και 6 </a:t>
            </a:r>
            <a:r>
              <a:rPr lang="el-GR" dirty="0" err="1">
                <a:latin typeface="Cambria" panose="02040503050406030204" pitchFamily="18" charset="0"/>
                <a:ea typeface="MS Mincho" panose="02020609040205080304" pitchFamily="49" charset="-128"/>
                <a:cs typeface="Times New Roman" panose="02020603050405020304" pitchFamily="18" charset="0"/>
              </a:rPr>
              <a:t>δισεκ</a:t>
            </a:r>
            <a:r>
              <a:rPr lang="el-GR" dirty="0">
                <a:latin typeface="Cambria" panose="02040503050406030204" pitchFamily="18" charset="0"/>
                <a:ea typeface="MS Mincho" panose="02020609040205080304" pitchFamily="49" charset="-128"/>
                <a:cs typeface="Times New Roman" panose="02020603050405020304" pitchFamily="18" charset="0"/>
              </a:rPr>
              <a:t>. χρόνια.</a:t>
            </a:r>
            <a:endParaRPr lang="el-GR" dirty="0"/>
          </a:p>
        </p:txBody>
      </p:sp>
      <p:pic>
        <p:nvPicPr>
          <p:cNvPr id="6" name="Εικόνα 5" descr="Εικόνα που περιέχει δέντρο, υπαίθριος&#10;&#10;Η περιγραφή δημιουργήθηκε με πολύ υψηλή αξιοπιστία">
            <a:extLst>
              <a:ext uri="{FF2B5EF4-FFF2-40B4-BE49-F238E27FC236}">
                <a16:creationId xmlns:a16="http://schemas.microsoft.com/office/drawing/2014/main" id="{D8F87710-5157-4FCD-9B57-A3B6C15F1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889" y="569683"/>
            <a:ext cx="5218190" cy="3200490"/>
          </a:xfrm>
          <a:prstGeom prst="rect">
            <a:avLst/>
          </a:prstGeom>
        </p:spPr>
      </p:pic>
    </p:spTree>
    <p:extLst>
      <p:ext uri="{BB962C8B-B14F-4D97-AF65-F5344CB8AC3E}">
        <p14:creationId xmlns:p14="http://schemas.microsoft.com/office/powerpoint/2010/main" val="111095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EEA1AA0-243E-4E85-AE2D-0A6831489286}"/>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Το εσωτερικό της Γης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42AB87FB-B10B-44D2-A238-645B0700DE2C}"/>
              </a:ext>
            </a:extLst>
          </p:cNvPr>
          <p:cNvSpPr/>
          <p:nvPr/>
        </p:nvSpPr>
        <p:spPr>
          <a:xfrm>
            <a:off x="82858" y="646331"/>
            <a:ext cx="6096000" cy="2031325"/>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Οι βαθύτερες γεωτρήσεις που έχουν γίνει μέχρι σήμερα δεν έχουν ξεπεράσει τα 8-10 </a:t>
            </a:r>
            <a:r>
              <a:rPr lang="en-US" dirty="0">
                <a:latin typeface="Cambria" panose="02040503050406030204" pitchFamily="18" charset="0"/>
                <a:ea typeface="MS Mincho" panose="02020609040205080304" pitchFamily="49" charset="-128"/>
                <a:cs typeface="Times New Roman" panose="02020603050405020304" pitchFamily="18" charset="0"/>
              </a:rPr>
              <a:t>Km</a:t>
            </a:r>
            <a:r>
              <a:rPr lang="el-GR" dirty="0">
                <a:latin typeface="Cambria" panose="02040503050406030204" pitchFamily="18" charset="0"/>
                <a:ea typeface="MS Mincho" panose="02020609040205080304" pitchFamily="49" charset="-128"/>
                <a:cs typeface="Times New Roman" panose="02020603050405020304" pitchFamily="18" charset="0"/>
              </a:rPr>
              <a:t>. Εξάλλου, με γεωλογικές μεθόδους (π.χ. μελέτη τεκτονικής δομής των πετρωμάτων του φλοιού σε μεγάλη κλίμακα) είναι δυνατόν να καθοριστεί η γεωμετρία και το είδος των πετρωμάτων σε βάθη έως 25-30 </a:t>
            </a:r>
            <a:r>
              <a:rPr lang="en-US" dirty="0">
                <a:latin typeface="Cambria" panose="02040503050406030204" pitchFamily="18" charset="0"/>
                <a:ea typeface="MS Mincho" panose="02020609040205080304" pitchFamily="49" charset="-128"/>
                <a:cs typeface="Times New Roman" panose="02020603050405020304" pitchFamily="18" charset="0"/>
              </a:rPr>
              <a:t>Km </a:t>
            </a:r>
            <a:r>
              <a:rPr lang="el-GR" dirty="0">
                <a:latin typeface="Cambria" panose="02040503050406030204" pitchFamily="18" charset="0"/>
                <a:ea typeface="MS Mincho" panose="02020609040205080304" pitchFamily="49" charset="-128"/>
                <a:cs typeface="Times New Roman" panose="02020603050405020304" pitchFamily="18" charset="0"/>
              </a:rPr>
              <a:t>με αυξανόμενο βαθμό αβεβαιότητας όσο πηγαίνουμε προς το βάθος. </a:t>
            </a:r>
            <a:endParaRPr lang="el-GR" dirty="0"/>
          </a:p>
        </p:txBody>
      </p:sp>
      <p:pic>
        <p:nvPicPr>
          <p:cNvPr id="4" name="Εικόνα 3">
            <a:extLst>
              <a:ext uri="{FF2B5EF4-FFF2-40B4-BE49-F238E27FC236}">
                <a16:creationId xmlns:a16="http://schemas.microsoft.com/office/drawing/2014/main" id="{248460C1-E7DC-4F75-964F-F4DECE3BF39B}"/>
              </a:ext>
            </a:extLst>
          </p:cNvPr>
          <p:cNvPicPr>
            <a:picLocks noChangeAspect="1"/>
          </p:cNvPicPr>
          <p:nvPr/>
        </p:nvPicPr>
        <p:blipFill>
          <a:blip r:embed="rId2"/>
          <a:stretch>
            <a:fillRect/>
          </a:stretch>
        </p:blipFill>
        <p:spPr>
          <a:xfrm>
            <a:off x="464598" y="2760954"/>
            <a:ext cx="5166804" cy="3875103"/>
          </a:xfrm>
          <a:prstGeom prst="rect">
            <a:avLst/>
          </a:prstGeom>
        </p:spPr>
      </p:pic>
      <p:sp>
        <p:nvSpPr>
          <p:cNvPr id="5" name="Ορθογώνιο 4">
            <a:extLst>
              <a:ext uri="{FF2B5EF4-FFF2-40B4-BE49-F238E27FC236}">
                <a16:creationId xmlns:a16="http://schemas.microsoft.com/office/drawing/2014/main" id="{81BA9859-01DA-4FBB-9EA1-48B54F641C6F}"/>
              </a:ext>
            </a:extLst>
          </p:cNvPr>
          <p:cNvSpPr/>
          <p:nvPr/>
        </p:nvSpPr>
        <p:spPr>
          <a:xfrm>
            <a:off x="6702640" y="323334"/>
            <a:ext cx="4864963" cy="2031325"/>
          </a:xfrm>
          <a:prstGeom prst="rect">
            <a:avLst/>
          </a:prstGeom>
        </p:spPr>
        <p:txBody>
          <a:bodyPr wrap="square">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Αν ληφθεί υπόψη ότι η μέση ακτίνα της Γης είναι 6371 </a:t>
            </a:r>
            <a:r>
              <a:rPr lang="en-US" dirty="0">
                <a:latin typeface="Cambria" panose="02040503050406030204" pitchFamily="18" charset="0"/>
                <a:ea typeface="MS Mincho" panose="02020609040205080304" pitchFamily="49" charset="-128"/>
                <a:cs typeface="Times New Roman" panose="02020603050405020304" pitchFamily="18" charset="0"/>
              </a:rPr>
              <a:t>Km</a:t>
            </a:r>
            <a:r>
              <a:rPr lang="el-GR" dirty="0">
                <a:latin typeface="Cambria" panose="02040503050406030204" pitchFamily="18" charset="0"/>
                <a:ea typeface="MS Mincho" panose="02020609040205080304" pitchFamily="49" charset="-128"/>
                <a:cs typeface="Times New Roman" panose="02020603050405020304" pitchFamily="18" charset="0"/>
              </a:rPr>
              <a:t> βλέπουμε ότι ένα ασήμαντο μόνο ποσοστό του εσωτερικού της Γης είναι σχετικά προσιτό σε παρατήρηση. Για να δούμε τι γίνεται από κει και κάτω είμαστε υποχρεωμένοι να καταφύγουμε σε έμμεσες μεθόδους παρατήρησης, όπως είναι:</a:t>
            </a:r>
            <a:endParaRPr lang="el-GR" dirty="0"/>
          </a:p>
        </p:txBody>
      </p:sp>
      <p:sp>
        <p:nvSpPr>
          <p:cNvPr id="6" name="Ορθογώνιο 5">
            <a:extLst>
              <a:ext uri="{FF2B5EF4-FFF2-40B4-BE49-F238E27FC236}">
                <a16:creationId xmlns:a16="http://schemas.microsoft.com/office/drawing/2014/main" id="{D219FE0B-0461-41C5-A193-E208A0F84820}"/>
              </a:ext>
            </a:extLst>
          </p:cNvPr>
          <p:cNvSpPr/>
          <p:nvPr/>
        </p:nvSpPr>
        <p:spPr>
          <a:xfrm>
            <a:off x="6989685" y="2530135"/>
            <a:ext cx="4284955" cy="3970318"/>
          </a:xfrm>
          <a:prstGeom prst="rect">
            <a:avLst/>
          </a:prstGeom>
        </p:spPr>
        <p:txBody>
          <a:bodyPr wrap="square">
            <a:spAutoFit/>
          </a:bodyPr>
          <a:lstStyle/>
          <a:p>
            <a:pPr marL="342900" lvl="0" indent="-342900" algn="just">
              <a:spcAft>
                <a:spcPts val="0"/>
              </a:spcAft>
              <a:buFont typeface="+mj-lt"/>
              <a:buAutoNum type="arabicPeriod"/>
            </a:pPr>
            <a:r>
              <a:rPr lang="el-GR" dirty="0">
                <a:latin typeface="Cambria" panose="02040503050406030204" pitchFamily="18" charset="0"/>
                <a:ea typeface="MS Mincho" panose="02020609040205080304" pitchFamily="49" charset="-128"/>
                <a:cs typeface="Times New Roman" panose="02020603050405020304" pitchFamily="18" charset="0"/>
              </a:rPr>
              <a:t>Σε στοιχεία που μας δίνει η </a:t>
            </a:r>
            <a:r>
              <a:rPr lang="el-GR" b="1" dirty="0">
                <a:latin typeface="Cambria" panose="02040503050406030204" pitchFamily="18" charset="0"/>
                <a:ea typeface="MS Mincho" panose="02020609040205080304" pitchFamily="49" charset="-128"/>
                <a:cs typeface="Times New Roman" panose="02020603050405020304" pitchFamily="18" charset="0"/>
              </a:rPr>
              <a:t>Γεωφυσική</a:t>
            </a:r>
            <a:r>
              <a:rPr lang="el-GR" dirty="0">
                <a:latin typeface="Cambria" panose="02040503050406030204" pitchFamily="18" charset="0"/>
                <a:ea typeface="MS Mincho" panose="02020609040205080304" pitchFamily="49" charset="-128"/>
                <a:cs typeface="Times New Roman" panose="02020603050405020304" pitchFamily="18" charset="0"/>
              </a:rPr>
              <a:t> κυρίως μέσα από τη μελέτη  των σεισμικών κυμάτων που διατρέχουν το εσωτερικό της Γης.</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l-GR" dirty="0">
                <a:latin typeface="Cambria" panose="02040503050406030204" pitchFamily="18" charset="0"/>
                <a:ea typeface="MS Mincho" panose="02020609040205080304" pitchFamily="49" charset="-128"/>
                <a:cs typeface="Times New Roman" panose="02020603050405020304" pitchFamily="18" charset="0"/>
              </a:rPr>
              <a:t>Σε στοιχεία από τη μελέτη των </a:t>
            </a:r>
            <a:r>
              <a:rPr lang="el-GR" b="1" dirty="0">
                <a:latin typeface="Cambria" panose="02040503050406030204" pitchFamily="18" charset="0"/>
                <a:ea typeface="MS Mincho" panose="02020609040205080304" pitchFamily="49" charset="-128"/>
                <a:cs typeface="Times New Roman" panose="02020603050405020304" pitchFamily="18" charset="0"/>
              </a:rPr>
              <a:t>μετεωριτών </a:t>
            </a:r>
            <a:r>
              <a:rPr lang="el-GR" dirty="0">
                <a:latin typeface="Cambria" panose="02040503050406030204" pitchFamily="18" charset="0"/>
                <a:ea typeface="MS Mincho" panose="02020609040205080304" pitchFamily="49" charset="-128"/>
                <a:cs typeface="Times New Roman" panose="02020603050405020304" pitchFamily="18" charset="0"/>
              </a:rPr>
              <a:t>που πέφτουν στην επιφάνεια της Γης</a:t>
            </a:r>
            <a:r>
              <a:rPr lang="en-US" dirty="0">
                <a:latin typeface="Cambria" panose="02040503050406030204" pitchFamily="18" charset="0"/>
                <a:ea typeface="MS Mincho" panose="02020609040205080304" pitchFamily="49" charset="-128"/>
                <a:cs typeface="Times New Roman" panose="02020603050405020304" pitchFamily="18" charset="0"/>
              </a:rPr>
              <a:t>.</a:t>
            </a:r>
          </a:p>
          <a:p>
            <a:pPr marL="342900" lvl="0" indent="-342900" algn="just">
              <a:spcAft>
                <a:spcPts val="0"/>
              </a:spcAft>
              <a:buFont typeface="+mj-lt"/>
              <a:buAutoNum type="arabicPeriod"/>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l-GR" dirty="0">
                <a:latin typeface="Cambria" panose="02040503050406030204" pitchFamily="18" charset="0"/>
                <a:ea typeface="MS Mincho" panose="02020609040205080304" pitchFamily="49" charset="-128"/>
                <a:cs typeface="Times New Roman" panose="02020603050405020304" pitchFamily="18" charset="0"/>
              </a:rPr>
              <a:t>Σε στοιχεία που προκύπτουν από </a:t>
            </a:r>
            <a:r>
              <a:rPr lang="el-GR" b="1" dirty="0">
                <a:latin typeface="Cambria" panose="02040503050406030204" pitchFamily="18" charset="0"/>
                <a:ea typeface="MS Mincho" panose="02020609040205080304" pitchFamily="49" charset="-128"/>
                <a:cs typeface="Times New Roman" panose="02020603050405020304" pitchFamily="18" charset="0"/>
              </a:rPr>
              <a:t>πειράματα στο εργαστήριο, </a:t>
            </a:r>
            <a:r>
              <a:rPr lang="el-GR" dirty="0">
                <a:latin typeface="Cambria" panose="02040503050406030204" pitchFamily="18" charset="0"/>
                <a:ea typeface="MS Mincho" panose="02020609040205080304" pitchFamily="49" charset="-128"/>
                <a:cs typeface="Times New Roman" panose="02020603050405020304" pitchFamily="18" charset="0"/>
              </a:rPr>
              <a:t>π.χ. πως μεταβάλλονται οι καμπύλες τήξης των ορυκτών σε συνάρτηση με την πίεση κτλ.</a:t>
            </a:r>
          </a:p>
        </p:txBody>
      </p:sp>
    </p:spTree>
    <p:extLst>
      <p:ext uri="{BB962C8B-B14F-4D97-AF65-F5344CB8AC3E}">
        <p14:creationId xmlns:p14="http://schemas.microsoft.com/office/powerpoint/2010/main" val="11903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FF2DD7E-2256-42EC-8BB8-AB49CD6263CE}"/>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Το εσωτερικό της Γης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Εικόνα 2">
            <a:extLst>
              <a:ext uri="{FF2B5EF4-FFF2-40B4-BE49-F238E27FC236}">
                <a16:creationId xmlns:a16="http://schemas.microsoft.com/office/drawing/2014/main" id="{79393004-54A3-4CCE-9B2D-348591B07C62}"/>
              </a:ext>
            </a:extLst>
          </p:cNvPr>
          <p:cNvPicPr>
            <a:picLocks noChangeAspect="1"/>
          </p:cNvPicPr>
          <p:nvPr/>
        </p:nvPicPr>
        <p:blipFill>
          <a:blip r:embed="rId2"/>
          <a:stretch>
            <a:fillRect/>
          </a:stretch>
        </p:blipFill>
        <p:spPr>
          <a:xfrm>
            <a:off x="394640" y="883374"/>
            <a:ext cx="5934075" cy="4505325"/>
          </a:xfrm>
          <a:prstGeom prst="rect">
            <a:avLst/>
          </a:prstGeom>
        </p:spPr>
      </p:pic>
      <p:sp>
        <p:nvSpPr>
          <p:cNvPr id="4" name="Ορθογώνιο 3">
            <a:extLst>
              <a:ext uri="{FF2B5EF4-FFF2-40B4-BE49-F238E27FC236}">
                <a16:creationId xmlns:a16="http://schemas.microsoft.com/office/drawing/2014/main" id="{43003AB2-1329-461D-82EE-D382E03872E1}"/>
              </a:ext>
            </a:extLst>
          </p:cNvPr>
          <p:cNvSpPr/>
          <p:nvPr/>
        </p:nvSpPr>
        <p:spPr>
          <a:xfrm>
            <a:off x="6471821" y="299249"/>
            <a:ext cx="5459767" cy="1477328"/>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Η πιο σημαντική πηγή άντλησης πληροφοριών για το εσωτερικό της Γης είναι η </a:t>
            </a:r>
            <a:r>
              <a:rPr lang="el-GR" b="1" dirty="0">
                <a:latin typeface="Cambria" panose="02040503050406030204" pitchFamily="18" charset="0"/>
                <a:ea typeface="MS Mincho" panose="02020609040205080304" pitchFamily="49" charset="-128"/>
                <a:cs typeface="Times New Roman" panose="02020603050405020304" pitchFamily="18" charset="0"/>
              </a:rPr>
              <a:t>μελέτη των σεισμών</a:t>
            </a:r>
            <a:r>
              <a:rPr lang="el-GR" dirty="0">
                <a:latin typeface="Cambria" panose="02040503050406030204" pitchFamily="18" charset="0"/>
                <a:ea typeface="MS Mincho" panose="02020609040205080304" pitchFamily="49" charset="-128"/>
                <a:cs typeface="Times New Roman" panose="02020603050405020304" pitchFamily="18" charset="0"/>
              </a:rPr>
              <a:t>. Ένας σεισμός δημιουργεί κύματα που άλλα μεν κινούνται μόνο επιφανειακά, δηλαδή στο φλοιό και άλλα μπαίνουν μέσα στο εσωτερικό της Γης.</a:t>
            </a:r>
            <a:endParaRPr lang="el-GR" dirty="0"/>
          </a:p>
        </p:txBody>
      </p:sp>
      <p:sp>
        <p:nvSpPr>
          <p:cNvPr id="5" name="Ορθογώνιο 4">
            <a:extLst>
              <a:ext uri="{FF2B5EF4-FFF2-40B4-BE49-F238E27FC236}">
                <a16:creationId xmlns:a16="http://schemas.microsoft.com/office/drawing/2014/main" id="{89DBB0FA-70D1-4D49-A6C0-E9C9A4C59727}"/>
              </a:ext>
            </a:extLst>
          </p:cNvPr>
          <p:cNvSpPr/>
          <p:nvPr/>
        </p:nvSpPr>
        <p:spPr>
          <a:xfrm>
            <a:off x="6488268" y="1827020"/>
            <a:ext cx="5459767" cy="2031325"/>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Εδώ μας ενδιαφέρει η δεύτερη κατηγορία (τα κύματα χώρου) που διακρίνονται σε επιμήκη και εγκάρσια. Η ταχύτητα κίνησής τους επηρεάζεται από την πυκνότητα του υλικού από το οποίο διέρχονται: όσο μεγαλύτερη η πυκνότητα τόσο πιο γρήγορα κινούνται. Επιπλέον τα εγκάρσια δεν περνάνε μέσα από υγρή φάση.</a:t>
            </a:r>
            <a:endParaRPr lang="el-GR" dirty="0"/>
          </a:p>
        </p:txBody>
      </p:sp>
      <p:pic>
        <p:nvPicPr>
          <p:cNvPr id="6" name="Εικόνα 5">
            <a:extLst>
              <a:ext uri="{FF2B5EF4-FFF2-40B4-BE49-F238E27FC236}">
                <a16:creationId xmlns:a16="http://schemas.microsoft.com/office/drawing/2014/main" id="{E94F4BC7-D000-4438-811C-855695D78F55}"/>
              </a:ext>
            </a:extLst>
          </p:cNvPr>
          <p:cNvPicPr>
            <a:picLocks noChangeAspect="1"/>
          </p:cNvPicPr>
          <p:nvPr/>
        </p:nvPicPr>
        <p:blipFill>
          <a:blip r:embed="rId3"/>
          <a:stretch>
            <a:fillRect/>
          </a:stretch>
        </p:blipFill>
        <p:spPr>
          <a:xfrm>
            <a:off x="6826928" y="3858345"/>
            <a:ext cx="4951716" cy="2871995"/>
          </a:xfrm>
          <a:prstGeom prst="rect">
            <a:avLst/>
          </a:prstGeom>
        </p:spPr>
      </p:pic>
    </p:spTree>
    <p:extLst>
      <p:ext uri="{BB962C8B-B14F-4D97-AF65-F5344CB8AC3E}">
        <p14:creationId xmlns:p14="http://schemas.microsoft.com/office/powerpoint/2010/main" val="9889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EB1FBAD-27A4-46D1-BD4E-D928CEE1336B}"/>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Το εσωτερικό της Γης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13B14960-CF36-43A7-A840-6D16E00B0338}"/>
              </a:ext>
            </a:extLst>
          </p:cNvPr>
          <p:cNvSpPr/>
          <p:nvPr/>
        </p:nvSpPr>
        <p:spPr>
          <a:xfrm>
            <a:off x="216023" y="749670"/>
            <a:ext cx="6096000" cy="1754326"/>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Με βάση αυτά τα δεδομένα οι καταγραφές ενός σεισμού (</a:t>
            </a:r>
            <a:r>
              <a:rPr lang="el-GR" dirty="0" err="1">
                <a:latin typeface="Cambria" panose="02040503050406030204" pitchFamily="18" charset="0"/>
                <a:ea typeface="MS Mincho" panose="02020609040205080304" pitchFamily="49" charset="-128"/>
                <a:cs typeface="Times New Roman" panose="02020603050405020304" pitchFamily="18" charset="0"/>
              </a:rPr>
              <a:t>σεισμογράμματα</a:t>
            </a:r>
            <a:r>
              <a:rPr lang="el-GR" dirty="0">
                <a:latin typeface="Cambria" panose="02040503050406030204" pitchFamily="18" charset="0"/>
                <a:ea typeface="MS Mincho" panose="02020609040205080304" pitchFamily="49" charset="-128"/>
                <a:cs typeface="Times New Roman" panose="02020603050405020304" pitchFamily="18" charset="0"/>
              </a:rPr>
              <a:t>) από σταθμούς σε όλο το κόσμο δίνουν πολλές πληροφορίες για το εσωτερικό της Γης. Κι αν σκεφτούμε πόσες χιλιάδες σεισμοί (αισθητοί ή όχι) γίνονται κάθε χρόνο, μπορούμε να πούμε ότι έχουμε με αρκετή λεπτομέρεια μια «ακτινογραφία» της Γης. </a:t>
            </a:r>
            <a:endParaRPr lang="el-GR" dirty="0"/>
          </a:p>
        </p:txBody>
      </p:sp>
      <p:pic>
        <p:nvPicPr>
          <p:cNvPr id="4" name="Εικόνα 3">
            <a:extLst>
              <a:ext uri="{FF2B5EF4-FFF2-40B4-BE49-F238E27FC236}">
                <a16:creationId xmlns:a16="http://schemas.microsoft.com/office/drawing/2014/main" id="{681333A6-05F7-4086-B64D-3C47DEC475EE}"/>
              </a:ext>
            </a:extLst>
          </p:cNvPr>
          <p:cNvPicPr>
            <a:picLocks noChangeAspect="1"/>
          </p:cNvPicPr>
          <p:nvPr/>
        </p:nvPicPr>
        <p:blipFill>
          <a:blip r:embed="rId2"/>
          <a:stretch>
            <a:fillRect/>
          </a:stretch>
        </p:blipFill>
        <p:spPr>
          <a:xfrm>
            <a:off x="392929" y="2686743"/>
            <a:ext cx="5288780" cy="3997334"/>
          </a:xfrm>
          <a:prstGeom prst="rect">
            <a:avLst/>
          </a:prstGeom>
        </p:spPr>
      </p:pic>
      <p:sp>
        <p:nvSpPr>
          <p:cNvPr id="5" name="Ορθογώνιο 4">
            <a:extLst>
              <a:ext uri="{FF2B5EF4-FFF2-40B4-BE49-F238E27FC236}">
                <a16:creationId xmlns:a16="http://schemas.microsoft.com/office/drawing/2014/main" id="{A41856C9-5A11-4AA8-BC51-EE93BA9DDBF9}"/>
              </a:ext>
            </a:extLst>
          </p:cNvPr>
          <p:cNvSpPr/>
          <p:nvPr/>
        </p:nvSpPr>
        <p:spPr>
          <a:xfrm>
            <a:off x="5681709" y="3334319"/>
            <a:ext cx="6096000" cy="2862322"/>
          </a:xfrm>
          <a:prstGeom prst="rect">
            <a:avLst/>
          </a:prstGeom>
        </p:spPr>
        <p:txBody>
          <a:bodyPr>
            <a:spAutoFit/>
          </a:bodyPr>
          <a:lstStyle/>
          <a:p>
            <a:pPr marL="228600"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Με βάση τα στοιχεία αυτά έχουν εντοπιστεί στο εσωτερικό της Γης σημαντικές οριακές επιφάνειες, στις οποίες παρατηρείται απότομη μεταβολή της ταχύτητας των σεισμικών κυμάτων. </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228600" algn="just">
              <a:spcAft>
                <a:spcPts val="0"/>
              </a:spcAft>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228600"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Οι πιο σημαντικές από αυτές είναι η </a:t>
            </a:r>
            <a:r>
              <a:rPr lang="el-GR" b="1" dirty="0">
                <a:latin typeface="Cambria" panose="02040503050406030204" pitchFamily="18" charset="0"/>
                <a:ea typeface="MS Mincho" panose="02020609040205080304" pitchFamily="49" charset="-128"/>
                <a:cs typeface="Times New Roman" panose="02020603050405020304" pitchFamily="18" charset="0"/>
              </a:rPr>
              <a:t>ασυνέχεια </a:t>
            </a:r>
            <a:r>
              <a:rPr lang="en-US" b="1" dirty="0">
                <a:latin typeface="Cambria" panose="02040503050406030204" pitchFamily="18" charset="0"/>
                <a:ea typeface="MS Mincho" panose="02020609040205080304" pitchFamily="49" charset="-128"/>
                <a:cs typeface="Times New Roman" panose="02020603050405020304" pitchFamily="18" charset="0"/>
              </a:rPr>
              <a:t>Moho </a:t>
            </a:r>
            <a:r>
              <a:rPr lang="el-GR" dirty="0">
                <a:latin typeface="Cambria" panose="02040503050406030204" pitchFamily="18" charset="0"/>
                <a:ea typeface="MS Mincho" panose="02020609040205080304" pitchFamily="49" charset="-128"/>
                <a:cs typeface="Times New Roman" panose="02020603050405020304" pitchFamily="18" charset="0"/>
              </a:rPr>
              <a:t>που χωρίζει </a:t>
            </a:r>
            <a:r>
              <a:rPr lang="el-GR" b="1" dirty="0">
                <a:latin typeface="Cambria" panose="02040503050406030204" pitchFamily="18" charset="0"/>
                <a:ea typeface="MS Mincho" panose="02020609040205080304" pitchFamily="49" charset="-128"/>
                <a:cs typeface="Times New Roman" panose="02020603050405020304" pitchFamily="18" charset="0"/>
              </a:rPr>
              <a:t>το στερεό φλοιό</a:t>
            </a:r>
            <a:r>
              <a:rPr lang="el-GR" dirty="0">
                <a:latin typeface="Cambria" panose="02040503050406030204" pitchFamily="18" charset="0"/>
                <a:ea typeface="MS Mincho" panose="02020609040205080304" pitchFamily="49" charset="-128"/>
                <a:cs typeface="Times New Roman" panose="02020603050405020304" pitchFamily="18" charset="0"/>
              </a:rPr>
              <a:t>, δηλαδή το λεπτό εξωτερικό κέλυφος της Γης, από το </a:t>
            </a:r>
            <a:r>
              <a:rPr lang="el-GR" b="1" dirty="0">
                <a:latin typeface="Cambria" panose="02040503050406030204" pitchFamily="18" charset="0"/>
                <a:ea typeface="MS Mincho" panose="02020609040205080304" pitchFamily="49" charset="-128"/>
                <a:cs typeface="Times New Roman" panose="02020603050405020304" pitchFamily="18" charset="0"/>
              </a:rPr>
              <a:t>μανδύα</a:t>
            </a:r>
            <a:r>
              <a:rPr lang="el-GR" dirty="0">
                <a:latin typeface="Cambria" panose="02040503050406030204" pitchFamily="18" charset="0"/>
                <a:ea typeface="MS Mincho" panose="02020609040205080304" pitchFamily="49" charset="-128"/>
                <a:cs typeface="Times New Roman" panose="02020603050405020304" pitchFamily="18" charset="0"/>
              </a:rPr>
              <a:t>, μια παχιά ενδιάμεση στιβάδα, καθώς και η </a:t>
            </a:r>
            <a:r>
              <a:rPr lang="el-GR" b="1" dirty="0">
                <a:latin typeface="Cambria" panose="02040503050406030204" pitchFamily="18" charset="0"/>
                <a:ea typeface="MS Mincho" panose="02020609040205080304" pitchFamily="49" charset="-128"/>
                <a:cs typeface="Times New Roman" panose="02020603050405020304" pitchFamily="18" charset="0"/>
              </a:rPr>
              <a:t>ασυνέχεια </a:t>
            </a:r>
            <a:r>
              <a:rPr lang="en-US" b="1" dirty="0">
                <a:latin typeface="Cambria" panose="02040503050406030204" pitchFamily="18" charset="0"/>
                <a:ea typeface="MS Mincho" panose="02020609040205080304" pitchFamily="49" charset="-128"/>
                <a:cs typeface="Times New Roman" panose="02020603050405020304" pitchFamily="18" charset="0"/>
              </a:rPr>
              <a:t>Gutenberg</a:t>
            </a:r>
            <a:r>
              <a:rPr lang="el-GR" b="1" dirty="0">
                <a:latin typeface="Cambria" panose="02040503050406030204" pitchFamily="18" charset="0"/>
                <a:ea typeface="MS Mincho" panose="02020609040205080304" pitchFamily="49" charset="-128"/>
                <a:cs typeface="Times New Roman" panose="02020603050405020304" pitchFamily="18" charset="0"/>
              </a:rPr>
              <a:t>, </a:t>
            </a:r>
            <a:r>
              <a:rPr lang="el-GR" dirty="0">
                <a:latin typeface="Cambria" panose="02040503050406030204" pitchFamily="18" charset="0"/>
                <a:ea typeface="MS Mincho" panose="02020609040205080304" pitchFamily="49" charset="-128"/>
                <a:cs typeface="Times New Roman" panose="02020603050405020304" pitchFamily="18" charset="0"/>
              </a:rPr>
              <a:t>που χωρίζει το μανδύα από τον </a:t>
            </a:r>
            <a:r>
              <a:rPr lang="el-GR" b="1" dirty="0">
                <a:latin typeface="Cambria" panose="02040503050406030204" pitchFamily="18" charset="0"/>
                <a:ea typeface="MS Mincho" panose="02020609040205080304" pitchFamily="49" charset="-128"/>
                <a:cs typeface="Times New Roman" panose="02020603050405020304" pitchFamily="18" charset="0"/>
              </a:rPr>
              <a:t>πυρήνα.</a:t>
            </a: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Εικόνα 5">
            <a:extLst>
              <a:ext uri="{FF2B5EF4-FFF2-40B4-BE49-F238E27FC236}">
                <a16:creationId xmlns:a16="http://schemas.microsoft.com/office/drawing/2014/main" id="{0EE824D6-D5E1-4451-90E2-4DB8E6F7A07D}"/>
              </a:ext>
            </a:extLst>
          </p:cNvPr>
          <p:cNvPicPr>
            <a:picLocks noChangeAspect="1"/>
          </p:cNvPicPr>
          <p:nvPr/>
        </p:nvPicPr>
        <p:blipFill>
          <a:blip r:embed="rId3"/>
          <a:stretch>
            <a:fillRect/>
          </a:stretch>
        </p:blipFill>
        <p:spPr>
          <a:xfrm>
            <a:off x="6698710" y="393021"/>
            <a:ext cx="4894746" cy="2758551"/>
          </a:xfrm>
          <a:prstGeom prst="rect">
            <a:avLst/>
          </a:prstGeom>
        </p:spPr>
      </p:pic>
      <p:sp>
        <p:nvSpPr>
          <p:cNvPr id="7" name="Ορθογώνιο 6">
            <a:extLst>
              <a:ext uri="{FF2B5EF4-FFF2-40B4-BE49-F238E27FC236}">
                <a16:creationId xmlns:a16="http://schemas.microsoft.com/office/drawing/2014/main" id="{9B3C49CF-C8A1-47E5-84CB-4E1B35217A5F}"/>
              </a:ext>
            </a:extLst>
          </p:cNvPr>
          <p:cNvSpPr/>
          <p:nvPr/>
        </p:nvSpPr>
        <p:spPr>
          <a:xfrm>
            <a:off x="5897732" y="6211669"/>
            <a:ext cx="5879977" cy="646331"/>
          </a:xfrm>
          <a:prstGeom prst="rect">
            <a:avLst/>
          </a:prstGeom>
        </p:spPr>
        <p:txBody>
          <a:bodyPr wrap="square">
            <a:spAutoFit/>
          </a:bodyPr>
          <a:lstStyle/>
          <a:p>
            <a:r>
              <a:rPr lang="el-GR" dirty="0"/>
              <a:t>Η αναλογία πάχους των </a:t>
            </a:r>
            <a:r>
              <a:rPr lang="el-GR" dirty="0" err="1"/>
              <a:t>τριων</a:t>
            </a:r>
            <a:r>
              <a:rPr lang="el-GR" dirty="0"/>
              <a:t> αυτών μερών είναι περίπου 1 (φλοιός):72 (μανδύας): 86 (πυρήνας).</a:t>
            </a:r>
          </a:p>
        </p:txBody>
      </p:sp>
    </p:spTree>
    <p:extLst>
      <p:ext uri="{BB962C8B-B14F-4D97-AF65-F5344CB8AC3E}">
        <p14:creationId xmlns:p14="http://schemas.microsoft.com/office/powerpoint/2010/main" val="34344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C61690C-11C5-4343-B95E-008CC987195A}"/>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2. ΓΗ, Ο ΠΛΑΝΗΤΗΣ ΜΑΣ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Το εσωτερικό της Γης</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Εικόνα 2">
            <a:extLst>
              <a:ext uri="{FF2B5EF4-FFF2-40B4-BE49-F238E27FC236}">
                <a16:creationId xmlns:a16="http://schemas.microsoft.com/office/drawing/2014/main" id="{69FF0061-D8F1-4FCF-B368-CC9788FE20A6}"/>
              </a:ext>
            </a:extLst>
          </p:cNvPr>
          <p:cNvPicPr>
            <a:picLocks noChangeAspect="1"/>
          </p:cNvPicPr>
          <p:nvPr/>
        </p:nvPicPr>
        <p:blipFill>
          <a:blip r:embed="rId2"/>
          <a:stretch>
            <a:fillRect/>
          </a:stretch>
        </p:blipFill>
        <p:spPr>
          <a:xfrm>
            <a:off x="6249880" y="219676"/>
            <a:ext cx="5641111" cy="3981013"/>
          </a:xfrm>
          <a:prstGeom prst="rect">
            <a:avLst/>
          </a:prstGeom>
        </p:spPr>
      </p:pic>
      <p:sp>
        <p:nvSpPr>
          <p:cNvPr id="4" name="Ορθογώνιο 3">
            <a:extLst>
              <a:ext uri="{FF2B5EF4-FFF2-40B4-BE49-F238E27FC236}">
                <a16:creationId xmlns:a16="http://schemas.microsoft.com/office/drawing/2014/main" id="{DFB21BC7-B1EB-4DD0-BBDA-E3B6F5D25488}"/>
              </a:ext>
            </a:extLst>
          </p:cNvPr>
          <p:cNvSpPr/>
          <p:nvPr/>
        </p:nvSpPr>
        <p:spPr>
          <a:xfrm>
            <a:off x="257453" y="717704"/>
            <a:ext cx="5430175" cy="2031325"/>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Ο φλοιός, με μέση πυκνότητα 2,8 </a:t>
            </a:r>
            <a:r>
              <a:rPr lang="en-US" dirty="0">
                <a:latin typeface="Cambria" panose="02040503050406030204" pitchFamily="18" charset="0"/>
                <a:ea typeface="MS Mincho" panose="02020609040205080304" pitchFamily="49" charset="-128"/>
                <a:cs typeface="Times New Roman" panose="02020603050405020304" pitchFamily="18" charset="0"/>
              </a:rPr>
              <a:t>g</a:t>
            </a:r>
            <a:r>
              <a:rPr lang="el-GR" dirty="0">
                <a:latin typeface="Cambria" panose="02040503050406030204" pitchFamily="18" charset="0"/>
                <a:ea typeface="MS Mincho" panose="02020609040205080304" pitchFamily="49" charset="-128"/>
                <a:cs typeface="Times New Roman" panose="02020603050405020304" pitchFamily="18" charset="0"/>
              </a:rPr>
              <a:t>/</a:t>
            </a:r>
            <a:r>
              <a:rPr lang="en-US" dirty="0">
                <a:latin typeface="Cambria" panose="02040503050406030204" pitchFamily="18" charset="0"/>
                <a:ea typeface="MS Mincho" panose="02020609040205080304" pitchFamily="49" charset="-128"/>
                <a:cs typeface="Times New Roman" panose="02020603050405020304" pitchFamily="18" charset="0"/>
              </a:rPr>
              <a:t>cm</a:t>
            </a:r>
            <a:r>
              <a:rPr lang="el-GR" baseline="30000" dirty="0">
                <a:latin typeface="Cambria" panose="02040503050406030204" pitchFamily="18" charset="0"/>
                <a:ea typeface="MS Mincho" panose="02020609040205080304" pitchFamily="49" charset="-128"/>
                <a:cs typeface="Times New Roman" panose="02020603050405020304" pitchFamily="18" charset="0"/>
              </a:rPr>
              <a:t>3</a:t>
            </a:r>
            <a:r>
              <a:rPr lang="el-GR" dirty="0">
                <a:latin typeface="Cambria" panose="02040503050406030204" pitchFamily="18" charset="0"/>
                <a:ea typeface="MS Mincho" panose="02020609040205080304" pitchFamily="49" charset="-128"/>
                <a:cs typeface="Times New Roman" panose="02020603050405020304" pitchFamily="18" charset="0"/>
              </a:rPr>
              <a:t>, αποτελείται από δυο στρώματα: το ανώτερο ή γρανιτικό στρώμα, που δομείται από πετρώματα στα οποία επικρατούν το πυρίτιο (</a:t>
            </a:r>
            <a:r>
              <a:rPr lang="en-US" dirty="0">
                <a:latin typeface="Cambria" panose="02040503050406030204" pitchFamily="18" charset="0"/>
                <a:ea typeface="MS Mincho" panose="02020609040205080304" pitchFamily="49" charset="-128"/>
                <a:cs typeface="Times New Roman" panose="02020603050405020304" pitchFamily="18" charset="0"/>
              </a:rPr>
              <a:t>Si</a:t>
            </a:r>
            <a:r>
              <a:rPr lang="el-GR" dirty="0">
                <a:latin typeface="Cambria" panose="02040503050406030204" pitchFamily="18" charset="0"/>
                <a:ea typeface="MS Mincho" panose="02020609040205080304" pitchFamily="49" charset="-128"/>
                <a:cs typeface="Times New Roman" panose="02020603050405020304" pitchFamily="18" charset="0"/>
              </a:rPr>
              <a:t>) και το αργίλιο (</a:t>
            </a:r>
            <a:r>
              <a:rPr lang="en-US" dirty="0">
                <a:latin typeface="Cambria" panose="02040503050406030204" pitchFamily="18" charset="0"/>
                <a:ea typeface="MS Mincho" panose="02020609040205080304" pitchFamily="49" charset="-128"/>
                <a:cs typeface="Times New Roman" panose="02020603050405020304" pitchFamily="18" charset="0"/>
              </a:rPr>
              <a:t>Al</a:t>
            </a:r>
            <a:r>
              <a:rPr lang="el-GR" dirty="0">
                <a:latin typeface="Cambria" panose="02040503050406030204" pitchFamily="18" charset="0"/>
                <a:ea typeface="MS Mincho" panose="02020609040205080304" pitchFamily="49" charset="-128"/>
                <a:cs typeface="Times New Roman" panose="02020603050405020304" pitchFamily="18" charset="0"/>
              </a:rPr>
              <a:t>) και γι’ αυτό αποκαλείται </a:t>
            </a:r>
            <a:r>
              <a:rPr lang="en-US" b="1" dirty="0" err="1">
                <a:latin typeface="Cambria" panose="02040503050406030204" pitchFamily="18" charset="0"/>
                <a:ea typeface="MS Mincho" panose="02020609040205080304" pitchFamily="49" charset="-128"/>
                <a:cs typeface="Times New Roman" panose="02020603050405020304" pitchFamily="18" charset="0"/>
              </a:rPr>
              <a:t>Sial</a:t>
            </a:r>
            <a:r>
              <a:rPr lang="el-GR" dirty="0">
                <a:latin typeface="Cambria" panose="02040503050406030204" pitchFamily="18" charset="0"/>
                <a:ea typeface="MS Mincho" panose="02020609040205080304" pitchFamily="49" charset="-128"/>
                <a:cs typeface="Times New Roman" panose="02020603050405020304" pitchFamily="18" charset="0"/>
              </a:rPr>
              <a:t> και το κατώτερο ή </a:t>
            </a:r>
            <a:r>
              <a:rPr lang="el-GR" dirty="0" err="1">
                <a:latin typeface="Cambria" panose="02040503050406030204" pitchFamily="18" charset="0"/>
                <a:ea typeface="MS Mincho" panose="02020609040205080304" pitchFamily="49" charset="-128"/>
                <a:cs typeface="Times New Roman" panose="02020603050405020304" pitchFamily="18" charset="0"/>
              </a:rPr>
              <a:t>βασαλτικό</a:t>
            </a:r>
            <a:r>
              <a:rPr lang="el-GR" dirty="0">
                <a:latin typeface="Cambria" panose="02040503050406030204" pitchFamily="18" charset="0"/>
                <a:ea typeface="MS Mincho" panose="02020609040205080304" pitchFamily="49" charset="-128"/>
                <a:cs typeface="Times New Roman" panose="02020603050405020304" pitchFamily="18" charset="0"/>
              </a:rPr>
              <a:t> στρώμα, όπου επικρατούν πετρώματα με πυρίτιο (</a:t>
            </a:r>
            <a:r>
              <a:rPr lang="en-US" dirty="0">
                <a:latin typeface="Cambria" panose="02040503050406030204" pitchFamily="18" charset="0"/>
                <a:ea typeface="MS Mincho" panose="02020609040205080304" pitchFamily="49" charset="-128"/>
                <a:cs typeface="Times New Roman" panose="02020603050405020304" pitchFamily="18" charset="0"/>
              </a:rPr>
              <a:t>Si</a:t>
            </a:r>
            <a:r>
              <a:rPr lang="el-GR" dirty="0">
                <a:latin typeface="Cambria" panose="02040503050406030204" pitchFamily="18" charset="0"/>
                <a:ea typeface="MS Mincho" panose="02020609040205080304" pitchFamily="49" charset="-128"/>
                <a:cs typeface="Times New Roman" panose="02020603050405020304" pitchFamily="18" charset="0"/>
              </a:rPr>
              <a:t>) και μαγνήσιο (</a:t>
            </a:r>
            <a:r>
              <a:rPr lang="en-US" dirty="0">
                <a:latin typeface="Cambria" panose="02040503050406030204" pitchFamily="18" charset="0"/>
                <a:ea typeface="MS Mincho" panose="02020609040205080304" pitchFamily="49" charset="-128"/>
                <a:cs typeface="Times New Roman" panose="02020603050405020304" pitchFamily="18" charset="0"/>
              </a:rPr>
              <a:t>Mg</a:t>
            </a:r>
            <a:r>
              <a:rPr lang="el-GR" dirty="0">
                <a:latin typeface="Cambria" panose="02040503050406030204" pitchFamily="18" charset="0"/>
                <a:ea typeface="MS Mincho" panose="02020609040205080304" pitchFamily="49" charset="-128"/>
                <a:cs typeface="Times New Roman" panose="02020603050405020304" pitchFamily="18" charset="0"/>
              </a:rPr>
              <a:t>) και επονομάζεται </a:t>
            </a:r>
            <a:r>
              <a:rPr lang="en-US" b="1" dirty="0" err="1">
                <a:latin typeface="Cambria" panose="02040503050406030204" pitchFamily="18" charset="0"/>
                <a:ea typeface="MS Mincho" panose="02020609040205080304" pitchFamily="49" charset="-128"/>
                <a:cs typeface="Times New Roman" panose="02020603050405020304" pitchFamily="18" charset="0"/>
              </a:rPr>
              <a:t>Sima</a:t>
            </a:r>
            <a:r>
              <a:rPr lang="el-GR" b="1" dirty="0">
                <a:latin typeface="Cambria" panose="02040503050406030204" pitchFamily="18" charset="0"/>
                <a:ea typeface="MS Mincho" panose="02020609040205080304" pitchFamily="49" charset="-128"/>
                <a:cs typeface="Times New Roman" panose="02020603050405020304" pitchFamily="18" charset="0"/>
              </a:rPr>
              <a:t>.</a:t>
            </a:r>
            <a:r>
              <a:rPr lang="el-GR" dirty="0">
                <a:latin typeface="Cambria" panose="02040503050406030204" pitchFamily="18" charset="0"/>
                <a:ea typeface="MS Mincho" panose="02020609040205080304" pitchFamily="49" charset="-128"/>
                <a:cs typeface="Times New Roman" panose="02020603050405020304" pitchFamily="18" charset="0"/>
              </a:rPr>
              <a:t> </a:t>
            </a:r>
            <a:endParaRPr lang="el-GR" dirty="0"/>
          </a:p>
        </p:txBody>
      </p:sp>
      <p:sp>
        <p:nvSpPr>
          <p:cNvPr id="5" name="Ορθογώνιο 4">
            <a:extLst>
              <a:ext uri="{FF2B5EF4-FFF2-40B4-BE49-F238E27FC236}">
                <a16:creationId xmlns:a16="http://schemas.microsoft.com/office/drawing/2014/main" id="{4DD04E80-D6C7-470E-AA33-9001EF008DE9}"/>
              </a:ext>
            </a:extLst>
          </p:cNvPr>
          <p:cNvSpPr/>
          <p:nvPr/>
        </p:nvSpPr>
        <p:spPr>
          <a:xfrm>
            <a:off x="6249880" y="4682477"/>
            <a:ext cx="5317724" cy="2031325"/>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Τα δυο αυτά στρώματα διαχωρίζονται από την </a:t>
            </a:r>
            <a:r>
              <a:rPr lang="el-GR" b="1" dirty="0">
                <a:latin typeface="Cambria" panose="02040503050406030204" pitchFamily="18" charset="0"/>
                <a:ea typeface="MS Mincho" panose="02020609040205080304" pitchFamily="49" charset="-128"/>
                <a:cs typeface="Times New Roman" panose="02020603050405020304" pitchFamily="18" charset="0"/>
              </a:rPr>
              <a:t>ασυνέχεια </a:t>
            </a:r>
            <a:r>
              <a:rPr lang="en-US" b="1" dirty="0">
                <a:latin typeface="Cambria" panose="02040503050406030204" pitchFamily="18" charset="0"/>
                <a:ea typeface="MS Mincho" panose="02020609040205080304" pitchFamily="49" charset="-128"/>
                <a:cs typeface="Times New Roman" panose="02020603050405020304" pitchFamily="18" charset="0"/>
              </a:rPr>
              <a:t>Conrad</a:t>
            </a:r>
            <a:r>
              <a:rPr lang="el-GR" dirty="0">
                <a:latin typeface="Cambria" panose="02040503050406030204" pitchFamily="18" charset="0"/>
                <a:ea typeface="MS Mincho" panose="02020609040205080304" pitchFamily="49" charset="-128"/>
                <a:cs typeface="Times New Roman" panose="02020603050405020304" pitchFamily="18" charset="0"/>
              </a:rPr>
              <a:t>. Ο μανδύας, με μέση πυκνότητα 4,6 </a:t>
            </a:r>
            <a:r>
              <a:rPr lang="en-US" dirty="0">
                <a:latin typeface="Cambria" panose="02040503050406030204" pitchFamily="18" charset="0"/>
                <a:ea typeface="MS Mincho" panose="02020609040205080304" pitchFamily="49" charset="-128"/>
                <a:cs typeface="Times New Roman" panose="02020603050405020304" pitchFamily="18" charset="0"/>
              </a:rPr>
              <a:t>g</a:t>
            </a:r>
            <a:r>
              <a:rPr lang="el-GR" dirty="0">
                <a:latin typeface="Cambria" panose="02040503050406030204" pitchFamily="18" charset="0"/>
                <a:ea typeface="MS Mincho" panose="02020609040205080304" pitchFamily="49" charset="-128"/>
                <a:cs typeface="Times New Roman" panose="02020603050405020304" pitchFamily="18" charset="0"/>
              </a:rPr>
              <a:t>/</a:t>
            </a:r>
            <a:r>
              <a:rPr lang="en-US" dirty="0">
                <a:latin typeface="Cambria" panose="02040503050406030204" pitchFamily="18" charset="0"/>
                <a:ea typeface="MS Mincho" panose="02020609040205080304" pitchFamily="49" charset="-128"/>
                <a:cs typeface="Times New Roman" panose="02020603050405020304" pitchFamily="18" charset="0"/>
              </a:rPr>
              <a:t>cm</a:t>
            </a:r>
            <a:r>
              <a:rPr lang="el-GR" baseline="30000" dirty="0">
                <a:latin typeface="Cambria" panose="02040503050406030204" pitchFamily="18" charset="0"/>
                <a:ea typeface="MS Mincho" panose="02020609040205080304" pitchFamily="49" charset="-128"/>
                <a:cs typeface="Times New Roman" panose="02020603050405020304" pitchFamily="18" charset="0"/>
              </a:rPr>
              <a:t>3</a:t>
            </a:r>
            <a:r>
              <a:rPr lang="el-GR" dirty="0">
                <a:latin typeface="Cambria" panose="02040503050406030204" pitchFamily="18" charset="0"/>
                <a:ea typeface="MS Mincho" panose="02020609040205080304" pitchFamily="49" charset="-128"/>
                <a:cs typeface="Times New Roman" panose="02020603050405020304" pitchFamily="18" charset="0"/>
              </a:rPr>
              <a:t>, έχει αβέβαιη χημική σύσταση. Τέλος, ο πυρήνας διακρίνεται σε ένα </a:t>
            </a:r>
            <a:r>
              <a:rPr lang="el-GR" b="1" dirty="0">
                <a:latin typeface="Cambria" panose="02040503050406030204" pitchFamily="18" charset="0"/>
                <a:ea typeface="MS Mincho" panose="02020609040205080304" pitchFamily="49" charset="-128"/>
                <a:cs typeface="Times New Roman" panose="02020603050405020304" pitchFamily="18" charset="0"/>
              </a:rPr>
              <a:t>εξωτερικό</a:t>
            </a:r>
            <a:r>
              <a:rPr lang="el-GR" dirty="0">
                <a:latin typeface="Cambria" panose="02040503050406030204" pitchFamily="18" charset="0"/>
                <a:ea typeface="MS Mincho" panose="02020609040205080304" pitchFamily="49" charset="-128"/>
                <a:cs typeface="Times New Roman" panose="02020603050405020304" pitchFamily="18" charset="0"/>
              </a:rPr>
              <a:t> τμήμα, που συμπεριφέρεται σαν υγρό και έχει μια σύσταση κύρια από σίδηρο και στο </a:t>
            </a:r>
            <a:r>
              <a:rPr lang="el-GR" b="1" dirty="0">
                <a:latin typeface="Cambria" panose="02040503050406030204" pitchFamily="18" charset="0"/>
                <a:ea typeface="MS Mincho" panose="02020609040205080304" pitchFamily="49" charset="-128"/>
                <a:cs typeface="Times New Roman" panose="02020603050405020304" pitchFamily="18" charset="0"/>
              </a:rPr>
              <a:t>εσωτερικό </a:t>
            </a:r>
            <a:r>
              <a:rPr lang="el-GR" dirty="0">
                <a:latin typeface="Cambria" panose="02040503050406030204" pitchFamily="18" charset="0"/>
                <a:ea typeface="MS Mincho" panose="02020609040205080304" pitchFamily="49" charset="-128"/>
                <a:cs typeface="Times New Roman" panose="02020603050405020304" pitchFamily="18" charset="0"/>
              </a:rPr>
              <a:t>τμήμα που είναι στερεό.</a:t>
            </a:r>
            <a:endParaRPr lang="el-GR" dirty="0"/>
          </a:p>
        </p:txBody>
      </p:sp>
      <p:pic>
        <p:nvPicPr>
          <p:cNvPr id="6" name="Εικόνα 5">
            <a:extLst>
              <a:ext uri="{FF2B5EF4-FFF2-40B4-BE49-F238E27FC236}">
                <a16:creationId xmlns:a16="http://schemas.microsoft.com/office/drawing/2014/main" id="{FC604423-9B29-45C0-B33D-4DF6D9B454D4}"/>
              </a:ext>
            </a:extLst>
          </p:cNvPr>
          <p:cNvPicPr>
            <a:picLocks noChangeAspect="1"/>
          </p:cNvPicPr>
          <p:nvPr/>
        </p:nvPicPr>
        <p:blipFill>
          <a:blip r:embed="rId3"/>
          <a:stretch>
            <a:fillRect/>
          </a:stretch>
        </p:blipFill>
        <p:spPr>
          <a:xfrm>
            <a:off x="257453" y="2927454"/>
            <a:ext cx="5752730" cy="3735936"/>
          </a:xfrm>
          <a:prstGeom prst="rect">
            <a:avLst/>
          </a:prstGeom>
        </p:spPr>
      </p:pic>
    </p:spTree>
    <p:extLst>
      <p:ext uri="{BB962C8B-B14F-4D97-AF65-F5344CB8AC3E}">
        <p14:creationId xmlns:p14="http://schemas.microsoft.com/office/powerpoint/2010/main" val="410473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1052</Words>
  <Application>Microsoft Office PowerPoint</Application>
  <PresentationFormat>Ευρεία οθόνη</PresentationFormat>
  <Paragraphs>46</Paragraphs>
  <Slides>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vt:i4>
      </vt:variant>
    </vt:vector>
  </HeadingPairs>
  <TitlesOfParts>
    <vt:vector size="16" baseType="lpstr">
      <vt:lpstr>MS Mincho</vt:lpstr>
      <vt:lpstr>Arial</vt:lpstr>
      <vt:lpstr>Calibri</vt:lpstr>
      <vt:lpstr>Calibri Light</vt:lpstr>
      <vt:lpstr>Cambria</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Yiannis Chiotelis</dc:creator>
  <cp:lastModifiedBy>Yiannis Chiotelis</cp:lastModifiedBy>
  <cp:revision>18</cp:revision>
  <dcterms:created xsi:type="dcterms:W3CDTF">2017-10-01T19:46:15Z</dcterms:created>
  <dcterms:modified xsi:type="dcterms:W3CDTF">2017-10-12T20:34:53Z</dcterms:modified>
</cp:coreProperties>
</file>