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63" r:id="rId3"/>
    <p:sldId id="264" r:id="rId4"/>
    <p:sldId id="265" r:id="rId5"/>
    <p:sldId id="266" r:id="rId6"/>
    <p:sldId id="267" r:id="rId7"/>
    <p:sldId id="268" r:id="rId8"/>
    <p:sldId id="269" r:id="rId9"/>
    <p:sldId id="271" r:id="rId10"/>
    <p:sldId id="270" r:id="rId11"/>
    <p:sldId id="272" r:id="rId12"/>
    <p:sldId id="273" r:id="rId13"/>
    <p:sldId id="274" r:id="rId14"/>
    <p:sldId id="275" r:id="rId15"/>
    <p:sldId id="276" r:id="rId1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52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60AEEE-ED5E-4777-936C-565665681A17}"/>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B742EB24-74EC-43EE-A732-AA7F6BE8AA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0069D334-A379-4E81-8CE1-933C635860CB}"/>
              </a:ext>
            </a:extLst>
          </p:cNvPr>
          <p:cNvSpPr>
            <a:spLocks noGrp="1"/>
          </p:cNvSpPr>
          <p:nvPr>
            <p:ph type="dt" sz="half" idx="10"/>
          </p:nvPr>
        </p:nvSpPr>
        <p:spPr/>
        <p:txBody>
          <a:bodyPr/>
          <a:lstStyle/>
          <a:p>
            <a:fld id="{EC3B42F7-BA35-4BDF-B05D-5DE6F2934B05}" type="datetimeFigureOut">
              <a:rPr lang="el-GR" smtClean="0"/>
              <a:t>5/5/2018</a:t>
            </a:fld>
            <a:endParaRPr lang="el-GR"/>
          </a:p>
        </p:txBody>
      </p:sp>
      <p:sp>
        <p:nvSpPr>
          <p:cNvPr id="5" name="Θέση υποσέλιδου 4">
            <a:extLst>
              <a:ext uri="{FF2B5EF4-FFF2-40B4-BE49-F238E27FC236}">
                <a16:creationId xmlns:a16="http://schemas.microsoft.com/office/drawing/2014/main" id="{F5722948-4654-4BBA-837E-3A139217431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6ECB05D-1C3F-47D6-B062-894BFBECBFF3}"/>
              </a:ext>
            </a:extLst>
          </p:cNvPr>
          <p:cNvSpPr>
            <a:spLocks noGrp="1"/>
          </p:cNvSpPr>
          <p:nvPr>
            <p:ph type="sldNum" sz="quarter" idx="12"/>
          </p:nvPr>
        </p:nvSpPr>
        <p:spPr/>
        <p:txBody>
          <a:bodyPr/>
          <a:lstStyle/>
          <a:p>
            <a:fld id="{47BAF1FE-7C29-455E-A466-F7ADD1F866EA}" type="slidenum">
              <a:rPr lang="el-GR" smtClean="0"/>
              <a:t>‹#›</a:t>
            </a:fld>
            <a:endParaRPr lang="el-GR"/>
          </a:p>
        </p:txBody>
      </p:sp>
    </p:spTree>
    <p:extLst>
      <p:ext uri="{BB962C8B-B14F-4D97-AF65-F5344CB8AC3E}">
        <p14:creationId xmlns:p14="http://schemas.microsoft.com/office/powerpoint/2010/main" val="816739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BC6364-E908-49CD-8D90-B175C1FEC3E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F4870D6B-B639-421C-B607-0EF41D97C11E}"/>
              </a:ext>
            </a:extLst>
          </p:cNvPr>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7A6CE759-49A6-489E-B38F-32746DC6E138}"/>
              </a:ext>
            </a:extLst>
          </p:cNvPr>
          <p:cNvSpPr>
            <a:spLocks noGrp="1"/>
          </p:cNvSpPr>
          <p:nvPr>
            <p:ph type="dt" sz="half" idx="10"/>
          </p:nvPr>
        </p:nvSpPr>
        <p:spPr/>
        <p:txBody>
          <a:bodyPr/>
          <a:lstStyle/>
          <a:p>
            <a:fld id="{EC3B42F7-BA35-4BDF-B05D-5DE6F2934B05}" type="datetimeFigureOut">
              <a:rPr lang="el-GR" smtClean="0"/>
              <a:t>5/5/2018</a:t>
            </a:fld>
            <a:endParaRPr lang="el-GR"/>
          </a:p>
        </p:txBody>
      </p:sp>
      <p:sp>
        <p:nvSpPr>
          <p:cNvPr id="5" name="Θέση υποσέλιδου 4">
            <a:extLst>
              <a:ext uri="{FF2B5EF4-FFF2-40B4-BE49-F238E27FC236}">
                <a16:creationId xmlns:a16="http://schemas.microsoft.com/office/drawing/2014/main" id="{6F513ACF-F4D4-4046-AE6C-DA68D2A185E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244F78B-92F7-40B5-AF22-F7CCF5C1E089}"/>
              </a:ext>
            </a:extLst>
          </p:cNvPr>
          <p:cNvSpPr>
            <a:spLocks noGrp="1"/>
          </p:cNvSpPr>
          <p:nvPr>
            <p:ph type="sldNum" sz="quarter" idx="12"/>
          </p:nvPr>
        </p:nvSpPr>
        <p:spPr/>
        <p:txBody>
          <a:bodyPr/>
          <a:lstStyle/>
          <a:p>
            <a:fld id="{47BAF1FE-7C29-455E-A466-F7ADD1F866EA}" type="slidenum">
              <a:rPr lang="el-GR" smtClean="0"/>
              <a:t>‹#›</a:t>
            </a:fld>
            <a:endParaRPr lang="el-GR"/>
          </a:p>
        </p:txBody>
      </p:sp>
    </p:spTree>
    <p:extLst>
      <p:ext uri="{BB962C8B-B14F-4D97-AF65-F5344CB8AC3E}">
        <p14:creationId xmlns:p14="http://schemas.microsoft.com/office/powerpoint/2010/main" val="2927653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E62566D1-9423-481C-A56F-6D86467AAFA4}"/>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B10D8018-22B9-4AF0-937C-52DCB6379751}"/>
              </a:ext>
            </a:extLst>
          </p:cNvPr>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D46AC825-9EA4-49B4-AC09-B030AD8C4AD0}"/>
              </a:ext>
            </a:extLst>
          </p:cNvPr>
          <p:cNvSpPr>
            <a:spLocks noGrp="1"/>
          </p:cNvSpPr>
          <p:nvPr>
            <p:ph type="dt" sz="half" idx="10"/>
          </p:nvPr>
        </p:nvSpPr>
        <p:spPr/>
        <p:txBody>
          <a:bodyPr/>
          <a:lstStyle/>
          <a:p>
            <a:fld id="{EC3B42F7-BA35-4BDF-B05D-5DE6F2934B05}" type="datetimeFigureOut">
              <a:rPr lang="el-GR" smtClean="0"/>
              <a:t>5/5/2018</a:t>
            </a:fld>
            <a:endParaRPr lang="el-GR"/>
          </a:p>
        </p:txBody>
      </p:sp>
      <p:sp>
        <p:nvSpPr>
          <p:cNvPr id="5" name="Θέση υποσέλιδου 4">
            <a:extLst>
              <a:ext uri="{FF2B5EF4-FFF2-40B4-BE49-F238E27FC236}">
                <a16:creationId xmlns:a16="http://schemas.microsoft.com/office/drawing/2014/main" id="{2D9521F4-FDA7-4729-BE48-01FD88FB963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AFF125F-A1EC-4F17-B189-C002D2E68410}"/>
              </a:ext>
            </a:extLst>
          </p:cNvPr>
          <p:cNvSpPr>
            <a:spLocks noGrp="1"/>
          </p:cNvSpPr>
          <p:nvPr>
            <p:ph type="sldNum" sz="quarter" idx="12"/>
          </p:nvPr>
        </p:nvSpPr>
        <p:spPr/>
        <p:txBody>
          <a:bodyPr/>
          <a:lstStyle/>
          <a:p>
            <a:fld id="{47BAF1FE-7C29-455E-A466-F7ADD1F866EA}" type="slidenum">
              <a:rPr lang="el-GR" smtClean="0"/>
              <a:t>‹#›</a:t>
            </a:fld>
            <a:endParaRPr lang="el-GR"/>
          </a:p>
        </p:txBody>
      </p:sp>
    </p:spTree>
    <p:extLst>
      <p:ext uri="{BB962C8B-B14F-4D97-AF65-F5344CB8AC3E}">
        <p14:creationId xmlns:p14="http://schemas.microsoft.com/office/powerpoint/2010/main" val="954245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337B085-9A56-4CF1-BCED-5ABF13C3695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183A2F81-2B49-4DFD-A72E-0E2E907219BE}"/>
              </a:ext>
            </a:extLst>
          </p:cNvPr>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09AF1E0E-B674-40C4-B477-C396296DD4A9}"/>
              </a:ext>
            </a:extLst>
          </p:cNvPr>
          <p:cNvSpPr>
            <a:spLocks noGrp="1"/>
          </p:cNvSpPr>
          <p:nvPr>
            <p:ph type="dt" sz="half" idx="10"/>
          </p:nvPr>
        </p:nvSpPr>
        <p:spPr/>
        <p:txBody>
          <a:bodyPr/>
          <a:lstStyle/>
          <a:p>
            <a:fld id="{EC3B42F7-BA35-4BDF-B05D-5DE6F2934B05}" type="datetimeFigureOut">
              <a:rPr lang="el-GR" smtClean="0"/>
              <a:t>5/5/2018</a:t>
            </a:fld>
            <a:endParaRPr lang="el-GR"/>
          </a:p>
        </p:txBody>
      </p:sp>
      <p:sp>
        <p:nvSpPr>
          <p:cNvPr id="5" name="Θέση υποσέλιδου 4">
            <a:extLst>
              <a:ext uri="{FF2B5EF4-FFF2-40B4-BE49-F238E27FC236}">
                <a16:creationId xmlns:a16="http://schemas.microsoft.com/office/drawing/2014/main" id="{FDC1BD53-F040-4441-937C-2AC5D1D0401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D12E688-F163-4D2C-A541-98C1BBBA0680}"/>
              </a:ext>
            </a:extLst>
          </p:cNvPr>
          <p:cNvSpPr>
            <a:spLocks noGrp="1"/>
          </p:cNvSpPr>
          <p:nvPr>
            <p:ph type="sldNum" sz="quarter" idx="12"/>
          </p:nvPr>
        </p:nvSpPr>
        <p:spPr/>
        <p:txBody>
          <a:bodyPr/>
          <a:lstStyle/>
          <a:p>
            <a:fld id="{47BAF1FE-7C29-455E-A466-F7ADD1F866EA}" type="slidenum">
              <a:rPr lang="el-GR" smtClean="0"/>
              <a:t>‹#›</a:t>
            </a:fld>
            <a:endParaRPr lang="el-GR"/>
          </a:p>
        </p:txBody>
      </p:sp>
    </p:spTree>
    <p:extLst>
      <p:ext uri="{BB962C8B-B14F-4D97-AF65-F5344CB8AC3E}">
        <p14:creationId xmlns:p14="http://schemas.microsoft.com/office/powerpoint/2010/main" val="2498219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9E78418-443E-45FF-A452-DD5F344E8230}"/>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3BB7094-A6AD-4303-9998-AD12F9997E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a:extLst>
              <a:ext uri="{FF2B5EF4-FFF2-40B4-BE49-F238E27FC236}">
                <a16:creationId xmlns:a16="http://schemas.microsoft.com/office/drawing/2014/main" id="{6564903B-0B5A-469A-8C30-F2842ADB6CF9}"/>
              </a:ext>
            </a:extLst>
          </p:cNvPr>
          <p:cNvSpPr>
            <a:spLocks noGrp="1"/>
          </p:cNvSpPr>
          <p:nvPr>
            <p:ph type="dt" sz="half" idx="10"/>
          </p:nvPr>
        </p:nvSpPr>
        <p:spPr/>
        <p:txBody>
          <a:bodyPr/>
          <a:lstStyle/>
          <a:p>
            <a:fld id="{EC3B42F7-BA35-4BDF-B05D-5DE6F2934B05}" type="datetimeFigureOut">
              <a:rPr lang="el-GR" smtClean="0"/>
              <a:t>5/5/2018</a:t>
            </a:fld>
            <a:endParaRPr lang="el-GR"/>
          </a:p>
        </p:txBody>
      </p:sp>
      <p:sp>
        <p:nvSpPr>
          <p:cNvPr id="5" name="Θέση υποσέλιδου 4">
            <a:extLst>
              <a:ext uri="{FF2B5EF4-FFF2-40B4-BE49-F238E27FC236}">
                <a16:creationId xmlns:a16="http://schemas.microsoft.com/office/drawing/2014/main" id="{1E881514-C490-4C11-96C1-6C3439AD138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CBF0559-5A3D-4DC9-B3A0-286EA5C76EF8}"/>
              </a:ext>
            </a:extLst>
          </p:cNvPr>
          <p:cNvSpPr>
            <a:spLocks noGrp="1"/>
          </p:cNvSpPr>
          <p:nvPr>
            <p:ph type="sldNum" sz="quarter" idx="12"/>
          </p:nvPr>
        </p:nvSpPr>
        <p:spPr/>
        <p:txBody>
          <a:bodyPr/>
          <a:lstStyle/>
          <a:p>
            <a:fld id="{47BAF1FE-7C29-455E-A466-F7ADD1F866EA}" type="slidenum">
              <a:rPr lang="el-GR" smtClean="0"/>
              <a:t>‹#›</a:t>
            </a:fld>
            <a:endParaRPr lang="el-GR"/>
          </a:p>
        </p:txBody>
      </p:sp>
    </p:spTree>
    <p:extLst>
      <p:ext uri="{BB962C8B-B14F-4D97-AF65-F5344CB8AC3E}">
        <p14:creationId xmlns:p14="http://schemas.microsoft.com/office/powerpoint/2010/main" val="1924442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EB3D334-C868-48CB-93CF-150DBDC3DA7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15DAEE29-AD89-4DCA-B49C-852ADFBE12AF}"/>
              </a:ext>
            </a:extLst>
          </p:cNvPr>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a:extLst>
              <a:ext uri="{FF2B5EF4-FFF2-40B4-BE49-F238E27FC236}">
                <a16:creationId xmlns:a16="http://schemas.microsoft.com/office/drawing/2014/main" id="{22036A87-EB79-4172-9C9C-FE078FB85BC1}"/>
              </a:ext>
            </a:extLst>
          </p:cNvPr>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a:extLst>
              <a:ext uri="{FF2B5EF4-FFF2-40B4-BE49-F238E27FC236}">
                <a16:creationId xmlns:a16="http://schemas.microsoft.com/office/drawing/2014/main" id="{D585B8A2-8641-489F-AB7A-704AF34CBC1E}"/>
              </a:ext>
            </a:extLst>
          </p:cNvPr>
          <p:cNvSpPr>
            <a:spLocks noGrp="1"/>
          </p:cNvSpPr>
          <p:nvPr>
            <p:ph type="dt" sz="half" idx="10"/>
          </p:nvPr>
        </p:nvSpPr>
        <p:spPr/>
        <p:txBody>
          <a:bodyPr/>
          <a:lstStyle/>
          <a:p>
            <a:fld id="{EC3B42F7-BA35-4BDF-B05D-5DE6F2934B05}" type="datetimeFigureOut">
              <a:rPr lang="el-GR" smtClean="0"/>
              <a:t>5/5/2018</a:t>
            </a:fld>
            <a:endParaRPr lang="el-GR"/>
          </a:p>
        </p:txBody>
      </p:sp>
      <p:sp>
        <p:nvSpPr>
          <p:cNvPr id="6" name="Θέση υποσέλιδου 5">
            <a:extLst>
              <a:ext uri="{FF2B5EF4-FFF2-40B4-BE49-F238E27FC236}">
                <a16:creationId xmlns:a16="http://schemas.microsoft.com/office/drawing/2014/main" id="{7948C14B-7AFA-423D-A611-955C7662772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1E8B4C51-7319-4210-8B89-47AFAC52E9EE}"/>
              </a:ext>
            </a:extLst>
          </p:cNvPr>
          <p:cNvSpPr>
            <a:spLocks noGrp="1"/>
          </p:cNvSpPr>
          <p:nvPr>
            <p:ph type="sldNum" sz="quarter" idx="12"/>
          </p:nvPr>
        </p:nvSpPr>
        <p:spPr/>
        <p:txBody>
          <a:bodyPr/>
          <a:lstStyle/>
          <a:p>
            <a:fld id="{47BAF1FE-7C29-455E-A466-F7ADD1F866EA}" type="slidenum">
              <a:rPr lang="el-GR" smtClean="0"/>
              <a:t>‹#›</a:t>
            </a:fld>
            <a:endParaRPr lang="el-GR"/>
          </a:p>
        </p:txBody>
      </p:sp>
    </p:spTree>
    <p:extLst>
      <p:ext uri="{BB962C8B-B14F-4D97-AF65-F5344CB8AC3E}">
        <p14:creationId xmlns:p14="http://schemas.microsoft.com/office/powerpoint/2010/main" val="1784627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9907F8-D946-45AA-84F5-0E967C609990}"/>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B061C79-432D-48A6-9002-095BFF0701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040CC538-FF23-4FD5-A0AA-D97782CC2ACC}"/>
              </a:ext>
            </a:extLst>
          </p:cNvPr>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a:extLst>
              <a:ext uri="{FF2B5EF4-FFF2-40B4-BE49-F238E27FC236}">
                <a16:creationId xmlns:a16="http://schemas.microsoft.com/office/drawing/2014/main" id="{9CA23C4E-C6AA-4BB9-9859-EEAD72F1F0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a:extLst>
              <a:ext uri="{FF2B5EF4-FFF2-40B4-BE49-F238E27FC236}">
                <a16:creationId xmlns:a16="http://schemas.microsoft.com/office/drawing/2014/main" id="{B721CC62-430B-4DDC-8F12-51965CE05C4D}"/>
              </a:ext>
            </a:extLst>
          </p:cNvPr>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a:extLst>
              <a:ext uri="{FF2B5EF4-FFF2-40B4-BE49-F238E27FC236}">
                <a16:creationId xmlns:a16="http://schemas.microsoft.com/office/drawing/2014/main" id="{D04EE0B6-FBCF-4091-B5FB-3DD518D22DF9}"/>
              </a:ext>
            </a:extLst>
          </p:cNvPr>
          <p:cNvSpPr>
            <a:spLocks noGrp="1"/>
          </p:cNvSpPr>
          <p:nvPr>
            <p:ph type="dt" sz="half" idx="10"/>
          </p:nvPr>
        </p:nvSpPr>
        <p:spPr/>
        <p:txBody>
          <a:bodyPr/>
          <a:lstStyle/>
          <a:p>
            <a:fld id="{EC3B42F7-BA35-4BDF-B05D-5DE6F2934B05}" type="datetimeFigureOut">
              <a:rPr lang="el-GR" smtClean="0"/>
              <a:t>5/5/2018</a:t>
            </a:fld>
            <a:endParaRPr lang="el-GR"/>
          </a:p>
        </p:txBody>
      </p:sp>
      <p:sp>
        <p:nvSpPr>
          <p:cNvPr id="8" name="Θέση υποσέλιδου 7">
            <a:extLst>
              <a:ext uri="{FF2B5EF4-FFF2-40B4-BE49-F238E27FC236}">
                <a16:creationId xmlns:a16="http://schemas.microsoft.com/office/drawing/2014/main" id="{50B0F9A7-3606-4636-AF3B-CF92002F3945}"/>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6744EC07-6EE0-4A11-B91D-3209E9DCD148}"/>
              </a:ext>
            </a:extLst>
          </p:cNvPr>
          <p:cNvSpPr>
            <a:spLocks noGrp="1"/>
          </p:cNvSpPr>
          <p:nvPr>
            <p:ph type="sldNum" sz="quarter" idx="12"/>
          </p:nvPr>
        </p:nvSpPr>
        <p:spPr/>
        <p:txBody>
          <a:bodyPr/>
          <a:lstStyle/>
          <a:p>
            <a:fld id="{47BAF1FE-7C29-455E-A466-F7ADD1F866EA}" type="slidenum">
              <a:rPr lang="el-GR" smtClean="0"/>
              <a:t>‹#›</a:t>
            </a:fld>
            <a:endParaRPr lang="el-GR"/>
          </a:p>
        </p:txBody>
      </p:sp>
    </p:spTree>
    <p:extLst>
      <p:ext uri="{BB962C8B-B14F-4D97-AF65-F5344CB8AC3E}">
        <p14:creationId xmlns:p14="http://schemas.microsoft.com/office/powerpoint/2010/main" val="427774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02FD276-2ED4-4D1E-BA20-143F85DDD43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1A81228B-EE9E-4E38-8682-A8A5FC0F1356}"/>
              </a:ext>
            </a:extLst>
          </p:cNvPr>
          <p:cNvSpPr>
            <a:spLocks noGrp="1"/>
          </p:cNvSpPr>
          <p:nvPr>
            <p:ph type="dt" sz="half" idx="10"/>
          </p:nvPr>
        </p:nvSpPr>
        <p:spPr/>
        <p:txBody>
          <a:bodyPr/>
          <a:lstStyle/>
          <a:p>
            <a:fld id="{EC3B42F7-BA35-4BDF-B05D-5DE6F2934B05}" type="datetimeFigureOut">
              <a:rPr lang="el-GR" smtClean="0"/>
              <a:t>5/5/2018</a:t>
            </a:fld>
            <a:endParaRPr lang="el-GR"/>
          </a:p>
        </p:txBody>
      </p:sp>
      <p:sp>
        <p:nvSpPr>
          <p:cNvPr id="4" name="Θέση υποσέλιδου 3">
            <a:extLst>
              <a:ext uri="{FF2B5EF4-FFF2-40B4-BE49-F238E27FC236}">
                <a16:creationId xmlns:a16="http://schemas.microsoft.com/office/drawing/2014/main" id="{327A2DD1-9557-4AEE-B0D4-24B17E490A3F}"/>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3C6EDD03-F6EE-4B6F-B0CE-11AA5C46F729}"/>
              </a:ext>
            </a:extLst>
          </p:cNvPr>
          <p:cNvSpPr>
            <a:spLocks noGrp="1"/>
          </p:cNvSpPr>
          <p:nvPr>
            <p:ph type="sldNum" sz="quarter" idx="12"/>
          </p:nvPr>
        </p:nvSpPr>
        <p:spPr/>
        <p:txBody>
          <a:bodyPr/>
          <a:lstStyle/>
          <a:p>
            <a:fld id="{47BAF1FE-7C29-455E-A466-F7ADD1F866EA}" type="slidenum">
              <a:rPr lang="el-GR" smtClean="0"/>
              <a:t>‹#›</a:t>
            </a:fld>
            <a:endParaRPr lang="el-GR"/>
          </a:p>
        </p:txBody>
      </p:sp>
    </p:spTree>
    <p:extLst>
      <p:ext uri="{BB962C8B-B14F-4D97-AF65-F5344CB8AC3E}">
        <p14:creationId xmlns:p14="http://schemas.microsoft.com/office/powerpoint/2010/main" val="2361341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2E6D3C86-7D47-400D-9216-839431A3B906}"/>
              </a:ext>
            </a:extLst>
          </p:cNvPr>
          <p:cNvSpPr>
            <a:spLocks noGrp="1"/>
          </p:cNvSpPr>
          <p:nvPr>
            <p:ph type="dt" sz="half" idx="10"/>
          </p:nvPr>
        </p:nvSpPr>
        <p:spPr/>
        <p:txBody>
          <a:bodyPr/>
          <a:lstStyle/>
          <a:p>
            <a:fld id="{EC3B42F7-BA35-4BDF-B05D-5DE6F2934B05}" type="datetimeFigureOut">
              <a:rPr lang="el-GR" smtClean="0"/>
              <a:t>5/5/2018</a:t>
            </a:fld>
            <a:endParaRPr lang="el-GR"/>
          </a:p>
        </p:txBody>
      </p:sp>
      <p:sp>
        <p:nvSpPr>
          <p:cNvPr id="3" name="Θέση υποσέλιδου 2">
            <a:extLst>
              <a:ext uri="{FF2B5EF4-FFF2-40B4-BE49-F238E27FC236}">
                <a16:creationId xmlns:a16="http://schemas.microsoft.com/office/drawing/2014/main" id="{A8688050-CFB8-42F9-A2A0-64B547CD3931}"/>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D63ABB8D-0C07-42A1-A7BE-D7ACF3240EF0}"/>
              </a:ext>
            </a:extLst>
          </p:cNvPr>
          <p:cNvSpPr>
            <a:spLocks noGrp="1"/>
          </p:cNvSpPr>
          <p:nvPr>
            <p:ph type="sldNum" sz="quarter" idx="12"/>
          </p:nvPr>
        </p:nvSpPr>
        <p:spPr/>
        <p:txBody>
          <a:bodyPr/>
          <a:lstStyle/>
          <a:p>
            <a:fld id="{47BAF1FE-7C29-455E-A466-F7ADD1F866EA}" type="slidenum">
              <a:rPr lang="el-GR" smtClean="0"/>
              <a:t>‹#›</a:t>
            </a:fld>
            <a:endParaRPr lang="el-GR"/>
          </a:p>
        </p:txBody>
      </p:sp>
    </p:spTree>
    <p:extLst>
      <p:ext uri="{BB962C8B-B14F-4D97-AF65-F5344CB8AC3E}">
        <p14:creationId xmlns:p14="http://schemas.microsoft.com/office/powerpoint/2010/main" val="3753932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302613-C94F-46C9-A512-E09A565D226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77ABE1D-2DFE-4290-B605-85292B9CCA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a:extLst>
              <a:ext uri="{FF2B5EF4-FFF2-40B4-BE49-F238E27FC236}">
                <a16:creationId xmlns:a16="http://schemas.microsoft.com/office/drawing/2014/main" id="{57816968-5B00-4BE2-8CD9-2CD96D0B04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id="{0C490B0F-C1FB-4880-A8CB-7FFF6D330E97}"/>
              </a:ext>
            </a:extLst>
          </p:cNvPr>
          <p:cNvSpPr>
            <a:spLocks noGrp="1"/>
          </p:cNvSpPr>
          <p:nvPr>
            <p:ph type="dt" sz="half" idx="10"/>
          </p:nvPr>
        </p:nvSpPr>
        <p:spPr/>
        <p:txBody>
          <a:bodyPr/>
          <a:lstStyle/>
          <a:p>
            <a:fld id="{EC3B42F7-BA35-4BDF-B05D-5DE6F2934B05}" type="datetimeFigureOut">
              <a:rPr lang="el-GR" smtClean="0"/>
              <a:t>5/5/2018</a:t>
            </a:fld>
            <a:endParaRPr lang="el-GR"/>
          </a:p>
        </p:txBody>
      </p:sp>
      <p:sp>
        <p:nvSpPr>
          <p:cNvPr id="6" name="Θέση υποσέλιδου 5">
            <a:extLst>
              <a:ext uri="{FF2B5EF4-FFF2-40B4-BE49-F238E27FC236}">
                <a16:creationId xmlns:a16="http://schemas.microsoft.com/office/drawing/2014/main" id="{76F48B56-0E99-4E02-A6FB-D30465EB1954}"/>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F5096D6-5295-4999-AFE6-C8A1D0C830BE}"/>
              </a:ext>
            </a:extLst>
          </p:cNvPr>
          <p:cNvSpPr>
            <a:spLocks noGrp="1"/>
          </p:cNvSpPr>
          <p:nvPr>
            <p:ph type="sldNum" sz="quarter" idx="12"/>
          </p:nvPr>
        </p:nvSpPr>
        <p:spPr/>
        <p:txBody>
          <a:bodyPr/>
          <a:lstStyle/>
          <a:p>
            <a:fld id="{47BAF1FE-7C29-455E-A466-F7ADD1F866EA}" type="slidenum">
              <a:rPr lang="el-GR" smtClean="0"/>
              <a:t>‹#›</a:t>
            </a:fld>
            <a:endParaRPr lang="el-GR"/>
          </a:p>
        </p:txBody>
      </p:sp>
    </p:spTree>
    <p:extLst>
      <p:ext uri="{BB962C8B-B14F-4D97-AF65-F5344CB8AC3E}">
        <p14:creationId xmlns:p14="http://schemas.microsoft.com/office/powerpoint/2010/main" val="501795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95169DD-C14E-4EB5-A055-15E796F07EE1}"/>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F4BDBE51-35D0-4C36-940D-4A3F7D06F7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1C8DEB96-367F-48D6-A97B-91D438FB06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id="{BA2AED13-1990-45CA-873F-C74F6E772088}"/>
              </a:ext>
            </a:extLst>
          </p:cNvPr>
          <p:cNvSpPr>
            <a:spLocks noGrp="1"/>
          </p:cNvSpPr>
          <p:nvPr>
            <p:ph type="dt" sz="half" idx="10"/>
          </p:nvPr>
        </p:nvSpPr>
        <p:spPr/>
        <p:txBody>
          <a:bodyPr/>
          <a:lstStyle/>
          <a:p>
            <a:fld id="{EC3B42F7-BA35-4BDF-B05D-5DE6F2934B05}" type="datetimeFigureOut">
              <a:rPr lang="el-GR" smtClean="0"/>
              <a:t>5/5/2018</a:t>
            </a:fld>
            <a:endParaRPr lang="el-GR"/>
          </a:p>
        </p:txBody>
      </p:sp>
      <p:sp>
        <p:nvSpPr>
          <p:cNvPr id="6" name="Θέση υποσέλιδου 5">
            <a:extLst>
              <a:ext uri="{FF2B5EF4-FFF2-40B4-BE49-F238E27FC236}">
                <a16:creationId xmlns:a16="http://schemas.microsoft.com/office/drawing/2014/main" id="{B67D701D-2862-41FF-9A9A-3A88DB17347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56F4087C-91DF-40E7-B302-554851116287}"/>
              </a:ext>
            </a:extLst>
          </p:cNvPr>
          <p:cNvSpPr>
            <a:spLocks noGrp="1"/>
          </p:cNvSpPr>
          <p:nvPr>
            <p:ph type="sldNum" sz="quarter" idx="12"/>
          </p:nvPr>
        </p:nvSpPr>
        <p:spPr/>
        <p:txBody>
          <a:bodyPr/>
          <a:lstStyle/>
          <a:p>
            <a:fld id="{47BAF1FE-7C29-455E-A466-F7ADD1F866EA}" type="slidenum">
              <a:rPr lang="el-GR" smtClean="0"/>
              <a:t>‹#›</a:t>
            </a:fld>
            <a:endParaRPr lang="el-GR"/>
          </a:p>
        </p:txBody>
      </p:sp>
    </p:spTree>
    <p:extLst>
      <p:ext uri="{BB962C8B-B14F-4D97-AF65-F5344CB8AC3E}">
        <p14:creationId xmlns:p14="http://schemas.microsoft.com/office/powerpoint/2010/main" val="1787910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595FC68F-1556-42D6-868A-908B5B97B0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209545CE-7BE5-452D-8430-D226D65C3A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EBFFC349-F440-46B9-AC90-685650BBDF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3B42F7-BA35-4BDF-B05D-5DE6F2934B05}" type="datetimeFigureOut">
              <a:rPr lang="el-GR" smtClean="0"/>
              <a:t>5/5/2018</a:t>
            </a:fld>
            <a:endParaRPr lang="el-GR"/>
          </a:p>
        </p:txBody>
      </p:sp>
      <p:sp>
        <p:nvSpPr>
          <p:cNvPr id="5" name="Θέση υποσέλιδου 4">
            <a:extLst>
              <a:ext uri="{FF2B5EF4-FFF2-40B4-BE49-F238E27FC236}">
                <a16:creationId xmlns:a16="http://schemas.microsoft.com/office/drawing/2014/main" id="{FD94306F-96C1-4679-9EB2-6ACE973C63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00BA1997-FB9A-4A0B-8D5F-AF35312159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BAF1FE-7C29-455E-A466-F7ADD1F866EA}" type="slidenum">
              <a:rPr lang="el-GR" smtClean="0"/>
              <a:t>‹#›</a:t>
            </a:fld>
            <a:endParaRPr lang="el-GR"/>
          </a:p>
        </p:txBody>
      </p:sp>
    </p:spTree>
    <p:extLst>
      <p:ext uri="{BB962C8B-B14F-4D97-AF65-F5344CB8AC3E}">
        <p14:creationId xmlns:p14="http://schemas.microsoft.com/office/powerpoint/2010/main" val="6702251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2" name="Εικόνα 1" descr="Εικόνα που περιέχει φύση, βράχος, υπαίθριος, βουνό&#10;&#10;Η περιγραφή δημιουργήθηκε με πολύ υψηλή αξιοπιστία">
            <a:extLst>
              <a:ext uri="{FF2B5EF4-FFF2-40B4-BE49-F238E27FC236}">
                <a16:creationId xmlns:a16="http://schemas.microsoft.com/office/drawing/2014/main" id="{CF344F12-DCE0-40F3-9A3C-F02EC2C42B0A}"/>
              </a:ext>
            </a:extLst>
          </p:cNvPr>
          <p:cNvPicPr>
            <a:picLocks noChangeAspect="1"/>
          </p:cNvPicPr>
          <p:nvPr/>
        </p:nvPicPr>
        <p:blipFill rotWithShape="1">
          <a:blip r:embed="rId2"/>
          <a:srcRect t="7348" b="8697"/>
          <a:stretch/>
        </p:blipFill>
        <p:spPr>
          <a:xfrm>
            <a:off x="31551" y="10"/>
            <a:ext cx="12191980" cy="6857990"/>
          </a:xfrm>
          <a:prstGeom prst="rect">
            <a:avLst/>
          </a:prstGeom>
        </p:spPr>
      </p:pic>
      <p:sp>
        <p:nvSpPr>
          <p:cNvPr id="12" name="Freeform 5">
            <a:extLst>
              <a:ext uri="{FF2B5EF4-FFF2-40B4-BE49-F238E27FC236}">
                <a16:creationId xmlns:a16="http://schemas.microsoft.com/office/drawing/2014/main" id="{87CC2527-562A-4F69-B487-4371E5B243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4" name="Straight Connector 13">
            <a:extLst>
              <a:ext uri="{FF2B5EF4-FFF2-40B4-BE49-F238E27FC236}">
                <a16:creationId xmlns:a16="http://schemas.microsoft.com/office/drawing/2014/main" id="{BCDAEC91-5BCE-4B55-9CC0-43EF94CB734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09E51C7-5FE3-4117-B4B5-7BDCCCA141AC}"/>
              </a:ext>
            </a:extLst>
          </p:cNvPr>
          <p:cNvSpPr txBox="1"/>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dirty="0">
                <a:latin typeface="+mj-lt"/>
                <a:ea typeface="+mj-ea"/>
                <a:cs typeface="+mj-cs"/>
              </a:rPr>
              <a:t>Γεωλογία – Διαχείριση Φυσικών Πόρων</a:t>
            </a:r>
          </a:p>
        </p:txBody>
      </p:sp>
    </p:spTree>
    <p:extLst>
      <p:ext uri="{BB962C8B-B14F-4D97-AF65-F5344CB8AC3E}">
        <p14:creationId xmlns:p14="http://schemas.microsoft.com/office/powerpoint/2010/main" val="3287475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CE856297-01BA-4B95-BFD9-109F8751C72B}"/>
              </a:ext>
            </a:extLst>
          </p:cNvPr>
          <p:cNvPicPr>
            <a:picLocks noChangeAspect="1"/>
          </p:cNvPicPr>
          <p:nvPr/>
        </p:nvPicPr>
        <p:blipFill>
          <a:blip r:embed="rId2"/>
          <a:stretch>
            <a:fillRect/>
          </a:stretch>
        </p:blipFill>
        <p:spPr>
          <a:xfrm>
            <a:off x="2592000" y="0"/>
            <a:ext cx="9600000" cy="6858000"/>
          </a:xfrm>
          <a:prstGeom prst="rect">
            <a:avLst/>
          </a:prstGeom>
        </p:spPr>
      </p:pic>
      <p:sp>
        <p:nvSpPr>
          <p:cNvPr id="3" name="Ορθογώνιο 2">
            <a:extLst>
              <a:ext uri="{FF2B5EF4-FFF2-40B4-BE49-F238E27FC236}">
                <a16:creationId xmlns:a16="http://schemas.microsoft.com/office/drawing/2014/main" id="{BEB259E9-1398-4806-BFF4-825CD0CD5AEC}"/>
              </a:ext>
            </a:extLst>
          </p:cNvPr>
          <p:cNvSpPr/>
          <p:nvPr/>
        </p:nvSpPr>
        <p:spPr>
          <a:xfrm>
            <a:off x="0" y="0"/>
            <a:ext cx="6096000" cy="646331"/>
          </a:xfrm>
          <a:prstGeom prst="rect">
            <a:avLst/>
          </a:prstGeom>
        </p:spPr>
        <p:txBody>
          <a:bodyPr>
            <a:spAutoFit/>
          </a:bodyPr>
          <a:lstStyle/>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12. Η ΜΑΡΤΥΡΙΑ ΤΩΝ ΑΠΟΛΙΘΩΜΑΤΩΝ</a:t>
            </a:r>
            <a:endParaRPr lang="el-GR"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 Γεωλογικοί αιώνες</a:t>
            </a:r>
            <a:endParaRPr lang="el-GR"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Ορθογώνιο 3">
            <a:extLst>
              <a:ext uri="{FF2B5EF4-FFF2-40B4-BE49-F238E27FC236}">
                <a16:creationId xmlns:a16="http://schemas.microsoft.com/office/drawing/2014/main" id="{35B9E890-BDDE-4C91-A6BA-C12502342196}"/>
              </a:ext>
            </a:extLst>
          </p:cNvPr>
          <p:cNvSpPr/>
          <p:nvPr/>
        </p:nvSpPr>
        <p:spPr>
          <a:xfrm>
            <a:off x="347031" y="812945"/>
            <a:ext cx="2244969" cy="4801314"/>
          </a:xfrm>
          <a:prstGeom prst="rect">
            <a:avLst/>
          </a:prstGeom>
        </p:spPr>
        <p:txBody>
          <a:bodyPr wrap="square">
            <a:spAutoFit/>
          </a:bodyPr>
          <a:lstStyle/>
          <a:p>
            <a:pPr algn="ctr"/>
            <a:r>
              <a:rPr lang="el-GR" dirty="0">
                <a:latin typeface="Cambria" panose="02040503050406030204" pitchFamily="18" charset="0"/>
                <a:ea typeface="MS Mincho" panose="02020609040205080304" pitchFamily="49" charset="-128"/>
                <a:cs typeface="Times New Roman" panose="02020603050405020304" pitchFamily="18" charset="0"/>
              </a:rPr>
              <a:t>Με βάση κυρίως τα απολιθώματα το παρελθόν της Γης υποδιαιρείται σε δυο </a:t>
            </a:r>
            <a:r>
              <a:rPr lang="el-GR" dirty="0" err="1">
                <a:latin typeface="Cambria" panose="02040503050406030204" pitchFamily="18" charset="0"/>
                <a:ea typeface="MS Mincho" panose="02020609040205080304" pitchFamily="49" charset="-128"/>
                <a:cs typeface="Times New Roman" panose="02020603050405020304" pitchFamily="18" charset="0"/>
              </a:rPr>
              <a:t>μεγααιώνες</a:t>
            </a:r>
            <a:r>
              <a:rPr lang="el-GR" dirty="0">
                <a:latin typeface="Cambria" panose="02040503050406030204" pitchFamily="18" charset="0"/>
                <a:ea typeface="MS Mincho" panose="02020609040205080304" pitchFamily="49" charset="-128"/>
                <a:cs typeface="Times New Roman" panose="02020603050405020304" pitchFamily="18" charset="0"/>
              </a:rPr>
              <a:t>: τον </a:t>
            </a:r>
            <a:r>
              <a:rPr lang="el-GR" b="1" dirty="0" err="1">
                <a:latin typeface="Cambria" panose="02040503050406030204" pitchFamily="18" charset="0"/>
                <a:ea typeface="MS Mincho" panose="02020609040205080304" pitchFamily="49" charset="-128"/>
                <a:cs typeface="Times New Roman" panose="02020603050405020304" pitchFamily="18" charset="0"/>
              </a:rPr>
              <a:t>Κρυπτοζωικό</a:t>
            </a:r>
            <a:r>
              <a:rPr lang="el-GR" b="1" dirty="0">
                <a:latin typeface="Cambria" panose="02040503050406030204" pitchFamily="18" charset="0"/>
                <a:ea typeface="MS Mincho" panose="02020609040205080304" pitchFamily="49" charset="-128"/>
                <a:cs typeface="Times New Roman" panose="02020603050405020304" pitchFamily="18" charset="0"/>
              </a:rPr>
              <a:t>, </a:t>
            </a:r>
            <a:r>
              <a:rPr lang="el-GR" dirty="0">
                <a:latin typeface="Cambria" panose="02040503050406030204" pitchFamily="18" charset="0"/>
                <a:ea typeface="MS Mincho" panose="02020609040205080304" pitchFamily="49" charset="-128"/>
                <a:cs typeface="Times New Roman" panose="02020603050405020304" pitchFamily="18" charset="0"/>
              </a:rPr>
              <a:t>που περιλαμβάνει το 90% περίπου της ιστορίας της Γης, από το σχηματισμό της μέχρι τα 600 εκατ. χρόνια από σήμερα και τον </a:t>
            </a:r>
            <a:r>
              <a:rPr lang="el-GR" b="1" dirty="0" err="1">
                <a:latin typeface="Cambria" panose="02040503050406030204" pitchFamily="18" charset="0"/>
                <a:ea typeface="MS Mincho" panose="02020609040205080304" pitchFamily="49" charset="-128"/>
                <a:cs typeface="Times New Roman" panose="02020603050405020304" pitchFamily="18" charset="0"/>
              </a:rPr>
              <a:t>Φανερωζωικό</a:t>
            </a:r>
            <a:r>
              <a:rPr lang="el-GR" b="1" dirty="0">
                <a:latin typeface="Cambria" panose="02040503050406030204" pitchFamily="18" charset="0"/>
                <a:ea typeface="MS Mincho" panose="02020609040205080304" pitchFamily="49" charset="-128"/>
                <a:cs typeface="Times New Roman" panose="02020603050405020304" pitchFamily="18" charset="0"/>
              </a:rPr>
              <a:t>, </a:t>
            </a:r>
            <a:r>
              <a:rPr lang="el-GR" dirty="0">
                <a:latin typeface="Cambria" panose="02040503050406030204" pitchFamily="18" charset="0"/>
                <a:ea typeface="MS Mincho" panose="02020609040205080304" pitchFamily="49" charset="-128"/>
                <a:cs typeface="Times New Roman" panose="02020603050405020304" pitchFamily="18" charset="0"/>
              </a:rPr>
              <a:t>που περιλαμβάνει τα τελευταία 600 εκατ. χρόνια. </a:t>
            </a:r>
            <a:endParaRPr lang="el-GR" dirty="0"/>
          </a:p>
        </p:txBody>
      </p:sp>
    </p:spTree>
    <p:extLst>
      <p:ext uri="{BB962C8B-B14F-4D97-AF65-F5344CB8AC3E}">
        <p14:creationId xmlns:p14="http://schemas.microsoft.com/office/powerpoint/2010/main" val="3074702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F970FE14-313A-41A4-9144-0582FB7898B5}"/>
              </a:ext>
            </a:extLst>
          </p:cNvPr>
          <p:cNvSpPr/>
          <p:nvPr/>
        </p:nvSpPr>
        <p:spPr>
          <a:xfrm>
            <a:off x="0" y="0"/>
            <a:ext cx="6096000" cy="646331"/>
          </a:xfrm>
          <a:prstGeom prst="rect">
            <a:avLst/>
          </a:prstGeom>
        </p:spPr>
        <p:txBody>
          <a:bodyPr>
            <a:spAutoFit/>
          </a:bodyPr>
          <a:lstStyle/>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12. Η ΜΑΡΤΥΡΙΑ ΤΩΝ ΑΠΟΛΙΘΩΜΑΤΩΝ</a:t>
            </a:r>
            <a:endParaRPr lang="el-GR"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 Γεωλογικοί αιώνες</a:t>
            </a:r>
            <a:endParaRPr lang="el-GR"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p:txBody>
      </p:sp>
      <p:sp>
        <p:nvSpPr>
          <p:cNvPr id="3" name="Ορθογώνιο 2">
            <a:extLst>
              <a:ext uri="{FF2B5EF4-FFF2-40B4-BE49-F238E27FC236}">
                <a16:creationId xmlns:a16="http://schemas.microsoft.com/office/drawing/2014/main" id="{147BFF01-7EE3-41CB-9DA7-528FF379A7A5}"/>
              </a:ext>
            </a:extLst>
          </p:cNvPr>
          <p:cNvSpPr/>
          <p:nvPr/>
        </p:nvSpPr>
        <p:spPr>
          <a:xfrm>
            <a:off x="287216" y="843677"/>
            <a:ext cx="6096000" cy="2585323"/>
          </a:xfrm>
          <a:prstGeom prst="rect">
            <a:avLst/>
          </a:prstGeom>
        </p:spPr>
        <p:txBody>
          <a:bodyPr>
            <a:spAutoFit/>
          </a:bodyPr>
          <a:lstStyle/>
          <a:p>
            <a:pPr algn="ctr"/>
            <a:r>
              <a:rPr lang="el-GR" dirty="0">
                <a:latin typeface="Cambria" panose="02040503050406030204" pitchFamily="18" charset="0"/>
                <a:ea typeface="MS Mincho" panose="02020609040205080304" pitchFamily="49" charset="-128"/>
                <a:cs typeface="Times New Roman" panose="02020603050405020304" pitchFamily="18" charset="0"/>
              </a:rPr>
              <a:t>Ο πρώτος ονομάζεται έτσι γιατί οι μορφές ζωής ήταν κυριολεκτικά στοιχειώδεις και τα απολιθώματα μηδαμινά εξαιτίας κυρίως του ότι οι πρωτόγονοι οργανισμοί δεν είχαν σκληρά σκελετικά στοιχεία αλλά ήταν βασικά μονοκύτταροι και ύστερα πολυκύτταροι απλοί οργανισμοί, αλλά και λόγω των ισχυρότατων παραμορφώσεων και μεταμορφώσεων των πολύ παλιών πετρωμάτων στα οποία εγκλείστηκαν. Γι’ αυτούς τους λόγους οι γνώσεις μας για τον </a:t>
            </a:r>
            <a:r>
              <a:rPr lang="el-GR" dirty="0" err="1">
                <a:latin typeface="Cambria" panose="02040503050406030204" pitchFamily="18" charset="0"/>
                <a:ea typeface="MS Mincho" panose="02020609040205080304" pitchFamily="49" charset="-128"/>
                <a:cs typeface="Times New Roman" panose="02020603050405020304" pitchFamily="18" charset="0"/>
              </a:rPr>
              <a:t>Κρυπτοζωικό</a:t>
            </a:r>
            <a:r>
              <a:rPr lang="el-GR" dirty="0">
                <a:latin typeface="Cambria" panose="02040503050406030204" pitchFamily="18" charset="0"/>
                <a:ea typeface="MS Mincho" panose="02020609040205080304" pitchFamily="49" charset="-128"/>
                <a:cs typeface="Times New Roman" panose="02020603050405020304" pitchFamily="18" charset="0"/>
              </a:rPr>
              <a:t> είναι ελάχιστες. </a:t>
            </a:r>
            <a:endParaRPr lang="el-GR" dirty="0"/>
          </a:p>
        </p:txBody>
      </p:sp>
      <p:pic>
        <p:nvPicPr>
          <p:cNvPr id="4" name="Εικόνα 3">
            <a:extLst>
              <a:ext uri="{FF2B5EF4-FFF2-40B4-BE49-F238E27FC236}">
                <a16:creationId xmlns:a16="http://schemas.microsoft.com/office/drawing/2014/main" id="{85F7C130-CE8D-484E-86FB-5C050E46FC7F}"/>
              </a:ext>
            </a:extLst>
          </p:cNvPr>
          <p:cNvPicPr>
            <a:picLocks noChangeAspect="1"/>
          </p:cNvPicPr>
          <p:nvPr/>
        </p:nvPicPr>
        <p:blipFill>
          <a:blip r:embed="rId2"/>
          <a:stretch>
            <a:fillRect/>
          </a:stretch>
        </p:blipFill>
        <p:spPr>
          <a:xfrm>
            <a:off x="6638192" y="109852"/>
            <a:ext cx="5152292" cy="6638296"/>
          </a:xfrm>
          <a:prstGeom prst="rect">
            <a:avLst/>
          </a:prstGeom>
        </p:spPr>
      </p:pic>
    </p:spTree>
    <p:extLst>
      <p:ext uri="{BB962C8B-B14F-4D97-AF65-F5344CB8AC3E}">
        <p14:creationId xmlns:p14="http://schemas.microsoft.com/office/powerpoint/2010/main" val="2958888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75E08210-F639-4300-889F-637DD301742C}"/>
              </a:ext>
            </a:extLst>
          </p:cNvPr>
          <p:cNvPicPr>
            <a:picLocks noChangeAspect="1"/>
          </p:cNvPicPr>
          <p:nvPr/>
        </p:nvPicPr>
        <p:blipFill>
          <a:blip r:embed="rId2"/>
          <a:stretch>
            <a:fillRect/>
          </a:stretch>
        </p:blipFill>
        <p:spPr>
          <a:xfrm>
            <a:off x="3534959" y="0"/>
            <a:ext cx="8657041" cy="6858000"/>
          </a:xfrm>
          <a:prstGeom prst="rect">
            <a:avLst/>
          </a:prstGeom>
        </p:spPr>
      </p:pic>
      <p:sp>
        <p:nvSpPr>
          <p:cNvPr id="3" name="Ορθογώνιο 2">
            <a:extLst>
              <a:ext uri="{FF2B5EF4-FFF2-40B4-BE49-F238E27FC236}">
                <a16:creationId xmlns:a16="http://schemas.microsoft.com/office/drawing/2014/main" id="{40851451-F0F4-48B4-9931-88B3812B5047}"/>
              </a:ext>
            </a:extLst>
          </p:cNvPr>
          <p:cNvSpPr/>
          <p:nvPr/>
        </p:nvSpPr>
        <p:spPr>
          <a:xfrm>
            <a:off x="0" y="0"/>
            <a:ext cx="6096000" cy="646331"/>
          </a:xfrm>
          <a:prstGeom prst="rect">
            <a:avLst/>
          </a:prstGeom>
        </p:spPr>
        <p:txBody>
          <a:bodyPr>
            <a:spAutoFit/>
          </a:bodyPr>
          <a:lstStyle/>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12. Η ΜΑΡΤΥΡΙΑ ΤΩΝ ΑΠΟΛΙΘΩΜΑΤΩΝ</a:t>
            </a:r>
            <a:endParaRPr lang="el-GR"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 Γεωλογικοί αιώνες</a:t>
            </a:r>
            <a:endParaRPr lang="el-GR"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Ορθογώνιο 3">
            <a:extLst>
              <a:ext uri="{FF2B5EF4-FFF2-40B4-BE49-F238E27FC236}">
                <a16:creationId xmlns:a16="http://schemas.microsoft.com/office/drawing/2014/main" id="{F670796D-1FEE-4FDD-8659-FE6844708FAB}"/>
              </a:ext>
            </a:extLst>
          </p:cNvPr>
          <p:cNvSpPr/>
          <p:nvPr/>
        </p:nvSpPr>
        <p:spPr>
          <a:xfrm>
            <a:off x="87923" y="843677"/>
            <a:ext cx="3314700" cy="1477328"/>
          </a:xfrm>
          <a:prstGeom prst="rect">
            <a:avLst/>
          </a:prstGeom>
        </p:spPr>
        <p:txBody>
          <a:bodyPr wrap="square">
            <a:spAutoFit/>
          </a:bodyPr>
          <a:lstStyle/>
          <a:p>
            <a:pPr algn="ctr"/>
            <a:r>
              <a:rPr lang="el-GR" dirty="0">
                <a:latin typeface="Cambria" panose="02040503050406030204" pitchFamily="18" charset="0"/>
                <a:ea typeface="MS Mincho" panose="02020609040205080304" pitchFamily="49" charset="-128"/>
                <a:cs typeface="Times New Roman" panose="02020603050405020304" pitchFamily="18" charset="0"/>
              </a:rPr>
              <a:t>Αντίθετα για τον </a:t>
            </a:r>
            <a:r>
              <a:rPr lang="el-GR" dirty="0" err="1">
                <a:latin typeface="Cambria" panose="02040503050406030204" pitchFamily="18" charset="0"/>
                <a:ea typeface="MS Mincho" panose="02020609040205080304" pitchFamily="49" charset="-128"/>
                <a:cs typeface="Times New Roman" panose="02020603050405020304" pitchFamily="18" charset="0"/>
              </a:rPr>
              <a:t>Φανερωζωικό</a:t>
            </a:r>
            <a:r>
              <a:rPr lang="el-GR" dirty="0">
                <a:latin typeface="Cambria" panose="02040503050406030204" pitchFamily="18" charset="0"/>
                <a:ea typeface="MS Mincho" panose="02020609040205080304" pitchFamily="49" charset="-128"/>
                <a:cs typeface="Times New Roman" panose="02020603050405020304" pitchFamily="18" charset="0"/>
              </a:rPr>
              <a:t> γνωρίζουμε πολύ περισσότερα και βέβαια η γνώση αυξάνεται γεωμετρικά όσο προσεγγίζουμε το σημερινό στάδιο εξέλιξης. </a:t>
            </a:r>
            <a:endParaRPr lang="el-GR" dirty="0"/>
          </a:p>
        </p:txBody>
      </p:sp>
    </p:spTree>
    <p:extLst>
      <p:ext uri="{BB962C8B-B14F-4D97-AF65-F5344CB8AC3E}">
        <p14:creationId xmlns:p14="http://schemas.microsoft.com/office/powerpoint/2010/main" val="406102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2F6E0B60-17E9-4307-995C-BD6C40F3F665}"/>
              </a:ext>
            </a:extLst>
          </p:cNvPr>
          <p:cNvSpPr/>
          <p:nvPr/>
        </p:nvSpPr>
        <p:spPr>
          <a:xfrm>
            <a:off x="0" y="0"/>
            <a:ext cx="6096000" cy="646331"/>
          </a:xfrm>
          <a:prstGeom prst="rect">
            <a:avLst/>
          </a:prstGeom>
        </p:spPr>
        <p:txBody>
          <a:bodyPr>
            <a:spAutoFit/>
          </a:bodyPr>
          <a:lstStyle/>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12. Η ΜΑΡΤΥΡΙΑ ΤΩΝ ΑΠΟΛΙΘΩΜΑΤΩΝ</a:t>
            </a:r>
            <a:endParaRPr lang="el-GR"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 Γεωλογικοί αιώνες</a:t>
            </a:r>
            <a:endParaRPr lang="el-GR"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p:txBody>
      </p:sp>
      <p:sp>
        <p:nvSpPr>
          <p:cNvPr id="3" name="Ορθογώνιο 2">
            <a:extLst>
              <a:ext uri="{FF2B5EF4-FFF2-40B4-BE49-F238E27FC236}">
                <a16:creationId xmlns:a16="http://schemas.microsoft.com/office/drawing/2014/main" id="{32A2B285-94A9-41D3-AC8C-20163E320A9B}"/>
              </a:ext>
            </a:extLst>
          </p:cNvPr>
          <p:cNvSpPr/>
          <p:nvPr/>
        </p:nvSpPr>
        <p:spPr>
          <a:xfrm>
            <a:off x="0" y="646331"/>
            <a:ext cx="5076092" cy="2031325"/>
          </a:xfrm>
          <a:prstGeom prst="rect">
            <a:avLst/>
          </a:prstGeom>
        </p:spPr>
        <p:txBody>
          <a:bodyPr wrap="square">
            <a:spAutoFit/>
          </a:bodyPr>
          <a:lstStyle/>
          <a:p>
            <a:pPr algn="ctr"/>
            <a:r>
              <a:rPr lang="el-GR" dirty="0">
                <a:latin typeface="Cambria" panose="02040503050406030204" pitchFamily="18" charset="0"/>
                <a:ea typeface="MS Mincho" panose="02020609040205080304" pitchFamily="49" charset="-128"/>
                <a:cs typeface="Times New Roman" panose="02020603050405020304" pitchFamily="18" charset="0"/>
              </a:rPr>
              <a:t>Αυτός υποδιαιρείται σε τρεις αιώνες: τον </a:t>
            </a:r>
            <a:r>
              <a:rPr lang="el-GR" b="1" dirty="0">
                <a:latin typeface="Cambria" panose="02040503050406030204" pitchFamily="18" charset="0"/>
                <a:ea typeface="MS Mincho" panose="02020609040205080304" pitchFamily="49" charset="-128"/>
                <a:cs typeface="Times New Roman" panose="02020603050405020304" pitchFamily="18" charset="0"/>
              </a:rPr>
              <a:t>Παλαιοζωικό</a:t>
            </a:r>
            <a:r>
              <a:rPr lang="el-GR" dirty="0">
                <a:latin typeface="Cambria" panose="02040503050406030204" pitchFamily="18" charset="0"/>
                <a:ea typeface="MS Mincho" panose="02020609040205080304" pitchFamily="49" charset="-128"/>
                <a:cs typeface="Times New Roman" panose="02020603050405020304" pitchFamily="18" charset="0"/>
              </a:rPr>
              <a:t> (600-230 εκατ. χρόνια από σήμερα), τον </a:t>
            </a:r>
            <a:r>
              <a:rPr lang="el-GR" b="1" dirty="0">
                <a:latin typeface="Cambria" panose="02040503050406030204" pitchFamily="18" charset="0"/>
                <a:ea typeface="MS Mincho" panose="02020609040205080304" pitchFamily="49" charset="-128"/>
                <a:cs typeface="Times New Roman" panose="02020603050405020304" pitchFamily="18" charset="0"/>
              </a:rPr>
              <a:t>Μεσοζωικό</a:t>
            </a:r>
            <a:r>
              <a:rPr lang="el-GR" dirty="0">
                <a:latin typeface="Cambria" panose="02040503050406030204" pitchFamily="18" charset="0"/>
                <a:ea typeface="MS Mincho" panose="02020609040205080304" pitchFamily="49" charset="-128"/>
                <a:cs typeface="Times New Roman" panose="02020603050405020304" pitchFamily="18" charset="0"/>
              </a:rPr>
              <a:t> (230-65 εκατ. χρόνια περίπου) και τον </a:t>
            </a:r>
            <a:r>
              <a:rPr lang="el-GR" b="1" dirty="0">
                <a:latin typeface="Cambria" panose="02040503050406030204" pitchFamily="18" charset="0"/>
                <a:ea typeface="MS Mincho" panose="02020609040205080304" pitchFamily="49" charset="-128"/>
                <a:cs typeface="Times New Roman" panose="02020603050405020304" pitchFamily="18" charset="0"/>
              </a:rPr>
              <a:t>Καινοζωικό </a:t>
            </a:r>
            <a:r>
              <a:rPr lang="el-GR" dirty="0">
                <a:latin typeface="Cambria" panose="02040503050406030204" pitchFamily="18" charset="0"/>
                <a:ea typeface="MS Mincho" panose="02020609040205080304" pitchFamily="49" charset="-128"/>
                <a:cs typeface="Times New Roman" panose="02020603050405020304" pitchFamily="18" charset="0"/>
              </a:rPr>
              <a:t>(65 </a:t>
            </a:r>
            <a:r>
              <a:rPr lang="el-GR" dirty="0" err="1">
                <a:latin typeface="Cambria" panose="02040503050406030204" pitchFamily="18" charset="0"/>
                <a:ea typeface="MS Mincho" panose="02020609040205080304" pitchFamily="49" charset="-128"/>
                <a:cs typeface="Times New Roman" panose="02020603050405020304" pitchFamily="18" charset="0"/>
              </a:rPr>
              <a:t>εκατομ</a:t>
            </a:r>
            <a:r>
              <a:rPr lang="el-GR" dirty="0">
                <a:latin typeface="Cambria" panose="02040503050406030204" pitchFamily="18" charset="0"/>
                <a:ea typeface="MS Mincho" panose="02020609040205080304" pitchFamily="49" charset="-128"/>
                <a:cs typeface="Times New Roman" panose="02020603050405020304" pitchFamily="18" charset="0"/>
              </a:rPr>
              <a:t>. Χρόνια μέχρι σήμερα). Καθένας από τους αιώνες αυτούς υποδιαιρείται παραπέρα σε </a:t>
            </a:r>
            <a:r>
              <a:rPr lang="el-GR" b="1" dirty="0">
                <a:latin typeface="Cambria" panose="02040503050406030204" pitchFamily="18" charset="0"/>
                <a:ea typeface="MS Mincho" panose="02020609040205080304" pitchFamily="49" charset="-128"/>
                <a:cs typeface="Times New Roman" panose="02020603050405020304" pitchFamily="18" charset="0"/>
              </a:rPr>
              <a:t>περιόδους, υποπεριόδους </a:t>
            </a:r>
            <a:r>
              <a:rPr lang="el-GR" dirty="0">
                <a:latin typeface="Cambria" panose="02040503050406030204" pitchFamily="18" charset="0"/>
                <a:ea typeface="MS Mincho" panose="02020609040205080304" pitchFamily="49" charset="-128"/>
                <a:cs typeface="Times New Roman" panose="02020603050405020304" pitchFamily="18" charset="0"/>
              </a:rPr>
              <a:t>και </a:t>
            </a:r>
            <a:r>
              <a:rPr lang="el-GR" b="1" dirty="0">
                <a:latin typeface="Cambria" panose="02040503050406030204" pitchFamily="18" charset="0"/>
                <a:ea typeface="MS Mincho" panose="02020609040205080304" pitchFamily="49" charset="-128"/>
                <a:cs typeface="Times New Roman" panose="02020603050405020304" pitchFamily="18" charset="0"/>
              </a:rPr>
              <a:t>βαθμίδες.</a:t>
            </a:r>
            <a:r>
              <a:rPr lang="el-GR" dirty="0">
                <a:latin typeface="Cambria" panose="02040503050406030204" pitchFamily="18" charset="0"/>
                <a:ea typeface="MS Mincho" panose="02020609040205080304" pitchFamily="49" charset="-128"/>
                <a:cs typeface="Times New Roman" panose="02020603050405020304" pitchFamily="18" charset="0"/>
              </a:rPr>
              <a:t> </a:t>
            </a:r>
            <a:endParaRPr lang="el-GR" dirty="0"/>
          </a:p>
        </p:txBody>
      </p:sp>
      <p:sp>
        <p:nvSpPr>
          <p:cNvPr id="4" name="Ορθογώνιο 3">
            <a:extLst>
              <a:ext uri="{FF2B5EF4-FFF2-40B4-BE49-F238E27FC236}">
                <a16:creationId xmlns:a16="http://schemas.microsoft.com/office/drawing/2014/main" id="{DE37F2EA-048A-4EB8-B59C-EEA217736B64}"/>
              </a:ext>
            </a:extLst>
          </p:cNvPr>
          <p:cNvSpPr/>
          <p:nvPr/>
        </p:nvSpPr>
        <p:spPr>
          <a:xfrm>
            <a:off x="5407269" y="646331"/>
            <a:ext cx="6096000" cy="1754326"/>
          </a:xfrm>
          <a:prstGeom prst="rect">
            <a:avLst/>
          </a:prstGeom>
        </p:spPr>
        <p:txBody>
          <a:bodyPr>
            <a:spAutoFit/>
          </a:bodyPr>
          <a:lstStyle/>
          <a:p>
            <a:pPr algn="ctr"/>
            <a:r>
              <a:rPr lang="el-GR" dirty="0">
                <a:latin typeface="Cambria" panose="02040503050406030204" pitchFamily="18" charset="0"/>
                <a:ea typeface="MS Mincho" panose="02020609040205080304" pitchFamily="49" charset="-128"/>
                <a:cs typeface="Times New Roman" panose="02020603050405020304" pitchFamily="18" charset="0"/>
              </a:rPr>
              <a:t>Η διάκριση αυτή της ιστορίας της Γης, που έχει προκύψει από αναλυτική και συνδυασμένη μελέτη των απολιθωμάτων μέσα στα στρώματα σε παγκόσμια κλίμακα, είναι σήμερα γενικά αποδεκτή και επιτρέπει στους επιστήμονες να έχουν κοινή γλώσσα συνεννόησης όταν αναφέρονται στο παρελθόν της Γης. </a:t>
            </a:r>
            <a:endParaRPr lang="el-GR" dirty="0"/>
          </a:p>
        </p:txBody>
      </p:sp>
      <p:pic>
        <p:nvPicPr>
          <p:cNvPr id="5" name="Εικόνα 4">
            <a:extLst>
              <a:ext uri="{FF2B5EF4-FFF2-40B4-BE49-F238E27FC236}">
                <a16:creationId xmlns:a16="http://schemas.microsoft.com/office/drawing/2014/main" id="{591C03B6-8487-45B2-8232-0224167836B2}"/>
              </a:ext>
            </a:extLst>
          </p:cNvPr>
          <p:cNvPicPr>
            <a:picLocks noChangeAspect="1"/>
          </p:cNvPicPr>
          <p:nvPr/>
        </p:nvPicPr>
        <p:blipFill>
          <a:blip r:embed="rId2"/>
          <a:stretch>
            <a:fillRect/>
          </a:stretch>
        </p:blipFill>
        <p:spPr>
          <a:xfrm>
            <a:off x="308316" y="2758380"/>
            <a:ext cx="11194953" cy="3397926"/>
          </a:xfrm>
          <a:prstGeom prst="rect">
            <a:avLst/>
          </a:prstGeom>
        </p:spPr>
      </p:pic>
    </p:spTree>
    <p:extLst>
      <p:ext uri="{BB962C8B-B14F-4D97-AF65-F5344CB8AC3E}">
        <p14:creationId xmlns:p14="http://schemas.microsoft.com/office/powerpoint/2010/main" val="3117395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47C23FDA-AB41-49E3-B300-5626405B17B7}"/>
              </a:ext>
            </a:extLst>
          </p:cNvPr>
          <p:cNvSpPr/>
          <p:nvPr/>
        </p:nvSpPr>
        <p:spPr>
          <a:xfrm>
            <a:off x="0" y="0"/>
            <a:ext cx="6096000" cy="646331"/>
          </a:xfrm>
          <a:prstGeom prst="rect">
            <a:avLst/>
          </a:prstGeom>
        </p:spPr>
        <p:txBody>
          <a:bodyPr>
            <a:spAutoFit/>
          </a:bodyPr>
          <a:lstStyle/>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12. Η ΜΑΡΤΥΡΙΑ ΤΩΝ ΑΠΟΛΙΘΩΜΑΤΩΝ</a:t>
            </a:r>
            <a:endParaRPr lang="el-GR"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 Χαρακτηριστικά ή καθοδηγητικά απολιθώματα</a:t>
            </a:r>
            <a:endParaRPr lang="el-GR"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p:txBody>
      </p:sp>
      <p:sp>
        <p:nvSpPr>
          <p:cNvPr id="3" name="Ορθογώνιο 2">
            <a:extLst>
              <a:ext uri="{FF2B5EF4-FFF2-40B4-BE49-F238E27FC236}">
                <a16:creationId xmlns:a16="http://schemas.microsoft.com/office/drawing/2014/main" id="{71D67B05-E191-495D-9253-C9683E12BA79}"/>
              </a:ext>
            </a:extLst>
          </p:cNvPr>
          <p:cNvSpPr/>
          <p:nvPr/>
        </p:nvSpPr>
        <p:spPr>
          <a:xfrm>
            <a:off x="401515" y="709807"/>
            <a:ext cx="6357307" cy="2031325"/>
          </a:xfrm>
          <a:prstGeom prst="rect">
            <a:avLst/>
          </a:prstGeom>
        </p:spPr>
        <p:txBody>
          <a:bodyPr wrap="square">
            <a:spAutoFit/>
          </a:bodyPr>
          <a:lstStyle/>
          <a:p>
            <a:pPr algn="ctr"/>
            <a:r>
              <a:rPr lang="el-GR" dirty="0">
                <a:latin typeface="Cambria" panose="02040503050406030204" pitchFamily="18" charset="0"/>
                <a:ea typeface="MS Mincho" panose="02020609040205080304" pitchFamily="49" charset="-128"/>
                <a:cs typeface="Times New Roman" panose="02020603050405020304" pitchFamily="18" charset="0"/>
              </a:rPr>
              <a:t>Ονομάζονται έτσι τα απολιθώματα των οργανισμών εκείνων που έζησαν αποκλειστικά και μόνο σε μια συγκεκριμένη σχετικά μικρή χρονική περίοδο και ύστερα από την οποία εξαφανίστηκαν και είχαν μεγάλη γεωγραφική εξάπλωση. Έτσι για παράδειγμα οι </a:t>
            </a:r>
            <a:r>
              <a:rPr lang="el-GR" dirty="0" err="1">
                <a:latin typeface="Cambria" panose="02040503050406030204" pitchFamily="18" charset="0"/>
                <a:ea typeface="MS Mincho" panose="02020609040205080304" pitchFamily="49" charset="-128"/>
                <a:cs typeface="Times New Roman" panose="02020603050405020304" pitchFamily="18" charset="0"/>
              </a:rPr>
              <a:t>ιππουρίτες</a:t>
            </a:r>
            <a:r>
              <a:rPr lang="el-GR" dirty="0">
                <a:latin typeface="Cambria" panose="02040503050406030204" pitchFamily="18" charset="0"/>
                <a:ea typeface="MS Mincho" panose="02020609040205080304" pitchFamily="49" charset="-128"/>
                <a:cs typeface="Times New Roman" panose="02020603050405020304" pitchFamily="18" charset="0"/>
              </a:rPr>
              <a:t> έζησαν κυρίως κατά το ανώτερο κρητιδικό (110-70 εκατ. χρόνια από σήμερα) και χαρακτηρίζουν πολύ ρηχά νερά της εποχής εκείνης. </a:t>
            </a:r>
            <a:endParaRPr lang="el-GR" dirty="0"/>
          </a:p>
        </p:txBody>
      </p:sp>
      <p:pic>
        <p:nvPicPr>
          <p:cNvPr id="4" name="Εικόνα 3">
            <a:extLst>
              <a:ext uri="{FF2B5EF4-FFF2-40B4-BE49-F238E27FC236}">
                <a16:creationId xmlns:a16="http://schemas.microsoft.com/office/drawing/2014/main" id="{2597D4DD-6300-4E2F-8D57-CECBFB8E3E27}"/>
              </a:ext>
            </a:extLst>
          </p:cNvPr>
          <p:cNvPicPr>
            <a:picLocks noChangeAspect="1"/>
          </p:cNvPicPr>
          <p:nvPr/>
        </p:nvPicPr>
        <p:blipFill>
          <a:blip r:embed="rId2"/>
          <a:stretch>
            <a:fillRect/>
          </a:stretch>
        </p:blipFill>
        <p:spPr>
          <a:xfrm>
            <a:off x="7242247" y="314372"/>
            <a:ext cx="4548237" cy="4468643"/>
          </a:xfrm>
          <a:prstGeom prst="rect">
            <a:avLst/>
          </a:prstGeom>
        </p:spPr>
      </p:pic>
      <p:pic>
        <p:nvPicPr>
          <p:cNvPr id="5" name="Εικόνα 4">
            <a:extLst>
              <a:ext uri="{FF2B5EF4-FFF2-40B4-BE49-F238E27FC236}">
                <a16:creationId xmlns:a16="http://schemas.microsoft.com/office/drawing/2014/main" id="{E02F70CC-2CE1-4893-AA2E-5098C0FE696C}"/>
              </a:ext>
            </a:extLst>
          </p:cNvPr>
          <p:cNvPicPr>
            <a:picLocks noChangeAspect="1"/>
          </p:cNvPicPr>
          <p:nvPr/>
        </p:nvPicPr>
        <p:blipFill>
          <a:blip r:embed="rId3"/>
          <a:stretch>
            <a:fillRect/>
          </a:stretch>
        </p:blipFill>
        <p:spPr>
          <a:xfrm>
            <a:off x="300142" y="2804608"/>
            <a:ext cx="3280026" cy="4013547"/>
          </a:xfrm>
          <a:prstGeom prst="rect">
            <a:avLst/>
          </a:prstGeom>
        </p:spPr>
      </p:pic>
      <p:pic>
        <p:nvPicPr>
          <p:cNvPr id="6" name="Εικόνα 5">
            <a:extLst>
              <a:ext uri="{FF2B5EF4-FFF2-40B4-BE49-F238E27FC236}">
                <a16:creationId xmlns:a16="http://schemas.microsoft.com/office/drawing/2014/main" id="{0F90B786-FDA9-4C0C-B8D0-067E8BF2F5E1}"/>
              </a:ext>
            </a:extLst>
          </p:cNvPr>
          <p:cNvPicPr>
            <a:picLocks noChangeAspect="1"/>
          </p:cNvPicPr>
          <p:nvPr/>
        </p:nvPicPr>
        <p:blipFill>
          <a:blip r:embed="rId4"/>
          <a:stretch>
            <a:fillRect/>
          </a:stretch>
        </p:blipFill>
        <p:spPr>
          <a:xfrm>
            <a:off x="3710353" y="3449268"/>
            <a:ext cx="3728671" cy="3368887"/>
          </a:xfrm>
          <a:prstGeom prst="rect">
            <a:avLst/>
          </a:prstGeom>
        </p:spPr>
      </p:pic>
    </p:spTree>
    <p:extLst>
      <p:ext uri="{BB962C8B-B14F-4D97-AF65-F5344CB8AC3E}">
        <p14:creationId xmlns:p14="http://schemas.microsoft.com/office/powerpoint/2010/main" val="2963880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B8ADC2B0-FCAF-4171-AFF4-C459D906A46C}"/>
              </a:ext>
            </a:extLst>
          </p:cNvPr>
          <p:cNvSpPr/>
          <p:nvPr/>
        </p:nvSpPr>
        <p:spPr>
          <a:xfrm>
            <a:off x="0" y="0"/>
            <a:ext cx="6096000" cy="646331"/>
          </a:xfrm>
          <a:prstGeom prst="rect">
            <a:avLst/>
          </a:prstGeom>
        </p:spPr>
        <p:txBody>
          <a:bodyPr>
            <a:spAutoFit/>
          </a:bodyPr>
          <a:lstStyle/>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12. Η ΜΑΡΤΥΡΙΑ ΤΩΝ ΑΠΟΛΙΘΩΜΑΤΩΝ</a:t>
            </a:r>
            <a:endParaRPr lang="el-GR"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 Χαρακτηριστικά ή καθοδηγητικά απολιθώματα</a:t>
            </a:r>
            <a:endParaRPr lang="el-GR"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p:txBody>
      </p:sp>
      <p:sp>
        <p:nvSpPr>
          <p:cNvPr id="3" name="Ορθογώνιο 2">
            <a:extLst>
              <a:ext uri="{FF2B5EF4-FFF2-40B4-BE49-F238E27FC236}">
                <a16:creationId xmlns:a16="http://schemas.microsoft.com/office/drawing/2014/main" id="{A239D42D-8705-41BA-9A01-30A76802409B}"/>
              </a:ext>
            </a:extLst>
          </p:cNvPr>
          <p:cNvSpPr/>
          <p:nvPr/>
        </p:nvSpPr>
        <p:spPr>
          <a:xfrm>
            <a:off x="375139" y="716147"/>
            <a:ext cx="6096000" cy="2862322"/>
          </a:xfrm>
          <a:prstGeom prst="rect">
            <a:avLst/>
          </a:prstGeom>
        </p:spPr>
        <p:txBody>
          <a:bodyPr>
            <a:spAutoFit/>
          </a:bodyPr>
          <a:lstStyle/>
          <a:p>
            <a:pPr algn="ctr"/>
            <a:r>
              <a:rPr lang="el-GR" dirty="0">
                <a:latin typeface="Cambria" panose="02040503050406030204" pitchFamily="18" charset="0"/>
                <a:ea typeface="MS Mincho" panose="02020609040205080304" pitchFamily="49" charset="-128"/>
                <a:cs typeface="Times New Roman" panose="02020603050405020304" pitchFamily="18" charset="0"/>
              </a:rPr>
              <a:t>Η ανεύρεση τέτοιων απολιθωμάτων σε ένα στρώμα αποτελεί το εγκυρότερο κριτήριο για τον προσδιορισμό της ηλικίας τους. Τα χαρακτηριστικά απολιθώματα, που αντιπροσωπεύουν ένα σχετικά μικρό ποσοστό σε σχέση με τα άλλα απολιθώματα που η ανάπτυξη τους δεν εντοπίζεται χρονικά σε μια περίοδο αλλά επεκτείνεται σε ευρύτερα πλαίσια, μπορούν να αναγνωριστούν είτε επιτόπου στο ύπαιθρο με γυμνό μάτι ή με τη βοήθεια μεγεθυντικού φακού, είτε στο εργαστήριο από λεπτές τομές των πετρωμάτων με τη βοήθεια μικροσκοπίου.</a:t>
            </a:r>
            <a:endParaRPr lang="el-GR" dirty="0"/>
          </a:p>
        </p:txBody>
      </p:sp>
      <p:pic>
        <p:nvPicPr>
          <p:cNvPr id="6" name="Εικόνα 5">
            <a:extLst>
              <a:ext uri="{FF2B5EF4-FFF2-40B4-BE49-F238E27FC236}">
                <a16:creationId xmlns:a16="http://schemas.microsoft.com/office/drawing/2014/main" id="{A0C58DB4-E5DB-46E7-B2E2-C6DF17AD20D5}"/>
              </a:ext>
            </a:extLst>
          </p:cNvPr>
          <p:cNvPicPr>
            <a:picLocks noChangeAspect="1"/>
          </p:cNvPicPr>
          <p:nvPr/>
        </p:nvPicPr>
        <p:blipFill>
          <a:blip r:embed="rId2"/>
          <a:stretch>
            <a:fillRect/>
          </a:stretch>
        </p:blipFill>
        <p:spPr>
          <a:xfrm>
            <a:off x="6846277" y="323165"/>
            <a:ext cx="4734988" cy="3255304"/>
          </a:xfrm>
          <a:prstGeom prst="rect">
            <a:avLst/>
          </a:prstGeom>
        </p:spPr>
      </p:pic>
      <p:pic>
        <p:nvPicPr>
          <p:cNvPr id="7" name="Εικόνα 6">
            <a:extLst>
              <a:ext uri="{FF2B5EF4-FFF2-40B4-BE49-F238E27FC236}">
                <a16:creationId xmlns:a16="http://schemas.microsoft.com/office/drawing/2014/main" id="{F61FF9D6-9817-40E1-B9B9-E0A2695776C2}"/>
              </a:ext>
            </a:extLst>
          </p:cNvPr>
          <p:cNvPicPr>
            <a:picLocks noChangeAspect="1"/>
          </p:cNvPicPr>
          <p:nvPr/>
        </p:nvPicPr>
        <p:blipFill>
          <a:blip r:embed="rId3"/>
          <a:stretch>
            <a:fillRect/>
          </a:stretch>
        </p:blipFill>
        <p:spPr>
          <a:xfrm>
            <a:off x="213946" y="3648285"/>
            <a:ext cx="3500437" cy="2990850"/>
          </a:xfrm>
          <a:prstGeom prst="rect">
            <a:avLst/>
          </a:prstGeom>
        </p:spPr>
      </p:pic>
      <p:pic>
        <p:nvPicPr>
          <p:cNvPr id="8" name="Εικόνα 7">
            <a:extLst>
              <a:ext uri="{FF2B5EF4-FFF2-40B4-BE49-F238E27FC236}">
                <a16:creationId xmlns:a16="http://schemas.microsoft.com/office/drawing/2014/main" id="{D143E172-6BBD-40C5-BBD2-39A722256E1F}"/>
              </a:ext>
            </a:extLst>
          </p:cNvPr>
          <p:cNvPicPr>
            <a:picLocks noChangeAspect="1"/>
          </p:cNvPicPr>
          <p:nvPr/>
        </p:nvPicPr>
        <p:blipFill>
          <a:blip r:embed="rId4"/>
          <a:stretch>
            <a:fillRect/>
          </a:stretch>
        </p:blipFill>
        <p:spPr>
          <a:xfrm>
            <a:off x="6005146" y="3304408"/>
            <a:ext cx="4296874" cy="3397528"/>
          </a:xfrm>
          <a:prstGeom prst="rect">
            <a:avLst/>
          </a:prstGeom>
        </p:spPr>
      </p:pic>
    </p:spTree>
    <p:extLst>
      <p:ext uri="{BB962C8B-B14F-4D97-AF65-F5344CB8AC3E}">
        <p14:creationId xmlns:p14="http://schemas.microsoft.com/office/powerpoint/2010/main" val="4202612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991A8477-89DA-48D5-9778-284841A101E2}"/>
              </a:ext>
            </a:extLst>
          </p:cNvPr>
          <p:cNvSpPr/>
          <p:nvPr/>
        </p:nvSpPr>
        <p:spPr>
          <a:xfrm>
            <a:off x="0" y="0"/>
            <a:ext cx="6096000" cy="646331"/>
          </a:xfrm>
          <a:prstGeom prst="rect">
            <a:avLst/>
          </a:prstGeom>
        </p:spPr>
        <p:txBody>
          <a:bodyPr>
            <a:spAutoFit/>
          </a:bodyPr>
          <a:lstStyle/>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12. Η ΜΑΡΤΥΡΙΑ ΤΩΝ ΑΠΟΛΙΘΩΜΑΤΩΝ</a:t>
            </a:r>
            <a:endParaRPr lang="el-GR"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 Τι είναι απολίθωμα</a:t>
            </a:r>
            <a:endParaRPr lang="el-GR"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p:txBody>
      </p:sp>
      <p:sp>
        <p:nvSpPr>
          <p:cNvPr id="3" name="Ορθογώνιο 2">
            <a:extLst>
              <a:ext uri="{FF2B5EF4-FFF2-40B4-BE49-F238E27FC236}">
                <a16:creationId xmlns:a16="http://schemas.microsoft.com/office/drawing/2014/main" id="{115AFB2D-4264-48A5-9BFF-1DB095D69247}"/>
              </a:ext>
            </a:extLst>
          </p:cNvPr>
          <p:cNvSpPr/>
          <p:nvPr/>
        </p:nvSpPr>
        <p:spPr>
          <a:xfrm>
            <a:off x="744415" y="1032946"/>
            <a:ext cx="6096000" cy="2031325"/>
          </a:xfrm>
          <a:prstGeom prst="rect">
            <a:avLst/>
          </a:prstGeom>
        </p:spPr>
        <p:txBody>
          <a:bodyPr>
            <a:spAutoFit/>
          </a:bodyPr>
          <a:lstStyle/>
          <a:p>
            <a:pPr algn="ctr"/>
            <a:r>
              <a:rPr lang="el-GR" dirty="0">
                <a:latin typeface="Cambria" panose="02040503050406030204" pitchFamily="18" charset="0"/>
                <a:ea typeface="MS Mincho" panose="02020609040205080304" pitchFamily="49" charset="-128"/>
                <a:cs typeface="Times New Roman" panose="02020603050405020304" pitchFamily="18" charset="0"/>
              </a:rPr>
              <a:t>Ονομάζουμε απολίθωμα κάθε ίχνος παλιάς ζωής που συναντάμε σήμερα στα πετρώματα. Συνήθως πρόκειται για </a:t>
            </a:r>
            <a:r>
              <a:rPr lang="el-GR" dirty="0" err="1">
                <a:latin typeface="Cambria" panose="02040503050406030204" pitchFamily="18" charset="0"/>
                <a:ea typeface="MS Mincho" panose="02020609040205080304" pitchFamily="49" charset="-128"/>
                <a:cs typeface="Times New Roman" panose="02020603050405020304" pitchFamily="18" charset="0"/>
              </a:rPr>
              <a:t>λιθοποιημένα</a:t>
            </a:r>
            <a:r>
              <a:rPr lang="el-GR" dirty="0">
                <a:latin typeface="Cambria" panose="02040503050406030204" pitchFamily="18" charset="0"/>
                <a:ea typeface="MS Mincho" panose="02020609040205080304" pitchFamily="49" charset="-128"/>
                <a:cs typeface="Times New Roman" panose="02020603050405020304" pitchFamily="18" charset="0"/>
              </a:rPr>
              <a:t> υπολείμματα των σκληρών τμημάτων του σώματος διαφόρων χερσαίων και θαλάσσιων οργανισμών, όπως είναι τα δόντια-κέρατα-χαυλιόδοντες και οστά θηλαστικών, κελύφη και όστρακα από μαλάκια, βελόνες σπόγγων, σκελετικά στοιχεία από κοράλλια κτλ. </a:t>
            </a:r>
            <a:endParaRPr lang="el-GR" dirty="0"/>
          </a:p>
        </p:txBody>
      </p:sp>
      <p:pic>
        <p:nvPicPr>
          <p:cNvPr id="5" name="Εικόνα 4" descr="Εικόνα που περιέχει έδαφος, αρθρόποδα, τριλοβίτης, ζώο&#10;&#10;Η περιγραφή δημιουργήθηκε με πολύ υψηλή αξιοπιστία">
            <a:extLst>
              <a:ext uri="{FF2B5EF4-FFF2-40B4-BE49-F238E27FC236}">
                <a16:creationId xmlns:a16="http://schemas.microsoft.com/office/drawing/2014/main" id="{F1BCAA5B-A85C-4682-B693-5825A2DB6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8302" y="323165"/>
            <a:ext cx="4652890" cy="2908056"/>
          </a:xfrm>
          <a:prstGeom prst="rect">
            <a:avLst/>
          </a:prstGeom>
        </p:spPr>
      </p:pic>
      <p:pic>
        <p:nvPicPr>
          <p:cNvPr id="7" name="Εικόνα 6" descr="Εικόνα που περιέχει ζώο, ασπόνδυλο, αρθρόποδα, τριλοβίτης&#10;&#10;Η περιγραφή δημιουργήθηκε με πολύ υψηλή αξιοπιστία">
            <a:extLst>
              <a:ext uri="{FF2B5EF4-FFF2-40B4-BE49-F238E27FC236}">
                <a16:creationId xmlns:a16="http://schemas.microsoft.com/office/drawing/2014/main" id="{9205763D-D540-427F-B387-73887D930D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1886" y="3793730"/>
            <a:ext cx="4009313" cy="2437345"/>
          </a:xfrm>
          <a:prstGeom prst="rect">
            <a:avLst/>
          </a:prstGeom>
        </p:spPr>
      </p:pic>
      <p:pic>
        <p:nvPicPr>
          <p:cNvPr id="9" name="Εικόνα 8" descr="Εικόνα που περιέχει ασπόνδυλο, αρθρόποδα, ζώο, τριλοβίτης&#10;&#10;Η περιγραφή δημιουργήθηκε με πολύ υψηλή αξιοπιστία">
            <a:extLst>
              <a:ext uri="{FF2B5EF4-FFF2-40B4-BE49-F238E27FC236}">
                <a16:creationId xmlns:a16="http://schemas.microsoft.com/office/drawing/2014/main" id="{7C74A950-9A10-4050-BF43-ECBC047622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688" y="3231221"/>
            <a:ext cx="3324225" cy="3324225"/>
          </a:xfrm>
          <a:prstGeom prst="rect">
            <a:avLst/>
          </a:prstGeom>
        </p:spPr>
      </p:pic>
    </p:spTree>
    <p:extLst>
      <p:ext uri="{BB962C8B-B14F-4D97-AF65-F5344CB8AC3E}">
        <p14:creationId xmlns:p14="http://schemas.microsoft.com/office/powerpoint/2010/main" val="2434385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6B9ADE43-E8F7-461A-A10C-DA15280ED986}"/>
              </a:ext>
            </a:extLst>
          </p:cNvPr>
          <p:cNvSpPr/>
          <p:nvPr/>
        </p:nvSpPr>
        <p:spPr>
          <a:xfrm>
            <a:off x="0" y="0"/>
            <a:ext cx="6096000" cy="646331"/>
          </a:xfrm>
          <a:prstGeom prst="rect">
            <a:avLst/>
          </a:prstGeom>
        </p:spPr>
        <p:txBody>
          <a:bodyPr>
            <a:spAutoFit/>
          </a:bodyPr>
          <a:lstStyle/>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12. Η ΜΑΡΤΥΡΙΑ ΤΩΝ ΑΠΟΛΙΘΩΜΑΤΩΝ</a:t>
            </a:r>
            <a:endParaRPr lang="el-GR"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 Τι είναι απολίθωμα</a:t>
            </a:r>
            <a:endParaRPr lang="el-GR"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p:txBody>
      </p:sp>
      <p:sp>
        <p:nvSpPr>
          <p:cNvPr id="3" name="Ορθογώνιο 2">
            <a:extLst>
              <a:ext uri="{FF2B5EF4-FFF2-40B4-BE49-F238E27FC236}">
                <a16:creationId xmlns:a16="http://schemas.microsoft.com/office/drawing/2014/main" id="{7C00996C-6322-4B85-830E-54C9DA897CE2}"/>
              </a:ext>
            </a:extLst>
          </p:cNvPr>
          <p:cNvSpPr/>
          <p:nvPr/>
        </p:nvSpPr>
        <p:spPr>
          <a:xfrm>
            <a:off x="392723" y="850484"/>
            <a:ext cx="6096000" cy="2308324"/>
          </a:xfrm>
          <a:prstGeom prst="rect">
            <a:avLst/>
          </a:prstGeom>
        </p:spPr>
        <p:txBody>
          <a:bodyPr>
            <a:spAutoFit/>
          </a:bodyPr>
          <a:lstStyle/>
          <a:p>
            <a:pPr algn="ctr"/>
            <a:r>
              <a:rPr lang="el-GR" dirty="0">
                <a:latin typeface="Cambria" panose="02040503050406030204" pitchFamily="18" charset="0"/>
                <a:ea typeface="MS Mincho" panose="02020609040205080304" pitchFamily="49" charset="-128"/>
                <a:cs typeface="Times New Roman" panose="02020603050405020304" pitchFamily="18" charset="0"/>
              </a:rPr>
              <a:t>Φυτικά απολιθώματα είναι λιγότερο συνηθισμένα, γιατί τα φυτά στερούνται ανόργανου σκληρού σκελετού και κατά συνέπεια η αποσύνθεση τους είναι συνήθως γρήγορη και ολοκληρωτική. Σε ειδικές περιπτώσεις όμως απολιθώνεται ο κορμός των δέντρων καθώς διαποτίζεται από διαλύματα του πυριτίου (περιπτώσεις απολιθωμένων δασών της Λέσβου, Εύβοιας, Έβρου κ.α.), ενώ σε κατάλληλες συνθήκες διατηρούνται φύλλα. </a:t>
            </a:r>
            <a:endParaRPr lang="el-GR" dirty="0"/>
          </a:p>
        </p:txBody>
      </p:sp>
      <p:pic>
        <p:nvPicPr>
          <p:cNvPr id="7" name="Εικόνα 6">
            <a:extLst>
              <a:ext uri="{FF2B5EF4-FFF2-40B4-BE49-F238E27FC236}">
                <a16:creationId xmlns:a16="http://schemas.microsoft.com/office/drawing/2014/main" id="{15968C5C-F399-4D46-BB27-487A1356E598}"/>
              </a:ext>
            </a:extLst>
          </p:cNvPr>
          <p:cNvPicPr>
            <a:picLocks noChangeAspect="1"/>
          </p:cNvPicPr>
          <p:nvPr/>
        </p:nvPicPr>
        <p:blipFill>
          <a:blip r:embed="rId2"/>
          <a:stretch>
            <a:fillRect/>
          </a:stretch>
        </p:blipFill>
        <p:spPr>
          <a:xfrm>
            <a:off x="392723" y="3602477"/>
            <a:ext cx="4500196" cy="2795122"/>
          </a:xfrm>
          <a:prstGeom prst="rect">
            <a:avLst/>
          </a:prstGeom>
        </p:spPr>
      </p:pic>
      <p:pic>
        <p:nvPicPr>
          <p:cNvPr id="8" name="Εικόνα 7">
            <a:extLst>
              <a:ext uri="{FF2B5EF4-FFF2-40B4-BE49-F238E27FC236}">
                <a16:creationId xmlns:a16="http://schemas.microsoft.com/office/drawing/2014/main" id="{F85D74FE-8F01-4AEE-92EA-C903EFCA01BE}"/>
              </a:ext>
            </a:extLst>
          </p:cNvPr>
          <p:cNvPicPr>
            <a:picLocks noChangeAspect="1"/>
          </p:cNvPicPr>
          <p:nvPr/>
        </p:nvPicPr>
        <p:blipFill>
          <a:blip r:embed="rId3"/>
          <a:stretch>
            <a:fillRect/>
          </a:stretch>
        </p:blipFill>
        <p:spPr>
          <a:xfrm>
            <a:off x="8184850" y="175846"/>
            <a:ext cx="3297904" cy="4600576"/>
          </a:xfrm>
          <a:prstGeom prst="rect">
            <a:avLst/>
          </a:prstGeom>
        </p:spPr>
      </p:pic>
      <p:pic>
        <p:nvPicPr>
          <p:cNvPr id="5" name="Εικόνα 4" descr="Εικόνα που περιέχει κτίριο, έντομο, ζώο, έδαφος&#10;&#10;Η περιγραφή δημιουργήθηκε με πολύ υψηλή αξιοπιστία">
            <a:extLst>
              <a:ext uri="{FF2B5EF4-FFF2-40B4-BE49-F238E27FC236}">
                <a16:creationId xmlns:a16="http://schemas.microsoft.com/office/drawing/2014/main" id="{011F4763-7084-464E-A773-DADC987AF7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8438" y="3970922"/>
            <a:ext cx="4052040" cy="2611315"/>
          </a:xfrm>
          <a:prstGeom prst="rect">
            <a:avLst/>
          </a:prstGeom>
        </p:spPr>
      </p:pic>
    </p:spTree>
    <p:extLst>
      <p:ext uri="{BB962C8B-B14F-4D97-AF65-F5344CB8AC3E}">
        <p14:creationId xmlns:p14="http://schemas.microsoft.com/office/powerpoint/2010/main" val="2553544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BC091CCC-9A52-4F7B-8544-66B36CB38DDC}"/>
              </a:ext>
            </a:extLst>
          </p:cNvPr>
          <p:cNvSpPr/>
          <p:nvPr/>
        </p:nvSpPr>
        <p:spPr>
          <a:xfrm>
            <a:off x="0" y="0"/>
            <a:ext cx="6096000" cy="646331"/>
          </a:xfrm>
          <a:prstGeom prst="rect">
            <a:avLst/>
          </a:prstGeom>
        </p:spPr>
        <p:txBody>
          <a:bodyPr>
            <a:spAutoFit/>
          </a:bodyPr>
          <a:lstStyle/>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12. Η ΜΑΡΤΥΡΙΑ ΤΩΝ ΑΠΟΛΙΘΩΜΑΤΩΝ</a:t>
            </a:r>
            <a:endParaRPr lang="el-GR"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 Τι είναι απολίθωμα</a:t>
            </a:r>
            <a:endParaRPr lang="el-GR"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p:txBody>
      </p:sp>
      <p:pic>
        <p:nvPicPr>
          <p:cNvPr id="4" name="Εικόνα 3" descr="Εικόνα που περιέχει βουνό, υπαίθριος, έδαφος, βράχος&#10;&#10;Η περιγραφή δημιουργήθηκε με πολύ υψηλή αξιοπιστία">
            <a:extLst>
              <a:ext uri="{FF2B5EF4-FFF2-40B4-BE49-F238E27FC236}">
                <a16:creationId xmlns:a16="http://schemas.microsoft.com/office/drawing/2014/main" id="{72B40529-8A9F-45E3-ADF1-60A7220F6A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126" y="905607"/>
            <a:ext cx="3797300" cy="5715000"/>
          </a:xfrm>
          <a:prstGeom prst="rect">
            <a:avLst/>
          </a:prstGeom>
        </p:spPr>
      </p:pic>
      <p:pic>
        <p:nvPicPr>
          <p:cNvPr id="6" name="Εικόνα 5" descr="Εικόνα που περιέχει υπαίθριος, ζώο, έδαφος, φαγητό&#10;&#10;Η περιγραφή δημιουργήθηκε με πολύ υψηλή αξιοπιστία">
            <a:extLst>
              <a:ext uri="{FF2B5EF4-FFF2-40B4-BE49-F238E27FC236}">
                <a16:creationId xmlns:a16="http://schemas.microsoft.com/office/drawing/2014/main" id="{B30384AB-6A0A-45BC-8277-21B38DD65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7985" y="527538"/>
            <a:ext cx="7059823" cy="5301762"/>
          </a:xfrm>
          <a:prstGeom prst="rect">
            <a:avLst/>
          </a:prstGeom>
        </p:spPr>
      </p:pic>
    </p:spTree>
    <p:extLst>
      <p:ext uri="{BB962C8B-B14F-4D97-AF65-F5344CB8AC3E}">
        <p14:creationId xmlns:p14="http://schemas.microsoft.com/office/powerpoint/2010/main" val="305495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6F320775-4A61-40E4-9B90-02F4661A7100}"/>
              </a:ext>
            </a:extLst>
          </p:cNvPr>
          <p:cNvSpPr/>
          <p:nvPr/>
        </p:nvSpPr>
        <p:spPr>
          <a:xfrm>
            <a:off x="0" y="0"/>
            <a:ext cx="6096000" cy="646331"/>
          </a:xfrm>
          <a:prstGeom prst="rect">
            <a:avLst/>
          </a:prstGeom>
        </p:spPr>
        <p:txBody>
          <a:bodyPr>
            <a:spAutoFit/>
          </a:bodyPr>
          <a:lstStyle/>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12. Η ΜΑΡΤΥΡΙΑ ΤΩΝ ΑΠΟΛΙΘΩΜΑΤΩΝ</a:t>
            </a:r>
            <a:endParaRPr lang="el-GR"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 Τι είναι απολίθωμα</a:t>
            </a:r>
            <a:endParaRPr lang="el-GR"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p:txBody>
      </p:sp>
      <p:sp>
        <p:nvSpPr>
          <p:cNvPr id="3" name="Ορθογώνιο 2">
            <a:extLst>
              <a:ext uri="{FF2B5EF4-FFF2-40B4-BE49-F238E27FC236}">
                <a16:creationId xmlns:a16="http://schemas.microsoft.com/office/drawing/2014/main" id="{A6C9490E-88B2-4593-8A9F-C0CCDA543A51}"/>
              </a:ext>
            </a:extLst>
          </p:cNvPr>
          <p:cNvSpPr/>
          <p:nvPr/>
        </p:nvSpPr>
        <p:spPr>
          <a:xfrm>
            <a:off x="638908" y="646331"/>
            <a:ext cx="6096000" cy="3139321"/>
          </a:xfrm>
          <a:prstGeom prst="rect">
            <a:avLst/>
          </a:prstGeom>
        </p:spPr>
        <p:txBody>
          <a:bodyPr>
            <a:spAutoFit/>
          </a:bodyPr>
          <a:lstStyle/>
          <a:p>
            <a:pPr algn="ctr"/>
            <a:r>
              <a:rPr lang="el-GR" dirty="0">
                <a:latin typeface="Cambria" panose="02040503050406030204" pitchFamily="18" charset="0"/>
                <a:ea typeface="MS Mincho" panose="02020609040205080304" pitchFamily="49" charset="-128"/>
                <a:cs typeface="Times New Roman" panose="02020603050405020304" pitchFamily="18" charset="0"/>
              </a:rPr>
              <a:t>Πιο συνηθισμένες πάντως περιπτώσεις είναι η ανεύρεση σπόρων και κόκκων γύρης. Απολιθώματα όμως θεωρούνται και διάφορα </a:t>
            </a:r>
            <a:r>
              <a:rPr lang="el-GR" dirty="0" err="1">
                <a:latin typeface="Cambria" panose="02040503050406030204" pitchFamily="18" charset="0"/>
                <a:ea typeface="MS Mincho" panose="02020609040205080304" pitchFamily="49" charset="-128"/>
                <a:cs typeface="Times New Roman" panose="02020603050405020304" pitchFamily="18" charset="0"/>
              </a:rPr>
              <a:t>βιοδηλωτικά</a:t>
            </a:r>
            <a:r>
              <a:rPr lang="el-GR" dirty="0">
                <a:latin typeface="Cambria" panose="02040503050406030204" pitchFamily="18" charset="0"/>
                <a:ea typeface="MS Mincho" panose="02020609040205080304" pitchFamily="49" charset="-128"/>
                <a:cs typeface="Times New Roman" panose="02020603050405020304" pitchFamily="18" charset="0"/>
              </a:rPr>
              <a:t> ίχνη παλαιών οργανισμών όπως πατημασιές ζώων, ερπυσμοί από σκουλήκια κ.α. πάνω σε μαλακό ίζημα που διατηρήθηκαν μετά τη </a:t>
            </a:r>
            <a:r>
              <a:rPr lang="el-GR" dirty="0" err="1">
                <a:latin typeface="Cambria" panose="02040503050406030204" pitchFamily="18" charset="0"/>
                <a:ea typeface="MS Mincho" panose="02020609040205080304" pitchFamily="49" charset="-128"/>
                <a:cs typeface="Times New Roman" panose="02020603050405020304" pitchFamily="18" charset="0"/>
              </a:rPr>
              <a:t>λιθοποίηση</a:t>
            </a:r>
            <a:r>
              <a:rPr lang="el-GR" dirty="0">
                <a:latin typeface="Cambria" panose="02040503050406030204" pitchFamily="18" charset="0"/>
                <a:ea typeface="MS Mincho" panose="02020609040205080304" pitchFamily="49" charset="-128"/>
                <a:cs typeface="Times New Roman" panose="02020603050405020304" pitchFamily="18" charset="0"/>
              </a:rPr>
              <a:t>. Τέλος, δεν πρέπει να μας διαφεύγει ότι η σημαντικότερη ενότητα ενεργειακών πρώτων υλών δηλαδή οι υδρογονάνθρακες και οι διάφορες μορφές γαιανθράκων (λιθάνθρακας. λιγνίτης, τύρφη) χαρακτηρίζονται ενεργειακοί πόροι από απολιθώματα εξαιτίας της οργανικής τους προέλευσης κυρίως από φυτικές ύλες. </a:t>
            </a:r>
            <a:endParaRPr lang="el-GR" dirty="0"/>
          </a:p>
        </p:txBody>
      </p:sp>
      <p:pic>
        <p:nvPicPr>
          <p:cNvPr id="4" name="Εικόνα 3">
            <a:extLst>
              <a:ext uri="{FF2B5EF4-FFF2-40B4-BE49-F238E27FC236}">
                <a16:creationId xmlns:a16="http://schemas.microsoft.com/office/drawing/2014/main" id="{7A754D67-0CA9-4ECA-BD22-CACAB0F1FE8B}"/>
              </a:ext>
            </a:extLst>
          </p:cNvPr>
          <p:cNvPicPr>
            <a:picLocks noChangeAspect="1"/>
          </p:cNvPicPr>
          <p:nvPr/>
        </p:nvPicPr>
        <p:blipFill>
          <a:blip r:embed="rId2"/>
          <a:stretch>
            <a:fillRect/>
          </a:stretch>
        </p:blipFill>
        <p:spPr>
          <a:xfrm>
            <a:off x="7315200" y="448408"/>
            <a:ext cx="3771899" cy="5840360"/>
          </a:xfrm>
          <a:prstGeom prst="rect">
            <a:avLst/>
          </a:prstGeom>
        </p:spPr>
      </p:pic>
      <p:pic>
        <p:nvPicPr>
          <p:cNvPr id="5" name="Εικόνα 4">
            <a:extLst>
              <a:ext uri="{FF2B5EF4-FFF2-40B4-BE49-F238E27FC236}">
                <a16:creationId xmlns:a16="http://schemas.microsoft.com/office/drawing/2014/main" id="{285645D5-823F-4D77-BFC5-E70B422614CA}"/>
              </a:ext>
            </a:extLst>
          </p:cNvPr>
          <p:cNvPicPr>
            <a:picLocks noChangeAspect="1"/>
          </p:cNvPicPr>
          <p:nvPr/>
        </p:nvPicPr>
        <p:blipFill>
          <a:blip r:embed="rId3"/>
          <a:stretch>
            <a:fillRect/>
          </a:stretch>
        </p:blipFill>
        <p:spPr>
          <a:xfrm>
            <a:off x="1286606" y="3785652"/>
            <a:ext cx="5008686" cy="2963673"/>
          </a:xfrm>
          <a:prstGeom prst="rect">
            <a:avLst/>
          </a:prstGeom>
        </p:spPr>
      </p:pic>
    </p:spTree>
    <p:extLst>
      <p:ext uri="{BB962C8B-B14F-4D97-AF65-F5344CB8AC3E}">
        <p14:creationId xmlns:p14="http://schemas.microsoft.com/office/powerpoint/2010/main" val="4017954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1CDF097C-ECA8-4505-9776-2C1431E23860}"/>
              </a:ext>
            </a:extLst>
          </p:cNvPr>
          <p:cNvSpPr/>
          <p:nvPr/>
        </p:nvSpPr>
        <p:spPr>
          <a:xfrm>
            <a:off x="0" y="0"/>
            <a:ext cx="6096000" cy="646331"/>
          </a:xfrm>
          <a:prstGeom prst="rect">
            <a:avLst/>
          </a:prstGeom>
        </p:spPr>
        <p:txBody>
          <a:bodyPr>
            <a:spAutoFit/>
          </a:bodyPr>
          <a:lstStyle/>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12. Η ΜΑΡΤΥΡΙΑ ΤΩΝ ΑΠΟΛΙΘΩΜΑΤΩΝ</a:t>
            </a:r>
            <a:endParaRPr lang="el-GR"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 Συχνότητα απολιθωμάτων</a:t>
            </a:r>
            <a:endParaRPr lang="el-GR"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p:txBody>
      </p:sp>
      <p:sp>
        <p:nvSpPr>
          <p:cNvPr id="3" name="Ορθογώνιο 2">
            <a:extLst>
              <a:ext uri="{FF2B5EF4-FFF2-40B4-BE49-F238E27FC236}">
                <a16:creationId xmlns:a16="http://schemas.microsoft.com/office/drawing/2014/main" id="{648264CF-23CE-4AF5-A9B0-897E695F0DFC}"/>
              </a:ext>
            </a:extLst>
          </p:cNvPr>
          <p:cNvSpPr/>
          <p:nvPr/>
        </p:nvSpPr>
        <p:spPr>
          <a:xfrm>
            <a:off x="181708" y="826366"/>
            <a:ext cx="6096000" cy="1477328"/>
          </a:xfrm>
          <a:prstGeom prst="rect">
            <a:avLst/>
          </a:prstGeom>
        </p:spPr>
        <p:txBody>
          <a:bodyPr>
            <a:spAutoFit/>
          </a:bodyPr>
          <a:lstStyle/>
          <a:p>
            <a:pPr algn="ctr"/>
            <a:r>
              <a:rPr lang="el-GR" dirty="0">
                <a:latin typeface="Cambria" panose="02040503050406030204" pitchFamily="18" charset="0"/>
                <a:ea typeface="MS Mincho" panose="02020609040205080304" pitchFamily="49" charset="-128"/>
                <a:cs typeface="Times New Roman" panose="02020603050405020304" pitchFamily="18" charset="0"/>
              </a:rPr>
              <a:t>Απολιθώματα βρίσκουμε σχεδόν αποκλειστικά στα ιζηματογενή πετρώματα, σπάνια στα μεταμορφωμένα που προέρχονται από ιζηματογενή – γιατί καταστρέφονται συνήθως κατά τη μεταμόρφωση – και καθόλου στα πυριγενή. </a:t>
            </a:r>
            <a:endParaRPr lang="el-GR" dirty="0"/>
          </a:p>
        </p:txBody>
      </p:sp>
      <p:sp>
        <p:nvSpPr>
          <p:cNvPr id="4" name="Ορθογώνιο 3">
            <a:extLst>
              <a:ext uri="{FF2B5EF4-FFF2-40B4-BE49-F238E27FC236}">
                <a16:creationId xmlns:a16="http://schemas.microsoft.com/office/drawing/2014/main" id="{2CC4DADE-F630-4CC4-9324-E99A646526BF}"/>
              </a:ext>
            </a:extLst>
          </p:cNvPr>
          <p:cNvSpPr/>
          <p:nvPr/>
        </p:nvSpPr>
        <p:spPr>
          <a:xfrm>
            <a:off x="5791200" y="3995678"/>
            <a:ext cx="6096000" cy="2862322"/>
          </a:xfrm>
          <a:prstGeom prst="rect">
            <a:avLst/>
          </a:prstGeom>
        </p:spPr>
        <p:txBody>
          <a:bodyPr>
            <a:spAutoFit/>
          </a:bodyPr>
          <a:lstStyle/>
          <a:p>
            <a:pPr algn="ctr"/>
            <a:r>
              <a:rPr lang="el-GR" dirty="0">
                <a:latin typeface="Cambria" panose="02040503050406030204" pitchFamily="18" charset="0"/>
                <a:ea typeface="MS Mincho" panose="02020609040205080304" pitchFamily="49" charset="-128"/>
                <a:cs typeface="Times New Roman" panose="02020603050405020304" pitchFamily="18" charset="0"/>
              </a:rPr>
              <a:t>Αυτονόητο επίσης είναι ότι τα απολιθώματα χερσαίων οργανισμών είναι μάλλον σπάνια σε σχέση με τα θαλάσσια τόσο γιατί τα θαλάσσια ιζήματα υπερέχουν συντριπτικά των ηπειρωτικών, όσο και γιατί οι συνθήκες απολίθωσης στη θάλασσα είναι πολύ πιο ευνοϊκές, αφού οι πλείστοι θαλάσσιοι οργανισμοί έχουν σκληρά περιβλήματα και αμέσως μετά το θάνατό τους πέφτουν κατευθείαν στον πυθμένα και θάβονται, ενώ στη στεριά τα υπολείμματα των χερσαίων οργανισμών μεταφέρονται συνήθως βίαια και καταστρέφονται. </a:t>
            </a:r>
            <a:endParaRPr lang="el-GR" dirty="0"/>
          </a:p>
        </p:txBody>
      </p:sp>
      <p:pic>
        <p:nvPicPr>
          <p:cNvPr id="6" name="Εικόνα 5" descr="Εικόνα που περιέχει άτομο, εσωτερικό, ζώο, ασπόνδυλο&#10;&#10;Η περιγραφή δημιουργήθηκε με πολύ υψηλή αξιοπιστία">
            <a:extLst>
              <a:ext uri="{FF2B5EF4-FFF2-40B4-BE49-F238E27FC236}">
                <a16:creationId xmlns:a16="http://schemas.microsoft.com/office/drawing/2014/main" id="{19BFD588-9D52-40E2-95F2-20513DD737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5143" y="323165"/>
            <a:ext cx="4182334" cy="3501489"/>
          </a:xfrm>
          <a:prstGeom prst="rect">
            <a:avLst/>
          </a:prstGeom>
        </p:spPr>
      </p:pic>
      <p:pic>
        <p:nvPicPr>
          <p:cNvPr id="7" name="Εικόνα 6">
            <a:extLst>
              <a:ext uri="{FF2B5EF4-FFF2-40B4-BE49-F238E27FC236}">
                <a16:creationId xmlns:a16="http://schemas.microsoft.com/office/drawing/2014/main" id="{96946308-D048-4868-A0A6-D76F68D87598}"/>
              </a:ext>
            </a:extLst>
          </p:cNvPr>
          <p:cNvPicPr>
            <a:picLocks noChangeAspect="1"/>
          </p:cNvPicPr>
          <p:nvPr/>
        </p:nvPicPr>
        <p:blipFill>
          <a:blip r:embed="rId3"/>
          <a:stretch>
            <a:fillRect/>
          </a:stretch>
        </p:blipFill>
        <p:spPr>
          <a:xfrm>
            <a:off x="408532" y="2698799"/>
            <a:ext cx="5278936" cy="3919610"/>
          </a:xfrm>
          <a:prstGeom prst="rect">
            <a:avLst/>
          </a:prstGeom>
        </p:spPr>
      </p:pic>
    </p:spTree>
    <p:extLst>
      <p:ext uri="{BB962C8B-B14F-4D97-AF65-F5344CB8AC3E}">
        <p14:creationId xmlns:p14="http://schemas.microsoft.com/office/powerpoint/2010/main" val="3358655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A8BEF31C-DEA2-43F2-B65A-BA52FDEF2770}"/>
              </a:ext>
            </a:extLst>
          </p:cNvPr>
          <p:cNvSpPr/>
          <p:nvPr/>
        </p:nvSpPr>
        <p:spPr>
          <a:xfrm>
            <a:off x="0" y="0"/>
            <a:ext cx="6096000" cy="646331"/>
          </a:xfrm>
          <a:prstGeom prst="rect">
            <a:avLst/>
          </a:prstGeom>
        </p:spPr>
        <p:txBody>
          <a:bodyPr>
            <a:spAutoFit/>
          </a:bodyPr>
          <a:lstStyle/>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12. Η ΜΑΡΤΥΡΙΑ ΤΩΝ ΑΠΟΛΙΘΩΜΑΤΩΝ</a:t>
            </a:r>
            <a:endParaRPr lang="el-GR"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 Τα απολιθώματα ως δείκτες εξέλιξης της ζωής</a:t>
            </a:r>
            <a:endParaRPr lang="el-GR"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p:txBody>
      </p:sp>
      <p:sp>
        <p:nvSpPr>
          <p:cNvPr id="3" name="Ορθογώνιο 2">
            <a:extLst>
              <a:ext uri="{FF2B5EF4-FFF2-40B4-BE49-F238E27FC236}">
                <a16:creationId xmlns:a16="http://schemas.microsoft.com/office/drawing/2014/main" id="{713AF39F-5CDA-44D3-B659-6C25997F739D}"/>
              </a:ext>
            </a:extLst>
          </p:cNvPr>
          <p:cNvSpPr/>
          <p:nvPr/>
        </p:nvSpPr>
        <p:spPr>
          <a:xfrm>
            <a:off x="436684" y="954536"/>
            <a:ext cx="11318631" cy="923330"/>
          </a:xfrm>
          <a:prstGeom prst="rect">
            <a:avLst/>
          </a:prstGeom>
        </p:spPr>
        <p:txBody>
          <a:bodyPr wrap="square">
            <a:spAutoFit/>
          </a:bodyPr>
          <a:lstStyle/>
          <a:p>
            <a:pPr algn="ctr"/>
            <a:r>
              <a:rPr lang="el-GR" dirty="0">
                <a:latin typeface="Cambria" panose="02040503050406030204" pitchFamily="18" charset="0"/>
                <a:ea typeface="MS Mincho" panose="02020609040205080304" pitchFamily="49" charset="-128"/>
                <a:cs typeface="Times New Roman" panose="02020603050405020304" pitchFamily="18" charset="0"/>
              </a:rPr>
              <a:t>Ο συνδυασμός των γεωμετρικών μορφών απόθεσης των ιζηματογενών πετρωμάτων κατά στρώματα και της ύπαρξης απολιθωμάτων μέσα σε αυτά μας επιτρέπει να παρατηρήσουμε άμεσα τη </a:t>
            </a:r>
            <a:r>
              <a:rPr lang="el-GR" b="1" dirty="0">
                <a:latin typeface="Cambria" panose="02040503050406030204" pitchFamily="18" charset="0"/>
                <a:ea typeface="MS Mincho" panose="02020609040205080304" pitchFamily="49" charset="-128"/>
                <a:cs typeface="Times New Roman" panose="02020603050405020304" pitchFamily="18" charset="0"/>
              </a:rPr>
              <a:t>διαδοχή των μορφών ζωής στο γεωλογικό χρόνο</a:t>
            </a:r>
            <a:r>
              <a:rPr lang="el-GR" dirty="0">
                <a:latin typeface="Cambria" panose="02040503050406030204" pitchFamily="18" charset="0"/>
                <a:ea typeface="MS Mincho" panose="02020609040205080304" pitchFamily="49" charset="-128"/>
                <a:cs typeface="Times New Roman" panose="02020603050405020304" pitchFamily="18" charset="0"/>
              </a:rPr>
              <a:t>. </a:t>
            </a:r>
            <a:endParaRPr lang="el-GR" dirty="0"/>
          </a:p>
        </p:txBody>
      </p:sp>
      <p:pic>
        <p:nvPicPr>
          <p:cNvPr id="4" name="Εικόνα 3">
            <a:extLst>
              <a:ext uri="{FF2B5EF4-FFF2-40B4-BE49-F238E27FC236}">
                <a16:creationId xmlns:a16="http://schemas.microsoft.com/office/drawing/2014/main" id="{77689AF5-B33F-443C-80FE-3D0686E5FC68}"/>
              </a:ext>
            </a:extLst>
          </p:cNvPr>
          <p:cNvPicPr>
            <a:picLocks noChangeAspect="1"/>
          </p:cNvPicPr>
          <p:nvPr/>
        </p:nvPicPr>
        <p:blipFill>
          <a:blip r:embed="rId2"/>
          <a:stretch>
            <a:fillRect/>
          </a:stretch>
        </p:blipFill>
        <p:spPr>
          <a:xfrm>
            <a:off x="0" y="2186071"/>
            <a:ext cx="12192000" cy="3523348"/>
          </a:xfrm>
          <a:prstGeom prst="rect">
            <a:avLst/>
          </a:prstGeom>
        </p:spPr>
      </p:pic>
    </p:spTree>
    <p:extLst>
      <p:ext uri="{BB962C8B-B14F-4D97-AF65-F5344CB8AC3E}">
        <p14:creationId xmlns:p14="http://schemas.microsoft.com/office/powerpoint/2010/main" val="3976285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2DE9FAC7-9E77-4194-A818-BFDEDE052A6C}"/>
              </a:ext>
            </a:extLst>
          </p:cNvPr>
          <p:cNvSpPr/>
          <p:nvPr/>
        </p:nvSpPr>
        <p:spPr>
          <a:xfrm>
            <a:off x="254977" y="787006"/>
            <a:ext cx="4844561" cy="3416320"/>
          </a:xfrm>
          <a:prstGeom prst="rect">
            <a:avLst/>
          </a:prstGeom>
        </p:spPr>
        <p:txBody>
          <a:bodyPr wrap="square">
            <a:spAutoFit/>
          </a:bodyPr>
          <a:lstStyle/>
          <a:p>
            <a:pPr algn="ctr"/>
            <a:r>
              <a:rPr lang="el-GR" dirty="0">
                <a:latin typeface="Cambria" panose="02040503050406030204" pitchFamily="18" charset="0"/>
                <a:ea typeface="MS Mincho" panose="02020609040205080304" pitchFamily="49" charset="-128"/>
                <a:cs typeface="Times New Roman" panose="02020603050405020304" pitchFamily="18" charset="0"/>
              </a:rPr>
              <a:t>Έτσι μελετώντας μια δέσμη αλλεπάλληλων στρωμάτων, που μπορεί να αντιπροσωπεύει χρονικό διάστημα συνεχούς απόθεσης πολλών εκατομμυρίων χρόνων, παρατηρούμε στα ανώτερα (και άρα νεότερα) στρώματα απολιθώματα οργανισμών παρόμοιων με τους σημερινούς ενώ όσο προχωρούμε σε κατώτερα στρώματα, δηλαδή σε διαδοχικά παλαιότερες αποθέσεις, οι απολιθωμένες μορφές γίνονται όλο και ατελέστερες ενώ παράλληλα συναντούμε και μορφές που δε μοιάζουν με καμία σημερινή (π.χ. </a:t>
            </a:r>
            <a:r>
              <a:rPr lang="el-GR" dirty="0" err="1">
                <a:latin typeface="Cambria" panose="02040503050406030204" pitchFamily="18" charset="0"/>
                <a:ea typeface="MS Mincho" panose="02020609040205080304" pitchFamily="49" charset="-128"/>
                <a:cs typeface="Times New Roman" panose="02020603050405020304" pitchFamily="18" charset="0"/>
              </a:rPr>
              <a:t>γραπτόλιθοι</a:t>
            </a:r>
            <a:r>
              <a:rPr lang="el-GR" dirty="0">
                <a:latin typeface="Cambria" panose="02040503050406030204" pitchFamily="18" charset="0"/>
                <a:ea typeface="MS Mincho" panose="02020609040205080304" pitchFamily="49" charset="-128"/>
                <a:cs typeface="Times New Roman" panose="02020603050405020304" pitchFamily="18" charset="0"/>
              </a:rPr>
              <a:t>, </a:t>
            </a:r>
            <a:r>
              <a:rPr lang="el-GR" dirty="0" err="1">
                <a:latin typeface="Cambria" panose="02040503050406030204" pitchFamily="18" charset="0"/>
                <a:ea typeface="MS Mincho" panose="02020609040205080304" pitchFamily="49" charset="-128"/>
                <a:cs typeface="Times New Roman" panose="02020603050405020304" pitchFamily="18" charset="0"/>
              </a:rPr>
              <a:t>τριλοβίτες</a:t>
            </a:r>
            <a:r>
              <a:rPr lang="el-GR" dirty="0">
                <a:latin typeface="Cambria" panose="02040503050406030204" pitchFamily="18" charset="0"/>
                <a:ea typeface="MS Mincho" panose="02020609040205080304" pitchFamily="49" charset="-128"/>
                <a:cs typeface="Times New Roman" panose="02020603050405020304" pitchFamily="18" charset="0"/>
              </a:rPr>
              <a:t>). </a:t>
            </a:r>
            <a:endParaRPr lang="el-GR" dirty="0"/>
          </a:p>
        </p:txBody>
      </p:sp>
      <p:sp>
        <p:nvSpPr>
          <p:cNvPr id="3" name="Ορθογώνιο 2">
            <a:extLst>
              <a:ext uri="{FF2B5EF4-FFF2-40B4-BE49-F238E27FC236}">
                <a16:creationId xmlns:a16="http://schemas.microsoft.com/office/drawing/2014/main" id="{2B9DF5DB-7470-4BBD-89DF-65964FF99462}"/>
              </a:ext>
            </a:extLst>
          </p:cNvPr>
          <p:cNvSpPr/>
          <p:nvPr/>
        </p:nvSpPr>
        <p:spPr>
          <a:xfrm>
            <a:off x="0" y="0"/>
            <a:ext cx="6096000" cy="646331"/>
          </a:xfrm>
          <a:prstGeom prst="rect">
            <a:avLst/>
          </a:prstGeom>
        </p:spPr>
        <p:txBody>
          <a:bodyPr>
            <a:spAutoFit/>
          </a:bodyPr>
          <a:lstStyle/>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12. Η ΜΑΡΤΥΡΙΑ ΤΩΝ ΑΠΟΛΙΘΩΜΑΤΩΝ</a:t>
            </a:r>
            <a:endParaRPr lang="el-GR"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 Τα απολιθώματα ως δείκτες εξέλιξης της ζωής</a:t>
            </a:r>
            <a:endParaRPr lang="el-GR"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p:txBody>
      </p:sp>
      <p:pic>
        <p:nvPicPr>
          <p:cNvPr id="4" name="Εικόνα 3">
            <a:extLst>
              <a:ext uri="{FF2B5EF4-FFF2-40B4-BE49-F238E27FC236}">
                <a16:creationId xmlns:a16="http://schemas.microsoft.com/office/drawing/2014/main" id="{59E13509-F6EA-4C13-A50A-50BC28D8C29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428392" y="0"/>
            <a:ext cx="9144000" cy="6858000"/>
          </a:xfrm>
          <a:prstGeom prst="rect">
            <a:avLst/>
          </a:prstGeom>
        </p:spPr>
      </p:pic>
    </p:spTree>
    <p:extLst>
      <p:ext uri="{BB962C8B-B14F-4D97-AF65-F5344CB8AC3E}">
        <p14:creationId xmlns:p14="http://schemas.microsoft.com/office/powerpoint/2010/main" val="3769910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289AB780-2336-4A6E-AA5C-39D848F04ABA}"/>
              </a:ext>
            </a:extLst>
          </p:cNvPr>
          <p:cNvSpPr/>
          <p:nvPr/>
        </p:nvSpPr>
        <p:spPr>
          <a:xfrm>
            <a:off x="357554" y="1017538"/>
            <a:ext cx="4530969" cy="2862322"/>
          </a:xfrm>
          <a:prstGeom prst="rect">
            <a:avLst/>
          </a:prstGeom>
        </p:spPr>
        <p:txBody>
          <a:bodyPr wrap="square">
            <a:spAutoFit/>
          </a:bodyPr>
          <a:lstStyle/>
          <a:p>
            <a:pPr algn="ctr"/>
            <a:r>
              <a:rPr lang="el-GR" dirty="0">
                <a:latin typeface="Cambria" panose="02040503050406030204" pitchFamily="18" charset="0"/>
                <a:ea typeface="MS Mincho" panose="02020609040205080304" pitchFamily="49" charset="-128"/>
                <a:cs typeface="Times New Roman" panose="02020603050405020304" pitchFamily="18" charset="0"/>
              </a:rPr>
              <a:t>Τέτοιες μορφές που εμφανίζονται σε κάποια παλιά στρώματα, συνεχίζουν να υπάρχουν για αρκετές δεκάδες εκατομμύρια χρόνια και σε πολύ νεότερα στρώματα εξαφανίζονται, συχνά απότομα και κάποτε τη στιγμή ακριβώς που έχουν φτάσει στο ύψιστο σημείο της ανάπτυξής τους, παρουσιάζουν μεγάλο επιστημονικό ενδιαφέρον (π.χ. απότομη εξαφάνιση των δεινοσαύρων πριν 70 εκατομμύρια χρόνια).</a:t>
            </a:r>
            <a:endParaRPr lang="el-GR" dirty="0"/>
          </a:p>
        </p:txBody>
      </p:sp>
      <p:sp>
        <p:nvSpPr>
          <p:cNvPr id="3" name="Ορθογώνιο 2">
            <a:extLst>
              <a:ext uri="{FF2B5EF4-FFF2-40B4-BE49-F238E27FC236}">
                <a16:creationId xmlns:a16="http://schemas.microsoft.com/office/drawing/2014/main" id="{F9678544-1DA0-4B09-9220-99C97139DF53}"/>
              </a:ext>
            </a:extLst>
          </p:cNvPr>
          <p:cNvSpPr/>
          <p:nvPr/>
        </p:nvSpPr>
        <p:spPr>
          <a:xfrm>
            <a:off x="0" y="0"/>
            <a:ext cx="6096000" cy="646331"/>
          </a:xfrm>
          <a:prstGeom prst="rect">
            <a:avLst/>
          </a:prstGeom>
        </p:spPr>
        <p:txBody>
          <a:bodyPr>
            <a:spAutoFit/>
          </a:bodyPr>
          <a:lstStyle/>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12. Η ΜΑΡΤΥΡΙΑ ΤΩΝ ΑΠΟΛΙΘΩΜΑΤΩΝ</a:t>
            </a:r>
            <a:endParaRPr lang="el-GR"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 Τα απολιθώματα ως δείκτες εξέλιξης της ζωής</a:t>
            </a:r>
            <a:endParaRPr lang="el-GR"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p:txBody>
      </p:sp>
      <p:pic>
        <p:nvPicPr>
          <p:cNvPr id="4" name="Εικόνα 3">
            <a:extLst>
              <a:ext uri="{FF2B5EF4-FFF2-40B4-BE49-F238E27FC236}">
                <a16:creationId xmlns:a16="http://schemas.microsoft.com/office/drawing/2014/main" id="{E7D64227-14C5-4210-84AF-376E75F19AFA}"/>
              </a:ext>
            </a:extLst>
          </p:cNvPr>
          <p:cNvPicPr>
            <a:picLocks noChangeAspect="1"/>
          </p:cNvPicPr>
          <p:nvPr/>
        </p:nvPicPr>
        <p:blipFill>
          <a:blip r:embed="rId2"/>
          <a:stretch>
            <a:fillRect/>
          </a:stretch>
        </p:blipFill>
        <p:spPr>
          <a:xfrm>
            <a:off x="5073162" y="0"/>
            <a:ext cx="7118838" cy="6858000"/>
          </a:xfrm>
          <a:prstGeom prst="rect">
            <a:avLst/>
          </a:prstGeom>
        </p:spPr>
      </p:pic>
    </p:spTree>
    <p:extLst>
      <p:ext uri="{BB962C8B-B14F-4D97-AF65-F5344CB8AC3E}">
        <p14:creationId xmlns:p14="http://schemas.microsoft.com/office/powerpoint/2010/main" val="3001412498"/>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544</TotalTime>
  <Words>928</Words>
  <Application>Microsoft Office PowerPoint</Application>
  <PresentationFormat>Ευρεία οθόνη</PresentationFormat>
  <Paragraphs>44</Paragraphs>
  <Slides>15</Slides>
  <Notes>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15</vt:i4>
      </vt:variant>
    </vt:vector>
  </HeadingPairs>
  <TitlesOfParts>
    <vt:vector size="22" baseType="lpstr">
      <vt:lpstr>MS Mincho</vt:lpstr>
      <vt:lpstr>Arial</vt:lpstr>
      <vt:lpstr>Calibri</vt:lpstr>
      <vt:lpstr>Calibri Light</vt:lpstr>
      <vt:lpstr>Cambria</vt:lpstr>
      <vt:lpstr>Times New Roman</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Yiannis Chiotelis</dc:creator>
  <cp:lastModifiedBy>Yiannis Chiotelis</cp:lastModifiedBy>
  <cp:revision>113</cp:revision>
  <dcterms:created xsi:type="dcterms:W3CDTF">2017-10-01T19:46:15Z</dcterms:created>
  <dcterms:modified xsi:type="dcterms:W3CDTF">2018-05-05T20:51:29Z</dcterms:modified>
</cp:coreProperties>
</file>