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0AEEE-ED5E-4777-936C-565665681A1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42EB24-74EC-43EE-A732-AA7F6BE8A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069D334-A379-4E81-8CE1-933C635860CB}"/>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5" name="Θέση υποσέλιδου 4">
            <a:extLst>
              <a:ext uri="{FF2B5EF4-FFF2-40B4-BE49-F238E27FC236}">
                <a16:creationId xmlns:a16="http://schemas.microsoft.com/office/drawing/2014/main" id="{F5722948-4654-4BBA-837E-3A139217431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ECB05D-1C3F-47D6-B062-894BFBECBFF3}"/>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81673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BC6364-E908-49CD-8D90-B175C1FEC3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4870D6B-B639-421C-B607-0EF41D97C11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A6CE759-49A6-489E-B38F-32746DC6E138}"/>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5" name="Θέση υποσέλιδου 4">
            <a:extLst>
              <a:ext uri="{FF2B5EF4-FFF2-40B4-BE49-F238E27FC236}">
                <a16:creationId xmlns:a16="http://schemas.microsoft.com/office/drawing/2014/main" id="{6F513ACF-F4D4-4046-AE6C-DA68D2A185E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44F78B-92F7-40B5-AF22-F7CCF5C1E089}"/>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92765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62566D1-9423-481C-A56F-6D86467AAFA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10D8018-22B9-4AF0-937C-52DCB6379751}"/>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46AC825-9EA4-49B4-AC09-B030AD8C4AD0}"/>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5" name="Θέση υποσέλιδου 4">
            <a:extLst>
              <a:ext uri="{FF2B5EF4-FFF2-40B4-BE49-F238E27FC236}">
                <a16:creationId xmlns:a16="http://schemas.microsoft.com/office/drawing/2014/main" id="{2D9521F4-FDA7-4729-BE48-01FD88FB96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FF125F-A1EC-4F17-B189-C002D2E6841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95424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37B085-9A56-4CF1-BCED-5ABF13C369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3A2F81-2B49-4DFD-A72E-0E2E907219BE}"/>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9AF1E0E-B674-40C4-B477-C396296DD4A9}"/>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5" name="Θέση υποσέλιδου 4">
            <a:extLst>
              <a:ext uri="{FF2B5EF4-FFF2-40B4-BE49-F238E27FC236}">
                <a16:creationId xmlns:a16="http://schemas.microsoft.com/office/drawing/2014/main" id="{FDC1BD53-F040-4441-937C-2AC5D1D0401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12E688-F163-4D2C-A541-98C1BBBA068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4982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E78418-443E-45FF-A452-DD5F344E823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BB7094-A6AD-4303-9998-AD12F9997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6564903B-0B5A-469A-8C30-F2842ADB6CF9}"/>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5" name="Θέση υποσέλιδου 4">
            <a:extLst>
              <a:ext uri="{FF2B5EF4-FFF2-40B4-BE49-F238E27FC236}">
                <a16:creationId xmlns:a16="http://schemas.microsoft.com/office/drawing/2014/main" id="{1E881514-C490-4C11-96C1-6C3439AD138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CBF0559-5A3D-4DC9-B3A0-286EA5C76EF8}"/>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92444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B3D334-C868-48CB-93CF-150DBDC3DA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5DAEE29-AD89-4DCA-B49C-852ADFBE12AF}"/>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22036A87-EB79-4172-9C9C-FE078FB85BC1}"/>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D585B8A2-8641-489F-AB7A-704AF34CBC1E}"/>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6" name="Θέση υποσέλιδου 5">
            <a:extLst>
              <a:ext uri="{FF2B5EF4-FFF2-40B4-BE49-F238E27FC236}">
                <a16:creationId xmlns:a16="http://schemas.microsoft.com/office/drawing/2014/main" id="{7948C14B-7AFA-423D-A611-955C7662772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E8B4C51-7319-4210-8B89-47AFAC52E9EE}"/>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7846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907F8-D946-45AA-84F5-0E967C60999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B061C79-432D-48A6-9002-095BFF0701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040CC538-FF23-4FD5-A0AA-D97782CC2ACC}"/>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9CA23C4E-C6AA-4BB9-9859-EEAD72F1F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B721CC62-430B-4DDC-8F12-51965CE05C4D}"/>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D04EE0B6-FBCF-4091-B5FB-3DD518D22DF9}"/>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8" name="Θέση υποσέλιδου 7">
            <a:extLst>
              <a:ext uri="{FF2B5EF4-FFF2-40B4-BE49-F238E27FC236}">
                <a16:creationId xmlns:a16="http://schemas.microsoft.com/office/drawing/2014/main" id="{50B0F9A7-3606-4636-AF3B-CF92002F394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744EC07-6EE0-4A11-B91D-3209E9DCD148}"/>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42777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2FD276-2ED4-4D1E-BA20-143F85DDD43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A81228B-EE9E-4E38-8682-A8A5FC0F1356}"/>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4" name="Θέση υποσέλιδου 3">
            <a:extLst>
              <a:ext uri="{FF2B5EF4-FFF2-40B4-BE49-F238E27FC236}">
                <a16:creationId xmlns:a16="http://schemas.microsoft.com/office/drawing/2014/main" id="{327A2DD1-9557-4AEE-B0D4-24B17E490A3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C6EDD03-F6EE-4B6F-B0CE-11AA5C46F729}"/>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36134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E6D3C86-7D47-400D-9216-839431A3B906}"/>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3" name="Θέση υποσέλιδου 2">
            <a:extLst>
              <a:ext uri="{FF2B5EF4-FFF2-40B4-BE49-F238E27FC236}">
                <a16:creationId xmlns:a16="http://schemas.microsoft.com/office/drawing/2014/main" id="{A8688050-CFB8-42F9-A2A0-64B547CD393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63ABB8D-0C07-42A1-A7BE-D7ACF3240EF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375393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02613-C94F-46C9-A512-E09A565D226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77ABE1D-2DFE-4290-B605-85292B9CC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57816968-5B00-4BE2-8CD9-2CD96D0B0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0C490B0F-C1FB-4880-A8CB-7FFF6D330E97}"/>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6" name="Θέση υποσέλιδου 5">
            <a:extLst>
              <a:ext uri="{FF2B5EF4-FFF2-40B4-BE49-F238E27FC236}">
                <a16:creationId xmlns:a16="http://schemas.microsoft.com/office/drawing/2014/main" id="{76F48B56-0E99-4E02-A6FB-D30465EB19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F5096D6-5295-4999-AFE6-C8A1D0C830BE}"/>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50179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169DD-C14E-4EB5-A055-15E796F07EE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4BDBE51-35D0-4C36-940D-4A3F7D06F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C8DEB96-367F-48D6-A97B-91D438FB0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A2AED13-1990-45CA-873F-C74F6E772088}"/>
              </a:ext>
            </a:extLst>
          </p:cNvPr>
          <p:cNvSpPr>
            <a:spLocks noGrp="1"/>
          </p:cNvSpPr>
          <p:nvPr>
            <p:ph type="dt" sz="half" idx="10"/>
          </p:nvPr>
        </p:nvSpPr>
        <p:spPr/>
        <p:txBody>
          <a:bodyPr/>
          <a:lstStyle/>
          <a:p>
            <a:fld id="{EC3B42F7-BA35-4BDF-B05D-5DE6F2934B05}" type="datetimeFigureOut">
              <a:rPr lang="el-GR" smtClean="0"/>
              <a:t>19/4/2018</a:t>
            </a:fld>
            <a:endParaRPr lang="el-GR"/>
          </a:p>
        </p:txBody>
      </p:sp>
      <p:sp>
        <p:nvSpPr>
          <p:cNvPr id="6" name="Θέση υποσέλιδου 5">
            <a:extLst>
              <a:ext uri="{FF2B5EF4-FFF2-40B4-BE49-F238E27FC236}">
                <a16:creationId xmlns:a16="http://schemas.microsoft.com/office/drawing/2014/main" id="{B67D701D-2862-41FF-9A9A-3A88DB17347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6F4087C-91DF-40E7-B302-554851116287}"/>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78791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95FC68F-1556-42D6-868A-908B5B97B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9545CE-7BE5-452D-8430-D226D65C3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BFFC349-F440-46B9-AC90-685650BBD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B42F7-BA35-4BDF-B05D-5DE6F2934B05}" type="datetimeFigureOut">
              <a:rPr lang="el-GR" smtClean="0"/>
              <a:t>19/4/2018</a:t>
            </a:fld>
            <a:endParaRPr lang="el-GR"/>
          </a:p>
        </p:txBody>
      </p:sp>
      <p:sp>
        <p:nvSpPr>
          <p:cNvPr id="5" name="Θέση υποσέλιδου 4">
            <a:extLst>
              <a:ext uri="{FF2B5EF4-FFF2-40B4-BE49-F238E27FC236}">
                <a16:creationId xmlns:a16="http://schemas.microsoft.com/office/drawing/2014/main" id="{FD94306F-96C1-4679-9EB2-6ACE973C6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0BA1997-FB9A-4A0B-8D5F-AF3531215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AF1FE-7C29-455E-A466-F7ADD1F866EA}" type="slidenum">
              <a:rPr lang="el-GR" smtClean="0"/>
              <a:t>‹#›</a:t>
            </a:fld>
            <a:endParaRPr lang="el-GR"/>
          </a:p>
        </p:txBody>
      </p:sp>
    </p:spTree>
    <p:extLst>
      <p:ext uri="{BB962C8B-B14F-4D97-AF65-F5344CB8AC3E}">
        <p14:creationId xmlns:p14="http://schemas.microsoft.com/office/powerpoint/2010/main" val="67022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Εικόνα 1" descr="Εικόνα που περιέχει φύση, βράχος, υπαίθριος, βουνό&#10;&#10;Η περιγραφή δημιουργήθηκε με πολύ υψηλή αξιοπιστία">
            <a:extLst>
              <a:ext uri="{FF2B5EF4-FFF2-40B4-BE49-F238E27FC236}">
                <a16:creationId xmlns:a16="http://schemas.microsoft.com/office/drawing/2014/main" id="{CF344F12-DCE0-40F3-9A3C-F02EC2C42B0A}"/>
              </a:ext>
            </a:extLst>
          </p:cNvPr>
          <p:cNvPicPr>
            <a:picLocks noChangeAspect="1"/>
          </p:cNvPicPr>
          <p:nvPr/>
        </p:nvPicPr>
        <p:blipFill rotWithShape="1">
          <a:blip r:embed="rId2"/>
          <a:srcRect t="7348" b="8697"/>
          <a:stretch/>
        </p:blipFill>
        <p:spPr>
          <a:xfrm>
            <a:off x="31551"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09E51C7-5FE3-4117-B4B5-7BDCCCA141AC}"/>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latin typeface="+mj-lt"/>
                <a:ea typeface="+mj-ea"/>
                <a:cs typeface="+mj-cs"/>
              </a:rPr>
              <a:t>Γεωλογία – Διαχείριση Φυσικών Πόρων</a:t>
            </a:r>
          </a:p>
        </p:txBody>
      </p:sp>
    </p:spTree>
    <p:extLst>
      <p:ext uri="{BB962C8B-B14F-4D97-AF65-F5344CB8AC3E}">
        <p14:creationId xmlns:p14="http://schemas.microsoft.com/office/powerpoint/2010/main" val="328747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Εικόνα που περιέχει κείμενο, χάρτης&#10;&#10;Η περιγραφή δημιουργήθηκε με πολύ υψηλή αξιοπιστία">
            <a:extLst>
              <a:ext uri="{FF2B5EF4-FFF2-40B4-BE49-F238E27FC236}">
                <a16:creationId xmlns:a16="http://schemas.microsoft.com/office/drawing/2014/main" id="{F82EC6F9-92CF-42D0-B2AC-2899F56CA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62" y="2282454"/>
            <a:ext cx="7620000" cy="4495800"/>
          </a:xfrm>
          <a:prstGeom prst="rect">
            <a:avLst/>
          </a:prstGeom>
        </p:spPr>
      </p:pic>
      <p:sp>
        <p:nvSpPr>
          <p:cNvPr id="2" name="Ορθογώνιο 1">
            <a:extLst>
              <a:ext uri="{FF2B5EF4-FFF2-40B4-BE49-F238E27FC236}">
                <a16:creationId xmlns:a16="http://schemas.microsoft.com/office/drawing/2014/main" id="{B101E0FF-4C36-4E90-8D06-3780B21E9C9E}"/>
              </a:ext>
            </a:extLst>
          </p:cNvPr>
          <p:cNvSpPr/>
          <p:nvPr/>
        </p:nvSpPr>
        <p:spPr>
          <a:xfrm>
            <a:off x="0" y="0"/>
            <a:ext cx="6096000" cy="923330"/>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11. ΟΡΟΓΕΝΕΤΙΚΑ ΣΥΣΤΗΜΑΤΑ</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Οι μεγάλες οροσειρές</a:t>
            </a:r>
            <a:endParaRPr lang="el-GR" dirty="0">
              <a:solidFill>
                <a:srgbClr val="C00000"/>
              </a:solidFill>
            </a:endParaRPr>
          </a:p>
        </p:txBody>
      </p:sp>
      <p:sp>
        <p:nvSpPr>
          <p:cNvPr id="3" name="Ορθογώνιο 2">
            <a:extLst>
              <a:ext uri="{FF2B5EF4-FFF2-40B4-BE49-F238E27FC236}">
                <a16:creationId xmlns:a16="http://schemas.microsoft.com/office/drawing/2014/main" id="{867250D6-64A3-4BE1-B974-36ED479A1468}"/>
              </a:ext>
            </a:extLst>
          </p:cNvPr>
          <p:cNvSpPr/>
          <p:nvPr/>
        </p:nvSpPr>
        <p:spPr>
          <a:xfrm>
            <a:off x="278423" y="1127318"/>
            <a:ext cx="6096000" cy="1200329"/>
          </a:xfrm>
          <a:prstGeom prst="rect">
            <a:avLst/>
          </a:prstGeom>
        </p:spPr>
        <p:txBody>
          <a:bodyPr>
            <a:spAutoFit/>
          </a:bodyPr>
          <a:lstStyle/>
          <a:p>
            <a:pPr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Είναι γνωστό ότι η επιφάνεια της Γης </a:t>
            </a:r>
            <a:r>
              <a:rPr lang="el-GR" b="1" dirty="0">
                <a:latin typeface="Cambria" panose="02040503050406030204" pitchFamily="18" charset="0"/>
                <a:ea typeface="MS Mincho" panose="02020609040205080304" pitchFamily="49" charset="-128"/>
                <a:cs typeface="Times New Roman" panose="02020603050405020304" pitchFamily="18" charset="0"/>
              </a:rPr>
              <a:t>διασχίζεται από τεράστιες ορεινές αλυσίδες μήκους πολλών χιλιομέτρων</a:t>
            </a:r>
            <a:r>
              <a:rPr lang="el-GR" dirty="0">
                <a:latin typeface="Cambria" panose="02040503050406030204" pitchFamily="18" charset="0"/>
                <a:ea typeface="MS Mincho" panose="02020609040205080304" pitchFamily="49" charset="-128"/>
                <a:cs typeface="Times New Roman" panose="02020603050405020304" pitchFamily="18" charset="0"/>
              </a:rPr>
              <a:t>, που κυριαρχούν με την παρουσία τους στη διαμόρφωση του τοπίου.</a:t>
            </a:r>
          </a:p>
        </p:txBody>
      </p:sp>
      <p:sp>
        <p:nvSpPr>
          <p:cNvPr id="4" name="Ορθογώνιο 3">
            <a:extLst>
              <a:ext uri="{FF2B5EF4-FFF2-40B4-BE49-F238E27FC236}">
                <a16:creationId xmlns:a16="http://schemas.microsoft.com/office/drawing/2014/main" id="{6DD292F4-8F7A-4022-8142-49317AEA0C06}"/>
              </a:ext>
            </a:extLst>
          </p:cNvPr>
          <p:cNvSpPr/>
          <p:nvPr/>
        </p:nvSpPr>
        <p:spPr>
          <a:xfrm>
            <a:off x="7992207" y="2209800"/>
            <a:ext cx="4088423" cy="4648200"/>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Έτσι, στην αμερικανική ήπειρο, παράλληλα προς τις ακτές του Ειρηνικού, αναπτύσσεται μια εντυπωσιακή οροσειρά μήκους </a:t>
            </a:r>
            <a:r>
              <a:rPr lang="el-GR" b="1" dirty="0">
                <a:latin typeface="Cambria" panose="02040503050406030204" pitchFamily="18" charset="0"/>
                <a:ea typeface="MS Mincho" panose="02020609040205080304" pitchFamily="49" charset="-128"/>
                <a:cs typeface="Times New Roman" panose="02020603050405020304" pitchFamily="18" charset="0"/>
              </a:rPr>
              <a:t>15000 χιλιομέτρων, που περιλαμβάνει την κορδιλιέρα των Άνδεων (Ν. Αμερική) και τα Βραχώδη όρη (Β. Αμερική). </a:t>
            </a:r>
            <a:r>
              <a:rPr lang="el-GR" dirty="0">
                <a:latin typeface="Cambria" panose="02040503050406030204" pitchFamily="18" charset="0"/>
                <a:ea typeface="MS Mincho" panose="02020609040205080304" pitchFamily="49" charset="-128"/>
                <a:cs typeface="Times New Roman" panose="02020603050405020304" pitchFamily="18" charset="0"/>
              </a:rPr>
              <a:t>Οι απέραντες εκτάσεις που απλώνονται στα ανατολικά τους, μέχρι τις ακτές του Ατλαντικού, εμφανίζουν γενικά ήπιες μορφολογίες με χαμηλά βουνά και αχανείς σχεδόν επίπεδες επιφάνειες (Βραζιλία, Αργεντινή κτλ.). Το μονότονο αυτό τοπίο χαρακτηρίζει τις εσωτερικές περιοχές μιας </a:t>
            </a:r>
            <a:r>
              <a:rPr lang="el-GR" dirty="0" err="1">
                <a:latin typeface="Cambria" panose="02040503050406030204" pitchFamily="18" charset="0"/>
                <a:ea typeface="MS Mincho" panose="02020609040205080304" pitchFamily="49" charset="-128"/>
                <a:cs typeface="Times New Roman" panose="02020603050405020304" pitchFamily="18" charset="0"/>
              </a:rPr>
              <a:t>λιθοσφαιρικής</a:t>
            </a:r>
            <a:r>
              <a:rPr lang="el-GR" dirty="0">
                <a:latin typeface="Cambria" panose="02040503050406030204" pitchFamily="18" charset="0"/>
                <a:ea typeface="MS Mincho" panose="02020609040205080304" pitchFamily="49" charset="-128"/>
                <a:cs typeface="Times New Roman" panose="02020603050405020304" pitchFamily="18" charset="0"/>
              </a:rPr>
              <a:t> πλάκας. </a:t>
            </a:r>
            <a:endParaRPr lang="el-GR" dirty="0"/>
          </a:p>
        </p:txBody>
      </p:sp>
    </p:spTree>
    <p:extLst>
      <p:ext uri="{BB962C8B-B14F-4D97-AF65-F5344CB8AC3E}">
        <p14:creationId xmlns:p14="http://schemas.microsoft.com/office/powerpoint/2010/main" val="8561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F468AAC-632A-49B2-9531-657C5F7D6279}"/>
              </a:ext>
            </a:extLst>
          </p:cNvPr>
          <p:cNvSpPr/>
          <p:nvPr/>
        </p:nvSpPr>
        <p:spPr>
          <a:xfrm>
            <a:off x="0" y="0"/>
            <a:ext cx="6096000" cy="923330"/>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11. ΟΡΟΓΕΝΕΤΙΚΑ ΣΥΣΤΗΜΑΤΑ</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Οι μεγάλες οροσειρές</a:t>
            </a:r>
            <a:endParaRPr lang="el-GR" dirty="0">
              <a:solidFill>
                <a:srgbClr val="C00000"/>
              </a:solidFill>
            </a:endParaRPr>
          </a:p>
        </p:txBody>
      </p:sp>
      <p:sp>
        <p:nvSpPr>
          <p:cNvPr id="3" name="Ορθογώνιο 2">
            <a:extLst>
              <a:ext uri="{FF2B5EF4-FFF2-40B4-BE49-F238E27FC236}">
                <a16:creationId xmlns:a16="http://schemas.microsoft.com/office/drawing/2014/main" id="{DCC2320C-2F26-4124-84F3-A20AAE3535AF}"/>
              </a:ext>
            </a:extLst>
          </p:cNvPr>
          <p:cNvSpPr/>
          <p:nvPr/>
        </p:nvSpPr>
        <p:spPr>
          <a:xfrm>
            <a:off x="111369" y="923330"/>
            <a:ext cx="5657614" cy="3693319"/>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Στην </a:t>
            </a:r>
            <a:r>
              <a:rPr lang="el-GR" dirty="0" err="1">
                <a:latin typeface="Cambria" panose="02040503050406030204" pitchFamily="18" charset="0"/>
                <a:ea typeface="MS Mincho" panose="02020609040205080304" pitchFamily="49" charset="-128"/>
                <a:cs typeface="Times New Roman" panose="02020603050405020304" pitchFamily="18" charset="0"/>
              </a:rPr>
              <a:t>Ευρασιατική</a:t>
            </a:r>
            <a:r>
              <a:rPr lang="el-GR" dirty="0">
                <a:latin typeface="Cambria" panose="02040503050406030204" pitchFamily="18" charset="0"/>
                <a:ea typeface="MS Mincho" panose="02020609040205080304" pitchFamily="49" charset="-128"/>
                <a:cs typeface="Times New Roman" panose="02020603050405020304" pitchFamily="18" charset="0"/>
              </a:rPr>
              <a:t> ήπειρο αναπτύσσεται η πιο σημαντική από τις ορεινές αλυσίδες του κόσμου, γιατί έχει τα ψηλότερα βουνά. Αυτή ξεκινάει από το Γιβραλτάρ και περιλαμβάνει το μεγαλόπρεπο συγκρότημα των </a:t>
            </a:r>
            <a:r>
              <a:rPr lang="el-GR" dirty="0" err="1">
                <a:latin typeface="Cambria" panose="02040503050406030204" pitchFamily="18" charset="0"/>
                <a:ea typeface="MS Mincho" panose="02020609040205080304" pitchFamily="49" charset="-128"/>
                <a:cs typeface="Times New Roman" panose="02020603050405020304" pitchFamily="18" charset="0"/>
              </a:rPr>
              <a:t>Άλπεων</a:t>
            </a:r>
            <a:r>
              <a:rPr lang="el-GR" dirty="0">
                <a:latin typeface="Cambria" panose="02040503050406030204" pitchFamily="18" charset="0"/>
                <a:ea typeface="MS Mincho" panose="02020609040205080304" pitchFamily="49" charset="-128"/>
                <a:cs typeface="Times New Roman" panose="02020603050405020304" pitchFamily="18" charset="0"/>
              </a:rPr>
              <a:t>, τα </a:t>
            </a:r>
            <a:r>
              <a:rPr lang="el-GR" dirty="0" err="1">
                <a:latin typeface="Cambria" panose="02040503050406030204" pitchFamily="18" charset="0"/>
                <a:ea typeface="MS Mincho" panose="02020609040205080304" pitchFamily="49" charset="-128"/>
                <a:cs typeface="Times New Roman" panose="02020603050405020304" pitchFamily="18" charset="0"/>
              </a:rPr>
              <a:t>Απένινα</a:t>
            </a:r>
            <a:r>
              <a:rPr lang="el-GR" dirty="0">
                <a:latin typeface="Cambria" panose="02040503050406030204" pitchFamily="18" charset="0"/>
                <a:ea typeface="MS Mincho" panose="02020609040205080304" pitchFamily="49" charset="-128"/>
                <a:cs typeface="Times New Roman" panose="02020603050405020304" pitchFamily="18" charset="0"/>
              </a:rPr>
              <a:t>, που είναι η ραχοκοκαλιά της Ιταλίας, τα Καρπάθια, τις </a:t>
            </a:r>
            <a:r>
              <a:rPr lang="el-GR" dirty="0" err="1">
                <a:latin typeface="Cambria" panose="02040503050406030204" pitchFamily="18" charset="0"/>
                <a:ea typeface="MS Mincho" panose="02020609040205080304" pitchFamily="49" charset="-128"/>
                <a:cs typeface="Times New Roman" panose="02020603050405020304" pitchFamily="18" charset="0"/>
              </a:rPr>
              <a:t>Διναρίδες</a:t>
            </a:r>
            <a:r>
              <a:rPr lang="el-GR" dirty="0">
                <a:latin typeface="Cambria" panose="02040503050406030204" pitchFamily="18" charset="0"/>
                <a:ea typeface="MS Mincho" panose="02020609040205080304" pitchFamily="49" charset="-128"/>
                <a:cs typeface="Times New Roman" panose="02020603050405020304" pitchFamily="18" charset="0"/>
              </a:rPr>
              <a:t>, κατά μήκος των ακτών της Αδριατικής στη Βαλκανική χερσόνησο, τις Ελληνίδες (το συγκρότημα της Πίνδου, που συνεχίζεται στην Πελοπόννησο, την Κρήτη και τη Ρόδο), την οροσειρά του Ταύρου στα νότια παράλια της Μ. Ασίας, τα βουνά της Περσίας και του Αφγανιστάν, για να φτάσει στη στέγη του κόσμου, τα </a:t>
            </a:r>
            <a:r>
              <a:rPr lang="el-GR" dirty="0" err="1">
                <a:latin typeface="Cambria" panose="02040503050406030204" pitchFamily="18" charset="0"/>
                <a:ea typeface="MS Mincho" panose="02020609040205080304" pitchFamily="49" charset="-128"/>
                <a:cs typeface="Times New Roman" panose="02020603050405020304" pitchFamily="18" charset="0"/>
              </a:rPr>
              <a:t>Ιμαλαΐα</a:t>
            </a:r>
            <a:r>
              <a:rPr lang="el-GR" dirty="0">
                <a:latin typeface="Cambria" panose="02040503050406030204" pitchFamily="18" charset="0"/>
                <a:ea typeface="MS Mincho" panose="02020609040205080304" pitchFamily="49" charset="-128"/>
                <a:cs typeface="Times New Roman" panose="02020603050405020304" pitchFamily="18" charset="0"/>
              </a:rPr>
              <a:t> και να καταλήξει στην Ινδονησία.</a:t>
            </a:r>
            <a:endParaRPr lang="el-GR" dirty="0"/>
          </a:p>
        </p:txBody>
      </p:sp>
      <p:sp>
        <p:nvSpPr>
          <p:cNvPr id="4" name="Ορθογώνιο 3">
            <a:extLst>
              <a:ext uri="{FF2B5EF4-FFF2-40B4-BE49-F238E27FC236}">
                <a16:creationId xmlns:a16="http://schemas.microsoft.com/office/drawing/2014/main" id="{109357AB-BB22-4236-B67F-2E9A544A3610}"/>
              </a:ext>
            </a:extLst>
          </p:cNvPr>
          <p:cNvSpPr/>
          <p:nvPr/>
        </p:nvSpPr>
        <p:spPr>
          <a:xfrm>
            <a:off x="5856907" y="4435376"/>
            <a:ext cx="6096000" cy="2308324"/>
          </a:xfrm>
          <a:prstGeom prst="rect">
            <a:avLst/>
          </a:prstGeom>
        </p:spPr>
        <p:txBody>
          <a:bodyPr>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Στα βόρεια αυτής της τεράστιας ορεινής ζώνης απλώνονται οι αχανείς πεδιάδες της Κεντρικής και Βόρειας Ευρώπης, καθώς και της Σιβηρίας, εκτάσεις ισοπεδωμένες, παραδομένες από 200 και πάνω εκατομμύρια χρόνια στο έλεος της αποσάθρωσης και διάβρωσης. Σχεδόν ταυτόσημη είναι η μορφολογία και νότια από την ορεινή ζώνη, όπου κυριαρχούν οι μεγάλες εκτάσεις της Αφρικής, της Αραβίας και της Ινδίας</a:t>
            </a:r>
            <a:endParaRPr lang="el-GR" dirty="0"/>
          </a:p>
        </p:txBody>
      </p:sp>
      <p:pic>
        <p:nvPicPr>
          <p:cNvPr id="6" name="Εικόνα 5" descr="Εικόνα που περιέχει κείμενο, χάρτης&#10;&#10;Η περιγραφή δημιουργήθηκε με πολύ υψηλή αξιοπιστία">
            <a:extLst>
              <a:ext uri="{FF2B5EF4-FFF2-40B4-BE49-F238E27FC236}">
                <a16:creationId xmlns:a16="http://schemas.microsoft.com/office/drawing/2014/main" id="{95C56760-C196-47B2-ABF6-75FC0EAEC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907" y="-14503"/>
            <a:ext cx="6351447" cy="4318984"/>
          </a:xfrm>
          <a:prstGeom prst="rect">
            <a:avLst/>
          </a:prstGeom>
        </p:spPr>
      </p:pic>
    </p:spTree>
    <p:extLst>
      <p:ext uri="{BB962C8B-B14F-4D97-AF65-F5344CB8AC3E}">
        <p14:creationId xmlns:p14="http://schemas.microsoft.com/office/powerpoint/2010/main" val="292528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0ACB97C-DF07-49B9-97F8-4E568FC3845A}"/>
              </a:ext>
            </a:extLst>
          </p:cNvPr>
          <p:cNvSpPr/>
          <p:nvPr/>
        </p:nvSpPr>
        <p:spPr>
          <a:xfrm>
            <a:off x="0" y="0"/>
            <a:ext cx="6096000" cy="923330"/>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11. ΟΡΟΓΕΝΕΤΙΚΑ ΣΥΣΤΗΜΑΤΑ</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Ορογενετικά συστήματα</a:t>
            </a:r>
            <a:endParaRPr lang="el-GR" dirty="0">
              <a:solidFill>
                <a:srgbClr val="C00000"/>
              </a:solidFill>
            </a:endParaRPr>
          </a:p>
        </p:txBody>
      </p:sp>
      <p:sp>
        <p:nvSpPr>
          <p:cNvPr id="3" name="Ορθογώνιο 2">
            <a:extLst>
              <a:ext uri="{FF2B5EF4-FFF2-40B4-BE49-F238E27FC236}">
                <a16:creationId xmlns:a16="http://schemas.microsoft.com/office/drawing/2014/main" id="{489C669F-DCA7-46CE-9429-7D0031E9950C}"/>
              </a:ext>
            </a:extLst>
          </p:cNvPr>
          <p:cNvSpPr/>
          <p:nvPr/>
        </p:nvSpPr>
        <p:spPr>
          <a:xfrm>
            <a:off x="0" y="1041573"/>
            <a:ext cx="6096000" cy="4247317"/>
          </a:xfrm>
          <a:prstGeom prst="rect">
            <a:avLst/>
          </a:prstGeom>
        </p:spPr>
        <p:txBody>
          <a:bodyPr>
            <a:spAutoFit/>
          </a:bodyPr>
          <a:lstStyle/>
          <a:p>
            <a:pPr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Έχει ήδη αναφερθεί ότι οι περιοχές όπου συγκλίνουν και τελικά συγκρούονται δυο </a:t>
            </a:r>
            <a:r>
              <a:rPr lang="el-GR" dirty="0" err="1">
                <a:latin typeface="Cambria" panose="02040503050406030204" pitchFamily="18" charset="0"/>
                <a:ea typeface="MS Mincho" panose="02020609040205080304" pitchFamily="49" charset="-128"/>
                <a:cs typeface="Times New Roman" panose="02020603050405020304" pitchFamily="18" charset="0"/>
              </a:rPr>
              <a:t>λιθοσφαιρικές</a:t>
            </a:r>
            <a:r>
              <a:rPr lang="el-GR" dirty="0">
                <a:latin typeface="Cambria" panose="02040503050406030204" pitchFamily="18" charset="0"/>
                <a:ea typeface="MS Mincho" panose="02020609040205080304" pitchFamily="49" charset="-128"/>
                <a:cs typeface="Times New Roman" panose="02020603050405020304" pitchFamily="18" charset="0"/>
              </a:rPr>
              <a:t> πλάκες χαρακτηρίζονται ως </a:t>
            </a:r>
            <a:r>
              <a:rPr lang="el-GR" dirty="0" err="1">
                <a:latin typeface="Cambria" panose="02040503050406030204" pitchFamily="18" charset="0"/>
                <a:ea typeface="MS Mincho" panose="02020609040205080304" pitchFamily="49" charset="-128"/>
                <a:cs typeface="Times New Roman" panose="02020603050405020304" pitchFamily="18" charset="0"/>
              </a:rPr>
              <a:t>ορογενετικές</a:t>
            </a:r>
            <a:r>
              <a:rPr lang="el-GR" dirty="0">
                <a:latin typeface="Cambria" panose="02040503050406030204" pitchFamily="18" charset="0"/>
                <a:ea typeface="MS Mincho" panose="02020609040205080304" pitchFamily="49" charset="-128"/>
                <a:cs typeface="Times New Roman" panose="02020603050405020304" pitchFamily="18" charset="0"/>
              </a:rPr>
              <a:t> ζώνες, αφού η σύγκρουση έχει ως τελικό αποτέλεσμα την ανάδυση των μεγάλων οροσειρών. Οι ζώνες αυτές, που είναι γεωλογικά ενεργές με την έννοια ότι σε αυτές εντοπίζεται η ανακύκλωση των πετρωμάτων ενώ συνάμα χαρακτηρίζονται από έντονη σεισμική και ηφαιστειακή δραστηριότητα, δεν είναι γεωγραφικά σταθερές σ’ όλο το διάστημα της ιστορίας της Γης. Αντίθετα, μόλις ολοκληρωθεί η σύγκρουση των δυο πλακών και γίνει η ανάδυση της νέας οροσειράς το σύστημα πλέον μπλοκάρεται και η διαδικασία στο συγκεκριμένο χώρο σταματάει, για να μεταπηδήσει κάπου αλλού, σε καινούρια θέση.</a:t>
            </a:r>
          </a:p>
        </p:txBody>
      </p:sp>
      <p:pic>
        <p:nvPicPr>
          <p:cNvPr id="4" name="Εικόνα 3">
            <a:extLst>
              <a:ext uri="{FF2B5EF4-FFF2-40B4-BE49-F238E27FC236}">
                <a16:creationId xmlns:a16="http://schemas.microsoft.com/office/drawing/2014/main" id="{5E6C1550-660D-4F51-B063-6A79B13488F7}"/>
              </a:ext>
            </a:extLst>
          </p:cNvPr>
          <p:cNvPicPr>
            <a:picLocks noChangeAspect="1"/>
          </p:cNvPicPr>
          <p:nvPr/>
        </p:nvPicPr>
        <p:blipFill>
          <a:blip r:embed="rId2"/>
          <a:stretch>
            <a:fillRect/>
          </a:stretch>
        </p:blipFill>
        <p:spPr>
          <a:xfrm>
            <a:off x="6459782" y="315057"/>
            <a:ext cx="5286375" cy="3238500"/>
          </a:xfrm>
          <a:prstGeom prst="rect">
            <a:avLst/>
          </a:prstGeom>
        </p:spPr>
      </p:pic>
      <p:pic>
        <p:nvPicPr>
          <p:cNvPr id="5" name="Εικόνα 4">
            <a:extLst>
              <a:ext uri="{FF2B5EF4-FFF2-40B4-BE49-F238E27FC236}">
                <a16:creationId xmlns:a16="http://schemas.microsoft.com/office/drawing/2014/main" id="{DB53687E-9DF0-4A7E-B158-EA0A68F76BF4}"/>
              </a:ext>
            </a:extLst>
          </p:cNvPr>
          <p:cNvPicPr>
            <a:picLocks noChangeAspect="1"/>
          </p:cNvPicPr>
          <p:nvPr/>
        </p:nvPicPr>
        <p:blipFill>
          <a:blip r:embed="rId3"/>
          <a:stretch>
            <a:fillRect/>
          </a:stretch>
        </p:blipFill>
        <p:spPr>
          <a:xfrm>
            <a:off x="6459782" y="3788026"/>
            <a:ext cx="5286375" cy="3001728"/>
          </a:xfrm>
          <a:prstGeom prst="rect">
            <a:avLst/>
          </a:prstGeom>
        </p:spPr>
      </p:pic>
    </p:spTree>
    <p:extLst>
      <p:ext uri="{BB962C8B-B14F-4D97-AF65-F5344CB8AC3E}">
        <p14:creationId xmlns:p14="http://schemas.microsoft.com/office/powerpoint/2010/main" val="102458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E5C336E-B93E-4C12-B4E3-094765FB9AC5}"/>
              </a:ext>
            </a:extLst>
          </p:cNvPr>
          <p:cNvSpPr/>
          <p:nvPr/>
        </p:nvSpPr>
        <p:spPr>
          <a:xfrm>
            <a:off x="0" y="0"/>
            <a:ext cx="6096000" cy="923330"/>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11. ΟΡΟΓΕΝΕΤΙΚΑ ΣΥΣΤΗΜΑΤΑ</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Ορογενετικά συστήματα</a:t>
            </a:r>
            <a:endParaRPr lang="el-GR" dirty="0">
              <a:solidFill>
                <a:srgbClr val="C00000"/>
              </a:solidFill>
            </a:endParaRPr>
          </a:p>
        </p:txBody>
      </p:sp>
      <p:sp>
        <p:nvSpPr>
          <p:cNvPr id="3" name="Ορθογώνιο 2">
            <a:extLst>
              <a:ext uri="{FF2B5EF4-FFF2-40B4-BE49-F238E27FC236}">
                <a16:creationId xmlns:a16="http://schemas.microsoft.com/office/drawing/2014/main" id="{6CBA9DF5-8338-4431-BF28-870A403E7C34}"/>
              </a:ext>
            </a:extLst>
          </p:cNvPr>
          <p:cNvSpPr/>
          <p:nvPr/>
        </p:nvSpPr>
        <p:spPr>
          <a:xfrm>
            <a:off x="357554" y="1074564"/>
            <a:ext cx="6096000" cy="5632311"/>
          </a:xfrm>
          <a:prstGeom prst="rect">
            <a:avLst/>
          </a:prstGeom>
        </p:spPr>
        <p:txBody>
          <a:bodyPr>
            <a:spAutoFit/>
          </a:bodyPr>
          <a:lstStyle/>
          <a:p>
            <a:pPr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Με βάση τα παραπάνω, ξέρουμε ότι διανύουμε τις τελευταίες φάσεις μιας </a:t>
            </a:r>
            <a:r>
              <a:rPr lang="el-GR" dirty="0" err="1">
                <a:latin typeface="Cambria" panose="02040503050406030204" pitchFamily="18" charset="0"/>
                <a:ea typeface="MS Mincho" panose="02020609040205080304" pitchFamily="49" charset="-128"/>
                <a:cs typeface="Times New Roman" panose="02020603050405020304" pitchFamily="18" charset="0"/>
              </a:rPr>
              <a:t>ορογενετικής</a:t>
            </a:r>
            <a:r>
              <a:rPr lang="el-GR" dirty="0">
                <a:latin typeface="Cambria" panose="02040503050406030204" pitchFamily="18" charset="0"/>
                <a:ea typeface="MS Mincho" panose="02020609040205080304" pitchFamily="49" charset="-128"/>
                <a:cs typeface="Times New Roman" panose="02020603050405020304" pitchFamily="18" charset="0"/>
              </a:rPr>
              <a:t> διαδικασίας που άρχισε πριν 60 </a:t>
            </a:r>
            <a:r>
              <a:rPr lang="el-GR" dirty="0" err="1">
                <a:latin typeface="Cambria" panose="02040503050406030204" pitchFamily="18" charset="0"/>
                <a:ea typeface="MS Mincho" panose="02020609040205080304" pitchFamily="49" charset="-128"/>
                <a:cs typeface="Times New Roman" panose="02020603050405020304" pitchFamily="18" charset="0"/>
              </a:rPr>
              <a:t>εκατομ</a:t>
            </a:r>
            <a:r>
              <a:rPr lang="el-GR" dirty="0">
                <a:latin typeface="Cambria" panose="02040503050406030204" pitchFamily="18" charset="0"/>
                <a:ea typeface="MS Mincho" panose="02020609040205080304" pitchFamily="49" charset="-128"/>
                <a:cs typeface="Times New Roman" panose="02020603050405020304" pitchFamily="18" charset="0"/>
              </a:rPr>
              <a:t>. Χρόνια και είναι αυτή ακριβώς που δημιούργησε τις δυο τεράστιες ορεινές αλυσίδες που ήδη αναφέρθηκαν, δηλαδή Άνδεις-Βραχώδη όρη στην Αμερική και Άλπεις –</a:t>
            </a:r>
            <a:r>
              <a:rPr lang="el-GR" dirty="0" err="1">
                <a:latin typeface="Cambria" panose="02040503050406030204" pitchFamily="18" charset="0"/>
                <a:ea typeface="MS Mincho" panose="02020609040205080304" pitchFamily="49" charset="-128"/>
                <a:cs typeface="Times New Roman" panose="02020603050405020304" pitchFamily="18" charset="0"/>
              </a:rPr>
              <a:t>Ιμαλαΐα</a:t>
            </a:r>
            <a:r>
              <a:rPr lang="el-GR" dirty="0">
                <a:latin typeface="Cambria" panose="02040503050406030204" pitchFamily="18" charset="0"/>
                <a:ea typeface="MS Mincho" panose="02020609040205080304" pitchFamily="49" charset="-128"/>
                <a:cs typeface="Times New Roman" panose="02020603050405020304" pitchFamily="18" charset="0"/>
              </a:rPr>
              <a:t> </a:t>
            </a:r>
            <a:r>
              <a:rPr lang="el-GR" dirty="0" err="1">
                <a:latin typeface="Cambria" panose="02040503050406030204" pitchFamily="18" charset="0"/>
                <a:ea typeface="MS Mincho" panose="02020609040205080304" pitchFamily="49" charset="-128"/>
                <a:cs typeface="Times New Roman" panose="02020603050405020304" pitchFamily="18" charset="0"/>
              </a:rPr>
              <a:t>κτλ</a:t>
            </a:r>
            <a:r>
              <a:rPr lang="el-GR" dirty="0">
                <a:latin typeface="Cambria" panose="02040503050406030204" pitchFamily="18" charset="0"/>
                <a:ea typeface="MS Mincho" panose="02020609040205080304" pitchFamily="49" charset="-128"/>
                <a:cs typeface="Times New Roman" panose="02020603050405020304" pitchFamily="18" charset="0"/>
              </a:rPr>
              <a:t> στην Ευρασία. Το </a:t>
            </a:r>
            <a:r>
              <a:rPr lang="el-GR" dirty="0" err="1">
                <a:latin typeface="Cambria" panose="02040503050406030204" pitchFamily="18" charset="0"/>
                <a:ea typeface="MS Mincho" panose="02020609040205080304" pitchFamily="49" charset="-128"/>
                <a:cs typeface="Times New Roman" panose="02020603050405020304" pitchFamily="18" charset="0"/>
              </a:rPr>
              <a:t>ορογενετικό</a:t>
            </a:r>
            <a:r>
              <a:rPr lang="el-GR" dirty="0">
                <a:latin typeface="Cambria" panose="02040503050406030204" pitchFamily="18" charset="0"/>
                <a:ea typeface="MS Mincho" panose="02020609040205080304" pitchFamily="49" charset="-128"/>
                <a:cs typeface="Times New Roman" panose="02020603050405020304" pitchFamily="18" charset="0"/>
              </a:rPr>
              <a:t> αυτό σύστημα λέγεται </a:t>
            </a:r>
            <a:r>
              <a:rPr lang="el-GR" b="1" dirty="0">
                <a:latin typeface="Cambria" panose="02040503050406030204" pitchFamily="18" charset="0"/>
                <a:ea typeface="MS Mincho" panose="02020609040205080304" pitchFamily="49" charset="-128"/>
                <a:cs typeface="Times New Roman" panose="02020603050405020304" pitchFamily="18" charset="0"/>
              </a:rPr>
              <a:t>Αλπικό</a:t>
            </a:r>
            <a:r>
              <a:rPr lang="el-GR" dirty="0">
                <a:latin typeface="Cambria" panose="02040503050406030204" pitchFamily="18" charset="0"/>
                <a:ea typeface="MS Mincho" panose="02020609040205080304" pitchFamily="49" charset="-128"/>
                <a:cs typeface="Times New Roman" panose="02020603050405020304" pitchFamily="18" charset="0"/>
              </a:rPr>
              <a:t>, γιατί από τις Άλπεις πρωτοξεκίνησε η μελέτη του. Γνωρίζουμε επίσης ότι πριν περίπου 200 </a:t>
            </a:r>
            <a:r>
              <a:rPr lang="el-GR" dirty="0" err="1">
                <a:latin typeface="Cambria" panose="02040503050406030204" pitchFamily="18" charset="0"/>
                <a:ea typeface="MS Mincho" panose="02020609040205080304" pitchFamily="49" charset="-128"/>
                <a:cs typeface="Times New Roman" panose="02020603050405020304" pitchFamily="18" charset="0"/>
              </a:rPr>
              <a:t>εκατομ</a:t>
            </a:r>
            <a:r>
              <a:rPr lang="el-GR" dirty="0">
                <a:latin typeface="Cambria" panose="02040503050406030204" pitchFamily="18" charset="0"/>
                <a:ea typeface="MS Mincho" panose="02020609040205080304" pitchFamily="49" charset="-128"/>
                <a:cs typeface="Times New Roman" panose="02020603050405020304" pitchFamily="18" charset="0"/>
              </a:rPr>
              <a:t>. χρόνια είχε ολοκληρωθεί το </a:t>
            </a:r>
            <a:r>
              <a:rPr lang="el-GR" b="1" dirty="0" err="1">
                <a:latin typeface="Cambria" panose="02040503050406030204" pitchFamily="18" charset="0"/>
                <a:ea typeface="MS Mincho" panose="02020609040205080304" pitchFamily="49" charset="-128"/>
                <a:cs typeface="Times New Roman" panose="02020603050405020304" pitchFamily="18" charset="0"/>
              </a:rPr>
              <a:t>Ερκύνι</a:t>
            </a:r>
            <a:r>
              <a:rPr lang="el-GR" dirty="0" err="1">
                <a:latin typeface="Cambria" panose="02040503050406030204" pitchFamily="18" charset="0"/>
                <a:ea typeface="MS Mincho" panose="02020609040205080304" pitchFamily="49" charset="-128"/>
                <a:cs typeface="Times New Roman" panose="02020603050405020304" pitchFamily="18" charset="0"/>
              </a:rPr>
              <a:t>ο</a:t>
            </a:r>
            <a:r>
              <a:rPr lang="el-GR" dirty="0">
                <a:latin typeface="Cambria" panose="02040503050406030204" pitchFamily="18" charset="0"/>
                <a:ea typeface="MS Mincho" panose="02020609040205080304" pitchFamily="49" charset="-128"/>
                <a:cs typeface="Times New Roman" panose="02020603050405020304" pitchFamily="18" charset="0"/>
              </a:rPr>
              <a:t> ή </a:t>
            </a:r>
            <a:r>
              <a:rPr lang="el-GR" b="1" dirty="0" err="1">
                <a:latin typeface="Cambria" panose="02040503050406030204" pitchFamily="18" charset="0"/>
                <a:ea typeface="MS Mincho" panose="02020609040205080304" pitchFamily="49" charset="-128"/>
                <a:cs typeface="Times New Roman" panose="02020603050405020304" pitchFamily="18" charset="0"/>
              </a:rPr>
              <a:t>Βαρίσκιο</a:t>
            </a:r>
            <a:r>
              <a:rPr lang="el-GR" b="1" dirty="0">
                <a:latin typeface="Cambria" panose="02040503050406030204" pitchFamily="18" charset="0"/>
                <a:ea typeface="MS Mincho" panose="02020609040205080304" pitchFamily="49" charset="-128"/>
                <a:cs typeface="Times New Roman" panose="02020603050405020304" pitchFamily="18" charset="0"/>
              </a:rPr>
              <a:t> </a:t>
            </a:r>
            <a:r>
              <a:rPr lang="el-GR" dirty="0" err="1">
                <a:latin typeface="Cambria" panose="02040503050406030204" pitchFamily="18" charset="0"/>
                <a:ea typeface="MS Mincho" panose="02020609040205080304" pitchFamily="49" charset="-128"/>
                <a:cs typeface="Times New Roman" panose="02020603050405020304" pitchFamily="18" charset="0"/>
              </a:rPr>
              <a:t>ορογενετικό</a:t>
            </a:r>
            <a:r>
              <a:rPr lang="el-GR" dirty="0">
                <a:latin typeface="Cambria" panose="02040503050406030204" pitchFamily="18" charset="0"/>
                <a:ea typeface="MS Mincho" panose="02020609040205080304" pitchFamily="49" charset="-128"/>
                <a:cs typeface="Times New Roman" panose="02020603050405020304" pitchFamily="18" charset="0"/>
              </a:rPr>
              <a:t> σύστημα, που είχε δημιουργηθεί ψηλά βουνά στη Β. Γερμανία και τη Γαλλία. Υπολείμματα αυτών των βουνών είναι οι </a:t>
            </a:r>
            <a:r>
              <a:rPr lang="el-GR" dirty="0" err="1">
                <a:latin typeface="Cambria" panose="02040503050406030204" pitchFamily="18" charset="0"/>
                <a:ea typeface="MS Mincho" panose="02020609040205080304" pitchFamily="49" charset="-128"/>
                <a:cs typeface="Times New Roman" panose="02020603050405020304" pitchFamily="18" charset="0"/>
              </a:rPr>
              <a:t>Αρδέννες</a:t>
            </a:r>
            <a:r>
              <a:rPr lang="el-GR" dirty="0">
                <a:latin typeface="Cambria" panose="02040503050406030204" pitchFamily="18" charset="0"/>
                <a:ea typeface="MS Mincho" panose="02020609040205080304" pitchFamily="49" charset="-128"/>
                <a:cs typeface="Times New Roman" panose="02020603050405020304" pitchFamily="18" charset="0"/>
              </a:rPr>
              <a:t> (Βέλγιο), ο </a:t>
            </a:r>
            <a:r>
              <a:rPr lang="el-GR" dirty="0" err="1">
                <a:latin typeface="Cambria" panose="02040503050406030204" pitchFamily="18" charset="0"/>
                <a:ea typeface="MS Mincho" panose="02020609040205080304" pitchFamily="49" charset="-128"/>
                <a:cs typeface="Times New Roman" panose="02020603050405020304" pitchFamily="18" charset="0"/>
              </a:rPr>
              <a:t>Μέλανας</a:t>
            </a:r>
            <a:r>
              <a:rPr lang="el-GR" dirty="0">
                <a:latin typeface="Cambria" panose="02040503050406030204" pitchFamily="18" charset="0"/>
                <a:ea typeface="MS Mincho" panose="02020609040205080304" pitchFamily="49" charset="-128"/>
                <a:cs typeface="Times New Roman" panose="02020603050405020304" pitchFamily="18" charset="0"/>
              </a:rPr>
              <a:t> Δρυμός, τα Ουράλια (Ρωσία) κ.α. </a:t>
            </a:r>
            <a:r>
              <a:rPr lang="el-GR" dirty="0"/>
              <a:t>Ακόμα παλαιότερα, πριν περίπου 400 </a:t>
            </a:r>
            <a:r>
              <a:rPr lang="el-GR" dirty="0" err="1"/>
              <a:t>εκατομ</a:t>
            </a:r>
            <a:r>
              <a:rPr lang="el-GR" dirty="0"/>
              <a:t>. Χρόνια υπήρξε το </a:t>
            </a:r>
            <a:r>
              <a:rPr lang="el-GR" b="1" dirty="0" err="1"/>
              <a:t>Καληδόνιο</a:t>
            </a:r>
            <a:r>
              <a:rPr lang="el-GR" b="1" dirty="0"/>
              <a:t> </a:t>
            </a:r>
            <a:r>
              <a:rPr lang="el-GR" dirty="0" err="1"/>
              <a:t>ορογενετικό</a:t>
            </a:r>
            <a:r>
              <a:rPr lang="el-GR" dirty="0"/>
              <a:t> σύστημα, που υπολείμματα των οροσειρών που είχε δημιουργήσει συναντάμε σήμερα στη Σκανδιναβία, στα Βρετανικά νησιά και τα </a:t>
            </a:r>
            <a:r>
              <a:rPr lang="el-GR" dirty="0" err="1"/>
              <a:t>Αππαλάχια</a:t>
            </a:r>
            <a:r>
              <a:rPr lang="el-GR" dirty="0"/>
              <a:t> όρη στη Β. Αμερική. Τέλος, πριν περίπου 800 </a:t>
            </a:r>
            <a:r>
              <a:rPr lang="el-GR" dirty="0" err="1"/>
              <a:t>εκατομ</a:t>
            </a:r>
            <a:r>
              <a:rPr lang="el-GR" dirty="0"/>
              <a:t> χρόνια και ακόμη παλαιότερα είχαν αναδυθεί οροσειρές στις σήμερα αχανείς επίπεδες εκτάσεις της Ρωσίας, της Σαχάρας, της Βραζιλίας και του Καναδά! </a:t>
            </a:r>
            <a:endParaRPr lang="el-G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 name="Εικόνα 3">
            <a:extLst>
              <a:ext uri="{FF2B5EF4-FFF2-40B4-BE49-F238E27FC236}">
                <a16:creationId xmlns:a16="http://schemas.microsoft.com/office/drawing/2014/main" id="{7621581C-7DA4-429C-904A-2470D9381476}"/>
              </a:ext>
            </a:extLst>
          </p:cNvPr>
          <p:cNvPicPr>
            <a:picLocks noChangeAspect="1"/>
          </p:cNvPicPr>
          <p:nvPr/>
        </p:nvPicPr>
        <p:blipFill>
          <a:blip r:embed="rId2"/>
          <a:stretch>
            <a:fillRect/>
          </a:stretch>
        </p:blipFill>
        <p:spPr>
          <a:xfrm>
            <a:off x="6991349" y="286483"/>
            <a:ext cx="4536524" cy="3054593"/>
          </a:xfrm>
          <a:prstGeom prst="rect">
            <a:avLst/>
          </a:prstGeom>
        </p:spPr>
      </p:pic>
      <p:pic>
        <p:nvPicPr>
          <p:cNvPr id="5" name="Εικόνα 4">
            <a:extLst>
              <a:ext uri="{FF2B5EF4-FFF2-40B4-BE49-F238E27FC236}">
                <a16:creationId xmlns:a16="http://schemas.microsoft.com/office/drawing/2014/main" id="{9D51C0D2-ECF7-4C83-8A5D-53F65765CBE5}"/>
              </a:ext>
            </a:extLst>
          </p:cNvPr>
          <p:cNvPicPr>
            <a:picLocks noChangeAspect="1"/>
          </p:cNvPicPr>
          <p:nvPr/>
        </p:nvPicPr>
        <p:blipFill>
          <a:blip r:embed="rId3"/>
          <a:stretch>
            <a:fillRect/>
          </a:stretch>
        </p:blipFill>
        <p:spPr>
          <a:xfrm>
            <a:off x="6991349" y="3580302"/>
            <a:ext cx="4536524" cy="3054594"/>
          </a:xfrm>
          <a:prstGeom prst="rect">
            <a:avLst/>
          </a:prstGeom>
        </p:spPr>
      </p:pic>
    </p:spTree>
    <p:extLst>
      <p:ext uri="{BB962C8B-B14F-4D97-AF65-F5344CB8AC3E}">
        <p14:creationId xmlns:p14="http://schemas.microsoft.com/office/powerpoint/2010/main" val="409446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E04D121D-E383-4880-8C26-B11AE0FE7F99}"/>
              </a:ext>
            </a:extLst>
          </p:cNvPr>
          <p:cNvPicPr>
            <a:picLocks noChangeAspect="1"/>
          </p:cNvPicPr>
          <p:nvPr/>
        </p:nvPicPr>
        <p:blipFill>
          <a:blip r:embed="rId2"/>
          <a:stretch>
            <a:fillRect/>
          </a:stretch>
        </p:blipFill>
        <p:spPr>
          <a:xfrm>
            <a:off x="61717" y="4481707"/>
            <a:ext cx="3513821" cy="2338781"/>
          </a:xfrm>
          <a:prstGeom prst="rect">
            <a:avLst/>
          </a:prstGeom>
        </p:spPr>
      </p:pic>
      <p:sp>
        <p:nvSpPr>
          <p:cNvPr id="2" name="Ορθογώνιο 1">
            <a:extLst>
              <a:ext uri="{FF2B5EF4-FFF2-40B4-BE49-F238E27FC236}">
                <a16:creationId xmlns:a16="http://schemas.microsoft.com/office/drawing/2014/main" id="{0C93FC50-0968-473E-9E5B-252B41E87B10}"/>
              </a:ext>
            </a:extLst>
          </p:cNvPr>
          <p:cNvSpPr/>
          <p:nvPr/>
        </p:nvSpPr>
        <p:spPr>
          <a:xfrm>
            <a:off x="0" y="0"/>
            <a:ext cx="6096000" cy="923330"/>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11. ΟΡΟΓΕΝΕΤΙΚΑ ΣΥΣΤΗΜΑΤΑ</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a:t>
            </a:r>
            <a:endParaRPr lang="el-GR"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a:p>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Εξωγενείς και ενδογενείς δυνάμεις</a:t>
            </a:r>
            <a:endParaRPr lang="el-GR" dirty="0">
              <a:solidFill>
                <a:srgbClr val="C00000"/>
              </a:solidFill>
            </a:endParaRPr>
          </a:p>
        </p:txBody>
      </p:sp>
      <p:sp>
        <p:nvSpPr>
          <p:cNvPr id="3" name="Ορθογώνιο 2">
            <a:extLst>
              <a:ext uri="{FF2B5EF4-FFF2-40B4-BE49-F238E27FC236}">
                <a16:creationId xmlns:a16="http://schemas.microsoft.com/office/drawing/2014/main" id="{FE79DF52-F94C-4092-8D3A-C7F78B34FC94}"/>
              </a:ext>
            </a:extLst>
          </p:cNvPr>
          <p:cNvSpPr/>
          <p:nvPr/>
        </p:nvSpPr>
        <p:spPr>
          <a:xfrm>
            <a:off x="172915" y="914675"/>
            <a:ext cx="8074269" cy="1477328"/>
          </a:xfrm>
          <a:prstGeom prst="rect">
            <a:avLst/>
          </a:prstGeom>
        </p:spPr>
        <p:txBody>
          <a:bodyPr wrap="square">
            <a:spAutoFit/>
          </a:bodyPr>
          <a:lstStyle/>
          <a:p>
            <a:pPr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Με βάση τα παραπάνω βλέπουμε ότι κάθε ηπειρωτικός χώρος υπήρξε κάποια στιγμή στο παρελθόν τμήμα μιας οροσειράς, που δημιουργήθηκε στα πλαίσια κάποιου </a:t>
            </a:r>
            <a:r>
              <a:rPr lang="el-GR" dirty="0" err="1">
                <a:latin typeface="Cambria" panose="02040503050406030204" pitchFamily="18" charset="0"/>
                <a:ea typeface="MS Mincho" panose="02020609040205080304" pitchFamily="49" charset="-128"/>
                <a:cs typeface="Times New Roman" panose="02020603050405020304" pitchFamily="18" charset="0"/>
              </a:rPr>
              <a:t>ορογενετικού</a:t>
            </a:r>
            <a:r>
              <a:rPr lang="el-GR" dirty="0">
                <a:latin typeface="Cambria" panose="02040503050406030204" pitchFamily="18" charset="0"/>
                <a:ea typeface="MS Mincho" panose="02020609040205080304" pitchFamily="49" charset="-128"/>
                <a:cs typeface="Times New Roman" panose="02020603050405020304" pitchFamily="18" charset="0"/>
              </a:rPr>
              <a:t> συστήματος. Είναι επίσης σαφές ότι όσο παλιότερο είναι το </a:t>
            </a:r>
            <a:r>
              <a:rPr lang="el-GR" dirty="0" err="1">
                <a:latin typeface="Cambria" panose="02040503050406030204" pitchFamily="18" charset="0"/>
                <a:ea typeface="MS Mincho" panose="02020609040205080304" pitchFamily="49" charset="-128"/>
                <a:cs typeface="Times New Roman" panose="02020603050405020304" pitchFamily="18" charset="0"/>
              </a:rPr>
              <a:t>ορογενετικό</a:t>
            </a:r>
            <a:r>
              <a:rPr lang="el-GR" dirty="0">
                <a:latin typeface="Cambria" panose="02040503050406030204" pitchFamily="18" charset="0"/>
                <a:ea typeface="MS Mincho" panose="02020609040205080304" pitchFamily="49" charset="-128"/>
                <a:cs typeface="Times New Roman" panose="02020603050405020304" pitchFamily="18" charset="0"/>
              </a:rPr>
              <a:t> σύστημα που δημιούργησε ένα χώρο, τόσο περισσότερο ήπιο και ισοπεδωμένο παρουσιάζεται το σημερινό του τοπίο. </a:t>
            </a:r>
          </a:p>
        </p:txBody>
      </p:sp>
      <p:sp>
        <p:nvSpPr>
          <p:cNvPr id="4" name="Ορθογώνιο 3">
            <a:extLst>
              <a:ext uri="{FF2B5EF4-FFF2-40B4-BE49-F238E27FC236}">
                <a16:creationId xmlns:a16="http://schemas.microsoft.com/office/drawing/2014/main" id="{1258079D-2BE5-458E-83A3-C7623F92342B}"/>
              </a:ext>
            </a:extLst>
          </p:cNvPr>
          <p:cNvSpPr/>
          <p:nvPr/>
        </p:nvSpPr>
        <p:spPr>
          <a:xfrm>
            <a:off x="1658814" y="2434673"/>
            <a:ext cx="8162194" cy="1477328"/>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Κι αυτό γιατί η επιφάνεια της Γης εκφράζει μια ισορροπία ανάμεσα σε δυο ανταγωνιστικούς παράγοντες που τη διαμορφώνουν: τις εξωγενείς δυνάμεις που τείνουν να διαβρώσουν και να ισοπεδώσουν κάθε μορφολογική ανωμαλία της γήινης επιφάνειας και τις ενδογενείς δυνάμεις που προσπαθούν συνεχώς να δημιουργήσουν νέες μορφές. </a:t>
            </a:r>
            <a:endParaRPr lang="el-GR" dirty="0"/>
          </a:p>
        </p:txBody>
      </p:sp>
      <p:sp>
        <p:nvSpPr>
          <p:cNvPr id="5" name="Ορθογώνιο 4">
            <a:extLst>
              <a:ext uri="{FF2B5EF4-FFF2-40B4-BE49-F238E27FC236}">
                <a16:creationId xmlns:a16="http://schemas.microsoft.com/office/drawing/2014/main" id="{BC0C9B00-C9F8-414F-B909-9C9376326F19}"/>
              </a:ext>
            </a:extLst>
          </p:cNvPr>
          <p:cNvSpPr/>
          <p:nvPr/>
        </p:nvSpPr>
        <p:spPr>
          <a:xfrm>
            <a:off x="5632937" y="5066162"/>
            <a:ext cx="6386147" cy="1754326"/>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Αντίθετα οι ενδογενείς δυνάμεις κατανέμονται κυρίως στις </a:t>
            </a:r>
            <a:r>
              <a:rPr lang="el-GR" dirty="0" err="1">
                <a:latin typeface="Cambria" panose="02040503050406030204" pitchFamily="18" charset="0"/>
                <a:ea typeface="MS Mincho" panose="02020609040205080304" pitchFamily="49" charset="-128"/>
                <a:cs typeface="Times New Roman" panose="02020603050405020304" pitchFamily="18" charset="0"/>
              </a:rPr>
              <a:t>ορογενετικές</a:t>
            </a:r>
            <a:r>
              <a:rPr lang="el-GR" dirty="0">
                <a:latin typeface="Cambria" panose="02040503050406030204" pitchFamily="18" charset="0"/>
                <a:ea typeface="MS Mincho" panose="02020609040205080304" pitchFamily="49" charset="-128"/>
                <a:cs typeface="Times New Roman" panose="02020603050405020304" pitchFamily="18" charset="0"/>
              </a:rPr>
              <a:t> ζώνες. Έτσι. ‘όταν μια </a:t>
            </a:r>
            <a:r>
              <a:rPr lang="el-GR" dirty="0" err="1">
                <a:latin typeface="Cambria" panose="02040503050406030204" pitchFamily="18" charset="0"/>
                <a:ea typeface="MS Mincho" panose="02020609040205080304" pitchFamily="49" charset="-128"/>
                <a:cs typeface="Times New Roman" panose="02020603050405020304" pitchFamily="18" charset="0"/>
              </a:rPr>
              <a:t>ορογενετική</a:t>
            </a:r>
            <a:r>
              <a:rPr lang="el-GR" dirty="0">
                <a:latin typeface="Cambria" panose="02040503050406030204" pitchFamily="18" charset="0"/>
                <a:ea typeface="MS Mincho" panose="02020609040205080304" pitchFamily="49" charset="-128"/>
                <a:cs typeface="Times New Roman" panose="02020603050405020304" pitchFamily="18" charset="0"/>
              </a:rPr>
              <a:t> διαδικασία ολοκληρωθεί με την ανύψωση της νέας οροσειράς σε μια περιοχή, οι ενδογενείς δυνάμεις αδρανοποιούνται και το φρέσκο έντονο ανάγλυφο αποδιοργανώνεται από τις ατμοσφαιρικές διαδικασίες.</a:t>
            </a:r>
            <a:endParaRPr lang="el-GR" dirty="0"/>
          </a:p>
        </p:txBody>
      </p:sp>
      <p:sp>
        <p:nvSpPr>
          <p:cNvPr id="6" name="Ορθογώνιο 5">
            <a:extLst>
              <a:ext uri="{FF2B5EF4-FFF2-40B4-BE49-F238E27FC236}">
                <a16:creationId xmlns:a16="http://schemas.microsoft.com/office/drawing/2014/main" id="{61C525A4-3621-4794-8D6A-3DBE3DF0B832}"/>
              </a:ext>
            </a:extLst>
          </p:cNvPr>
          <p:cNvSpPr/>
          <p:nvPr/>
        </p:nvSpPr>
        <p:spPr>
          <a:xfrm>
            <a:off x="3725007" y="3954671"/>
            <a:ext cx="7098323" cy="923330"/>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Οι εξωγενείς δυνάμεις είναι σταθερά παρούσες σε όλη την επιφάνεια της Γης και αλλάζει μόνο με το είδος της επίδρασης, δηλαδή αλλού δρα κυρίως ο άνεμος, αλλού το νερό, αλλού οι παγετώνες κτλ. </a:t>
            </a:r>
            <a:endParaRPr lang="el-GR" dirty="0"/>
          </a:p>
        </p:txBody>
      </p:sp>
      <p:pic>
        <p:nvPicPr>
          <p:cNvPr id="8" name="Εικόνα 7">
            <a:extLst>
              <a:ext uri="{FF2B5EF4-FFF2-40B4-BE49-F238E27FC236}">
                <a16:creationId xmlns:a16="http://schemas.microsoft.com/office/drawing/2014/main" id="{52FE0516-276A-4E1A-8EE8-B9B4E8D5846C}"/>
              </a:ext>
            </a:extLst>
          </p:cNvPr>
          <p:cNvPicPr>
            <a:picLocks noChangeAspect="1"/>
          </p:cNvPicPr>
          <p:nvPr/>
        </p:nvPicPr>
        <p:blipFill>
          <a:blip r:embed="rId3"/>
          <a:stretch>
            <a:fillRect/>
          </a:stretch>
        </p:blipFill>
        <p:spPr>
          <a:xfrm>
            <a:off x="8634046" y="80603"/>
            <a:ext cx="3467100" cy="2311400"/>
          </a:xfrm>
          <a:prstGeom prst="rect">
            <a:avLst/>
          </a:prstGeom>
        </p:spPr>
      </p:pic>
    </p:spTree>
    <p:extLst>
      <p:ext uri="{BB962C8B-B14F-4D97-AF65-F5344CB8AC3E}">
        <p14:creationId xmlns:p14="http://schemas.microsoft.com/office/powerpoint/2010/main" val="369759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796</Words>
  <Application>Microsoft Office PowerPoint</Application>
  <PresentationFormat>Ευρεία οθόνη</PresentationFormat>
  <Paragraphs>26</Paragraphs>
  <Slides>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vt:i4>
      </vt:variant>
    </vt:vector>
  </HeadingPairs>
  <TitlesOfParts>
    <vt:vector size="13" baseType="lpstr">
      <vt:lpstr>MS Mincho</vt:lpstr>
      <vt:lpstr>Arial</vt:lpstr>
      <vt:lpstr>Calibri</vt:lpstr>
      <vt:lpstr>Calibri Light</vt:lpstr>
      <vt:lpstr>Cambria</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Yiannis Chiotelis</dc:creator>
  <cp:lastModifiedBy>Yiannis Chiotelis</cp:lastModifiedBy>
  <cp:revision>101</cp:revision>
  <dcterms:created xsi:type="dcterms:W3CDTF">2017-10-01T19:46:15Z</dcterms:created>
  <dcterms:modified xsi:type="dcterms:W3CDTF">2018-04-19T19:30:01Z</dcterms:modified>
</cp:coreProperties>
</file>