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58" r:id="rId5"/>
    <p:sldId id="259" r:id="rId6"/>
    <p:sldId id="260" r:id="rId7"/>
    <p:sldId id="261" r:id="rId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0AEEE-ED5E-4777-936C-565665681A1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42EB24-74EC-43EE-A732-AA7F6BE8A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069D334-A379-4E81-8CE1-933C635860CB}"/>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5" name="Θέση υποσέλιδου 4">
            <a:extLst>
              <a:ext uri="{FF2B5EF4-FFF2-40B4-BE49-F238E27FC236}">
                <a16:creationId xmlns:a16="http://schemas.microsoft.com/office/drawing/2014/main" id="{F5722948-4654-4BBA-837E-3A13921743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ECB05D-1C3F-47D6-B062-894BFBECBFF3}"/>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81673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BC6364-E908-49CD-8D90-B175C1FEC3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4870D6B-B639-421C-B607-0EF41D97C11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A6CE759-49A6-489E-B38F-32746DC6E138}"/>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5" name="Θέση υποσέλιδου 4">
            <a:extLst>
              <a:ext uri="{FF2B5EF4-FFF2-40B4-BE49-F238E27FC236}">
                <a16:creationId xmlns:a16="http://schemas.microsoft.com/office/drawing/2014/main" id="{6F513ACF-F4D4-4046-AE6C-DA68D2A185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44F78B-92F7-40B5-AF22-F7CCF5C1E08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9276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62566D1-9423-481C-A56F-6D86467AAFA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0D8018-22B9-4AF0-937C-52DCB6379751}"/>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46AC825-9EA4-49B4-AC09-B030AD8C4AD0}"/>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5" name="Θέση υποσέλιδου 4">
            <a:extLst>
              <a:ext uri="{FF2B5EF4-FFF2-40B4-BE49-F238E27FC236}">
                <a16:creationId xmlns:a16="http://schemas.microsoft.com/office/drawing/2014/main" id="{2D9521F4-FDA7-4729-BE48-01FD88FB96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FF125F-A1EC-4F17-B189-C002D2E6841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9542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7B085-9A56-4CF1-BCED-5ABF13C36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3A2F81-2B49-4DFD-A72E-0E2E907219B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9AF1E0E-B674-40C4-B477-C396296DD4A9}"/>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5" name="Θέση υποσέλιδου 4">
            <a:extLst>
              <a:ext uri="{FF2B5EF4-FFF2-40B4-BE49-F238E27FC236}">
                <a16:creationId xmlns:a16="http://schemas.microsoft.com/office/drawing/2014/main" id="{FDC1BD53-F040-4441-937C-2AC5D1D040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2E688-F163-4D2C-A541-98C1BBBA068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498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78418-443E-45FF-A452-DD5F344E82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BB7094-A6AD-4303-9998-AD12F9997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564903B-0B5A-469A-8C30-F2842ADB6CF9}"/>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5" name="Θέση υποσέλιδου 4">
            <a:extLst>
              <a:ext uri="{FF2B5EF4-FFF2-40B4-BE49-F238E27FC236}">
                <a16:creationId xmlns:a16="http://schemas.microsoft.com/office/drawing/2014/main" id="{1E881514-C490-4C11-96C1-6C3439AD13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BF0559-5A3D-4DC9-B3A0-286EA5C76EF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9244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3D334-C868-48CB-93CF-150DBDC3DA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DAEE29-AD89-4DCA-B49C-852ADFBE12A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22036A87-EB79-4172-9C9C-FE078FB85BC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585B8A2-8641-489F-AB7A-704AF34CBC1E}"/>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6" name="Θέση υποσέλιδου 5">
            <a:extLst>
              <a:ext uri="{FF2B5EF4-FFF2-40B4-BE49-F238E27FC236}">
                <a16:creationId xmlns:a16="http://schemas.microsoft.com/office/drawing/2014/main" id="{7948C14B-7AFA-423D-A611-955C766277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8B4C51-7319-4210-8B89-47AFAC52E9E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46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907F8-D946-45AA-84F5-0E967C60999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061C79-432D-48A6-9002-095BFF070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040CC538-FF23-4FD5-A0AA-D97782CC2AC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9CA23C4E-C6AA-4BB9-9859-EEAD72F1F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B721CC62-430B-4DDC-8F12-51965CE05C4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04EE0B6-FBCF-4091-B5FB-3DD518D22DF9}"/>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8" name="Θέση υποσέλιδου 7">
            <a:extLst>
              <a:ext uri="{FF2B5EF4-FFF2-40B4-BE49-F238E27FC236}">
                <a16:creationId xmlns:a16="http://schemas.microsoft.com/office/drawing/2014/main" id="{50B0F9A7-3606-4636-AF3B-CF92002F39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44EC07-6EE0-4A11-B91D-3209E9DCD14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42777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FD276-2ED4-4D1E-BA20-143F85DDD4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A81228B-EE9E-4E38-8682-A8A5FC0F1356}"/>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4" name="Θέση υποσέλιδου 3">
            <a:extLst>
              <a:ext uri="{FF2B5EF4-FFF2-40B4-BE49-F238E27FC236}">
                <a16:creationId xmlns:a16="http://schemas.microsoft.com/office/drawing/2014/main" id="{327A2DD1-9557-4AEE-B0D4-24B17E490A3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6EDD03-F6EE-4B6F-B0CE-11AA5C46F72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36134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E6D3C86-7D47-400D-9216-839431A3B906}"/>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3" name="Θέση υποσέλιδου 2">
            <a:extLst>
              <a:ext uri="{FF2B5EF4-FFF2-40B4-BE49-F238E27FC236}">
                <a16:creationId xmlns:a16="http://schemas.microsoft.com/office/drawing/2014/main" id="{A8688050-CFB8-42F9-A2A0-64B547CD393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63ABB8D-0C07-42A1-A7BE-D7ACF3240EF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375393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02613-C94F-46C9-A512-E09A565D22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7ABE1D-2DFE-4290-B605-85292B9CC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7816968-5B00-4BE2-8CD9-2CD96D0B0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0C490B0F-C1FB-4880-A8CB-7FFF6D330E97}"/>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6" name="Θέση υποσέλιδου 5">
            <a:extLst>
              <a:ext uri="{FF2B5EF4-FFF2-40B4-BE49-F238E27FC236}">
                <a16:creationId xmlns:a16="http://schemas.microsoft.com/office/drawing/2014/main" id="{76F48B56-0E99-4E02-A6FB-D30465EB19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F5096D6-5295-4999-AFE6-C8A1D0C830B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5017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169DD-C14E-4EB5-A055-15E796F07E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DBE51-35D0-4C36-940D-4A3F7D06F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C8DEB96-367F-48D6-A97B-91D438FB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A2AED13-1990-45CA-873F-C74F6E772088}"/>
              </a:ext>
            </a:extLst>
          </p:cNvPr>
          <p:cNvSpPr>
            <a:spLocks noGrp="1"/>
          </p:cNvSpPr>
          <p:nvPr>
            <p:ph type="dt" sz="half" idx="10"/>
          </p:nvPr>
        </p:nvSpPr>
        <p:spPr/>
        <p:txBody>
          <a:bodyPr/>
          <a:lstStyle/>
          <a:p>
            <a:fld id="{EC3B42F7-BA35-4BDF-B05D-5DE6F2934B05}" type="datetimeFigureOut">
              <a:rPr lang="el-GR" smtClean="0"/>
              <a:t>1/10/2017</a:t>
            </a:fld>
            <a:endParaRPr lang="el-GR"/>
          </a:p>
        </p:txBody>
      </p:sp>
      <p:sp>
        <p:nvSpPr>
          <p:cNvPr id="6" name="Θέση υποσέλιδου 5">
            <a:extLst>
              <a:ext uri="{FF2B5EF4-FFF2-40B4-BE49-F238E27FC236}">
                <a16:creationId xmlns:a16="http://schemas.microsoft.com/office/drawing/2014/main" id="{B67D701D-2862-41FF-9A9A-3A88DB1734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F4087C-91DF-40E7-B302-554851116287}"/>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79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95FC68F-1556-42D6-868A-908B5B97B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9545CE-7BE5-452D-8430-D226D65C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BFFC349-F440-46B9-AC90-685650BBD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42F7-BA35-4BDF-B05D-5DE6F2934B05}" type="datetimeFigureOut">
              <a:rPr lang="el-GR" smtClean="0"/>
              <a:t>1/10/2017</a:t>
            </a:fld>
            <a:endParaRPr lang="el-GR"/>
          </a:p>
        </p:txBody>
      </p:sp>
      <p:sp>
        <p:nvSpPr>
          <p:cNvPr id="5" name="Θέση υποσέλιδου 4">
            <a:extLst>
              <a:ext uri="{FF2B5EF4-FFF2-40B4-BE49-F238E27FC236}">
                <a16:creationId xmlns:a16="http://schemas.microsoft.com/office/drawing/2014/main" id="{FD94306F-96C1-4679-9EB2-6ACE973C6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0BA1997-FB9A-4A0B-8D5F-AF353121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F1FE-7C29-455E-A466-F7ADD1F866EA}" type="slidenum">
              <a:rPr lang="el-GR" smtClean="0"/>
              <a:t>‹#›</a:t>
            </a:fld>
            <a:endParaRPr lang="el-GR"/>
          </a:p>
        </p:txBody>
      </p:sp>
    </p:spTree>
    <p:extLst>
      <p:ext uri="{BB962C8B-B14F-4D97-AF65-F5344CB8AC3E}">
        <p14:creationId xmlns:p14="http://schemas.microsoft.com/office/powerpoint/2010/main" val="6702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Εικόνα 1" descr="Εικόνα που περιέχει φύση, βράχος, υπαίθριος, βουνό&#10;&#10;Η περιγραφή δημιουργήθηκε με πολύ υψηλή αξιοπιστία">
            <a:extLst>
              <a:ext uri="{FF2B5EF4-FFF2-40B4-BE49-F238E27FC236}">
                <a16:creationId xmlns:a16="http://schemas.microsoft.com/office/drawing/2014/main" id="{CF344F12-DCE0-40F3-9A3C-F02EC2C42B0A}"/>
              </a:ext>
            </a:extLst>
          </p:cNvPr>
          <p:cNvPicPr>
            <a:picLocks noChangeAspect="1"/>
          </p:cNvPicPr>
          <p:nvPr/>
        </p:nvPicPr>
        <p:blipFill rotWithShape="1">
          <a:blip r:embed="rId2"/>
          <a:srcRect t="7348" b="8697"/>
          <a:stretch/>
        </p:blipFill>
        <p:spPr>
          <a:xfrm>
            <a:off x="31551"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9E51C7-5FE3-4117-B4B5-7BDCCCA141AC}"/>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latin typeface="+mj-lt"/>
                <a:ea typeface="+mj-ea"/>
                <a:cs typeface="+mj-cs"/>
              </a:rPr>
              <a:t>Γεωλογία – Διαχείριση Φυσικών Πόρων</a:t>
            </a:r>
          </a:p>
        </p:txBody>
      </p:sp>
    </p:spTree>
    <p:extLst>
      <p:ext uri="{BB962C8B-B14F-4D97-AF65-F5344CB8AC3E}">
        <p14:creationId xmlns:p14="http://schemas.microsoft.com/office/powerpoint/2010/main" val="328747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A996F0-AD65-4079-845C-4F31F07D2E0F}"/>
              </a:ext>
            </a:extLst>
          </p:cNvPr>
          <p:cNvSpPr txBox="1"/>
          <p:nvPr/>
        </p:nvSpPr>
        <p:spPr>
          <a:xfrm>
            <a:off x="198783" y="129209"/>
            <a:ext cx="8169965" cy="646331"/>
          </a:xfrm>
          <a:prstGeom prst="rect">
            <a:avLst/>
          </a:prstGeom>
          <a:noFill/>
        </p:spPr>
        <p:txBody>
          <a:bodyPr wrap="square" rtlCol="0">
            <a:spAutoFit/>
          </a:bodyPr>
          <a:lstStyle/>
          <a:p>
            <a:r>
              <a:rPr lang="el-GR" sz="3600" b="1" dirty="0">
                <a:solidFill>
                  <a:srgbClr val="C00000"/>
                </a:solidFill>
              </a:rPr>
              <a:t>Γεωλογία – Διαχείριση Φυσικών Πόρων</a:t>
            </a:r>
          </a:p>
        </p:txBody>
      </p:sp>
      <p:sp>
        <p:nvSpPr>
          <p:cNvPr id="5" name="Ορθογώνιο 4">
            <a:extLst>
              <a:ext uri="{FF2B5EF4-FFF2-40B4-BE49-F238E27FC236}">
                <a16:creationId xmlns:a16="http://schemas.microsoft.com/office/drawing/2014/main" id="{49BC1E86-608A-4B6C-AEC8-959C153BAFB7}"/>
              </a:ext>
            </a:extLst>
          </p:cNvPr>
          <p:cNvSpPr/>
          <p:nvPr/>
        </p:nvSpPr>
        <p:spPr>
          <a:xfrm>
            <a:off x="198783" y="775540"/>
            <a:ext cx="1734129" cy="400110"/>
          </a:xfrm>
          <a:prstGeom prst="rect">
            <a:avLst/>
          </a:prstGeom>
        </p:spPr>
        <p:txBody>
          <a:bodyPr wrap="none">
            <a:spAutoFit/>
          </a:bodyPr>
          <a:lstStyle/>
          <a:p>
            <a:pPr marL="342900" lvl="0" indent="-342900">
              <a:spcAft>
                <a:spcPts val="0"/>
              </a:spcAft>
              <a:buFont typeface="+mj-lt"/>
              <a:buAutoNum type="arabicPeriod"/>
            </a:pPr>
            <a:r>
              <a:rPr lang="el-GR" sz="20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ΕΙΣΑΓΩΓΗ</a:t>
            </a:r>
            <a:endParaRPr lang="el-GR" sz="20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6" name="Ορθογώνιο 5">
            <a:extLst>
              <a:ext uri="{FF2B5EF4-FFF2-40B4-BE49-F238E27FC236}">
                <a16:creationId xmlns:a16="http://schemas.microsoft.com/office/drawing/2014/main" id="{9154F58E-5D89-42C1-A9E9-19A5A5E938B3}"/>
              </a:ext>
            </a:extLst>
          </p:cNvPr>
          <p:cNvSpPr/>
          <p:nvPr/>
        </p:nvSpPr>
        <p:spPr>
          <a:xfrm>
            <a:off x="198783" y="1237205"/>
            <a:ext cx="2855590" cy="369332"/>
          </a:xfrm>
          <a:prstGeom prst="rect">
            <a:avLst/>
          </a:prstGeom>
        </p:spPr>
        <p:txBody>
          <a:bodyPr wrap="none">
            <a:spAutoFit/>
          </a:bodyPr>
          <a:lstStyle/>
          <a:p>
            <a:r>
              <a:rPr lang="el-GR" b="1" dirty="0">
                <a:latin typeface="Cambria" panose="02040503050406030204" pitchFamily="18" charset="0"/>
                <a:ea typeface="MS Mincho" panose="02020609040205080304" pitchFamily="49" charset="-128"/>
                <a:cs typeface="Times New Roman" panose="02020603050405020304" pitchFamily="18" charset="0"/>
              </a:rPr>
              <a:t>Η Γη: ένα ζωντανό σώμα.</a:t>
            </a:r>
            <a:endParaRPr lang="el-GR" dirty="0"/>
          </a:p>
        </p:txBody>
      </p:sp>
      <p:pic>
        <p:nvPicPr>
          <p:cNvPr id="8" name="Εικόνα 7">
            <a:extLst>
              <a:ext uri="{FF2B5EF4-FFF2-40B4-BE49-F238E27FC236}">
                <a16:creationId xmlns:a16="http://schemas.microsoft.com/office/drawing/2014/main" id="{CE1DEF25-12C2-4D77-96F1-71667EB96025}"/>
              </a:ext>
            </a:extLst>
          </p:cNvPr>
          <p:cNvPicPr>
            <a:picLocks noChangeAspect="1"/>
          </p:cNvPicPr>
          <p:nvPr/>
        </p:nvPicPr>
        <p:blipFill>
          <a:blip r:embed="rId2"/>
          <a:stretch>
            <a:fillRect/>
          </a:stretch>
        </p:blipFill>
        <p:spPr>
          <a:xfrm>
            <a:off x="266858" y="1668092"/>
            <a:ext cx="4388078" cy="4388078"/>
          </a:xfrm>
          <a:prstGeom prst="rect">
            <a:avLst/>
          </a:prstGeom>
        </p:spPr>
      </p:pic>
      <p:sp>
        <p:nvSpPr>
          <p:cNvPr id="9" name="Ορθογώνιο 8">
            <a:extLst>
              <a:ext uri="{FF2B5EF4-FFF2-40B4-BE49-F238E27FC236}">
                <a16:creationId xmlns:a16="http://schemas.microsoft.com/office/drawing/2014/main" id="{6D5B3441-39C8-4213-94AD-545463A92817}"/>
              </a:ext>
            </a:extLst>
          </p:cNvPr>
          <p:cNvSpPr/>
          <p:nvPr/>
        </p:nvSpPr>
        <p:spPr>
          <a:xfrm>
            <a:off x="5205274" y="1152226"/>
            <a:ext cx="6096000" cy="2585323"/>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Πολλοί, ακόμα και σήμερα, έχουν την εντύπωση ότι η γη είναι ένα συμπαγές και αμετάβλητο ουράνιο σώμα. Στην </a:t>
            </a:r>
            <a:r>
              <a:rPr lang="el-GR" dirty="0" err="1">
                <a:latin typeface="Cambria" panose="02040503050406030204" pitchFamily="18" charset="0"/>
                <a:ea typeface="MS Mincho" panose="02020609040205080304" pitchFamily="49" charset="-128"/>
                <a:cs typeface="Times New Roman" panose="02020603050405020304" pitchFamily="18" charset="0"/>
              </a:rPr>
              <a:t>πργαματικότητα</a:t>
            </a:r>
            <a:r>
              <a:rPr lang="el-GR" dirty="0">
                <a:latin typeface="Cambria" panose="02040503050406030204" pitchFamily="18" charset="0"/>
                <a:ea typeface="MS Mincho" panose="02020609040205080304" pitchFamily="49" charset="-128"/>
                <a:cs typeface="Times New Roman" panose="02020603050405020304" pitchFamily="18" charset="0"/>
              </a:rPr>
              <a:t> η όψη της Γης συνεχώς μεταβάλλεται. Από τη μακρινή εποχή που δημιουργήθηκε ο πρώτος στερεός φλοιός, με τη μορφή λεπτής κρούστας γύρω από τη Γη, μέχρι τις μέρες μας, ένα τεράστιο πλήθος μεταβολών συντελούνται αδιάκοπα σα συνέχεια πολύπλοκων και αλληλοεπηρεαζόμενων διαδικασιών τόσο στο εσωτερικό της Γης, όσο και στην επιφάνεια.</a:t>
            </a:r>
            <a:endParaRPr lang="el-GR" dirty="0"/>
          </a:p>
        </p:txBody>
      </p:sp>
      <p:sp>
        <p:nvSpPr>
          <p:cNvPr id="10" name="Ορθογώνιο 9">
            <a:extLst>
              <a:ext uri="{FF2B5EF4-FFF2-40B4-BE49-F238E27FC236}">
                <a16:creationId xmlns:a16="http://schemas.microsoft.com/office/drawing/2014/main" id="{A9EBD82F-EEDD-48AA-9430-D2DC3980C244}"/>
              </a:ext>
            </a:extLst>
          </p:cNvPr>
          <p:cNvSpPr/>
          <p:nvPr/>
        </p:nvSpPr>
        <p:spPr>
          <a:xfrm>
            <a:off x="5205274" y="3892586"/>
            <a:ext cx="6096000" cy="2308324"/>
          </a:xfrm>
          <a:prstGeom prst="rect">
            <a:avLst/>
          </a:prstGeom>
        </p:spPr>
        <p:txBody>
          <a:bodyPr>
            <a:spAutoFit/>
          </a:bodyPr>
          <a:lstStyle/>
          <a:p>
            <a:pPr indent="457200"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 «... καθώς ο χρόνος δε σταματάει ποτέ το Σύμπαν μένει αιώνιο, οι κόσμοι γεννιούνται και πεθαίνουνε, η θάλασσα προχωρεί ή υποχωρεί, αυτό που ήταν θάλασσα μπορεί να γίνει στεριά. Τα πάντα αλλάζουν με το χρόνο» </a:t>
            </a:r>
          </a:p>
          <a:p>
            <a:pPr indent="457200"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			Αριστοτέλης (384-322 π.χ.)</a:t>
            </a:r>
          </a:p>
          <a:p>
            <a:pPr indent="457200" algn="ctr">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indent="457200"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«τα πάντα </a:t>
            </a:r>
            <a:r>
              <a:rPr lang="el-GR" dirty="0" err="1">
                <a:latin typeface="Cambria" panose="02040503050406030204" pitchFamily="18" charset="0"/>
                <a:ea typeface="MS Mincho" panose="02020609040205080304" pitchFamily="49" charset="-128"/>
                <a:cs typeface="Times New Roman" panose="02020603050405020304" pitchFamily="18" charset="0"/>
              </a:rPr>
              <a:t>ρει</a:t>
            </a:r>
            <a:r>
              <a:rPr lang="el-GR" dirty="0">
                <a:latin typeface="Cambria" panose="02040503050406030204" pitchFamily="18" charset="0"/>
                <a:ea typeface="MS Mincho" panose="02020609040205080304" pitchFamily="49" charset="-128"/>
                <a:cs typeface="Times New Roman" panose="02020603050405020304" pitchFamily="18" charset="0"/>
              </a:rPr>
              <a:t>»</a:t>
            </a:r>
          </a:p>
          <a:p>
            <a:pPr indent="457200" algn="ctr">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			Ηράκλειτος</a:t>
            </a:r>
          </a:p>
        </p:txBody>
      </p:sp>
    </p:spTree>
    <p:extLst>
      <p:ext uri="{BB962C8B-B14F-4D97-AF65-F5344CB8AC3E}">
        <p14:creationId xmlns:p14="http://schemas.microsoft.com/office/powerpoint/2010/main" val="195759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000"/>
                                        <p:tgtEl>
                                          <p:spTgt spid="10">
                                            <p:txEl>
                                              <p:pRg st="1" end="1"/>
                                            </p:txEl>
                                          </p:spTgt>
                                        </p:tgtEl>
                                      </p:cBhvr>
                                    </p:animEffect>
                                    <p:anim calcmode="lin" valueType="num">
                                      <p:cBhvr>
                                        <p:cTn id="2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anim calcmode="lin" valueType="num">
                                      <p:cBhvr>
                                        <p:cTn id="2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1000"/>
                                        <p:tgtEl>
                                          <p:spTgt spid="10">
                                            <p:txEl>
                                              <p:pRg st="4" end="4"/>
                                            </p:txEl>
                                          </p:spTgt>
                                        </p:tgtEl>
                                      </p:cBhvr>
                                    </p:animEffect>
                                    <p:anim calcmode="lin" valueType="num">
                                      <p:cBhvr>
                                        <p:cTn id="32"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FED400F-D869-4F73-A546-2ED9B8AA5D63}"/>
              </a:ext>
            </a:extLst>
          </p:cNvPr>
          <p:cNvSpPr/>
          <p:nvPr/>
        </p:nvSpPr>
        <p:spPr>
          <a:xfrm>
            <a:off x="127762" y="154103"/>
            <a:ext cx="1734129" cy="400110"/>
          </a:xfrm>
          <a:prstGeom prst="rect">
            <a:avLst/>
          </a:prstGeom>
        </p:spPr>
        <p:txBody>
          <a:bodyPr wrap="none">
            <a:spAutoFit/>
          </a:bodyPr>
          <a:lstStyle/>
          <a:p>
            <a:pPr marL="342900" lvl="0" indent="-342900">
              <a:spcAft>
                <a:spcPts val="0"/>
              </a:spcAft>
              <a:buFont typeface="+mj-lt"/>
              <a:buAutoNum type="arabicPeriod"/>
            </a:pPr>
            <a:r>
              <a:rPr lang="el-GR" sz="20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ΕΙΣΑΓΩΓΗ</a:t>
            </a:r>
            <a:endParaRPr lang="el-GR" sz="20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B859CB71-5D94-4F26-8113-C83BBAE16C12}"/>
              </a:ext>
            </a:extLst>
          </p:cNvPr>
          <p:cNvSpPr/>
          <p:nvPr/>
        </p:nvSpPr>
        <p:spPr>
          <a:xfrm>
            <a:off x="127762" y="554213"/>
            <a:ext cx="3368358" cy="369332"/>
          </a:xfrm>
          <a:prstGeom prst="rect">
            <a:avLst/>
          </a:prstGeom>
        </p:spPr>
        <p:txBody>
          <a:bodyPr wrap="none">
            <a:spAutoFit/>
          </a:bodyPr>
          <a:lstStyle/>
          <a:p>
            <a:r>
              <a:rPr lang="el-GR" b="1" dirty="0">
                <a:latin typeface="Cambria" panose="02040503050406030204" pitchFamily="18" charset="0"/>
                <a:ea typeface="MS Mincho" panose="02020609040205080304" pitchFamily="49" charset="-128"/>
                <a:cs typeface="Times New Roman" panose="02020603050405020304" pitchFamily="18" charset="0"/>
              </a:rPr>
              <a:t>Γεωλογία: η επιστήμη της Γης</a:t>
            </a:r>
            <a:endParaRPr lang="el-GR" dirty="0"/>
          </a:p>
        </p:txBody>
      </p:sp>
      <p:sp>
        <p:nvSpPr>
          <p:cNvPr id="4" name="Ορθογώνιο 3">
            <a:extLst>
              <a:ext uri="{FF2B5EF4-FFF2-40B4-BE49-F238E27FC236}">
                <a16:creationId xmlns:a16="http://schemas.microsoft.com/office/drawing/2014/main" id="{AA31EFFF-7410-4DD7-B4FF-A4D50746E7D5}"/>
              </a:ext>
            </a:extLst>
          </p:cNvPr>
          <p:cNvSpPr/>
          <p:nvPr/>
        </p:nvSpPr>
        <p:spPr>
          <a:xfrm>
            <a:off x="242656" y="923545"/>
            <a:ext cx="6096000" cy="3139321"/>
          </a:xfrm>
          <a:prstGeom prst="rect">
            <a:avLst/>
          </a:prstGeom>
        </p:spPr>
        <p:txBody>
          <a:bodyPr>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Γεωλογία είναι η επιστήμη που ασχολείται με τη μελέτη όλων των φυσικών φαινομένων που έγιναν και συνεχίζουν να γίνονται στον στερεό φλοιό της Γης από την περίοδο σχηματισμού του μέχρι σήμερα. Τα φαινόμενα αυτά προσπαθεί να τα εξηγήσει (φιλοσοφική όψη) και να τα αξιοποιήσει (εφαρμοσμένη όψη).</a:t>
            </a:r>
          </a:p>
          <a:p>
            <a:pPr algn="just">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Ο όρος αν εξεταστεί ετυμολογικά, προέρχεται από τις ελληνικές λέξεις «Γη» και «Λόγος», σημαίνει δηλαδή επιστήμη της Γης και με αυτό ακριβώς το περιεχόμενο έχει καθιερωθεί σε όλες τις γλώσσες του κόσμου.</a:t>
            </a:r>
          </a:p>
        </p:txBody>
      </p:sp>
      <p:sp>
        <p:nvSpPr>
          <p:cNvPr id="5" name="Ορθογώνιο 4">
            <a:extLst>
              <a:ext uri="{FF2B5EF4-FFF2-40B4-BE49-F238E27FC236}">
                <a16:creationId xmlns:a16="http://schemas.microsoft.com/office/drawing/2014/main" id="{847E389D-E5BF-4924-BDCB-1F8A1586C8EF}"/>
              </a:ext>
            </a:extLst>
          </p:cNvPr>
          <p:cNvSpPr/>
          <p:nvPr/>
        </p:nvSpPr>
        <p:spPr>
          <a:xfrm>
            <a:off x="242656" y="4432198"/>
            <a:ext cx="6096000" cy="1200329"/>
          </a:xfrm>
          <a:prstGeom prst="rect">
            <a:avLst/>
          </a:prstGeom>
        </p:spPr>
        <p:txBody>
          <a:bodyPr>
            <a:spAutoFit/>
          </a:bodyPr>
          <a:lstStyle/>
          <a:p>
            <a:r>
              <a:rPr lang="el-GR" dirty="0">
                <a:latin typeface="Cambria" panose="02040503050406030204" pitchFamily="18" charset="0"/>
                <a:ea typeface="MS Mincho" panose="02020609040205080304" pitchFamily="49" charset="-128"/>
                <a:cs typeface="Times New Roman" panose="02020603050405020304" pitchFamily="18" charset="0"/>
              </a:rPr>
              <a:t>Σχεδόν όλες οι παρατηρήσεις γεωλογικών φαινομένων του παρελθόντος μπορούν να εξηγηθούν μέσα από τους νόμους της Χημείας, της Φυσικής και της Βιολογίας που ισχύουν σήμερα και που οδηγούν σε νόμους της Γεωλογίας. </a:t>
            </a:r>
            <a:endParaRPr lang="el-GR" dirty="0"/>
          </a:p>
        </p:txBody>
      </p:sp>
      <p:pic>
        <p:nvPicPr>
          <p:cNvPr id="7" name="Εικόνα 6">
            <a:extLst>
              <a:ext uri="{FF2B5EF4-FFF2-40B4-BE49-F238E27FC236}">
                <a16:creationId xmlns:a16="http://schemas.microsoft.com/office/drawing/2014/main" id="{1FCC1AA9-7AAC-43D2-B943-DA2A885D8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581" y="1029439"/>
            <a:ext cx="4954295" cy="3302863"/>
          </a:xfrm>
          <a:prstGeom prst="rect">
            <a:avLst/>
          </a:prstGeom>
          <a:ln>
            <a:solidFill>
              <a:srgbClr val="FEFEFE"/>
            </a:solidFill>
          </a:ln>
          <a:effectLst>
            <a:softEdge rad="215900"/>
          </a:effectLst>
        </p:spPr>
      </p:pic>
    </p:spTree>
    <p:extLst>
      <p:ext uri="{BB962C8B-B14F-4D97-AF65-F5344CB8AC3E}">
        <p14:creationId xmlns:p14="http://schemas.microsoft.com/office/powerpoint/2010/main" val="341517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anim calcmode="lin" valueType="num">
                                      <p:cBhvr>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4216FF2-C868-45AB-99B6-91CF92BD99AF}"/>
              </a:ext>
            </a:extLst>
          </p:cNvPr>
          <p:cNvSpPr/>
          <p:nvPr/>
        </p:nvSpPr>
        <p:spPr>
          <a:xfrm>
            <a:off x="127762" y="154103"/>
            <a:ext cx="1734129" cy="400110"/>
          </a:xfrm>
          <a:prstGeom prst="rect">
            <a:avLst/>
          </a:prstGeom>
        </p:spPr>
        <p:txBody>
          <a:bodyPr wrap="none">
            <a:spAutoFit/>
          </a:bodyPr>
          <a:lstStyle/>
          <a:p>
            <a:pPr marL="342900" lvl="0" indent="-342900">
              <a:spcAft>
                <a:spcPts val="0"/>
              </a:spcAft>
              <a:buFont typeface="+mj-lt"/>
              <a:buAutoNum type="arabicPeriod"/>
            </a:pPr>
            <a:r>
              <a:rPr lang="el-GR" sz="20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ΕΙΣΑΓΩΓΗ</a:t>
            </a:r>
            <a:endParaRPr lang="el-GR" sz="20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F3C5FFF0-8222-48CC-8607-1AFE26DDF057}"/>
              </a:ext>
            </a:extLst>
          </p:cNvPr>
          <p:cNvSpPr/>
          <p:nvPr/>
        </p:nvSpPr>
        <p:spPr>
          <a:xfrm>
            <a:off x="553278" y="1323655"/>
            <a:ext cx="6096000" cy="4801314"/>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Η άποψη αυτή ότι η μελέτη των γεωλογικών φαινομένων που εξελίσσονται στη σημερινή εποχή στο στερεό φλοιό είναι το κλειδί για να εξηγηθούν τα αντίστοιχα φαινόμενα του παρελθόντος, αποτελεί την υπόθεση του </a:t>
            </a:r>
            <a:r>
              <a:rPr lang="el-GR" b="1" dirty="0">
                <a:latin typeface="Cambria" panose="02040503050406030204" pitchFamily="18" charset="0"/>
                <a:ea typeface="MS Mincho" panose="02020609040205080304" pitchFamily="49" charset="-128"/>
                <a:cs typeface="Times New Roman" panose="02020603050405020304" pitchFamily="18" charset="0"/>
              </a:rPr>
              <a:t>ακτουαλισμού,</a:t>
            </a:r>
            <a:r>
              <a:rPr lang="el-GR" dirty="0">
                <a:latin typeface="Cambria" panose="02040503050406030204" pitchFamily="18" charset="0"/>
                <a:ea typeface="MS Mincho" panose="02020609040205080304" pitchFamily="49" charset="-128"/>
                <a:cs typeface="Times New Roman" panose="02020603050405020304" pitchFamily="18" charset="0"/>
              </a:rPr>
              <a:t> που είναι μια βασική προϋπόθεση για τη σύγχρονη Γεωλογία.</a:t>
            </a:r>
          </a:p>
          <a:p>
            <a:pPr algn="just"/>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just"/>
            <a:r>
              <a:rPr lang="el-GR" dirty="0">
                <a:latin typeface="Cambria" panose="02040503050406030204" pitchFamily="18" charset="0"/>
                <a:ea typeface="MS Mincho" panose="02020609040205080304" pitchFamily="49" charset="-128"/>
                <a:cs typeface="Times New Roman" panose="02020603050405020304" pitchFamily="18" charset="0"/>
              </a:rPr>
              <a:t>Η θαυμαστή διαίσθηση των αρχαίων Ελλήνων είχε συλλάβει και αυτή την ιδέα, αφού σύμφωνα με το Στράβωνα, για να αναπαραστήσουμε την ιστορία της Γης πρέπει να στηριχτούμε «στα φαινόμενα που εξελίσσονται μπροστά στα μάτια μας». </a:t>
            </a:r>
          </a:p>
          <a:p>
            <a:pPr algn="just"/>
            <a:endParaRPr lang="el-GR" dirty="0">
              <a:latin typeface="Cambria" panose="02040503050406030204" pitchFamily="18" charset="0"/>
              <a:ea typeface="MS Mincho" panose="02020609040205080304" pitchFamily="49" charset="-128"/>
              <a:cs typeface="Times New Roman" panose="02020603050405020304" pitchFamily="18" charset="0"/>
            </a:endParaRPr>
          </a:p>
          <a:p>
            <a:pPr algn="just"/>
            <a:r>
              <a:rPr lang="el-GR" dirty="0">
                <a:latin typeface="Cambria" panose="02040503050406030204" pitchFamily="18" charset="0"/>
                <a:ea typeface="MS Mincho" panose="02020609040205080304" pitchFamily="49" charset="-128"/>
                <a:cs typeface="Times New Roman" panose="02020603050405020304" pitchFamily="18" charset="0"/>
              </a:rPr>
              <a:t>Κι αυτό 2200 χρόνια προτού ο σκωτσέζος γεωλόγος </a:t>
            </a:r>
            <a:r>
              <a:rPr lang="el-GR" dirty="0" err="1">
                <a:latin typeface="Cambria" panose="02040503050406030204" pitchFamily="18" charset="0"/>
                <a:ea typeface="MS Mincho" panose="02020609040205080304" pitchFamily="49" charset="-128"/>
                <a:cs typeface="Times New Roman" panose="02020603050405020304" pitchFamily="18" charset="0"/>
              </a:rPr>
              <a:t>Χάττον</a:t>
            </a:r>
            <a:r>
              <a:rPr lang="el-GR" dirty="0">
                <a:latin typeface="Cambria" panose="02040503050406030204" pitchFamily="18" charset="0"/>
                <a:ea typeface="MS Mincho" panose="02020609040205080304" pitchFamily="49" charset="-128"/>
                <a:cs typeface="Times New Roman" panose="02020603050405020304" pitchFamily="18" charset="0"/>
              </a:rPr>
              <a:t> διατυπώσει στα 1785 την αρχή του ακτουαλισμού με την ίδια κεντρική ιδέα, βάζοντας έτσι τα θεμέλια της σύγχρονης γεωλογικής επιστήμης.</a:t>
            </a:r>
            <a:endParaRPr lang="el-GR" dirty="0"/>
          </a:p>
        </p:txBody>
      </p:sp>
      <p:sp>
        <p:nvSpPr>
          <p:cNvPr id="4" name="Ορθογώνιο 3">
            <a:extLst>
              <a:ext uri="{FF2B5EF4-FFF2-40B4-BE49-F238E27FC236}">
                <a16:creationId xmlns:a16="http://schemas.microsoft.com/office/drawing/2014/main" id="{B4F59234-8D90-4DAC-A07A-D403FF983168}"/>
              </a:ext>
            </a:extLst>
          </p:cNvPr>
          <p:cNvSpPr/>
          <p:nvPr/>
        </p:nvSpPr>
        <p:spPr>
          <a:xfrm>
            <a:off x="127762" y="554213"/>
            <a:ext cx="3368358" cy="369332"/>
          </a:xfrm>
          <a:prstGeom prst="rect">
            <a:avLst/>
          </a:prstGeom>
        </p:spPr>
        <p:txBody>
          <a:bodyPr wrap="none">
            <a:spAutoFit/>
          </a:bodyPr>
          <a:lstStyle/>
          <a:p>
            <a:r>
              <a:rPr lang="el-GR" b="1" dirty="0">
                <a:latin typeface="Cambria" panose="02040503050406030204" pitchFamily="18" charset="0"/>
                <a:ea typeface="MS Mincho" panose="02020609040205080304" pitchFamily="49" charset="-128"/>
                <a:cs typeface="Times New Roman" panose="02020603050405020304" pitchFamily="18" charset="0"/>
              </a:rPr>
              <a:t>Γεωλογία: η επιστήμη της Γης</a:t>
            </a:r>
            <a:endParaRPr lang="el-GR" dirty="0"/>
          </a:p>
        </p:txBody>
      </p:sp>
      <p:pic>
        <p:nvPicPr>
          <p:cNvPr id="6" name="Εικόνα 5">
            <a:extLst>
              <a:ext uri="{FF2B5EF4-FFF2-40B4-BE49-F238E27FC236}">
                <a16:creationId xmlns:a16="http://schemas.microsoft.com/office/drawing/2014/main" id="{B5B0A0E9-DFA7-44A2-90E5-619299FC3D6B}"/>
              </a:ext>
            </a:extLst>
          </p:cNvPr>
          <p:cNvPicPr>
            <a:picLocks noChangeAspect="1"/>
          </p:cNvPicPr>
          <p:nvPr/>
        </p:nvPicPr>
        <p:blipFill>
          <a:blip r:embed="rId2"/>
          <a:stretch>
            <a:fillRect/>
          </a:stretch>
        </p:blipFill>
        <p:spPr>
          <a:xfrm>
            <a:off x="7105028" y="554212"/>
            <a:ext cx="4872806" cy="6075187"/>
          </a:xfrm>
          <a:prstGeom prst="rect">
            <a:avLst/>
          </a:prstGeom>
          <a:effectLst>
            <a:softEdge rad="114300"/>
          </a:effectLst>
        </p:spPr>
      </p:pic>
    </p:spTree>
    <p:extLst>
      <p:ext uri="{BB962C8B-B14F-4D97-AF65-F5344CB8AC3E}">
        <p14:creationId xmlns:p14="http://schemas.microsoft.com/office/powerpoint/2010/main" val="2902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0D5E4E6-30D4-431F-8C77-BF3CB68EEDDE}"/>
              </a:ext>
            </a:extLst>
          </p:cNvPr>
          <p:cNvSpPr/>
          <p:nvPr/>
        </p:nvSpPr>
        <p:spPr>
          <a:xfrm>
            <a:off x="127762" y="154103"/>
            <a:ext cx="1734129" cy="400110"/>
          </a:xfrm>
          <a:prstGeom prst="rect">
            <a:avLst/>
          </a:prstGeom>
        </p:spPr>
        <p:txBody>
          <a:bodyPr wrap="none">
            <a:spAutoFit/>
          </a:bodyPr>
          <a:lstStyle/>
          <a:p>
            <a:pPr marL="342900" lvl="0" indent="-342900">
              <a:spcAft>
                <a:spcPts val="0"/>
              </a:spcAft>
              <a:buFont typeface="+mj-lt"/>
              <a:buAutoNum type="arabicPeriod"/>
            </a:pPr>
            <a:r>
              <a:rPr lang="el-GR" sz="20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ΕΙΣΑΓΩΓΗ</a:t>
            </a:r>
            <a:endParaRPr lang="el-GR" sz="20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2CE2A545-393F-40AA-AC81-FA5BF1C1303B}"/>
              </a:ext>
            </a:extLst>
          </p:cNvPr>
          <p:cNvSpPr/>
          <p:nvPr/>
        </p:nvSpPr>
        <p:spPr>
          <a:xfrm>
            <a:off x="127762" y="554213"/>
            <a:ext cx="3852593" cy="369332"/>
          </a:xfrm>
          <a:prstGeom prst="rect">
            <a:avLst/>
          </a:prstGeom>
        </p:spPr>
        <p:txBody>
          <a:bodyPr wrap="none">
            <a:spAutoFit/>
          </a:bodyPr>
          <a:lstStyle/>
          <a:p>
            <a:pPr algn="just">
              <a:spcAft>
                <a:spcPts val="0"/>
              </a:spcAft>
            </a:pPr>
            <a:r>
              <a:rPr lang="el-GR" b="1" dirty="0">
                <a:latin typeface="Cambria" panose="02040503050406030204" pitchFamily="18" charset="0"/>
                <a:ea typeface="MS Mincho" panose="02020609040205080304" pitchFamily="49" charset="-128"/>
                <a:cs typeface="Times New Roman" panose="02020603050405020304" pitchFamily="18" charset="0"/>
              </a:rPr>
              <a:t>Μια επιστήμη σχετικά καινούργια</a:t>
            </a: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Ορθογώνιο 3">
            <a:extLst>
              <a:ext uri="{FF2B5EF4-FFF2-40B4-BE49-F238E27FC236}">
                <a16:creationId xmlns:a16="http://schemas.microsoft.com/office/drawing/2014/main" id="{1EBE6CD7-626C-41B6-94F0-F9D38656D14F}"/>
              </a:ext>
            </a:extLst>
          </p:cNvPr>
          <p:cNvSpPr/>
          <p:nvPr/>
        </p:nvSpPr>
        <p:spPr>
          <a:xfrm>
            <a:off x="334617" y="1158848"/>
            <a:ext cx="8690113" cy="4524315"/>
          </a:xfrm>
          <a:prstGeom prst="rect">
            <a:avLst/>
          </a:prstGeom>
        </p:spPr>
        <p:txBody>
          <a:bodyPr wrap="square">
            <a:spAutoFit/>
          </a:bodyPr>
          <a:lstStyle/>
          <a:p>
            <a:pPr marL="342900" lvl="0" indent="-342900" algn="just">
              <a:spcAft>
                <a:spcPts val="0"/>
              </a:spcAft>
              <a:buFont typeface="+mj-lt"/>
              <a:buAutoNum type="arabicPeriod"/>
            </a:pPr>
            <a:r>
              <a:rPr lang="el-GR" b="1" dirty="0">
                <a:latin typeface="Cambria" panose="02040503050406030204" pitchFamily="18" charset="0"/>
                <a:ea typeface="MS Mincho" panose="02020609040205080304" pitchFamily="49" charset="-128"/>
                <a:cs typeface="Times New Roman" panose="02020603050405020304" pitchFamily="18" charset="0"/>
              </a:rPr>
              <a:t>Η λανθασμένη μεθοδολογία:</a:t>
            </a:r>
            <a:r>
              <a:rPr lang="el-GR" dirty="0">
                <a:latin typeface="Cambria" panose="02040503050406030204" pitchFamily="18" charset="0"/>
                <a:ea typeface="MS Mincho" panose="02020609040205080304" pitchFamily="49" charset="-128"/>
                <a:cs typeface="Times New Roman" panose="02020603050405020304" pitchFamily="18" charset="0"/>
              </a:rPr>
              <a:t> Πιο συγκεκριμένα η μελέτη των γεωλογικών φαινομένων είχε εκτραπεί σε μια καθαρή φιλοσοφική διαδικασία χτισίματος γενικευμένων θεωριών, που ήταν όμως αθεμελίωτες, αφού στηρίζονταν σε ελάχιστες σποραδικές και συχνά ατελείς παρατηρήσεις.</a:t>
            </a:r>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l-GR" b="1" dirty="0">
                <a:latin typeface="Cambria" panose="02040503050406030204" pitchFamily="18" charset="0"/>
                <a:ea typeface="MS Mincho" panose="02020609040205080304" pitchFamily="49" charset="-128"/>
                <a:cs typeface="Times New Roman" panose="02020603050405020304" pitchFamily="18" charset="0"/>
              </a:rPr>
              <a:t>Οι θρησκευτικές προκαταλήψεις:</a:t>
            </a:r>
            <a:r>
              <a:rPr lang="el-GR" dirty="0">
                <a:latin typeface="Cambria" panose="02040503050406030204" pitchFamily="18" charset="0"/>
                <a:ea typeface="MS Mincho" panose="02020609040205080304" pitchFamily="49" charset="-128"/>
                <a:cs typeface="Times New Roman" panose="02020603050405020304" pitchFamily="18" charset="0"/>
              </a:rPr>
              <a:t> Υπήρχε μια γενικότερη ροπή συσκότισης των επιστημών που ασχολούνταν με την προέλευση του κόσμου και την εξέλιξη της ζωής, πράγμα που παρεμπόδισε την πρόοδο της Γεωλογίας για αρκετούς αιώνες.</a:t>
            </a:r>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342900" indent="-342900" algn="just">
              <a:buFont typeface="+mj-lt"/>
              <a:buAutoNum type="arabicPeriod"/>
            </a:pPr>
            <a:r>
              <a:rPr lang="el-GR" b="1" dirty="0">
                <a:latin typeface="Cambria" panose="02040503050406030204" pitchFamily="18" charset="0"/>
                <a:ea typeface="MS Mincho" panose="02020609040205080304" pitchFamily="49" charset="-128"/>
                <a:cs typeface="Times New Roman" panose="02020603050405020304" pitchFamily="18" charset="0"/>
              </a:rPr>
              <a:t>Οι ατελείς γνώσεις των χημικών, φυσικών και</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l-GR" b="1" dirty="0">
                <a:latin typeface="Cambria" panose="02040503050406030204" pitchFamily="18" charset="0"/>
                <a:ea typeface="MS Mincho" panose="02020609040205080304" pitchFamily="49" charset="-128"/>
                <a:cs typeface="Times New Roman" panose="02020603050405020304" pitchFamily="18" charset="0"/>
              </a:rPr>
              <a:t>βιολογικών διαδικασιών:</a:t>
            </a:r>
            <a:r>
              <a:rPr lang="el-GR" dirty="0">
                <a:latin typeface="Cambria" panose="02040503050406030204" pitchFamily="18" charset="0"/>
                <a:ea typeface="MS Mincho" panose="02020609040205080304" pitchFamily="49" charset="-128"/>
                <a:cs typeface="Times New Roman" panose="02020603050405020304" pitchFamily="18" charset="0"/>
              </a:rPr>
              <a:t> Αναφέρεται χαρακτηριστικά ότι (</a:t>
            </a:r>
            <a:r>
              <a:rPr lang="en-US" dirty="0" err="1">
                <a:latin typeface="Cambria" panose="02040503050406030204" pitchFamily="18" charset="0"/>
                <a:ea typeface="MS Mincho" panose="02020609040205080304" pitchFamily="49" charset="-128"/>
                <a:cs typeface="Times New Roman" panose="02020603050405020304" pitchFamily="18" charset="0"/>
              </a:rPr>
              <a:t>i</a:t>
            </a:r>
            <a:r>
              <a:rPr lang="el-GR" dirty="0">
                <a:latin typeface="Cambria" panose="02040503050406030204" pitchFamily="18" charset="0"/>
                <a:ea typeface="MS Mincho" panose="02020609040205080304" pitchFamily="49" charset="-128"/>
                <a:cs typeface="Times New Roman" panose="02020603050405020304" pitchFamily="18" charset="0"/>
              </a:rPr>
              <a:t>) τα ορυκτά, δηλαδή τα συστατικά των πετρωμάτων άρχισαν να αναλύονται χημικά το 19</a:t>
            </a:r>
            <a:r>
              <a:rPr lang="el-GR" baseline="30000" dirty="0">
                <a:latin typeface="Cambria" panose="02040503050406030204" pitchFamily="18" charset="0"/>
                <a:ea typeface="MS Mincho" panose="02020609040205080304" pitchFamily="49" charset="-128"/>
                <a:cs typeface="Times New Roman" panose="02020603050405020304" pitchFamily="18" charset="0"/>
              </a:rPr>
              <a:t>ο</a:t>
            </a:r>
            <a:r>
              <a:rPr lang="el-GR" dirty="0">
                <a:latin typeface="Cambria" panose="02040503050406030204" pitchFamily="18" charset="0"/>
                <a:ea typeface="MS Mincho" panose="02020609040205080304" pitchFamily="49" charset="-128"/>
                <a:cs typeface="Times New Roman" panose="02020603050405020304" pitchFamily="18" charset="0"/>
              </a:rPr>
              <a:t> αιώνα, (</a:t>
            </a:r>
            <a:r>
              <a:rPr lang="en-US" dirty="0">
                <a:latin typeface="Cambria" panose="02040503050406030204" pitchFamily="18" charset="0"/>
                <a:ea typeface="MS Mincho" panose="02020609040205080304" pitchFamily="49" charset="-128"/>
                <a:cs typeface="Times New Roman" panose="02020603050405020304" pitchFamily="18" charset="0"/>
              </a:rPr>
              <a:t>ii</a:t>
            </a:r>
            <a:r>
              <a:rPr lang="el-GR" dirty="0">
                <a:latin typeface="Cambria" panose="02040503050406030204" pitchFamily="18" charset="0"/>
                <a:ea typeface="MS Mincho" panose="02020609040205080304" pitchFamily="49" charset="-128"/>
                <a:cs typeface="Times New Roman" panose="02020603050405020304" pitchFamily="18" charset="0"/>
              </a:rPr>
              <a:t>) η ανακάλυψη της ραδιενέργειας δεν έγινε παρά στα τέλη του 19</a:t>
            </a:r>
            <a:r>
              <a:rPr lang="el-GR" baseline="30000" dirty="0">
                <a:latin typeface="Cambria" panose="02040503050406030204" pitchFamily="18" charset="0"/>
                <a:ea typeface="MS Mincho" panose="02020609040205080304" pitchFamily="49" charset="-128"/>
                <a:cs typeface="Times New Roman" panose="02020603050405020304" pitchFamily="18" charset="0"/>
              </a:rPr>
              <a:t>ου</a:t>
            </a:r>
            <a:r>
              <a:rPr lang="el-GR" dirty="0">
                <a:latin typeface="Cambria" panose="02040503050406030204" pitchFamily="18" charset="0"/>
                <a:ea typeface="MS Mincho" panose="02020609040205080304" pitchFamily="49" charset="-128"/>
                <a:cs typeface="Times New Roman" panose="02020603050405020304" pitchFamily="18" charset="0"/>
              </a:rPr>
              <a:t> αιώνα και (</a:t>
            </a:r>
            <a:r>
              <a:rPr lang="en-US" dirty="0">
                <a:latin typeface="Cambria" panose="02040503050406030204" pitchFamily="18" charset="0"/>
                <a:ea typeface="MS Mincho" panose="02020609040205080304" pitchFamily="49" charset="-128"/>
                <a:cs typeface="Times New Roman" panose="02020603050405020304" pitchFamily="18" charset="0"/>
              </a:rPr>
              <a:t>iii</a:t>
            </a:r>
            <a:r>
              <a:rPr lang="el-GR" dirty="0">
                <a:latin typeface="Cambria" panose="02040503050406030204" pitchFamily="18" charset="0"/>
                <a:ea typeface="MS Mincho" panose="02020609040205080304" pitchFamily="49" charset="-128"/>
                <a:cs typeface="Times New Roman" panose="02020603050405020304" pitchFamily="18" charset="0"/>
              </a:rPr>
              <a:t>) η θεωρία της εξέλιξης των οργανισμών μέσα από τη φυσική επιλογή διατυπώθηκε στα μέσα του 19</a:t>
            </a:r>
            <a:r>
              <a:rPr lang="el-GR" baseline="30000" dirty="0">
                <a:latin typeface="Cambria" panose="02040503050406030204" pitchFamily="18" charset="0"/>
                <a:ea typeface="MS Mincho" panose="02020609040205080304" pitchFamily="49" charset="-128"/>
                <a:cs typeface="Times New Roman" panose="02020603050405020304" pitchFamily="18" charset="0"/>
              </a:rPr>
              <a:t>ου</a:t>
            </a:r>
            <a:r>
              <a:rPr lang="el-GR" dirty="0">
                <a:latin typeface="Cambria" panose="02040503050406030204" pitchFamily="18" charset="0"/>
                <a:ea typeface="MS Mincho" panose="02020609040205080304" pitchFamily="49" charset="-128"/>
                <a:cs typeface="Times New Roman" panose="02020603050405020304" pitchFamily="18" charset="0"/>
              </a:rPr>
              <a:t> αιώνα. </a:t>
            </a:r>
            <a:endParaRPr lang="el-GR" dirty="0"/>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6" name="Εικόνα 5">
            <a:extLst>
              <a:ext uri="{FF2B5EF4-FFF2-40B4-BE49-F238E27FC236}">
                <a16:creationId xmlns:a16="http://schemas.microsoft.com/office/drawing/2014/main" id="{4607151F-FF76-4FE8-9C43-9460AB9BFF92}"/>
              </a:ext>
            </a:extLst>
          </p:cNvPr>
          <p:cNvPicPr>
            <a:picLocks noChangeAspect="1"/>
          </p:cNvPicPr>
          <p:nvPr/>
        </p:nvPicPr>
        <p:blipFill>
          <a:blip r:embed="rId2"/>
          <a:stretch>
            <a:fillRect/>
          </a:stretch>
        </p:blipFill>
        <p:spPr>
          <a:xfrm>
            <a:off x="8955156" y="923545"/>
            <a:ext cx="3027185" cy="4394300"/>
          </a:xfrm>
          <a:prstGeom prst="rect">
            <a:avLst/>
          </a:prstGeom>
          <a:effectLst>
            <a:softEdge rad="127000"/>
          </a:effectLst>
        </p:spPr>
      </p:pic>
    </p:spTree>
    <p:extLst>
      <p:ext uri="{BB962C8B-B14F-4D97-AF65-F5344CB8AC3E}">
        <p14:creationId xmlns:p14="http://schemas.microsoft.com/office/powerpoint/2010/main" val="234409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D72180F6-4390-413B-8373-3F0ACED573AB}"/>
              </a:ext>
            </a:extLst>
          </p:cNvPr>
          <p:cNvPicPr>
            <a:picLocks noChangeAspect="1"/>
          </p:cNvPicPr>
          <p:nvPr/>
        </p:nvPicPr>
        <p:blipFill>
          <a:blip r:embed="rId2"/>
          <a:stretch>
            <a:fillRect/>
          </a:stretch>
        </p:blipFill>
        <p:spPr>
          <a:xfrm>
            <a:off x="4984474" y="2399058"/>
            <a:ext cx="6934200" cy="4286250"/>
          </a:xfrm>
          <a:prstGeom prst="rect">
            <a:avLst/>
          </a:prstGeom>
        </p:spPr>
      </p:pic>
      <p:sp>
        <p:nvSpPr>
          <p:cNvPr id="2" name="Ορθογώνιο 1">
            <a:extLst>
              <a:ext uri="{FF2B5EF4-FFF2-40B4-BE49-F238E27FC236}">
                <a16:creationId xmlns:a16="http://schemas.microsoft.com/office/drawing/2014/main" id="{3FA15A63-5532-49B4-9763-BCF3FE525FD9}"/>
              </a:ext>
            </a:extLst>
          </p:cNvPr>
          <p:cNvSpPr/>
          <p:nvPr/>
        </p:nvSpPr>
        <p:spPr>
          <a:xfrm>
            <a:off x="127762" y="554213"/>
            <a:ext cx="3309945" cy="369332"/>
          </a:xfrm>
          <a:prstGeom prst="rect">
            <a:avLst/>
          </a:prstGeom>
        </p:spPr>
        <p:txBody>
          <a:bodyPr wrap="none">
            <a:spAutoFit/>
          </a:bodyPr>
          <a:lstStyle/>
          <a:p>
            <a:pPr algn="just">
              <a:spcAft>
                <a:spcPts val="0"/>
              </a:spcAft>
            </a:pPr>
            <a:r>
              <a:rPr lang="el-GR" b="1" dirty="0">
                <a:latin typeface="Cambria" panose="02040503050406030204" pitchFamily="18" charset="0"/>
                <a:ea typeface="MS Mincho" panose="02020609040205080304" pitchFamily="49" charset="-128"/>
                <a:cs typeface="Times New Roman" panose="02020603050405020304" pitchFamily="18" charset="0"/>
              </a:rPr>
              <a:t>Η Γεωλογία στην αρχαιότητα</a:t>
            </a: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C96D1CBC-93B2-4ED6-9995-768D671513AB}"/>
              </a:ext>
            </a:extLst>
          </p:cNvPr>
          <p:cNvSpPr/>
          <p:nvPr/>
        </p:nvSpPr>
        <p:spPr>
          <a:xfrm>
            <a:off x="127762" y="154103"/>
            <a:ext cx="1734129" cy="400110"/>
          </a:xfrm>
          <a:prstGeom prst="rect">
            <a:avLst/>
          </a:prstGeom>
        </p:spPr>
        <p:txBody>
          <a:bodyPr wrap="none">
            <a:spAutoFit/>
          </a:bodyPr>
          <a:lstStyle/>
          <a:p>
            <a:pPr marL="342900" lvl="0" indent="-342900">
              <a:spcAft>
                <a:spcPts val="0"/>
              </a:spcAft>
              <a:buFont typeface="+mj-lt"/>
              <a:buAutoNum type="arabicPeriod"/>
            </a:pPr>
            <a:r>
              <a:rPr lang="el-GR" sz="20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ΕΙΣΑΓΩΓΗ</a:t>
            </a:r>
            <a:endParaRPr lang="el-GR" sz="20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Ορθογώνιο 3">
            <a:extLst>
              <a:ext uri="{FF2B5EF4-FFF2-40B4-BE49-F238E27FC236}">
                <a16:creationId xmlns:a16="http://schemas.microsoft.com/office/drawing/2014/main" id="{60CBDC60-EBB7-4F68-8538-6411465E6255}"/>
              </a:ext>
            </a:extLst>
          </p:cNvPr>
          <p:cNvSpPr/>
          <p:nvPr/>
        </p:nvSpPr>
        <p:spPr>
          <a:xfrm>
            <a:off x="127761" y="954323"/>
            <a:ext cx="9324351" cy="1477328"/>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Ήδη στην ελληνική μυθολογία είναι έντονη η παρουσία γεωλογικών φαινομένων που συνδέονται με ανακατατάξεις του φλοιού (Τιτάνες, </a:t>
            </a:r>
            <a:r>
              <a:rPr lang="el-GR" dirty="0" err="1">
                <a:latin typeface="Cambria" panose="02040503050406030204" pitchFamily="18" charset="0"/>
                <a:ea typeface="MS Mincho" panose="02020609040205080304" pitchFamily="49" charset="-128"/>
                <a:cs typeface="Times New Roman" panose="02020603050405020304" pitchFamily="18" charset="0"/>
              </a:rPr>
              <a:t>Τηθύς</a:t>
            </a:r>
            <a:r>
              <a:rPr lang="el-GR" dirty="0">
                <a:latin typeface="Cambria" panose="02040503050406030204" pitchFamily="18" charset="0"/>
                <a:ea typeface="MS Mincho" panose="02020609040205080304" pitchFamily="49" charset="-128"/>
                <a:cs typeface="Times New Roman" panose="02020603050405020304" pitchFamily="18" charset="0"/>
              </a:rPr>
              <a:t>, Εγκέλαδος, </a:t>
            </a:r>
            <a:r>
              <a:rPr lang="el-GR" dirty="0" err="1">
                <a:latin typeface="Cambria" panose="02040503050406030204" pitchFamily="18" charset="0"/>
                <a:ea typeface="MS Mincho" panose="02020609040205080304" pitchFamily="49" charset="-128"/>
                <a:cs typeface="Times New Roman" panose="02020603050405020304" pitchFamily="18" charset="0"/>
              </a:rPr>
              <a:t>κτλ</a:t>
            </a:r>
            <a:r>
              <a:rPr lang="el-GR" dirty="0">
                <a:latin typeface="Cambria" panose="02040503050406030204" pitchFamily="18" charset="0"/>
                <a:ea typeface="MS Mincho" panose="02020609040205080304" pitchFamily="49" charset="-128"/>
                <a:cs typeface="Times New Roman" panose="02020603050405020304" pitchFamily="18" charset="0"/>
              </a:rPr>
              <a:t>). Στους κλασσικούς χρόνους έχει αναφερθεί ότι τουλάχιστον 27 αρχαίοι Έλληνες συγγραφείς έχουν ασχοληθεί με τα πετρώματα και θα πρέπει να ήταν πολλοί περισσότεροι αν λάβουμε υπόψη το έργο που έχει καταστραφεί μεταγενέστερα. </a:t>
            </a:r>
            <a:endParaRPr lang="el-GR" dirty="0"/>
          </a:p>
        </p:txBody>
      </p:sp>
      <p:sp>
        <p:nvSpPr>
          <p:cNvPr id="7" name="Ορθογώνιο 6">
            <a:extLst>
              <a:ext uri="{FF2B5EF4-FFF2-40B4-BE49-F238E27FC236}">
                <a16:creationId xmlns:a16="http://schemas.microsoft.com/office/drawing/2014/main" id="{65D242A6-8D4E-405F-8D1B-9481579F1269}"/>
              </a:ext>
            </a:extLst>
          </p:cNvPr>
          <p:cNvSpPr/>
          <p:nvPr/>
        </p:nvSpPr>
        <p:spPr>
          <a:xfrm>
            <a:off x="219699" y="3256455"/>
            <a:ext cx="4672838" cy="3139321"/>
          </a:xfrm>
          <a:prstGeom prst="rect">
            <a:avLst/>
          </a:prstGeom>
        </p:spPr>
        <p:txBody>
          <a:bodyPr wrap="square">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Συνοψίζοντας μπορούμε να πούμε ότι κατά την αρχαιότητα είχαν γίνει αρκετές λογικές παρατηρήσεις σε σχέση με γεωλογικές διαδικασίες ενώ είχε συλλεγεί μεγάλος αριθμός σωστών πληροφοριών. Παρά το γεγονός ότι η μελέτη για τις αιτίες των φαινομένων βασιζόταν κυρίως σε εικασίες, υπήρξαν σκέψεις και συλλήψεις ιδεών που αποτέλεσαν πολλούς αιώνες αργότερα τα βασικά θεμέλια της σύγχρονης γεωλογικής επιστήμης.</a:t>
            </a:r>
            <a:endParaRPr lang="el-GR" dirty="0"/>
          </a:p>
        </p:txBody>
      </p:sp>
    </p:spTree>
    <p:extLst>
      <p:ext uri="{BB962C8B-B14F-4D97-AF65-F5344CB8AC3E}">
        <p14:creationId xmlns:p14="http://schemas.microsoft.com/office/powerpoint/2010/main" val="17195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F85A696F-4DFC-4731-A01F-6F8D8CE50D37}"/>
              </a:ext>
            </a:extLst>
          </p:cNvPr>
          <p:cNvSpPr/>
          <p:nvPr/>
        </p:nvSpPr>
        <p:spPr>
          <a:xfrm>
            <a:off x="127762" y="154103"/>
            <a:ext cx="1734129" cy="400110"/>
          </a:xfrm>
          <a:prstGeom prst="rect">
            <a:avLst/>
          </a:prstGeom>
        </p:spPr>
        <p:txBody>
          <a:bodyPr wrap="none">
            <a:spAutoFit/>
          </a:bodyPr>
          <a:lstStyle/>
          <a:p>
            <a:pPr marL="342900" lvl="0" indent="-342900">
              <a:spcAft>
                <a:spcPts val="0"/>
              </a:spcAft>
              <a:buFont typeface="+mj-lt"/>
              <a:buAutoNum type="arabicPeriod"/>
            </a:pPr>
            <a:r>
              <a:rPr lang="el-GR" sz="2000"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ΕΙΣΑΓΩΓΗ</a:t>
            </a:r>
            <a:endParaRPr lang="el-GR" sz="2000" dirty="0">
              <a:solidFill>
                <a:srgbClr val="C00000"/>
              </a:solidFill>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Ορθογώνιο 2">
            <a:extLst>
              <a:ext uri="{FF2B5EF4-FFF2-40B4-BE49-F238E27FC236}">
                <a16:creationId xmlns:a16="http://schemas.microsoft.com/office/drawing/2014/main" id="{11A2B6FC-0179-4701-B887-D23C57521D6F}"/>
              </a:ext>
            </a:extLst>
          </p:cNvPr>
          <p:cNvSpPr/>
          <p:nvPr/>
        </p:nvSpPr>
        <p:spPr>
          <a:xfrm>
            <a:off x="127762" y="554213"/>
            <a:ext cx="2274918" cy="369332"/>
          </a:xfrm>
          <a:prstGeom prst="rect">
            <a:avLst/>
          </a:prstGeom>
        </p:spPr>
        <p:txBody>
          <a:bodyPr wrap="none">
            <a:spAutoFit/>
          </a:bodyPr>
          <a:lstStyle/>
          <a:p>
            <a:pPr algn="just">
              <a:spcAft>
                <a:spcPts val="0"/>
              </a:spcAft>
            </a:pPr>
            <a:r>
              <a:rPr lang="el-GR" b="1" dirty="0">
                <a:latin typeface="Cambria" panose="02040503050406030204" pitchFamily="18" charset="0"/>
                <a:ea typeface="MS Mincho" panose="02020609040205080304" pitchFamily="49" charset="-128"/>
                <a:cs typeface="Times New Roman" panose="02020603050405020304" pitchFamily="18" charset="0"/>
              </a:rPr>
              <a:t>Η Γεωλογία σήμερα</a:t>
            </a: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Ορθογώνιο 3">
            <a:extLst>
              <a:ext uri="{FF2B5EF4-FFF2-40B4-BE49-F238E27FC236}">
                <a16:creationId xmlns:a16="http://schemas.microsoft.com/office/drawing/2014/main" id="{FCF92AE5-4E4C-4112-87B6-0A85FC966EA5}"/>
              </a:ext>
            </a:extLst>
          </p:cNvPr>
          <p:cNvSpPr/>
          <p:nvPr/>
        </p:nvSpPr>
        <p:spPr>
          <a:xfrm>
            <a:off x="334616" y="1024888"/>
            <a:ext cx="11353801" cy="4524315"/>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l-GR" dirty="0">
                <a:latin typeface="Cambria" panose="02040503050406030204" pitchFamily="18" charset="0"/>
                <a:ea typeface="MS Mincho" panose="02020609040205080304" pitchFamily="49" charset="-128"/>
                <a:cs typeface="Times New Roman" panose="02020603050405020304" pitchFamily="18" charset="0"/>
              </a:rPr>
              <a:t>Στα τελευταία χρόνια, κυρίως από τη δεκαετία του 1960 και ύστερα, η Γεωλογία αναπτύσσεται με τόσο γρήγορο ρυθμό που ίσως καμία άλλη σύγχρονη επιστήμη δεν έχει να επιδείξει. Οι ολοένα αυξανόμενες ανάγκες του ανθρώπου σε αγαθά που συνδέονται άμεσα με τις εφαρμογές της Γεωλογίας </a:t>
            </a:r>
            <a:r>
              <a:rPr lang="el-GR" b="1" dirty="0">
                <a:latin typeface="Cambria" panose="02040503050406030204" pitchFamily="18" charset="0"/>
                <a:ea typeface="MS Mincho" panose="02020609040205080304" pitchFamily="49" charset="-128"/>
                <a:cs typeface="Times New Roman" panose="02020603050405020304" pitchFamily="18" charset="0"/>
              </a:rPr>
              <a:t>(νερό, μεταλλεύματα, ενέργεια κ.α.),</a:t>
            </a:r>
            <a:r>
              <a:rPr lang="el-GR" dirty="0">
                <a:latin typeface="Cambria" panose="02040503050406030204" pitchFamily="18" charset="0"/>
                <a:ea typeface="MS Mincho" panose="02020609040205080304" pitchFamily="49" charset="-128"/>
                <a:cs typeface="Times New Roman" panose="02020603050405020304" pitchFamily="18" charset="0"/>
              </a:rPr>
              <a:t> ωθούν τους ερευνητές σε νέα επιτεύγματα, ενώ τα ερευνητικά κέντρα εμπλουτίζονται συνεχώς με εργαστηριακό εξοπλισμό υψηλής τεχνολογίας που δίνει νέες προοπτικές στην παρατήρηση κυρίως στη μικροσκοπική κλίμακα.</a:t>
            </a:r>
          </a:p>
          <a:p>
            <a:pPr algn="just">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lgn="just">
              <a:spcAft>
                <a:spcPts val="0"/>
              </a:spcAft>
              <a:buFont typeface="Wingdings" panose="05000000000000000000" pitchFamily="2" charset="2"/>
              <a:buChar char="Ø"/>
            </a:pPr>
            <a:r>
              <a:rPr lang="el-GR" b="1" dirty="0">
                <a:latin typeface="Cambria" panose="02040503050406030204" pitchFamily="18" charset="0"/>
                <a:ea typeface="MS Mincho" panose="02020609040205080304" pitchFamily="49" charset="-128"/>
                <a:cs typeface="Times New Roman" panose="02020603050405020304" pitchFamily="18" charset="0"/>
              </a:rPr>
              <a:t>Η έρευνα του διαστήματος </a:t>
            </a:r>
            <a:r>
              <a:rPr lang="el-GR" dirty="0">
                <a:latin typeface="Cambria" panose="02040503050406030204" pitchFamily="18" charset="0"/>
                <a:ea typeface="MS Mincho" panose="02020609040205080304" pitchFamily="49" charset="-128"/>
                <a:cs typeface="Times New Roman" panose="02020603050405020304" pitchFamily="18" charset="0"/>
              </a:rPr>
              <a:t>και το γεγονός ότι ο άνθρωπος πάτησε το πόδι του στη Σελήνη κατορθώνοντας να φέρει στη Γη δείγματα πετρωμάτων από τον εξωγήινο κόσμο, άνοιξε νέους ορίζοντες στη Γεωλογία. Ίσως η κυριότερη όμως αιτία της άνθησης της επιστήμης στις μέρες μας είναι η διατύπωση μια νέας λογικής που εξηγεί τις διαδικασίες του φλοιού σε κλίμακα Γης, δηλαδή της </a:t>
            </a:r>
            <a:r>
              <a:rPr lang="el-GR" b="1" dirty="0">
                <a:latin typeface="Cambria" panose="02040503050406030204" pitchFamily="18" charset="0"/>
                <a:ea typeface="MS Mincho" panose="02020609040205080304" pitchFamily="49" charset="-128"/>
                <a:cs typeface="Times New Roman" panose="02020603050405020304" pitchFamily="18" charset="0"/>
              </a:rPr>
              <a:t>θεωρίας των τεκτονικών πλακών</a:t>
            </a:r>
            <a:r>
              <a:rPr lang="el-GR" dirty="0">
                <a:latin typeface="Cambria" panose="02040503050406030204" pitchFamily="18" charset="0"/>
                <a:ea typeface="MS Mincho" panose="02020609040205080304" pitchFamily="49" charset="-128"/>
                <a:cs typeface="Times New Roman" panose="02020603050405020304" pitchFamily="18" charset="0"/>
              </a:rPr>
              <a:t>.</a:t>
            </a:r>
          </a:p>
          <a:p>
            <a:pPr marL="285750" indent="-285750" algn="just">
              <a:spcAft>
                <a:spcPts val="0"/>
              </a:spcAft>
              <a:buFont typeface="Wingdings" panose="05000000000000000000" pitchFamily="2" charset="2"/>
              <a:buChar char="Ø"/>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285750" indent="-285750" algn="just">
              <a:spcAft>
                <a:spcPts val="0"/>
              </a:spcAft>
              <a:buFont typeface="Wingdings" panose="05000000000000000000" pitchFamily="2" charset="2"/>
              <a:buChar char="Ø"/>
            </a:pPr>
            <a:r>
              <a:rPr lang="el-GR" dirty="0">
                <a:latin typeface="Cambria" panose="02040503050406030204" pitchFamily="18" charset="0"/>
                <a:ea typeface="MS Mincho" panose="02020609040205080304" pitchFamily="49" charset="-128"/>
                <a:cs typeface="Times New Roman" panose="02020603050405020304" pitchFamily="18" charset="0"/>
              </a:rPr>
              <a:t>Την τελευταία εικοσαετία γίνεται προσπάθεια να αναπτυχθεί και η </a:t>
            </a:r>
            <a:r>
              <a:rPr lang="el-GR" b="1" dirty="0">
                <a:latin typeface="Cambria" panose="02040503050406030204" pitchFamily="18" charset="0"/>
                <a:ea typeface="MS Mincho" panose="02020609040205080304" pitchFamily="49" charset="-128"/>
                <a:cs typeface="Times New Roman" panose="02020603050405020304" pitchFamily="18" charset="0"/>
              </a:rPr>
              <a:t>ποσοτική έκφραση των γεωλογικών φαινομένων μέσα από εξισώσεις, διαγράμματα και άλλες μαθηματικές σχέσεις</a:t>
            </a:r>
            <a:r>
              <a:rPr lang="el-GR" dirty="0">
                <a:latin typeface="Cambria" panose="02040503050406030204" pitchFamily="18" charset="0"/>
                <a:ea typeface="MS Mincho" panose="02020609040205080304" pitchFamily="49" charset="-128"/>
                <a:cs typeface="Times New Roman" panose="02020603050405020304" pitchFamily="18" charset="0"/>
              </a:rPr>
              <a:t>, που όμως μέχρι τώρα δεν έχει δώσει ικανοποιητικά αποτελέσματα κυρίως γιατί στα περισσότερα φαινόμενα παρεμβαίνουν πάρα πολλοί αλληλοεπηρεαζόμενοι παράγοντες. Έτσι κύρια έκφραση παραμένει η ποιοτική. </a:t>
            </a:r>
          </a:p>
        </p:txBody>
      </p:sp>
    </p:spTree>
    <p:extLst>
      <p:ext uri="{BB962C8B-B14F-4D97-AF65-F5344CB8AC3E}">
        <p14:creationId xmlns:p14="http://schemas.microsoft.com/office/powerpoint/2010/main" val="424830616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869</Words>
  <Application>Microsoft Office PowerPoint</Application>
  <PresentationFormat>Ευρεία οθόνη</PresentationFormat>
  <Paragraphs>41</Paragraphs>
  <Slides>7</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vt:i4>
      </vt:variant>
    </vt:vector>
  </HeadingPairs>
  <TitlesOfParts>
    <vt:vector size="15" baseType="lpstr">
      <vt:lpstr>MS Mincho</vt:lpstr>
      <vt:lpstr>Arial</vt:lpstr>
      <vt:lpstr>Calibri</vt:lpstr>
      <vt:lpstr>Calibri Light</vt:lpstr>
      <vt:lpstr>Cambria</vt:lpstr>
      <vt:lpstr>Times New Roman</vt:lpstr>
      <vt:lpstr>Wingdings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Yiannis Chiotelis</dc:creator>
  <cp:lastModifiedBy>Yiannis Chiotelis</cp:lastModifiedBy>
  <cp:revision>7</cp:revision>
  <dcterms:created xsi:type="dcterms:W3CDTF">2017-10-01T19:46:15Z</dcterms:created>
  <dcterms:modified xsi:type="dcterms:W3CDTF">2017-10-01T20:16:18Z</dcterms:modified>
</cp:coreProperties>
</file>