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59" r:id="rId5"/>
    <p:sldId id="260" r:id="rId6"/>
    <p:sldId id="261" r:id="rId7"/>
    <p:sldId id="297" r:id="rId8"/>
    <p:sldId id="262" r:id="rId9"/>
    <p:sldId id="263" r:id="rId10"/>
    <p:sldId id="264" r:id="rId11"/>
    <p:sldId id="265" r:id="rId12"/>
    <p:sldId id="267" r:id="rId13"/>
    <p:sldId id="268" r:id="rId14"/>
    <p:sldId id="269" r:id="rId15"/>
    <p:sldId id="270" r:id="rId16"/>
    <p:sldId id="271" r:id="rId17"/>
    <p:sldId id="272" r:id="rId18"/>
    <p:sldId id="273" r:id="rId19"/>
    <p:sldId id="295"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6"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88"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DD580D-7B4D-46ED-A5FF-B9CC28186373}" type="datetimeFigureOut">
              <a:rPr lang="el-GR" smtClean="0"/>
              <a:t>18/3/2018</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681E9C-9104-48B8-8612-36D7E374D3BA}" type="slidenum">
              <a:rPr lang="el-GR" smtClean="0"/>
              <a:t>‹#›</a:t>
            </a:fld>
            <a:endParaRPr lang="el-GR"/>
          </a:p>
        </p:txBody>
      </p:sp>
    </p:spTree>
    <p:extLst>
      <p:ext uri="{BB962C8B-B14F-4D97-AF65-F5344CB8AC3E}">
        <p14:creationId xmlns:p14="http://schemas.microsoft.com/office/powerpoint/2010/main" val="2080715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F70EE09A-7FA8-4B52-BB16-3253486D4545}" type="datetimeFigureOut">
              <a:rPr lang="el-GR" smtClean="0"/>
              <a:t>18/3/2018</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644496D9-3902-451F-B885-28C5C419504B}" type="slidenum">
              <a:rPr lang="el-GR" smtClean="0"/>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70EE09A-7FA8-4B52-BB16-3253486D4545}" type="datetimeFigureOut">
              <a:rPr lang="el-GR" smtClean="0"/>
              <a:t>18/3/2018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44496D9-3902-451F-B885-28C5C419504B}"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F70EE09A-7FA8-4B52-BB16-3253486D4545}" type="datetimeFigureOut">
              <a:rPr lang="el-GR" smtClean="0"/>
              <a:t>18/3/2018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44496D9-3902-451F-B885-28C5C419504B}"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F70EE09A-7FA8-4B52-BB16-3253486D4545}" type="datetimeFigureOut">
              <a:rPr lang="el-GR" smtClean="0"/>
              <a:t>18/3/2018</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44496D9-3902-451F-B885-28C5C419504B}" type="slidenum">
              <a:rPr lang="el-GR" smtClean="0"/>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F70EE09A-7FA8-4B52-BB16-3253486D4545}" type="datetimeFigureOut">
              <a:rPr lang="el-GR" smtClean="0"/>
              <a:t>18/3/2018</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644496D9-3902-451F-B885-28C5C419504B}" type="slidenum">
              <a:rPr lang="el-GR" smtClean="0"/>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F70EE09A-7FA8-4B52-BB16-3253486D4545}" type="datetimeFigureOut">
              <a:rPr lang="el-GR" smtClean="0"/>
              <a:t>18/3/2018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44496D9-3902-451F-B885-28C5C419504B}" type="slidenum">
              <a:rPr lang="el-GR" smtClean="0"/>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F70EE09A-7FA8-4B52-BB16-3253486D4545}" type="datetimeFigureOut">
              <a:rPr lang="el-GR" smtClean="0"/>
              <a:t>18/3/2018</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644496D9-3902-451F-B885-28C5C419504B}" type="slidenum">
              <a:rPr lang="el-GR" smtClean="0"/>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F70EE09A-7FA8-4B52-BB16-3253486D4545}" type="datetimeFigureOut">
              <a:rPr lang="el-GR" smtClean="0"/>
              <a:t>18/3/2018</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644496D9-3902-451F-B885-28C5C419504B}"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F70EE09A-7FA8-4B52-BB16-3253486D4545}" type="datetimeFigureOut">
              <a:rPr lang="el-GR" smtClean="0"/>
              <a:t>18/3/2018</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644496D9-3902-451F-B885-28C5C419504B}"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70EE09A-7FA8-4B52-BB16-3253486D4545}" type="datetimeFigureOut">
              <a:rPr lang="el-GR" smtClean="0"/>
              <a:t>18/3/2018</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44496D9-3902-451F-B885-28C5C419504B}" type="slidenum">
              <a:rPr lang="el-GR" smtClean="0"/>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F70EE09A-7FA8-4B52-BB16-3253486D4545}" type="datetimeFigureOut">
              <a:rPr lang="el-GR" smtClean="0"/>
              <a:t>18/3/2018</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644496D9-3902-451F-B885-28C5C419504B}" type="slidenum">
              <a:rPr lang="el-GR" smtClean="0"/>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F70EE09A-7FA8-4B52-BB16-3253486D4545}" type="datetimeFigureOut">
              <a:rPr lang="el-GR" smtClean="0"/>
              <a:t>18/3/2018</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44496D9-3902-451F-B885-28C5C419504B}"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eclass.upatras.gr/courses/GEO326/" TargetMode="External"/><Relationship Id="rId2" Type="http://schemas.openxmlformats.org/officeDocument/2006/relationships/hyperlink" Target="https://eclass.upatras.gr/courses/GEO325/" TargetMode="External"/><Relationship Id="rId1" Type="http://schemas.openxmlformats.org/officeDocument/2006/relationships/slideLayout" Target="../slideLayouts/slideLayout1.xml"/><Relationship Id="rId4" Type="http://schemas.openxmlformats.org/officeDocument/2006/relationships/hyperlink" Target="https://www.google.gr/imghp?hl=el&amp;tab=wi"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«Παλαιοντολογία»</a:t>
            </a:r>
            <a:endParaRPr lang="el-GR" dirty="0"/>
          </a:p>
        </p:txBody>
      </p:sp>
      <p:sp>
        <p:nvSpPr>
          <p:cNvPr id="6" name="TextBox 5"/>
          <p:cNvSpPr txBox="1"/>
          <p:nvPr/>
        </p:nvSpPr>
        <p:spPr>
          <a:xfrm>
            <a:off x="755576" y="5301208"/>
            <a:ext cx="8136904" cy="646331"/>
          </a:xfrm>
          <a:prstGeom prst="rect">
            <a:avLst/>
          </a:prstGeom>
          <a:noFill/>
        </p:spPr>
        <p:txBody>
          <a:bodyPr wrap="square" rtlCol="0">
            <a:spAutoFit/>
          </a:bodyPr>
          <a:lstStyle/>
          <a:p>
            <a:r>
              <a:rPr lang="el-GR" dirty="0" smtClean="0"/>
              <a:t>Επιμέλεια</a:t>
            </a:r>
            <a:r>
              <a:rPr lang="en-US" dirty="0" smtClean="0"/>
              <a:t>: </a:t>
            </a:r>
            <a:r>
              <a:rPr lang="el-GR" dirty="0" smtClean="0"/>
              <a:t>Καρανικόλας Δημήτριος, Φοιτητής του Τμήματος Γεωλογίας Πανεπιστημίου Πατρών</a:t>
            </a:r>
            <a:endParaRPr lang="el-GR" dirty="0"/>
          </a:p>
        </p:txBody>
      </p:sp>
      <p:sp>
        <p:nvSpPr>
          <p:cNvPr id="8" name="TextBox 7"/>
          <p:cNvSpPr txBox="1"/>
          <p:nvPr/>
        </p:nvSpPr>
        <p:spPr>
          <a:xfrm>
            <a:off x="467544" y="764704"/>
            <a:ext cx="3456384" cy="646331"/>
          </a:xfrm>
          <a:prstGeom prst="rect">
            <a:avLst/>
          </a:prstGeom>
          <a:noFill/>
        </p:spPr>
        <p:txBody>
          <a:bodyPr wrap="square" rtlCol="0">
            <a:spAutoFit/>
          </a:bodyPr>
          <a:lstStyle/>
          <a:p>
            <a:r>
              <a:rPr lang="el-GR" dirty="0" smtClean="0"/>
              <a:t>Πειραματικό Λύκειο Πανεπιστημίου Πατρών</a:t>
            </a:r>
            <a:endParaRPr lang="el-GR" dirty="0"/>
          </a:p>
        </p:txBody>
      </p:sp>
      <p:sp>
        <p:nvSpPr>
          <p:cNvPr id="9" name="TextBox 8"/>
          <p:cNvSpPr txBox="1"/>
          <p:nvPr/>
        </p:nvSpPr>
        <p:spPr>
          <a:xfrm>
            <a:off x="4067944" y="6021288"/>
            <a:ext cx="1584176" cy="369332"/>
          </a:xfrm>
          <a:prstGeom prst="rect">
            <a:avLst/>
          </a:prstGeom>
          <a:noFill/>
        </p:spPr>
        <p:txBody>
          <a:bodyPr wrap="square" rtlCol="0">
            <a:spAutoFit/>
          </a:bodyPr>
          <a:lstStyle/>
          <a:p>
            <a:r>
              <a:rPr lang="el-GR" dirty="0" smtClean="0"/>
              <a:t>ΠΑΤΡΑ 2018</a:t>
            </a:r>
            <a:endParaRPr lang="el-GR" dirty="0"/>
          </a:p>
        </p:txBody>
      </p:sp>
      <p:sp>
        <p:nvSpPr>
          <p:cNvPr id="10" name="TextBox 9"/>
          <p:cNvSpPr txBox="1"/>
          <p:nvPr/>
        </p:nvSpPr>
        <p:spPr>
          <a:xfrm>
            <a:off x="6084168" y="764704"/>
            <a:ext cx="2664296" cy="646331"/>
          </a:xfrm>
          <a:prstGeom prst="rect">
            <a:avLst/>
          </a:prstGeom>
          <a:noFill/>
        </p:spPr>
        <p:txBody>
          <a:bodyPr wrap="square" rtlCol="0">
            <a:spAutoFit/>
          </a:bodyPr>
          <a:lstStyle/>
          <a:p>
            <a:r>
              <a:rPr lang="el-GR" dirty="0" smtClean="0"/>
              <a:t>Γεωλογία &amp; Διαχείρηση Φυσικών Πόρων</a:t>
            </a:r>
            <a:endParaRPr lang="el-GR"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212976"/>
            <a:ext cx="3456384" cy="193080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357158" y="4429132"/>
            <a:ext cx="2643206" cy="1143008"/>
          </a:xfrm>
        </p:spPr>
        <p:txBody>
          <a:bodyPr>
            <a:normAutofit/>
          </a:bodyPr>
          <a:lstStyle/>
          <a:p>
            <a:r>
              <a:rPr lang="el-GR" sz="3600" dirty="0" smtClean="0">
                <a:solidFill>
                  <a:schemeClr val="tx1"/>
                </a:solidFill>
                <a:latin typeface="Times New Roman" pitchFamily="18" charset="0"/>
                <a:cs typeface="Times New Roman" pitchFamily="18" charset="0"/>
              </a:rPr>
              <a:t>Κατάψυξη</a:t>
            </a:r>
            <a:endParaRPr lang="el-GR" sz="3600" dirty="0">
              <a:solidFill>
                <a:schemeClr val="tx1"/>
              </a:solidFill>
              <a:latin typeface="Times New Roman" pitchFamily="18" charset="0"/>
              <a:cs typeface="Times New Roman" pitchFamily="18" charset="0"/>
            </a:endParaRPr>
          </a:p>
        </p:txBody>
      </p:sp>
      <p:sp>
        <p:nvSpPr>
          <p:cNvPr id="3" name="2 - Τίτλος"/>
          <p:cNvSpPr>
            <a:spLocks noGrp="1"/>
          </p:cNvSpPr>
          <p:nvPr>
            <p:ph type="ctrTitle"/>
          </p:nvPr>
        </p:nvSpPr>
        <p:spPr>
          <a:xfrm>
            <a:off x="395536" y="1844824"/>
            <a:ext cx="8319868" cy="1226986"/>
          </a:xfrm>
        </p:spPr>
        <p:txBody>
          <a:bodyPr>
            <a:normAutofit fontScale="90000"/>
          </a:bodyPr>
          <a:lstStyle/>
          <a:p>
            <a:r>
              <a:rPr lang="el-GR" dirty="0" smtClean="0">
                <a:latin typeface="Times New Roman" pitchFamily="18" charset="0"/>
                <a:cs typeface="Times New Roman" pitchFamily="18" charset="0"/>
              </a:rPr>
              <a:t>Τρόποι απολίθωσης </a:t>
            </a:r>
            <a:r>
              <a:rPr lang="el-GR" sz="4400" dirty="0" smtClean="0">
                <a:latin typeface="Times New Roman" pitchFamily="18" charset="0"/>
                <a:cs typeface="Times New Roman" pitchFamily="18" charset="0"/>
              </a:rPr>
              <a:t>μαλακών</a:t>
            </a:r>
            <a:r>
              <a:rPr lang="el-GR" dirty="0" smtClean="0">
                <a:latin typeface="Times New Roman" pitchFamily="18" charset="0"/>
                <a:cs typeface="Times New Roman" pitchFamily="18" charset="0"/>
              </a:rPr>
              <a:t> μερών</a:t>
            </a:r>
            <a:r>
              <a:rPr lang="el-GR" dirty="0" smtClean="0"/>
              <a:t/>
            </a:r>
            <a:br>
              <a:rPr lang="el-GR" dirty="0" smtClean="0"/>
            </a:br>
            <a:endParaRPr lang="el-GR" dirty="0"/>
          </a:p>
        </p:txBody>
      </p:sp>
      <p:pic>
        <p:nvPicPr>
          <p:cNvPr id="4" name="3 - Εικόνα" descr="649798181.jpg"/>
          <p:cNvPicPr>
            <a:picLocks noChangeAspect="1"/>
          </p:cNvPicPr>
          <p:nvPr/>
        </p:nvPicPr>
        <p:blipFill>
          <a:blip r:embed="rId2"/>
          <a:stretch>
            <a:fillRect/>
          </a:stretch>
        </p:blipFill>
        <p:spPr>
          <a:xfrm>
            <a:off x="3571868" y="3429000"/>
            <a:ext cx="5045457" cy="28590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214282" y="4286256"/>
            <a:ext cx="2643206" cy="1571636"/>
          </a:xfrm>
        </p:spPr>
        <p:txBody>
          <a:bodyPr>
            <a:normAutofit/>
          </a:bodyPr>
          <a:lstStyle/>
          <a:p>
            <a:r>
              <a:rPr lang="el-GR" sz="2800" dirty="0" smtClean="0">
                <a:solidFill>
                  <a:schemeClr val="tx1"/>
                </a:solidFill>
                <a:latin typeface="Times New Roman" pitchFamily="18" charset="0"/>
                <a:cs typeface="Times New Roman" pitchFamily="18" charset="0"/>
              </a:rPr>
              <a:t>Παγίδευση σε κεχριμπάρι</a:t>
            </a:r>
            <a:endParaRPr lang="el-GR" sz="2800" dirty="0">
              <a:solidFill>
                <a:schemeClr val="tx1"/>
              </a:solidFill>
              <a:latin typeface="Times New Roman" pitchFamily="18" charset="0"/>
              <a:cs typeface="Times New Roman" pitchFamily="18" charset="0"/>
            </a:endParaRPr>
          </a:p>
        </p:txBody>
      </p:sp>
      <p:sp>
        <p:nvSpPr>
          <p:cNvPr id="3" name="2 - Τίτλος"/>
          <p:cNvSpPr>
            <a:spLocks noGrp="1"/>
          </p:cNvSpPr>
          <p:nvPr>
            <p:ph type="ctrTitle"/>
          </p:nvPr>
        </p:nvSpPr>
        <p:spPr/>
        <p:txBody>
          <a:bodyPr/>
          <a:lstStyle/>
          <a:p>
            <a:r>
              <a:rPr lang="el-GR" dirty="0" smtClean="0">
                <a:latin typeface="Times New Roman" pitchFamily="18" charset="0"/>
                <a:cs typeface="Times New Roman" pitchFamily="18" charset="0"/>
              </a:rPr>
              <a:t>Τρόποι απολίθωσης μαλακών μερών</a:t>
            </a:r>
            <a:endParaRPr lang="el-GR" dirty="0">
              <a:latin typeface="Times New Roman" pitchFamily="18" charset="0"/>
              <a:cs typeface="Times New Roman" pitchFamily="18" charset="0"/>
            </a:endParaRPr>
          </a:p>
        </p:txBody>
      </p:sp>
      <p:pic>
        <p:nvPicPr>
          <p:cNvPr id="4" name="3 - Εικόνα" descr="16319621.jpg"/>
          <p:cNvPicPr>
            <a:picLocks noChangeAspect="1"/>
          </p:cNvPicPr>
          <p:nvPr/>
        </p:nvPicPr>
        <p:blipFill>
          <a:blip r:embed="rId2"/>
          <a:stretch>
            <a:fillRect/>
          </a:stretch>
        </p:blipFill>
        <p:spPr>
          <a:xfrm>
            <a:off x="3071802" y="3571876"/>
            <a:ext cx="2124075" cy="2571750"/>
          </a:xfrm>
          <a:prstGeom prst="rect">
            <a:avLst/>
          </a:prstGeom>
        </p:spPr>
      </p:pic>
      <p:pic>
        <p:nvPicPr>
          <p:cNvPr id="5" name="4 - Εικόνα" descr="entomo1.jpg"/>
          <p:cNvPicPr>
            <a:picLocks noChangeAspect="1"/>
          </p:cNvPicPr>
          <p:nvPr/>
        </p:nvPicPr>
        <p:blipFill>
          <a:blip r:embed="rId3"/>
          <a:stretch>
            <a:fillRect/>
          </a:stretch>
        </p:blipFill>
        <p:spPr>
          <a:xfrm>
            <a:off x="5500694" y="3857628"/>
            <a:ext cx="3432074" cy="21431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428596" y="3929066"/>
            <a:ext cx="2500330" cy="1857388"/>
          </a:xfrm>
        </p:spPr>
        <p:txBody>
          <a:bodyPr>
            <a:normAutofit/>
          </a:bodyPr>
          <a:lstStyle/>
          <a:p>
            <a:r>
              <a:rPr lang="el-GR" sz="2800" dirty="0" smtClean="0">
                <a:solidFill>
                  <a:schemeClr val="tx1"/>
                </a:solidFill>
                <a:latin typeface="Times New Roman" pitchFamily="18" charset="0"/>
                <a:cs typeface="Times New Roman" pitchFamily="18" charset="0"/>
              </a:rPr>
              <a:t>Ενανθράκωση και απανθράκωση</a:t>
            </a:r>
            <a:endParaRPr lang="el-GR" sz="2800" dirty="0">
              <a:solidFill>
                <a:schemeClr val="tx1"/>
              </a:solidFill>
              <a:latin typeface="Times New Roman" pitchFamily="18" charset="0"/>
              <a:cs typeface="Times New Roman" pitchFamily="18" charset="0"/>
            </a:endParaRPr>
          </a:p>
        </p:txBody>
      </p:sp>
      <p:sp>
        <p:nvSpPr>
          <p:cNvPr id="3" name="2 - Τίτλος"/>
          <p:cNvSpPr>
            <a:spLocks noGrp="1"/>
          </p:cNvSpPr>
          <p:nvPr>
            <p:ph type="ctrTitle"/>
          </p:nvPr>
        </p:nvSpPr>
        <p:spPr/>
        <p:txBody>
          <a:bodyPr/>
          <a:lstStyle/>
          <a:p>
            <a:r>
              <a:rPr lang="el-GR" dirty="0" smtClean="0">
                <a:latin typeface="Times New Roman" pitchFamily="18" charset="0"/>
                <a:cs typeface="Times New Roman" pitchFamily="18" charset="0"/>
              </a:rPr>
              <a:t>Τρόποι απολίθωσης μαλακών μερών</a:t>
            </a:r>
            <a:endParaRPr lang="el-GR" dirty="0">
              <a:latin typeface="Times New Roman" pitchFamily="18" charset="0"/>
              <a:cs typeface="Times New Roman" pitchFamily="18" charset="0"/>
            </a:endParaRPr>
          </a:p>
        </p:txBody>
      </p:sp>
      <p:pic>
        <p:nvPicPr>
          <p:cNvPr id="4" name="3 - Εικόνα" descr="13age0000925A.jpg"/>
          <p:cNvPicPr>
            <a:picLocks noChangeAspect="1"/>
          </p:cNvPicPr>
          <p:nvPr/>
        </p:nvPicPr>
        <p:blipFill>
          <a:blip r:embed="rId2"/>
          <a:stretch>
            <a:fillRect/>
          </a:stretch>
        </p:blipFill>
        <p:spPr>
          <a:xfrm>
            <a:off x="6357950" y="3143248"/>
            <a:ext cx="2276524" cy="3357586"/>
          </a:xfrm>
          <a:prstGeom prst="rect">
            <a:avLst/>
          </a:prstGeom>
        </p:spPr>
      </p:pic>
      <p:pic>
        <p:nvPicPr>
          <p:cNvPr id="5" name="4 - Εικόνα" descr="fyta_apolithomata.jpg"/>
          <p:cNvPicPr>
            <a:picLocks noChangeAspect="1"/>
          </p:cNvPicPr>
          <p:nvPr/>
        </p:nvPicPr>
        <p:blipFill>
          <a:blip r:embed="rId3"/>
          <a:stretch>
            <a:fillRect/>
          </a:stretch>
        </p:blipFill>
        <p:spPr>
          <a:xfrm>
            <a:off x="3571868" y="3214686"/>
            <a:ext cx="2405062" cy="32745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611560" y="3501008"/>
            <a:ext cx="7560840" cy="2664296"/>
          </a:xfrm>
        </p:spPr>
        <p:txBody>
          <a:bodyPr>
            <a:normAutofit/>
          </a:bodyPr>
          <a:lstStyle/>
          <a:p>
            <a:r>
              <a:rPr lang="el-GR" dirty="0" smtClean="0">
                <a:solidFill>
                  <a:schemeClr val="tx1"/>
                </a:solidFill>
                <a:latin typeface="Times New Roman" pitchFamily="18" charset="0"/>
                <a:cs typeface="Times New Roman" pitchFamily="18" charset="0"/>
              </a:rPr>
              <a:t>΄Αλλοι τρόποι απολίθωσης των μαλακών μερών</a:t>
            </a:r>
            <a:r>
              <a:rPr lang="en-US" dirty="0" smtClean="0">
                <a:solidFill>
                  <a:schemeClr val="tx1"/>
                </a:solidFill>
                <a:latin typeface="Times New Roman" pitchFamily="18" charset="0"/>
                <a:cs typeface="Times New Roman" pitchFamily="18" charset="0"/>
              </a:rPr>
              <a:t>:</a:t>
            </a:r>
          </a:p>
          <a:p>
            <a:pPr marL="457200" indent="-457200">
              <a:buFont typeface="Wingdings" pitchFamily="2" charset="2"/>
              <a:buChar char="Ø"/>
            </a:pPr>
            <a:r>
              <a:rPr lang="el-GR" dirty="0" smtClean="0">
                <a:solidFill>
                  <a:schemeClr val="tx1"/>
                </a:solidFill>
                <a:latin typeface="Times New Roman" pitchFamily="18" charset="0"/>
                <a:cs typeface="Times New Roman" pitchFamily="18" charset="0"/>
              </a:rPr>
              <a:t>Μουμιωποίηση</a:t>
            </a:r>
          </a:p>
          <a:p>
            <a:pPr marL="457200" indent="-457200">
              <a:buFont typeface="Wingdings" pitchFamily="2" charset="2"/>
              <a:buChar char="Ø"/>
            </a:pPr>
            <a:r>
              <a:rPr lang="el-GR" dirty="0" smtClean="0">
                <a:solidFill>
                  <a:schemeClr val="tx1"/>
                </a:solidFill>
                <a:latin typeface="Times New Roman" pitchFamily="18" charset="0"/>
                <a:cs typeface="Times New Roman" pitchFamily="18" charset="0"/>
              </a:rPr>
              <a:t>Ταφή σε τύρφη ή πίσσα</a:t>
            </a:r>
          </a:p>
          <a:p>
            <a:pPr marL="457200" indent="-457200">
              <a:buFont typeface="Wingdings" pitchFamily="2" charset="2"/>
              <a:buChar char="Ø"/>
            </a:pPr>
            <a:r>
              <a:rPr lang="el-GR" dirty="0" smtClean="0">
                <a:solidFill>
                  <a:schemeClr val="tx1"/>
                </a:solidFill>
                <a:latin typeface="Times New Roman" pitchFamily="18" charset="0"/>
                <a:cs typeface="Times New Roman" pitchFamily="18" charset="0"/>
              </a:rPr>
              <a:t>Πυριτίωση</a:t>
            </a:r>
          </a:p>
          <a:p>
            <a:pPr marL="457200" indent="-457200">
              <a:buFont typeface="Wingdings" pitchFamily="2" charset="2"/>
              <a:buChar char="Ø"/>
            </a:pPr>
            <a:r>
              <a:rPr lang="el-GR" dirty="0" smtClean="0">
                <a:solidFill>
                  <a:schemeClr val="tx1"/>
                </a:solidFill>
                <a:latin typeface="Times New Roman" pitchFamily="18" charset="0"/>
                <a:cs typeface="Times New Roman" pitchFamily="18" charset="0"/>
              </a:rPr>
              <a:t>Φωσφωρίωση</a:t>
            </a:r>
            <a:endParaRPr lang="el-GR" dirty="0">
              <a:solidFill>
                <a:schemeClr val="tx1"/>
              </a:solidFill>
              <a:latin typeface="Times New Roman" pitchFamily="18" charset="0"/>
              <a:cs typeface="Times New Roman" pitchFamily="18" charset="0"/>
            </a:endParaRPr>
          </a:p>
        </p:txBody>
      </p:sp>
      <p:sp>
        <p:nvSpPr>
          <p:cNvPr id="3" name="2 - Τίτλος"/>
          <p:cNvSpPr>
            <a:spLocks noGrp="1"/>
          </p:cNvSpPr>
          <p:nvPr>
            <p:ph type="ctrTitle"/>
          </p:nvPr>
        </p:nvSpPr>
        <p:spPr/>
        <p:txBody>
          <a:bodyPr/>
          <a:lstStyle/>
          <a:p>
            <a:r>
              <a:rPr lang="el-GR" dirty="0" smtClean="0">
                <a:latin typeface="Times New Roman" pitchFamily="18" charset="0"/>
                <a:cs typeface="Times New Roman" pitchFamily="18" charset="0"/>
              </a:rPr>
              <a:t>Τρόποι απολίθωσης μαλακών μερών</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4509120"/>
            <a:ext cx="3096344" cy="1584176"/>
          </a:xfrm>
        </p:spPr>
        <p:txBody>
          <a:bodyPr>
            <a:normAutofit/>
          </a:bodyPr>
          <a:lstStyle/>
          <a:p>
            <a:r>
              <a:rPr lang="el-GR" sz="3600" dirty="0" smtClean="0">
                <a:solidFill>
                  <a:schemeClr val="tx1"/>
                </a:solidFill>
              </a:rPr>
              <a:t>Λιθοποίηση</a:t>
            </a:r>
          </a:p>
          <a:p>
            <a:endParaRPr lang="el-GR" dirty="0"/>
          </a:p>
        </p:txBody>
      </p:sp>
      <p:sp>
        <p:nvSpPr>
          <p:cNvPr id="3" name="Title 2"/>
          <p:cNvSpPr>
            <a:spLocks noGrp="1"/>
          </p:cNvSpPr>
          <p:nvPr>
            <p:ph type="ctrTitle"/>
          </p:nvPr>
        </p:nvSpPr>
        <p:spPr>
          <a:xfrm>
            <a:off x="539552" y="2060848"/>
            <a:ext cx="8147248" cy="915107"/>
          </a:xfrm>
        </p:spPr>
        <p:txBody>
          <a:bodyPr>
            <a:normAutofit fontScale="90000"/>
          </a:bodyPr>
          <a:lstStyle/>
          <a:p>
            <a:r>
              <a:rPr lang="el-GR" dirty="0" smtClean="0">
                <a:latin typeface="Times New Roman" pitchFamily="18" charset="0"/>
                <a:cs typeface="Times New Roman" pitchFamily="18" charset="0"/>
              </a:rPr>
              <a:t>Τρόποι απολίθωσης των σκληρών μερών</a:t>
            </a:r>
            <a:r>
              <a:rPr lang="el-GR" dirty="0" smtClean="0"/>
              <a:t/>
            </a:r>
            <a:br>
              <a:rPr lang="el-GR" dirty="0" smtClean="0"/>
            </a:br>
            <a:endParaRPr lang="el-G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4345" y="3212976"/>
            <a:ext cx="2376264" cy="3374151"/>
          </a:xfrm>
          <a:prstGeom prst="rect">
            <a:avLst/>
          </a:prstGeom>
        </p:spPr>
      </p:pic>
    </p:spTree>
    <p:extLst>
      <p:ext uri="{BB962C8B-B14F-4D97-AF65-F5344CB8AC3E}">
        <p14:creationId xmlns:p14="http://schemas.microsoft.com/office/powerpoint/2010/main" val="495874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95536" y="3789040"/>
            <a:ext cx="2304256" cy="2579782"/>
          </a:xfrm>
        </p:spPr>
        <p:txBody>
          <a:bodyPr>
            <a:normAutofit/>
          </a:bodyPr>
          <a:lstStyle/>
          <a:p>
            <a:r>
              <a:rPr lang="el-GR" dirty="0" smtClean="0">
                <a:solidFill>
                  <a:schemeClr val="tx1"/>
                </a:solidFill>
                <a:latin typeface="Times New Roman" pitchFamily="18" charset="0"/>
                <a:cs typeface="Times New Roman" pitchFamily="18" charset="0"/>
              </a:rPr>
              <a:t>Διάλυση των σκληρών μερών και δημιουργία εκμαγείων</a:t>
            </a:r>
            <a:endParaRPr lang="el-GR" dirty="0">
              <a:solidFill>
                <a:schemeClr val="tx1"/>
              </a:solidFill>
              <a:latin typeface="Times New Roman" pitchFamily="18" charset="0"/>
              <a:cs typeface="Times New Roman" pitchFamily="18" charset="0"/>
            </a:endParaRPr>
          </a:p>
        </p:txBody>
      </p:sp>
      <p:sp>
        <p:nvSpPr>
          <p:cNvPr id="3" name="Title 2"/>
          <p:cNvSpPr>
            <a:spLocks noGrp="1"/>
          </p:cNvSpPr>
          <p:nvPr>
            <p:ph type="ctrTitle"/>
          </p:nvPr>
        </p:nvSpPr>
        <p:spPr/>
        <p:txBody>
          <a:bodyPr>
            <a:normAutofit/>
          </a:bodyPr>
          <a:lstStyle/>
          <a:p>
            <a:r>
              <a:rPr lang="el-GR" sz="3600" dirty="0" smtClean="0">
                <a:latin typeface="Times New Roman" pitchFamily="18" charset="0"/>
                <a:cs typeface="Times New Roman" pitchFamily="18" charset="0"/>
              </a:rPr>
              <a:t>Τρόποι απολίθωσης των σκληρών μερών</a:t>
            </a:r>
            <a:endParaRPr lang="el-GR" sz="36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200" y="3419322"/>
            <a:ext cx="2383040" cy="2949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3631656"/>
            <a:ext cx="3278521" cy="2474962"/>
          </a:xfrm>
          <a:prstGeom prst="rect">
            <a:avLst/>
          </a:prstGeom>
        </p:spPr>
      </p:pic>
    </p:spTree>
    <p:extLst>
      <p:ext uri="{BB962C8B-B14F-4D97-AF65-F5344CB8AC3E}">
        <p14:creationId xmlns:p14="http://schemas.microsoft.com/office/powerpoint/2010/main" val="127965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23528" y="4149080"/>
            <a:ext cx="3744416" cy="1440160"/>
          </a:xfrm>
        </p:spPr>
        <p:txBody>
          <a:bodyPr>
            <a:normAutofit/>
          </a:bodyPr>
          <a:lstStyle/>
          <a:p>
            <a:r>
              <a:rPr lang="el-GR" sz="3200" dirty="0" smtClean="0">
                <a:solidFill>
                  <a:schemeClr val="tx1"/>
                </a:solidFill>
                <a:latin typeface="Times New Roman" pitchFamily="18" charset="0"/>
                <a:cs typeface="Times New Roman" pitchFamily="18" charset="0"/>
              </a:rPr>
              <a:t>Περιλίθωση η επιφλοίωση</a:t>
            </a:r>
            <a:endParaRPr lang="el-GR" sz="3200" dirty="0">
              <a:solidFill>
                <a:schemeClr val="tx1"/>
              </a:solidFill>
              <a:latin typeface="Times New Roman" pitchFamily="18" charset="0"/>
              <a:cs typeface="Times New Roman" pitchFamily="18" charset="0"/>
            </a:endParaRPr>
          </a:p>
        </p:txBody>
      </p:sp>
      <p:sp>
        <p:nvSpPr>
          <p:cNvPr id="3" name="Title 2"/>
          <p:cNvSpPr>
            <a:spLocks noGrp="1"/>
          </p:cNvSpPr>
          <p:nvPr>
            <p:ph type="ctrTitle"/>
          </p:nvPr>
        </p:nvSpPr>
        <p:spPr/>
        <p:txBody>
          <a:bodyPr>
            <a:normAutofit/>
          </a:bodyPr>
          <a:lstStyle/>
          <a:p>
            <a:r>
              <a:rPr lang="el-GR" sz="3600" dirty="0" smtClean="0">
                <a:latin typeface="Times New Roman" pitchFamily="18" charset="0"/>
                <a:cs typeface="Times New Roman" pitchFamily="18" charset="0"/>
              </a:rPr>
              <a:t>Τρόποι απολίθωσης των σκληρών μερών</a:t>
            </a:r>
            <a:endParaRPr lang="el-GR" sz="36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453935"/>
            <a:ext cx="3429000" cy="2781300"/>
          </a:xfrm>
          <a:prstGeom prst="rect">
            <a:avLst/>
          </a:prstGeom>
        </p:spPr>
      </p:pic>
    </p:spTree>
    <p:extLst>
      <p:ext uri="{BB962C8B-B14F-4D97-AF65-F5344CB8AC3E}">
        <p14:creationId xmlns:p14="http://schemas.microsoft.com/office/powerpoint/2010/main" val="18413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51520" y="4509120"/>
            <a:ext cx="3672408" cy="1890538"/>
          </a:xfrm>
        </p:spPr>
        <p:txBody>
          <a:bodyPr>
            <a:normAutofit/>
          </a:bodyPr>
          <a:lstStyle/>
          <a:p>
            <a:r>
              <a:rPr lang="el-GR" sz="3200" dirty="0" smtClean="0">
                <a:solidFill>
                  <a:schemeClr val="tx1"/>
                </a:solidFill>
                <a:latin typeface="Times New Roman" pitchFamily="18" charset="0"/>
                <a:cs typeface="Times New Roman" pitchFamily="18" charset="0"/>
              </a:rPr>
              <a:t>Ανακρυστάλλωση</a:t>
            </a:r>
            <a:endParaRPr lang="el-GR" sz="3200" dirty="0">
              <a:solidFill>
                <a:schemeClr val="tx1"/>
              </a:solidFill>
              <a:latin typeface="Times New Roman" pitchFamily="18" charset="0"/>
              <a:cs typeface="Times New Roman" pitchFamily="18" charset="0"/>
            </a:endParaRPr>
          </a:p>
        </p:txBody>
      </p:sp>
      <p:sp>
        <p:nvSpPr>
          <p:cNvPr id="3" name="Title 2"/>
          <p:cNvSpPr>
            <a:spLocks noGrp="1"/>
          </p:cNvSpPr>
          <p:nvPr>
            <p:ph type="ctrTitle"/>
          </p:nvPr>
        </p:nvSpPr>
        <p:spPr/>
        <p:txBody>
          <a:bodyPr>
            <a:normAutofit fontScale="90000"/>
          </a:bodyPr>
          <a:lstStyle/>
          <a:p>
            <a:r>
              <a:rPr lang="el-GR" dirty="0" smtClean="0">
                <a:latin typeface="Times New Roman" pitchFamily="18" charset="0"/>
                <a:cs typeface="Times New Roman" pitchFamily="18" charset="0"/>
              </a:rPr>
              <a:t>Τρόποι απολίθωσης των σκληρών μερών</a:t>
            </a:r>
            <a:br>
              <a:rPr lang="el-GR" dirty="0" smtClean="0">
                <a:latin typeface="Times New Roman" pitchFamily="18" charset="0"/>
                <a:cs typeface="Times New Roman" pitchFamily="18" charset="0"/>
              </a:rPr>
            </a:br>
            <a:endParaRPr lang="el-GR"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8295" y="3284984"/>
            <a:ext cx="3629025" cy="3114675"/>
          </a:xfrm>
          <a:prstGeom prst="rect">
            <a:avLst/>
          </a:prstGeom>
        </p:spPr>
      </p:pic>
    </p:spTree>
    <p:extLst>
      <p:ext uri="{BB962C8B-B14F-4D97-AF65-F5344CB8AC3E}">
        <p14:creationId xmlns:p14="http://schemas.microsoft.com/office/powerpoint/2010/main" val="401717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95536" y="4509120"/>
            <a:ext cx="2520280" cy="1080120"/>
          </a:xfrm>
        </p:spPr>
        <p:txBody>
          <a:bodyPr>
            <a:normAutofit/>
          </a:bodyPr>
          <a:lstStyle/>
          <a:p>
            <a:r>
              <a:rPr lang="el-GR" sz="3200" dirty="0" smtClean="0">
                <a:solidFill>
                  <a:schemeClr val="tx1"/>
                </a:solidFill>
                <a:latin typeface="Times New Roman" pitchFamily="18" charset="0"/>
                <a:cs typeface="Times New Roman" pitchFamily="18" charset="0"/>
              </a:rPr>
              <a:t>Πυριτίωση</a:t>
            </a:r>
            <a:endParaRPr lang="el-GR" sz="3200" dirty="0">
              <a:solidFill>
                <a:schemeClr val="tx1"/>
              </a:solidFill>
              <a:latin typeface="Times New Roman" pitchFamily="18" charset="0"/>
              <a:cs typeface="Times New Roman" pitchFamily="18" charset="0"/>
            </a:endParaRPr>
          </a:p>
        </p:txBody>
      </p:sp>
      <p:sp>
        <p:nvSpPr>
          <p:cNvPr id="3" name="Title 2"/>
          <p:cNvSpPr>
            <a:spLocks noGrp="1"/>
          </p:cNvSpPr>
          <p:nvPr>
            <p:ph type="ctrTitle"/>
          </p:nvPr>
        </p:nvSpPr>
        <p:spPr/>
        <p:txBody>
          <a:bodyPr>
            <a:normAutofit/>
          </a:bodyPr>
          <a:lstStyle/>
          <a:p>
            <a:r>
              <a:rPr lang="el-GR" sz="3600" dirty="0" smtClean="0">
                <a:latin typeface="Times New Roman" pitchFamily="18" charset="0"/>
                <a:cs typeface="Times New Roman" pitchFamily="18" charset="0"/>
              </a:rPr>
              <a:t>Τρόποι αποίθωσης των σκληρών μερών</a:t>
            </a:r>
            <a:endParaRPr lang="el-GR" sz="36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3501008"/>
            <a:ext cx="4454024" cy="2952328"/>
          </a:xfrm>
          <a:prstGeom prst="rect">
            <a:avLst/>
          </a:prstGeom>
        </p:spPr>
      </p:pic>
    </p:spTree>
    <p:extLst>
      <p:ext uri="{BB962C8B-B14F-4D97-AF65-F5344CB8AC3E}">
        <p14:creationId xmlns:p14="http://schemas.microsoft.com/office/powerpoint/2010/main" val="402783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31640" y="3212976"/>
            <a:ext cx="6400800" cy="3645024"/>
          </a:xfrm>
        </p:spPr>
        <p:txBody>
          <a:bodyPr>
            <a:normAutofit fontScale="70000" lnSpcReduction="20000"/>
          </a:bodyPr>
          <a:lstStyle/>
          <a:p>
            <a:pPr marL="514350" indent="-514350">
              <a:buAutoNum type="arabicPeriod"/>
            </a:pPr>
            <a:r>
              <a:rPr lang="el-GR" dirty="0" smtClean="0">
                <a:solidFill>
                  <a:schemeClr val="tx1"/>
                </a:solidFill>
                <a:latin typeface="Times New Roman" pitchFamily="18" charset="0"/>
                <a:cs typeface="Times New Roman" pitchFamily="18" charset="0"/>
              </a:rPr>
              <a:t>Χαρακτηριστικά </a:t>
            </a:r>
            <a:r>
              <a:rPr lang="el-GR" dirty="0">
                <a:solidFill>
                  <a:schemeClr val="tx1"/>
                </a:solidFill>
                <a:latin typeface="Times New Roman" pitchFamily="18" charset="0"/>
                <a:cs typeface="Times New Roman" pitchFamily="18" charset="0"/>
              </a:rPr>
              <a:t>ή </a:t>
            </a:r>
            <a:r>
              <a:rPr lang="el-GR" dirty="0" smtClean="0">
                <a:solidFill>
                  <a:schemeClr val="tx1"/>
                </a:solidFill>
                <a:latin typeface="Times New Roman" pitchFamily="18" charset="0"/>
                <a:cs typeface="Times New Roman" pitchFamily="18" charset="0"/>
              </a:rPr>
              <a:t>καθοδηγητικά</a:t>
            </a:r>
            <a:r>
              <a:rPr lang="en-US" dirty="0" smtClean="0">
                <a:solidFill>
                  <a:schemeClr val="tx1"/>
                </a:solidFill>
                <a:latin typeface="Times New Roman" pitchFamily="18" charset="0"/>
                <a:cs typeface="Times New Roman" pitchFamily="18" charset="0"/>
              </a:rPr>
              <a:t>: </a:t>
            </a:r>
            <a:r>
              <a:rPr lang="el-GR" dirty="0" smtClean="0">
                <a:solidFill>
                  <a:schemeClr val="tx1"/>
                </a:solidFill>
                <a:latin typeface="Times New Roman" pitchFamily="18" charset="0"/>
                <a:cs typeface="Times New Roman" pitchFamily="18" charset="0"/>
              </a:rPr>
              <a:t>Έχουν μικρή </a:t>
            </a:r>
            <a:r>
              <a:rPr lang="el-GR" dirty="0">
                <a:solidFill>
                  <a:schemeClr val="tx1"/>
                </a:solidFill>
                <a:latin typeface="Times New Roman" pitchFamily="18" charset="0"/>
                <a:cs typeface="Times New Roman" pitchFamily="18" charset="0"/>
              </a:rPr>
              <a:t>χρονική διάρκεια ύπαρξης και μεγάλη γεωγραφική εξάπλωση </a:t>
            </a:r>
            <a:endParaRPr lang="el-GR" dirty="0" smtClean="0">
              <a:solidFill>
                <a:schemeClr val="tx1"/>
              </a:solidFill>
              <a:latin typeface="Times New Roman" pitchFamily="18" charset="0"/>
              <a:cs typeface="Times New Roman" pitchFamily="18" charset="0"/>
            </a:endParaRPr>
          </a:p>
          <a:p>
            <a:pPr marL="514350" indent="-514350">
              <a:buAutoNum type="arabicPeriod"/>
            </a:pPr>
            <a:r>
              <a:rPr lang="el-GR" dirty="0" smtClean="0">
                <a:solidFill>
                  <a:schemeClr val="tx1"/>
                </a:solidFill>
                <a:latin typeface="Times New Roman" pitchFamily="18" charset="0"/>
                <a:cs typeface="Times New Roman" pitchFamily="18" charset="0"/>
              </a:rPr>
              <a:t>Συντηρητικά </a:t>
            </a:r>
            <a:r>
              <a:rPr lang="el-GR" dirty="0">
                <a:solidFill>
                  <a:schemeClr val="tx1"/>
                </a:solidFill>
                <a:latin typeface="Times New Roman" pitchFamily="18" charset="0"/>
                <a:cs typeface="Times New Roman" pitchFamily="18" charset="0"/>
              </a:rPr>
              <a:t>ή </a:t>
            </a:r>
            <a:r>
              <a:rPr lang="el-GR" dirty="0" smtClean="0">
                <a:solidFill>
                  <a:schemeClr val="tx1"/>
                </a:solidFill>
                <a:latin typeface="Times New Roman" pitchFamily="18" charset="0"/>
                <a:cs typeface="Times New Roman" pitchFamily="18" charset="0"/>
              </a:rPr>
              <a:t>συνήθη</a:t>
            </a:r>
            <a:r>
              <a:rPr lang="en-US" dirty="0" smtClean="0">
                <a:solidFill>
                  <a:schemeClr val="tx1"/>
                </a:solidFill>
                <a:latin typeface="Times New Roman" pitchFamily="18" charset="0"/>
                <a:cs typeface="Times New Roman" pitchFamily="18" charset="0"/>
              </a:rPr>
              <a:t>:</a:t>
            </a:r>
            <a:r>
              <a:rPr lang="el-GR" dirty="0" smtClean="0">
                <a:solidFill>
                  <a:schemeClr val="tx1"/>
                </a:solidFill>
                <a:latin typeface="Times New Roman" pitchFamily="18" charset="0"/>
                <a:cs typeface="Times New Roman" pitchFamily="18" charset="0"/>
              </a:rPr>
              <a:t> </a:t>
            </a:r>
            <a:r>
              <a:rPr lang="el-GR" dirty="0">
                <a:solidFill>
                  <a:schemeClr val="tx1"/>
                </a:solidFill>
                <a:latin typeface="Times New Roman" pitchFamily="18" charset="0"/>
                <a:cs typeface="Times New Roman" pitchFamily="18" charset="0"/>
              </a:rPr>
              <a:t>Διατηρούνται χωρίς σημαντικές εξελικτικές αλλαγές για μεγάλα διαστήματα του γεωλογικού χρόνου </a:t>
            </a:r>
            <a:endParaRPr lang="el-GR" dirty="0" smtClean="0">
              <a:solidFill>
                <a:schemeClr val="tx1"/>
              </a:solidFill>
              <a:latin typeface="Times New Roman" pitchFamily="18" charset="0"/>
              <a:cs typeface="Times New Roman" pitchFamily="18" charset="0"/>
            </a:endParaRPr>
          </a:p>
          <a:p>
            <a:pPr marL="514350" indent="-514350">
              <a:buAutoNum type="arabicPeriod"/>
            </a:pPr>
            <a:r>
              <a:rPr lang="el-GR" dirty="0" smtClean="0">
                <a:solidFill>
                  <a:schemeClr val="tx1"/>
                </a:solidFill>
                <a:latin typeface="Times New Roman" pitchFamily="18" charset="0"/>
                <a:cs typeface="Times New Roman" pitchFamily="18" charset="0"/>
              </a:rPr>
              <a:t>Φάσεως</a:t>
            </a:r>
            <a:r>
              <a:rPr lang="en-US" dirty="0" smtClean="0">
                <a:solidFill>
                  <a:schemeClr val="tx1"/>
                </a:solidFill>
                <a:latin typeface="Times New Roman" pitchFamily="18" charset="0"/>
                <a:cs typeface="Times New Roman" pitchFamily="18" charset="0"/>
              </a:rPr>
              <a:t>:</a:t>
            </a:r>
            <a:r>
              <a:rPr lang="el-GR" dirty="0" smtClean="0">
                <a:solidFill>
                  <a:schemeClr val="tx1"/>
                </a:solidFill>
                <a:latin typeface="Times New Roman" pitchFamily="18" charset="0"/>
                <a:cs typeface="Times New Roman" pitchFamily="18" charset="0"/>
              </a:rPr>
              <a:t> </a:t>
            </a:r>
            <a:r>
              <a:rPr lang="el-GR" dirty="0">
                <a:solidFill>
                  <a:schemeClr val="tx1"/>
                </a:solidFill>
                <a:latin typeface="Times New Roman" pitchFamily="18" charset="0"/>
                <a:cs typeface="Times New Roman" pitchFamily="18" charset="0"/>
              </a:rPr>
              <a:t>Δίνουν πληροφορίες για το περιβάλλον που έζησαν οι οργανισμοί </a:t>
            </a:r>
            <a:endParaRPr lang="el-GR" dirty="0" smtClean="0">
              <a:solidFill>
                <a:schemeClr val="tx1"/>
              </a:solidFill>
              <a:latin typeface="Times New Roman" pitchFamily="18" charset="0"/>
              <a:cs typeface="Times New Roman" pitchFamily="18" charset="0"/>
            </a:endParaRPr>
          </a:p>
          <a:p>
            <a:pPr marL="514350" indent="-514350">
              <a:buAutoNum type="arabicPeriod"/>
            </a:pPr>
            <a:r>
              <a:rPr lang="el-GR" dirty="0" smtClean="0">
                <a:solidFill>
                  <a:schemeClr val="tx1"/>
                </a:solidFill>
                <a:latin typeface="Times New Roman" pitchFamily="18" charset="0"/>
                <a:cs typeface="Times New Roman" pitchFamily="18" charset="0"/>
              </a:rPr>
              <a:t>Σύμμεικτα</a:t>
            </a:r>
            <a:r>
              <a:rPr lang="en-US" dirty="0" smtClean="0">
                <a:solidFill>
                  <a:schemeClr val="tx1"/>
                </a:solidFill>
                <a:latin typeface="Times New Roman" pitchFamily="18" charset="0"/>
                <a:cs typeface="Times New Roman" pitchFamily="18" charset="0"/>
              </a:rPr>
              <a:t>:</a:t>
            </a:r>
            <a:r>
              <a:rPr lang="el-GR" dirty="0" smtClean="0">
                <a:solidFill>
                  <a:schemeClr val="tx1"/>
                </a:solidFill>
                <a:latin typeface="Times New Roman" pitchFamily="18" charset="0"/>
                <a:cs typeface="Times New Roman" pitchFamily="18" charset="0"/>
              </a:rPr>
              <a:t> </a:t>
            </a:r>
            <a:r>
              <a:rPr lang="el-GR" dirty="0">
                <a:solidFill>
                  <a:schemeClr val="tx1"/>
                </a:solidFill>
                <a:latin typeface="Times New Roman" pitchFamily="18" charset="0"/>
                <a:cs typeface="Times New Roman" pitchFamily="18" charset="0"/>
              </a:rPr>
              <a:t>Παρουσιάζουν συνδυασμό μορφολογικών γνωρισμάτων από δύο διαφορετικές ταξινομικές ομάδες και επομένως μας παρέχουν πληροφορίες που αφορούν την εξέλιξη </a:t>
            </a:r>
            <a:endParaRPr lang="el-GR" dirty="0" smtClean="0">
              <a:solidFill>
                <a:schemeClr val="tx1"/>
              </a:solidFill>
              <a:latin typeface="Times New Roman" pitchFamily="18" charset="0"/>
              <a:cs typeface="Times New Roman" pitchFamily="18" charset="0"/>
            </a:endParaRPr>
          </a:p>
          <a:p>
            <a:pPr marL="514350" indent="-514350">
              <a:buAutoNum type="arabicPeriod"/>
            </a:pPr>
            <a:r>
              <a:rPr lang="el-GR" dirty="0" smtClean="0">
                <a:solidFill>
                  <a:schemeClr val="tx1"/>
                </a:solidFill>
                <a:latin typeface="Times New Roman" pitchFamily="18" charset="0"/>
                <a:cs typeface="Times New Roman" pitchFamily="18" charset="0"/>
              </a:rPr>
              <a:t>Συχνότητας</a:t>
            </a:r>
            <a:r>
              <a:rPr lang="en-US" dirty="0" smtClean="0">
                <a:solidFill>
                  <a:schemeClr val="tx1"/>
                </a:solidFill>
                <a:latin typeface="Times New Roman" pitchFamily="18" charset="0"/>
                <a:cs typeface="Times New Roman" pitchFamily="18" charset="0"/>
              </a:rPr>
              <a:t>:</a:t>
            </a:r>
            <a:r>
              <a:rPr lang="el-GR" dirty="0" smtClean="0">
                <a:solidFill>
                  <a:schemeClr val="tx1"/>
                </a:solidFill>
                <a:latin typeface="Times New Roman" pitchFamily="18" charset="0"/>
                <a:cs typeface="Times New Roman" pitchFamily="18" charset="0"/>
              </a:rPr>
              <a:t> </a:t>
            </a:r>
            <a:r>
              <a:rPr lang="el-GR" dirty="0">
                <a:solidFill>
                  <a:schemeClr val="tx1"/>
                </a:solidFill>
                <a:latin typeface="Times New Roman" pitchFamily="18" charset="0"/>
                <a:cs typeface="Times New Roman" pitchFamily="18" charset="0"/>
              </a:rPr>
              <a:t>Παρουσιάζουν μεγάλη αφθονία σε στρώματα συγκεκριμένης γεωλογικής ηλικίας, σε μία γεωγραφική περιοχή</a:t>
            </a:r>
          </a:p>
        </p:txBody>
      </p:sp>
      <p:sp>
        <p:nvSpPr>
          <p:cNvPr id="3" name="Title 2"/>
          <p:cNvSpPr>
            <a:spLocks noGrp="1"/>
          </p:cNvSpPr>
          <p:nvPr>
            <p:ph type="ctrTitle"/>
          </p:nvPr>
        </p:nvSpPr>
        <p:spPr/>
        <p:txBody>
          <a:bodyPr>
            <a:normAutofit/>
          </a:bodyPr>
          <a:lstStyle/>
          <a:p>
            <a:r>
              <a:rPr lang="el-GR" sz="4400" dirty="0" smtClean="0">
                <a:latin typeface="Times New Roman" pitchFamily="18" charset="0"/>
                <a:cs typeface="Times New Roman" pitchFamily="18" charset="0"/>
              </a:rPr>
              <a:t>Τύποι απολιθωμάτων</a:t>
            </a:r>
            <a:endParaRPr lang="el-GR" sz="4400" dirty="0">
              <a:latin typeface="Times New Roman" pitchFamily="18" charset="0"/>
              <a:cs typeface="Times New Roman" pitchFamily="18" charset="0"/>
            </a:endParaRPr>
          </a:p>
        </p:txBody>
      </p:sp>
    </p:spTree>
    <p:extLst>
      <p:ext uri="{BB962C8B-B14F-4D97-AF65-F5344CB8AC3E}">
        <p14:creationId xmlns:p14="http://schemas.microsoft.com/office/powerpoint/2010/main" val="4189797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224070" y="2652706"/>
            <a:ext cx="5857916" cy="369332"/>
          </a:xfrm>
          <a:prstGeom prst="rect">
            <a:avLst/>
          </a:prstGeom>
          <a:noFill/>
        </p:spPr>
        <p:txBody>
          <a:bodyPr wrap="square" rtlCol="0">
            <a:spAutoFit/>
          </a:bodyPr>
          <a:lstStyle/>
          <a:p>
            <a:endParaRPr lang="el-GR" dirty="0"/>
          </a:p>
        </p:txBody>
      </p:sp>
      <p:sp>
        <p:nvSpPr>
          <p:cNvPr id="6" name="5 - Τίτλος"/>
          <p:cNvSpPr>
            <a:spLocks noGrp="1"/>
          </p:cNvSpPr>
          <p:nvPr>
            <p:ph type="ctrTitle"/>
          </p:nvPr>
        </p:nvSpPr>
        <p:spPr/>
        <p:txBody>
          <a:bodyPr/>
          <a:lstStyle/>
          <a:p>
            <a:r>
              <a:rPr lang="el-GR" dirty="0" smtClean="0">
                <a:latin typeface="Times New Roman" pitchFamily="18" charset="0"/>
                <a:cs typeface="Times New Roman" pitchFamily="18" charset="0"/>
              </a:rPr>
              <a:t>Τι ονομάζουμε Παλαιοντολογία;</a:t>
            </a:r>
            <a:endParaRPr lang="el-GR" dirty="0">
              <a:latin typeface="Times New Roman" pitchFamily="18" charset="0"/>
              <a:cs typeface="Times New Roman" pitchFamily="18" charset="0"/>
            </a:endParaRPr>
          </a:p>
        </p:txBody>
      </p:sp>
      <p:sp>
        <p:nvSpPr>
          <p:cNvPr id="8" name="7 - TextBox"/>
          <p:cNvSpPr txBox="1"/>
          <p:nvPr/>
        </p:nvSpPr>
        <p:spPr>
          <a:xfrm>
            <a:off x="1043608" y="3429251"/>
            <a:ext cx="7028854" cy="2677656"/>
          </a:xfrm>
          <a:prstGeom prst="rect">
            <a:avLst/>
          </a:prstGeom>
          <a:noFill/>
        </p:spPr>
        <p:txBody>
          <a:bodyPr wrap="square" rtlCol="0">
            <a:spAutoFit/>
          </a:bodyPr>
          <a:lstStyle/>
          <a:p>
            <a:pPr algn="just"/>
            <a:r>
              <a:rPr lang="el-GR" sz="2400" dirty="0" smtClean="0">
                <a:latin typeface="Times New Roman" pitchFamily="18" charset="0"/>
                <a:cs typeface="Times New Roman" pitchFamily="18" charset="0"/>
              </a:rPr>
              <a:t>Παλαιοντολογία ονομάζεται η επιστήμη που μελετά  </a:t>
            </a:r>
            <a:r>
              <a:rPr lang="el-GR" sz="2400" dirty="0">
                <a:latin typeface="Times New Roman" pitchFamily="18" charset="0"/>
                <a:cs typeface="Times New Roman" pitchFamily="18" charset="0"/>
              </a:rPr>
              <a:t>την ιστορία της εμφάνισης και της ανάπτυξης της </a:t>
            </a:r>
            <a:r>
              <a:rPr lang="el-GR" sz="2400" dirty="0" smtClean="0">
                <a:latin typeface="Times New Roman" pitchFamily="18" charset="0"/>
                <a:cs typeface="Times New Roman" pitchFamily="18" charset="0"/>
              </a:rPr>
              <a:t> ζωής πάνω στη Γη. Η παλαιοντολογία μελετά οργανισμούς ή υπολείμματα οργανισμών που έζησαν κατά το παρελθόν στη Γη και οι οποίοι κλείστηκαν και διατηρήθηκαν μέσα σε ιζηματογενή πετρώματα (απολιθώματα).</a:t>
            </a:r>
            <a:endParaRPr lang="el-G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15616" y="3212976"/>
            <a:ext cx="6768752" cy="3456384"/>
          </a:xfrm>
        </p:spPr>
        <p:txBody>
          <a:bodyPr>
            <a:normAutofit/>
          </a:bodyPr>
          <a:lstStyle/>
          <a:p>
            <a:pPr marL="342900" indent="-342900">
              <a:buFont typeface="Wingdings" pitchFamily="2" charset="2"/>
              <a:buChar char="Ø"/>
            </a:pPr>
            <a:r>
              <a:rPr lang="el-GR" sz="2000" dirty="0" smtClean="0">
                <a:solidFill>
                  <a:schemeClr val="tx1"/>
                </a:solidFill>
                <a:latin typeface="Times New Roman" pitchFamily="18" charset="0"/>
                <a:cs typeface="Times New Roman" pitchFamily="18" charset="0"/>
              </a:rPr>
              <a:t>Αποτελέι το πιο γνωστό </a:t>
            </a:r>
            <a:r>
              <a:rPr lang="el-GR" sz="2000" dirty="0">
                <a:solidFill>
                  <a:schemeClr val="tx1"/>
                </a:solidFill>
                <a:latin typeface="Times New Roman" pitchFamily="18" charset="0"/>
                <a:cs typeface="Times New Roman" pitchFamily="18" charset="0"/>
              </a:rPr>
              <a:t>απολίθωμα </a:t>
            </a:r>
            <a:r>
              <a:rPr lang="el-GR" sz="2000" dirty="0" smtClean="0">
                <a:solidFill>
                  <a:schemeClr val="tx1"/>
                </a:solidFill>
                <a:latin typeface="Times New Roman" pitchFamily="18" charset="0"/>
                <a:cs typeface="Times New Roman" pitchFamily="18" charset="0"/>
              </a:rPr>
              <a:t>πτηνού. Αν </a:t>
            </a:r>
            <a:r>
              <a:rPr lang="el-GR" sz="2000" dirty="0">
                <a:solidFill>
                  <a:schemeClr val="tx1"/>
                </a:solidFill>
                <a:latin typeface="Times New Roman" pitchFamily="18" charset="0"/>
                <a:cs typeface="Times New Roman" pitchFamily="18" charset="0"/>
              </a:rPr>
              <a:t>και δεν είναι το παλαιότερο ήταν το πρώτο που ανακαλύφθηκε</a:t>
            </a:r>
            <a:r>
              <a:rPr lang="el-GR" sz="2000" dirty="0" smtClean="0">
                <a:solidFill>
                  <a:schemeClr val="tx1"/>
                </a:solidFill>
                <a:latin typeface="Times New Roman" pitchFamily="18" charset="0"/>
                <a:cs typeface="Times New Roman" pitchFamily="18" charset="0"/>
              </a:rPr>
              <a:t>.</a:t>
            </a:r>
          </a:p>
          <a:p>
            <a:pPr marL="342900" indent="-342900">
              <a:buFont typeface="Wingdings" pitchFamily="2" charset="2"/>
              <a:buChar char="Ø"/>
            </a:pPr>
            <a:endParaRPr lang="el-GR" sz="2000" dirty="0" smtClean="0">
              <a:solidFill>
                <a:schemeClr val="tx1"/>
              </a:solidFill>
              <a:latin typeface="Times New Roman" pitchFamily="18" charset="0"/>
              <a:cs typeface="Times New Roman" pitchFamily="18" charset="0"/>
            </a:endParaRPr>
          </a:p>
          <a:p>
            <a:pPr marL="342900" indent="-342900">
              <a:buFont typeface="Wingdings" pitchFamily="2" charset="2"/>
              <a:buChar char="Ø"/>
            </a:pPr>
            <a:r>
              <a:rPr lang="el-GR" sz="2000" dirty="0">
                <a:solidFill>
                  <a:schemeClr val="tx1"/>
                </a:solidFill>
                <a:latin typeface="Times New Roman" pitchFamily="18" charset="0"/>
                <a:cs typeface="Times New Roman" pitchFamily="18" charset="0"/>
              </a:rPr>
              <a:t>Βρέθηκε σε </a:t>
            </a:r>
            <a:r>
              <a:rPr lang="el-GR" sz="2000" dirty="0" smtClean="0">
                <a:solidFill>
                  <a:schemeClr val="tx1"/>
                </a:solidFill>
                <a:latin typeface="Times New Roman" pitchFamily="18" charset="0"/>
                <a:cs typeface="Times New Roman" pitchFamily="18" charset="0"/>
              </a:rPr>
              <a:t>ασβεστόλιθους ηλικίας Ιουρασικού </a:t>
            </a:r>
          </a:p>
          <a:p>
            <a:r>
              <a:rPr lang="el-GR" sz="2000" dirty="0" smtClean="0">
                <a:solidFill>
                  <a:schemeClr val="tx1"/>
                </a:solidFill>
                <a:latin typeface="Times New Roman" pitchFamily="18" charset="0"/>
                <a:cs typeface="Times New Roman" pitchFamily="18" charset="0"/>
              </a:rPr>
              <a:t>(150 εκ ετών) στο </a:t>
            </a:r>
            <a:r>
              <a:rPr lang="el-GR" sz="2000" dirty="0">
                <a:solidFill>
                  <a:schemeClr val="tx1"/>
                </a:solidFill>
                <a:latin typeface="Times New Roman" pitchFamily="18" charset="0"/>
                <a:cs typeface="Times New Roman" pitchFamily="18" charset="0"/>
              </a:rPr>
              <a:t>Solnhofen της Γερμανίας το 1861</a:t>
            </a:r>
            <a:r>
              <a:rPr lang="el-GR" sz="2000" dirty="0" smtClean="0">
                <a:solidFill>
                  <a:schemeClr val="tx1"/>
                </a:solidFill>
                <a:latin typeface="Times New Roman" pitchFamily="18" charset="0"/>
                <a:cs typeface="Times New Roman" pitchFamily="18" charset="0"/>
              </a:rPr>
              <a:t>.</a:t>
            </a:r>
          </a:p>
          <a:p>
            <a:r>
              <a:rPr lang="el-GR" sz="2000" dirty="0" smtClean="0">
                <a:solidFill>
                  <a:schemeClr val="tx1"/>
                </a:solidFill>
                <a:latin typeface="Times New Roman" pitchFamily="18" charset="0"/>
                <a:cs typeface="Times New Roman" pitchFamily="18" charset="0"/>
              </a:rPr>
              <a:t> </a:t>
            </a:r>
          </a:p>
          <a:p>
            <a:pPr marL="342900" indent="-342900">
              <a:buFont typeface="Wingdings" pitchFamily="2" charset="2"/>
              <a:buChar char="Ø"/>
            </a:pPr>
            <a:r>
              <a:rPr lang="el-GR" sz="2000" dirty="0" smtClean="0">
                <a:solidFill>
                  <a:schemeClr val="tx1"/>
                </a:solidFill>
                <a:latin typeface="Times New Roman" pitchFamily="18" charset="0"/>
                <a:cs typeface="Times New Roman" pitchFamily="18" charset="0"/>
              </a:rPr>
              <a:t>Ήταν το θείο δώρο για τον Δαρβίνο, καθώς αποτελούσε το χαμένο κρίκο ανάμεσα σε δύο κύριες ομάδες ζώων, τα πτηνά και τους δεινόσαυρους, και ενίσχυε τη θεωρεία της εξέλιξης</a:t>
            </a:r>
            <a:endParaRPr lang="el-GR" sz="2000" dirty="0">
              <a:solidFill>
                <a:schemeClr val="tx1"/>
              </a:solidFill>
              <a:latin typeface="Times New Roman" pitchFamily="18" charset="0"/>
              <a:cs typeface="Times New Roman" pitchFamily="18" charset="0"/>
            </a:endParaRPr>
          </a:p>
        </p:txBody>
      </p:sp>
      <p:sp>
        <p:nvSpPr>
          <p:cNvPr id="3" name="Title 2"/>
          <p:cNvSpPr>
            <a:spLocks noGrp="1"/>
          </p:cNvSpPr>
          <p:nvPr>
            <p:ph type="ctrTitle"/>
          </p:nvPr>
        </p:nvSpPr>
        <p:spPr/>
        <p:txBody>
          <a:bodyPr>
            <a:normAutofit/>
          </a:bodyPr>
          <a:lstStyle/>
          <a:p>
            <a:r>
              <a:rPr lang="en-US" sz="4400" dirty="0">
                <a:latin typeface="Times New Roman" pitchFamily="18" charset="0"/>
                <a:cs typeface="Times New Roman" pitchFamily="18" charset="0"/>
              </a:rPr>
              <a:t>Archaeopteryx</a:t>
            </a:r>
            <a:endParaRPr lang="el-GR" sz="4400" dirty="0">
              <a:latin typeface="Times New Roman" pitchFamily="18" charset="0"/>
              <a:cs typeface="Times New Roman" pitchFamily="18" charset="0"/>
            </a:endParaRPr>
          </a:p>
        </p:txBody>
      </p:sp>
    </p:spTree>
    <p:extLst>
      <p:ext uri="{BB962C8B-B14F-4D97-AF65-F5344CB8AC3E}">
        <p14:creationId xmlns:p14="http://schemas.microsoft.com/office/powerpoint/2010/main" val="3315816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200400"/>
            <a:ext cx="6400800" cy="3252936"/>
          </a:xfrm>
        </p:spPr>
        <p:txBody>
          <a:bodyPr>
            <a:normAutofit fontScale="77500" lnSpcReduction="20000"/>
          </a:bodyPr>
          <a:lstStyle/>
          <a:p>
            <a:pPr marL="457200" indent="-457200">
              <a:buFont typeface="Wingdings" pitchFamily="2" charset="2"/>
              <a:buChar char="Ø"/>
            </a:pPr>
            <a:r>
              <a:rPr lang="el-GR" dirty="0" smtClean="0">
                <a:solidFill>
                  <a:schemeClr val="tx1"/>
                </a:solidFill>
                <a:latin typeface="Times New Roman" pitchFamily="18" charset="0"/>
                <a:cs typeface="Times New Roman" pitchFamily="18" charset="0"/>
              </a:rPr>
              <a:t>Η </a:t>
            </a:r>
            <a:r>
              <a:rPr lang="en-US" dirty="0" smtClean="0">
                <a:solidFill>
                  <a:schemeClr val="tx1"/>
                </a:solidFill>
                <a:latin typeface="Times New Roman" pitchFamily="18" charset="0"/>
                <a:cs typeface="Times New Roman" pitchFamily="18" charset="0"/>
              </a:rPr>
              <a:t>Archaeopteryx</a:t>
            </a:r>
            <a:r>
              <a:rPr lang="el-GR" dirty="0" smtClean="0">
                <a:solidFill>
                  <a:schemeClr val="tx1"/>
                </a:solidFill>
                <a:latin typeface="Times New Roman" pitchFamily="18" charset="0"/>
                <a:cs typeface="Times New Roman" pitchFamily="18" charset="0"/>
              </a:rPr>
              <a:t> είχε </a:t>
            </a:r>
            <a:r>
              <a:rPr lang="el-GR" dirty="0">
                <a:solidFill>
                  <a:schemeClr val="tx1"/>
                </a:solidFill>
                <a:latin typeface="Times New Roman" pitchFamily="18" charset="0"/>
                <a:cs typeface="Times New Roman" pitchFamily="18" charset="0"/>
              </a:rPr>
              <a:t>μέγεθος παρόμοιο με της </a:t>
            </a:r>
            <a:r>
              <a:rPr lang="el-GR" dirty="0" smtClean="0">
                <a:solidFill>
                  <a:schemeClr val="tx1"/>
                </a:solidFill>
                <a:latin typeface="Times New Roman" pitchFamily="18" charset="0"/>
                <a:cs typeface="Times New Roman" pitchFamily="18" charset="0"/>
              </a:rPr>
              <a:t>κίσσας</a:t>
            </a:r>
            <a:r>
              <a:rPr lang="el-GR" dirty="0">
                <a:solidFill>
                  <a:schemeClr val="tx1"/>
                </a:solidFill>
                <a:latin typeface="Times New Roman" pitchFamily="18" charset="0"/>
                <a:cs typeface="Times New Roman" pitchFamily="18" charset="0"/>
              </a:rPr>
              <a:t> και μπορούσε να φτάσει περίπου μισό μέτρο σε </a:t>
            </a:r>
            <a:r>
              <a:rPr lang="el-GR" dirty="0" smtClean="0">
                <a:solidFill>
                  <a:schemeClr val="tx1"/>
                </a:solidFill>
                <a:latin typeface="Times New Roman" pitchFamily="18" charset="0"/>
                <a:cs typeface="Times New Roman" pitchFamily="18" charset="0"/>
              </a:rPr>
              <a:t>μήκος.</a:t>
            </a:r>
          </a:p>
          <a:p>
            <a:pPr marL="457200" indent="-457200">
              <a:buFont typeface="Wingdings" pitchFamily="2" charset="2"/>
              <a:buChar char="Ø"/>
            </a:pPr>
            <a:r>
              <a:rPr lang="el-GR" dirty="0" smtClean="0">
                <a:solidFill>
                  <a:schemeClr val="tx1"/>
                </a:solidFill>
                <a:latin typeface="Times New Roman" pitchFamily="18" charset="0"/>
                <a:cs typeface="Times New Roman" pitchFamily="18" charset="0"/>
              </a:rPr>
              <a:t>Αν και πτηνό έχει πολλά κοινά χαρακτηριστικά </a:t>
            </a:r>
            <a:r>
              <a:rPr lang="el-GR" dirty="0">
                <a:solidFill>
                  <a:schemeClr val="tx1"/>
                </a:solidFill>
                <a:latin typeface="Times New Roman" pitchFamily="18" charset="0"/>
                <a:cs typeface="Times New Roman" pitchFamily="18" charset="0"/>
              </a:rPr>
              <a:t>με </a:t>
            </a:r>
            <a:r>
              <a:rPr lang="el-GR" dirty="0" smtClean="0">
                <a:solidFill>
                  <a:schemeClr val="tx1"/>
                </a:solidFill>
                <a:latin typeface="Times New Roman" pitchFamily="18" charset="0"/>
                <a:cs typeface="Times New Roman" pitchFamily="18" charset="0"/>
              </a:rPr>
              <a:t>τους μικρούς δεινοσαυρους.(σαγόνια </a:t>
            </a:r>
            <a:r>
              <a:rPr lang="el-GR" dirty="0">
                <a:solidFill>
                  <a:schemeClr val="tx1"/>
                </a:solidFill>
                <a:latin typeface="Times New Roman" pitchFamily="18" charset="0"/>
                <a:cs typeface="Times New Roman" pitchFamily="18" charset="0"/>
              </a:rPr>
              <a:t>με αιχμηρά δόντια, τρία δάχτυλα με νύχια, μακρυά οστέινη ουρά, </a:t>
            </a:r>
            <a:r>
              <a:rPr lang="el-GR" dirty="0" smtClean="0">
                <a:solidFill>
                  <a:schemeClr val="tx1"/>
                </a:solidFill>
                <a:latin typeface="Times New Roman" pitchFamily="18" charset="0"/>
                <a:cs typeface="Times New Roman" pitchFamily="18" charset="0"/>
              </a:rPr>
              <a:t>και διάφορα άλλα </a:t>
            </a:r>
            <a:r>
              <a:rPr lang="el-GR" dirty="0">
                <a:solidFill>
                  <a:schemeClr val="tx1"/>
                </a:solidFill>
                <a:latin typeface="Times New Roman" pitchFamily="18" charset="0"/>
                <a:cs typeface="Times New Roman" pitchFamily="18" charset="0"/>
              </a:rPr>
              <a:t>σκελετικά </a:t>
            </a:r>
            <a:r>
              <a:rPr lang="el-GR" dirty="0" smtClean="0">
                <a:solidFill>
                  <a:schemeClr val="tx1"/>
                </a:solidFill>
                <a:latin typeface="Times New Roman" pitchFamily="18" charset="0"/>
                <a:cs typeface="Times New Roman" pitchFamily="18" charset="0"/>
              </a:rPr>
              <a:t>χαρακτηριστικά)</a:t>
            </a:r>
          </a:p>
          <a:p>
            <a:pPr marL="457200" indent="-457200">
              <a:buFont typeface="Wingdings" pitchFamily="2" charset="2"/>
              <a:buChar char="Ø"/>
            </a:pPr>
            <a:r>
              <a:rPr lang="el-GR" dirty="0">
                <a:solidFill>
                  <a:schemeClr val="tx1"/>
                </a:solidFill>
                <a:latin typeface="Times New Roman" pitchFamily="18" charset="0"/>
                <a:cs typeface="Times New Roman" pitchFamily="18" charset="0"/>
              </a:rPr>
              <a:t>Τα παραπάνω χαρακτηριστικά καθιστούν τον αρχαιοπτέρυγα τον πρώτο ξεκάθαρο υποψήφιο για </a:t>
            </a:r>
            <a:r>
              <a:rPr lang="el-GR" dirty="0" smtClean="0">
                <a:solidFill>
                  <a:schemeClr val="tx1"/>
                </a:solidFill>
                <a:latin typeface="Times New Roman" pitchFamily="18" charset="0"/>
                <a:cs typeface="Times New Roman" pitchFamily="18" charset="0"/>
              </a:rPr>
              <a:t>μεταβατικό απολίθωμα</a:t>
            </a:r>
            <a:r>
              <a:rPr lang="el-GR" dirty="0">
                <a:solidFill>
                  <a:schemeClr val="tx1"/>
                </a:solidFill>
                <a:latin typeface="Times New Roman" pitchFamily="18" charset="0"/>
                <a:cs typeface="Times New Roman" pitchFamily="18" charset="0"/>
              </a:rPr>
              <a:t> μεταξύ των </a:t>
            </a:r>
            <a:r>
              <a:rPr lang="el-GR" dirty="0" smtClean="0">
                <a:solidFill>
                  <a:schemeClr val="tx1"/>
                </a:solidFill>
                <a:latin typeface="Times New Roman" pitchFamily="18" charset="0"/>
                <a:cs typeface="Times New Roman" pitchFamily="18" charset="0"/>
              </a:rPr>
              <a:t>δεινοσαύρων</a:t>
            </a:r>
            <a:r>
              <a:rPr lang="el-GR" dirty="0">
                <a:solidFill>
                  <a:schemeClr val="tx1"/>
                </a:solidFill>
                <a:latin typeface="Times New Roman" pitchFamily="18" charset="0"/>
                <a:cs typeface="Times New Roman" pitchFamily="18" charset="0"/>
              </a:rPr>
              <a:t> και των </a:t>
            </a:r>
            <a:r>
              <a:rPr lang="el-GR" dirty="0" smtClean="0">
                <a:solidFill>
                  <a:schemeClr val="tx1"/>
                </a:solidFill>
                <a:latin typeface="Times New Roman" pitchFamily="18" charset="0"/>
                <a:cs typeface="Times New Roman" pitchFamily="18" charset="0"/>
              </a:rPr>
              <a:t>πτηνών.</a:t>
            </a:r>
          </a:p>
          <a:p>
            <a:endParaRPr lang="el-GR" dirty="0" smtClean="0">
              <a:solidFill>
                <a:schemeClr val="tx1"/>
              </a:solidFill>
            </a:endParaRPr>
          </a:p>
          <a:p>
            <a:endParaRPr lang="el-GR" dirty="0"/>
          </a:p>
        </p:txBody>
      </p:sp>
      <p:sp>
        <p:nvSpPr>
          <p:cNvPr id="3" name="Title 2"/>
          <p:cNvSpPr>
            <a:spLocks noGrp="1"/>
          </p:cNvSpPr>
          <p:nvPr>
            <p:ph type="ctrTitle"/>
          </p:nvPr>
        </p:nvSpPr>
        <p:spPr/>
        <p:txBody>
          <a:bodyPr>
            <a:normAutofit/>
          </a:bodyPr>
          <a:lstStyle/>
          <a:p>
            <a:r>
              <a:rPr lang="en-US" sz="4400" dirty="0">
                <a:latin typeface="Times New Roman" pitchFamily="18" charset="0"/>
                <a:cs typeface="Times New Roman" pitchFamily="18" charset="0"/>
              </a:rPr>
              <a:t>Archaeopteryx</a:t>
            </a:r>
            <a:endParaRPr lang="el-GR" sz="4400" dirty="0">
              <a:latin typeface="Times New Roman" pitchFamily="18" charset="0"/>
              <a:cs typeface="Times New Roman" pitchFamily="18" charset="0"/>
            </a:endParaRPr>
          </a:p>
        </p:txBody>
      </p:sp>
    </p:spTree>
    <p:extLst>
      <p:ext uri="{BB962C8B-B14F-4D97-AF65-F5344CB8AC3E}">
        <p14:creationId xmlns:p14="http://schemas.microsoft.com/office/powerpoint/2010/main" val="3241051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43608" y="1412992"/>
            <a:ext cx="3434318" cy="454571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1412776"/>
            <a:ext cx="3005486" cy="4545932"/>
          </a:xfrm>
          <a:prstGeom prst="rect">
            <a:avLst/>
          </a:prstGeom>
        </p:spPr>
      </p:pic>
    </p:spTree>
    <p:extLst>
      <p:ext uri="{BB962C8B-B14F-4D97-AF65-F5344CB8AC3E}">
        <p14:creationId xmlns:p14="http://schemas.microsoft.com/office/powerpoint/2010/main" val="83842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200400"/>
            <a:ext cx="6400800" cy="3657600"/>
          </a:xfrm>
        </p:spPr>
        <p:txBody>
          <a:bodyPr>
            <a:normAutofit lnSpcReduction="10000"/>
          </a:bodyPr>
          <a:lstStyle/>
          <a:p>
            <a:pPr marL="457200" indent="-457200">
              <a:buFont typeface="Wingdings" pitchFamily="2" charset="2"/>
              <a:buChar char="Ø"/>
            </a:pPr>
            <a:r>
              <a:rPr lang="el-GR" dirty="0">
                <a:solidFill>
                  <a:schemeClr val="tx1"/>
                </a:solidFill>
                <a:latin typeface="Times New Roman" pitchFamily="18" charset="0"/>
                <a:cs typeface="Times New Roman" pitchFamily="18" charset="0"/>
              </a:rPr>
              <a:t>Οι </a:t>
            </a:r>
            <a:r>
              <a:rPr lang="el-GR" dirty="0" smtClean="0">
                <a:solidFill>
                  <a:schemeClr val="tx1"/>
                </a:solidFill>
                <a:latin typeface="Times New Roman" pitchFamily="18" charset="0"/>
                <a:cs typeface="Times New Roman" pitchFamily="18" charset="0"/>
              </a:rPr>
              <a:t>τριλοβίτες</a:t>
            </a:r>
            <a:r>
              <a:rPr lang="el-GR" dirty="0">
                <a:solidFill>
                  <a:schemeClr val="tx1"/>
                </a:solidFill>
                <a:latin typeface="Times New Roman" pitchFamily="18" charset="0"/>
                <a:cs typeface="Times New Roman" pitchFamily="18" charset="0"/>
              </a:rPr>
              <a:t> είναι εξαφανισμένα ασπόνδυλα ζώα της συνομοταξίας των </a:t>
            </a:r>
            <a:r>
              <a:rPr lang="el-GR" dirty="0" smtClean="0">
                <a:solidFill>
                  <a:schemeClr val="tx1"/>
                </a:solidFill>
                <a:latin typeface="Times New Roman" pitchFamily="18" charset="0"/>
                <a:cs typeface="Times New Roman" pitchFamily="18" charset="0"/>
              </a:rPr>
              <a:t>αρθρόποδων</a:t>
            </a:r>
          </a:p>
          <a:p>
            <a:pPr marL="457200" indent="-457200">
              <a:buFont typeface="Wingdings" pitchFamily="2" charset="2"/>
              <a:buChar char="Ø"/>
            </a:pPr>
            <a:r>
              <a:rPr lang="el-GR" dirty="0">
                <a:solidFill>
                  <a:schemeClr val="tx1"/>
                </a:solidFill>
                <a:latin typeface="Times New Roman" pitchFamily="18" charset="0"/>
                <a:cs typeface="Times New Roman" pitchFamily="18" charset="0"/>
              </a:rPr>
              <a:t>Όλοι οι τριλοβίτες ήταν υδρόβιοι θαλάσσιοι </a:t>
            </a:r>
            <a:r>
              <a:rPr lang="el-GR" dirty="0" smtClean="0">
                <a:solidFill>
                  <a:schemeClr val="tx1"/>
                </a:solidFill>
                <a:latin typeface="Times New Roman" pitchFamily="18" charset="0"/>
                <a:cs typeface="Times New Roman" pitchFamily="18" charset="0"/>
              </a:rPr>
              <a:t>οργανισμοί</a:t>
            </a:r>
          </a:p>
          <a:p>
            <a:pPr marL="457200" indent="-457200">
              <a:buFont typeface="Wingdings" pitchFamily="2" charset="2"/>
              <a:buChar char="Ø"/>
            </a:pPr>
            <a:r>
              <a:rPr lang="el-GR" dirty="0">
                <a:solidFill>
                  <a:schemeClr val="tx1"/>
                </a:solidFill>
                <a:latin typeface="Times New Roman" pitchFamily="18" charset="0"/>
                <a:cs typeface="Times New Roman" pitchFamily="18" charset="0"/>
              </a:rPr>
              <a:t>Λόγω της μεγάλης γεωγραφικής εξάπλωσής τους, η διαβίωσή </a:t>
            </a:r>
            <a:r>
              <a:rPr lang="el-GR" dirty="0" smtClean="0">
                <a:solidFill>
                  <a:schemeClr val="tx1"/>
                </a:solidFill>
                <a:latin typeface="Times New Roman" pitchFamily="18" charset="0"/>
                <a:cs typeface="Times New Roman" pitchFamily="18" charset="0"/>
              </a:rPr>
              <a:t>και </a:t>
            </a:r>
            <a:r>
              <a:rPr lang="el-GR" dirty="0">
                <a:solidFill>
                  <a:schemeClr val="tx1"/>
                </a:solidFill>
                <a:latin typeface="Times New Roman" pitchFamily="18" charset="0"/>
                <a:cs typeface="Times New Roman" pitchFamily="18" charset="0"/>
              </a:rPr>
              <a:t>η διατροφή τους, εμφάνιζαν σημαντικές διαφοροποιήσεις</a:t>
            </a:r>
            <a:endParaRPr lang="el-GR" dirty="0" smtClean="0">
              <a:solidFill>
                <a:schemeClr val="tx1"/>
              </a:solidFill>
              <a:latin typeface="Times New Roman" pitchFamily="18" charset="0"/>
              <a:cs typeface="Times New Roman" pitchFamily="18" charset="0"/>
            </a:endParaRPr>
          </a:p>
          <a:p>
            <a:endParaRPr lang="el-GR" dirty="0" smtClean="0"/>
          </a:p>
          <a:p>
            <a:endParaRPr lang="el-GR" dirty="0"/>
          </a:p>
        </p:txBody>
      </p:sp>
      <p:sp>
        <p:nvSpPr>
          <p:cNvPr id="3" name="Title 2"/>
          <p:cNvSpPr>
            <a:spLocks noGrp="1"/>
          </p:cNvSpPr>
          <p:nvPr>
            <p:ph type="ctrTitle"/>
          </p:nvPr>
        </p:nvSpPr>
        <p:spPr/>
        <p:txBody>
          <a:bodyPr>
            <a:normAutofit/>
          </a:bodyPr>
          <a:lstStyle/>
          <a:p>
            <a:r>
              <a:rPr lang="el-GR" sz="4400" dirty="0" smtClean="0">
                <a:latin typeface="Times New Roman" pitchFamily="18" charset="0"/>
                <a:cs typeface="Times New Roman" pitchFamily="18" charset="0"/>
              </a:rPr>
              <a:t>Τριλοβίτες</a:t>
            </a:r>
            <a:endParaRPr lang="el-GR" sz="4400" dirty="0">
              <a:latin typeface="Times New Roman" pitchFamily="18" charset="0"/>
              <a:cs typeface="Times New Roman" pitchFamily="18" charset="0"/>
            </a:endParaRPr>
          </a:p>
        </p:txBody>
      </p:sp>
    </p:spTree>
    <p:extLst>
      <p:ext uri="{BB962C8B-B14F-4D97-AF65-F5344CB8AC3E}">
        <p14:creationId xmlns:p14="http://schemas.microsoft.com/office/powerpoint/2010/main" val="618446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038" y="764704"/>
            <a:ext cx="3874158" cy="2250315"/>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231" y="3653656"/>
            <a:ext cx="3874158" cy="25811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1259266"/>
            <a:ext cx="3346866" cy="4608512"/>
          </a:xfrm>
          <a:prstGeom prst="rect">
            <a:avLst/>
          </a:prstGeom>
        </p:spPr>
      </p:pic>
    </p:spTree>
    <p:extLst>
      <p:ext uri="{BB962C8B-B14F-4D97-AF65-F5344CB8AC3E}">
        <p14:creationId xmlns:p14="http://schemas.microsoft.com/office/powerpoint/2010/main" val="43388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200400"/>
            <a:ext cx="6400800" cy="3324944"/>
          </a:xfrm>
        </p:spPr>
        <p:txBody>
          <a:bodyPr>
            <a:normAutofit fontScale="77500" lnSpcReduction="20000"/>
          </a:bodyPr>
          <a:lstStyle/>
          <a:p>
            <a:pPr marL="457200" indent="-457200">
              <a:buFont typeface="Wingdings" pitchFamily="2" charset="2"/>
              <a:buChar char="Ø"/>
            </a:pPr>
            <a:r>
              <a:rPr lang="el-GR" dirty="0">
                <a:solidFill>
                  <a:schemeClr val="tx1"/>
                </a:solidFill>
                <a:latin typeface="Times New Roman" pitchFamily="18" charset="0"/>
                <a:cs typeface="Times New Roman" pitchFamily="18" charset="0"/>
              </a:rPr>
              <a:t>Εμφανίστηκαν στην αρχή της </a:t>
            </a:r>
            <a:r>
              <a:rPr lang="el-GR" dirty="0" smtClean="0">
                <a:solidFill>
                  <a:schemeClr val="tx1"/>
                </a:solidFill>
                <a:latin typeface="Times New Roman" pitchFamily="18" charset="0"/>
                <a:cs typeface="Times New Roman" pitchFamily="18" charset="0"/>
              </a:rPr>
              <a:t>Κάμβριας</a:t>
            </a:r>
            <a:r>
              <a:rPr lang="el-GR" dirty="0">
                <a:solidFill>
                  <a:schemeClr val="tx1"/>
                </a:solidFill>
                <a:latin typeface="Times New Roman" pitchFamily="18" charset="0"/>
                <a:cs typeface="Times New Roman" pitchFamily="18" charset="0"/>
              </a:rPr>
              <a:t> </a:t>
            </a:r>
            <a:r>
              <a:rPr lang="el-GR" dirty="0" smtClean="0">
                <a:solidFill>
                  <a:schemeClr val="tx1"/>
                </a:solidFill>
                <a:latin typeface="Times New Roman" pitchFamily="18" charset="0"/>
                <a:cs typeface="Times New Roman" pitchFamily="18" charset="0"/>
              </a:rPr>
              <a:t>περιόδου.</a:t>
            </a:r>
          </a:p>
          <a:p>
            <a:pPr marL="457200" indent="-457200">
              <a:buFont typeface="Wingdings" pitchFamily="2" charset="2"/>
              <a:buChar char="Ø"/>
            </a:pPr>
            <a:r>
              <a:rPr lang="el-GR" dirty="0" smtClean="0">
                <a:solidFill>
                  <a:schemeClr val="tx1"/>
                </a:solidFill>
                <a:latin typeface="Times New Roman" pitchFamily="18" charset="0"/>
                <a:cs typeface="Times New Roman" pitchFamily="18" charset="0"/>
              </a:rPr>
              <a:t>Κατά </a:t>
            </a:r>
            <a:r>
              <a:rPr lang="el-GR" dirty="0">
                <a:solidFill>
                  <a:schemeClr val="tx1"/>
                </a:solidFill>
                <a:latin typeface="Times New Roman" pitchFamily="18" charset="0"/>
                <a:cs typeface="Times New Roman" pitchFamily="18" charset="0"/>
              </a:rPr>
              <a:t>τη διάρκεια της ύστερης Δεβόνειας </a:t>
            </a:r>
            <a:r>
              <a:rPr lang="el-GR" dirty="0" smtClean="0">
                <a:solidFill>
                  <a:schemeClr val="tx1"/>
                </a:solidFill>
                <a:latin typeface="Times New Roman" pitchFamily="18" charset="0"/>
                <a:cs typeface="Times New Roman" pitchFamily="18" charset="0"/>
              </a:rPr>
              <a:t>περιόδου πιέστηκαν πιθανών λόγω κλιματικών αλλαγών και άρχισαν να μειόνονται.</a:t>
            </a:r>
          </a:p>
          <a:p>
            <a:pPr marL="457200" indent="-457200">
              <a:buFont typeface="Wingdings" pitchFamily="2" charset="2"/>
              <a:buChar char="Ø"/>
            </a:pPr>
            <a:r>
              <a:rPr lang="el-GR" dirty="0" smtClean="0">
                <a:solidFill>
                  <a:schemeClr val="tx1"/>
                </a:solidFill>
                <a:latin typeface="Times New Roman" pitchFamily="18" charset="0"/>
                <a:cs typeface="Times New Roman" pitchFamily="18" charset="0"/>
              </a:rPr>
              <a:t>Τελικά εξαφανίστηκαν ολοκληρωτικά την Πέρμια περίοδο</a:t>
            </a:r>
          </a:p>
          <a:p>
            <a:pPr marL="457200" indent="-457200">
              <a:buFont typeface="Wingdings" pitchFamily="2" charset="2"/>
              <a:buChar char="Ø"/>
            </a:pPr>
            <a:r>
              <a:rPr lang="el-GR" dirty="0">
                <a:solidFill>
                  <a:schemeClr val="tx1"/>
                </a:solidFill>
                <a:latin typeface="Times New Roman" pitchFamily="18" charset="0"/>
                <a:cs typeface="Times New Roman" pitchFamily="18" charset="0"/>
              </a:rPr>
              <a:t>Οι τριλοβίτες </a:t>
            </a:r>
            <a:r>
              <a:rPr lang="el-GR" dirty="0" smtClean="0">
                <a:solidFill>
                  <a:schemeClr val="tx1"/>
                </a:solidFill>
                <a:latin typeface="Times New Roman" pitchFamily="18" charset="0"/>
                <a:cs typeface="Times New Roman" pitchFamily="18" charset="0"/>
              </a:rPr>
              <a:t>είχαν παγκόσμια </a:t>
            </a:r>
            <a:r>
              <a:rPr lang="el-GR" dirty="0">
                <a:solidFill>
                  <a:schemeClr val="tx1"/>
                </a:solidFill>
                <a:latin typeface="Times New Roman" pitchFamily="18" charset="0"/>
                <a:cs typeface="Times New Roman" pitchFamily="18" charset="0"/>
              </a:rPr>
              <a:t>γεωγραφική εξάπλωση. Λόγω της εξάπλωσης αυτής </a:t>
            </a:r>
            <a:r>
              <a:rPr lang="el-GR" dirty="0" smtClean="0">
                <a:solidFill>
                  <a:schemeClr val="tx1"/>
                </a:solidFill>
                <a:latin typeface="Times New Roman" pitchFamily="18" charset="0"/>
                <a:cs typeface="Times New Roman" pitchFamily="18" charset="0"/>
              </a:rPr>
              <a:t>και τους εξεσκελετού που διέθεταν, διατηρήθηκε πληθώρα αποίθωματων τους.</a:t>
            </a:r>
          </a:p>
          <a:p>
            <a:pPr marL="457200" indent="-457200">
              <a:buFont typeface="Wingdings" pitchFamily="2" charset="2"/>
              <a:buChar char="Ø"/>
            </a:pPr>
            <a:r>
              <a:rPr lang="el-GR" dirty="0">
                <a:solidFill>
                  <a:schemeClr val="tx1"/>
                </a:solidFill>
                <a:latin typeface="Times New Roman" pitchFamily="18" charset="0"/>
                <a:cs typeface="Times New Roman" pitchFamily="18" charset="0"/>
              </a:rPr>
              <a:t>Οι τριλοβίτες είναι ιδιαίτερα γνωστοί και πιθανώς συνιστούν το διασημότερο </a:t>
            </a:r>
            <a:r>
              <a:rPr lang="el-GR" dirty="0" smtClean="0">
                <a:solidFill>
                  <a:schemeClr val="tx1"/>
                </a:solidFill>
                <a:latin typeface="Times New Roman" pitchFamily="18" charset="0"/>
                <a:cs typeface="Times New Roman" pitchFamily="18" charset="0"/>
              </a:rPr>
              <a:t>απολόθωμα</a:t>
            </a:r>
            <a:r>
              <a:rPr lang="el-GR" dirty="0">
                <a:solidFill>
                  <a:schemeClr val="tx1"/>
                </a:solidFill>
                <a:latin typeface="Times New Roman" pitchFamily="18" charset="0"/>
                <a:cs typeface="Times New Roman" pitchFamily="18" charset="0"/>
              </a:rPr>
              <a:t> μετά τους </a:t>
            </a:r>
            <a:r>
              <a:rPr lang="el-GR" dirty="0" smtClean="0">
                <a:solidFill>
                  <a:schemeClr val="tx1"/>
                </a:solidFill>
                <a:latin typeface="Times New Roman" pitchFamily="18" charset="0"/>
                <a:cs typeface="Times New Roman" pitchFamily="18" charset="0"/>
              </a:rPr>
              <a:t>δεινόσαυρους</a:t>
            </a:r>
            <a:r>
              <a:rPr lang="el-GR" dirty="0" smtClean="0">
                <a:latin typeface="Times New Roman" pitchFamily="18" charset="0"/>
                <a:cs typeface="Times New Roman" pitchFamily="18" charset="0"/>
              </a:rPr>
              <a:t>. </a:t>
            </a:r>
            <a:endParaRPr lang="el-GR" dirty="0">
              <a:latin typeface="Times New Roman" pitchFamily="18" charset="0"/>
              <a:cs typeface="Times New Roman" pitchFamily="18" charset="0"/>
            </a:endParaRPr>
          </a:p>
        </p:txBody>
      </p:sp>
      <p:sp>
        <p:nvSpPr>
          <p:cNvPr id="3" name="Title 2"/>
          <p:cNvSpPr>
            <a:spLocks noGrp="1"/>
          </p:cNvSpPr>
          <p:nvPr>
            <p:ph type="ctrTitle"/>
          </p:nvPr>
        </p:nvSpPr>
        <p:spPr/>
        <p:txBody>
          <a:bodyPr>
            <a:normAutofit/>
          </a:bodyPr>
          <a:lstStyle/>
          <a:p>
            <a:r>
              <a:rPr lang="el-GR" sz="4400" dirty="0" smtClean="0">
                <a:latin typeface="Times New Roman" pitchFamily="18" charset="0"/>
                <a:cs typeface="Times New Roman" pitchFamily="18" charset="0"/>
              </a:rPr>
              <a:t>Τριλοβίτες</a:t>
            </a:r>
            <a:endParaRPr lang="el-GR" sz="4400" dirty="0">
              <a:latin typeface="Times New Roman" pitchFamily="18" charset="0"/>
              <a:cs typeface="Times New Roman" pitchFamily="18" charset="0"/>
            </a:endParaRPr>
          </a:p>
        </p:txBody>
      </p:sp>
    </p:spTree>
    <p:extLst>
      <p:ext uri="{BB962C8B-B14F-4D97-AF65-F5344CB8AC3E}">
        <p14:creationId xmlns:p14="http://schemas.microsoft.com/office/powerpoint/2010/main" val="8202977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87624" y="3140968"/>
            <a:ext cx="6552728" cy="3312368"/>
          </a:xfrm>
        </p:spPr>
        <p:txBody>
          <a:bodyPr>
            <a:normAutofit fontScale="92500"/>
          </a:bodyPr>
          <a:lstStyle/>
          <a:p>
            <a:pPr marL="457200" indent="-457200">
              <a:buFont typeface="Wingdings" pitchFamily="2" charset="2"/>
              <a:buChar char="Ø"/>
            </a:pPr>
            <a:r>
              <a:rPr lang="el-GR" dirty="0">
                <a:solidFill>
                  <a:schemeClr val="tx1"/>
                </a:solidFill>
                <a:latin typeface="Times New Roman" pitchFamily="18" charset="0"/>
                <a:cs typeface="Times New Roman" pitchFamily="18" charset="0"/>
              </a:rPr>
              <a:t>Οι </a:t>
            </a:r>
            <a:r>
              <a:rPr lang="el-GR" b="1" dirty="0">
                <a:solidFill>
                  <a:schemeClr val="tx1"/>
                </a:solidFill>
                <a:latin typeface="Times New Roman" pitchFamily="18" charset="0"/>
                <a:cs typeface="Times New Roman" pitchFamily="18" charset="0"/>
              </a:rPr>
              <a:t>Αμμωνίτες</a:t>
            </a:r>
            <a:r>
              <a:rPr lang="el-GR" dirty="0">
                <a:solidFill>
                  <a:schemeClr val="tx1"/>
                </a:solidFill>
                <a:latin typeface="Times New Roman" pitchFamily="18" charset="0"/>
                <a:cs typeface="Times New Roman" pitchFamily="18" charset="0"/>
              </a:rPr>
              <a:t> ήταν </a:t>
            </a:r>
            <a:r>
              <a:rPr lang="el-GR" dirty="0" smtClean="0">
                <a:solidFill>
                  <a:schemeClr val="tx1"/>
                </a:solidFill>
                <a:latin typeface="Times New Roman" pitchFamily="18" charset="0"/>
                <a:cs typeface="Times New Roman" pitchFamily="18" charset="0"/>
              </a:rPr>
              <a:t>μαλάκια της τάξης των κεφαλόποδων που κυριαρχούσαν στο θαλλάσιο περιββάλον από την Ιουρασική έως την Κρητιδική περίοδο. Ο Μεσοζωικος αιώνας είναι γνωστώς ως «Αιώνας των αμμωνιτών»</a:t>
            </a:r>
          </a:p>
          <a:p>
            <a:pPr marL="457200" indent="-457200">
              <a:buFont typeface="Wingdings" pitchFamily="2" charset="2"/>
              <a:buChar char="Ø"/>
            </a:pPr>
            <a:r>
              <a:rPr lang="el-GR" dirty="0" smtClean="0">
                <a:solidFill>
                  <a:schemeClr val="tx1"/>
                </a:solidFill>
                <a:latin typeface="Times New Roman" pitchFamily="18" charset="0"/>
                <a:cs typeface="Times New Roman" pitchFamily="18" charset="0"/>
              </a:rPr>
              <a:t>Εξαφανίστην, όπως και οι δεινόσαυροι κατά την ύστερη Κρητιδική περίοδο, όπου συνέβη ένα συμβάν μαζικής εξαφάνισης</a:t>
            </a:r>
            <a:r>
              <a:rPr lang="el-GR" dirty="0" smtClean="0">
                <a:solidFill>
                  <a:schemeClr val="tx1"/>
                </a:solidFill>
              </a:rPr>
              <a:t>.</a:t>
            </a:r>
            <a:endParaRPr lang="el-GR" dirty="0">
              <a:solidFill>
                <a:schemeClr val="tx1"/>
              </a:solidFill>
            </a:endParaRPr>
          </a:p>
        </p:txBody>
      </p:sp>
      <p:sp>
        <p:nvSpPr>
          <p:cNvPr id="3" name="Title 2"/>
          <p:cNvSpPr>
            <a:spLocks noGrp="1"/>
          </p:cNvSpPr>
          <p:nvPr>
            <p:ph type="ctrTitle"/>
          </p:nvPr>
        </p:nvSpPr>
        <p:spPr/>
        <p:txBody>
          <a:bodyPr>
            <a:normAutofit/>
          </a:bodyPr>
          <a:lstStyle/>
          <a:p>
            <a:r>
              <a:rPr lang="el-GR" sz="4400" dirty="0" smtClean="0">
                <a:latin typeface="Times New Roman" pitchFamily="18" charset="0"/>
                <a:cs typeface="Times New Roman" pitchFamily="18" charset="0"/>
              </a:rPr>
              <a:t>Αμμωνίτες </a:t>
            </a:r>
            <a:endParaRPr lang="el-GR" sz="4400" dirty="0">
              <a:latin typeface="Times New Roman" pitchFamily="18" charset="0"/>
              <a:cs typeface="Times New Roman" pitchFamily="18" charset="0"/>
            </a:endParaRPr>
          </a:p>
        </p:txBody>
      </p:sp>
    </p:spTree>
    <p:extLst>
      <p:ext uri="{BB962C8B-B14F-4D97-AF65-F5344CB8AC3E}">
        <p14:creationId xmlns:p14="http://schemas.microsoft.com/office/powerpoint/2010/main" val="275000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extLst>
      <p:ext uri="{BB962C8B-B14F-4D97-AF65-F5344CB8AC3E}">
        <p14:creationId xmlns:p14="http://schemas.microsoft.com/office/powerpoint/2010/main" val="2018035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09204"/>
            <a:ext cx="4077550" cy="327598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119" y="1809204"/>
            <a:ext cx="3810000" cy="3275980"/>
          </a:xfrm>
          <a:prstGeom prst="rect">
            <a:avLst/>
          </a:prstGeom>
        </p:spPr>
      </p:pic>
    </p:spTree>
    <p:extLst>
      <p:ext uri="{BB962C8B-B14F-4D97-AF65-F5344CB8AC3E}">
        <p14:creationId xmlns:p14="http://schemas.microsoft.com/office/powerpoint/2010/main" val="226991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200400"/>
            <a:ext cx="6444952" cy="3657600"/>
          </a:xfrm>
        </p:spPr>
        <p:txBody>
          <a:bodyPr>
            <a:normAutofit/>
          </a:bodyPr>
          <a:lstStyle/>
          <a:p>
            <a:pPr marL="457200" indent="-457200">
              <a:buFont typeface="Wingdings" pitchFamily="2" charset="2"/>
              <a:buChar char="Ø"/>
            </a:pPr>
            <a:r>
              <a:rPr lang="el-GR" dirty="0">
                <a:solidFill>
                  <a:schemeClr val="tx1"/>
                </a:solidFill>
                <a:latin typeface="Times New Roman" pitchFamily="18" charset="0"/>
                <a:cs typeface="Times New Roman" pitchFamily="18" charset="0"/>
              </a:rPr>
              <a:t>Οι «Τρομερές σαύρες», εμφανίστηκαν για πρώτη φορά στην αρχή του Αν. Τριαδικού (πριν 230- 225 εκ. έτη) σε διάφορα μέρη του κόσμου</a:t>
            </a:r>
            <a:r>
              <a:rPr lang="el-GR" dirty="0" smtClean="0">
                <a:solidFill>
                  <a:schemeClr val="tx1"/>
                </a:solidFill>
                <a:latin typeface="Times New Roman" pitchFamily="18" charset="0"/>
                <a:cs typeface="Times New Roman" pitchFamily="18" charset="0"/>
              </a:rPr>
              <a:t>.</a:t>
            </a:r>
          </a:p>
          <a:p>
            <a:pPr marL="457200" indent="-457200">
              <a:buFont typeface="Wingdings" pitchFamily="2" charset="2"/>
              <a:buChar char="Ø"/>
            </a:pPr>
            <a:r>
              <a:rPr lang="el-GR" dirty="0" smtClean="0">
                <a:solidFill>
                  <a:schemeClr val="tx1"/>
                </a:solidFill>
                <a:latin typeface="Times New Roman" pitchFamily="18" charset="0"/>
                <a:cs typeface="Times New Roman" pitchFamily="18" charset="0"/>
              </a:rPr>
              <a:t>Αρχικά ήταν μικροί σε διαστασεις, όμως σταδικά μεγάλωσαν φτάνοντας στη μέγιστη ανάπυξή τους κατά την Κριτιδική περίοδο.</a:t>
            </a:r>
          </a:p>
          <a:p>
            <a:endParaRPr lang="el-GR" dirty="0"/>
          </a:p>
        </p:txBody>
      </p:sp>
      <p:sp>
        <p:nvSpPr>
          <p:cNvPr id="3" name="Title 2"/>
          <p:cNvSpPr>
            <a:spLocks noGrp="1"/>
          </p:cNvSpPr>
          <p:nvPr>
            <p:ph type="ctrTitle"/>
          </p:nvPr>
        </p:nvSpPr>
        <p:spPr/>
        <p:txBody>
          <a:bodyPr>
            <a:normAutofit/>
          </a:bodyPr>
          <a:lstStyle/>
          <a:p>
            <a:r>
              <a:rPr lang="el-GR" sz="4400" dirty="0" smtClean="0">
                <a:latin typeface="Times New Roman" pitchFamily="18" charset="0"/>
                <a:cs typeface="Times New Roman" pitchFamily="18" charset="0"/>
              </a:rPr>
              <a:t>Δεινόσαυροι</a:t>
            </a:r>
            <a:endParaRPr lang="el-GR" sz="4400" dirty="0">
              <a:latin typeface="Times New Roman" pitchFamily="18" charset="0"/>
              <a:cs typeface="Times New Roman" pitchFamily="18" charset="0"/>
            </a:endParaRPr>
          </a:p>
        </p:txBody>
      </p:sp>
    </p:spTree>
    <p:extLst>
      <p:ext uri="{BB962C8B-B14F-4D97-AF65-F5344CB8AC3E}">
        <p14:creationId xmlns:p14="http://schemas.microsoft.com/office/powerpoint/2010/main" val="908395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p:txBody>
          <a:bodyPr>
            <a:noAutofit/>
          </a:bodyPr>
          <a:lstStyle/>
          <a:p>
            <a:r>
              <a:rPr lang="el-GR" sz="2800" dirty="0" smtClean="0">
                <a:solidFill>
                  <a:schemeClr val="tx1"/>
                </a:solidFill>
                <a:latin typeface="Times New Roman" pitchFamily="18" charset="0"/>
                <a:cs typeface="Times New Roman" pitchFamily="18" charset="0"/>
              </a:rPr>
              <a:t>Η παλαιοντολογία είναι ένα διεπιστημονικό πεδίο. Αποτελεί τόσο μια </a:t>
            </a:r>
            <a:r>
              <a:rPr lang="el-GR" sz="2800" dirty="0" err="1" smtClean="0">
                <a:solidFill>
                  <a:schemeClr val="tx1"/>
                </a:solidFill>
                <a:latin typeface="Times New Roman" pitchFamily="18" charset="0"/>
                <a:cs typeface="Times New Roman" pitchFamily="18" charset="0"/>
              </a:rPr>
              <a:t>γεωεπιστήμη</a:t>
            </a:r>
            <a:r>
              <a:rPr lang="el-GR" sz="2800" dirty="0" smtClean="0">
                <a:solidFill>
                  <a:schemeClr val="tx1"/>
                </a:solidFill>
                <a:latin typeface="Times New Roman" pitchFamily="18" charset="0"/>
                <a:cs typeface="Times New Roman" pitchFamily="18" charset="0"/>
              </a:rPr>
              <a:t>, καθώς είναι σημαντικό εργαλείο για τη Γεωλογική έρευνα, όσο και μια </a:t>
            </a:r>
            <a:r>
              <a:rPr lang="el-GR" sz="2800" dirty="0" err="1" smtClean="0">
                <a:solidFill>
                  <a:schemeClr val="tx1"/>
                </a:solidFill>
                <a:latin typeface="Times New Roman" pitchFamily="18" charset="0"/>
                <a:cs typeface="Times New Roman" pitchFamily="18" charset="0"/>
              </a:rPr>
              <a:t>βιοεπιστήμη</a:t>
            </a:r>
            <a:r>
              <a:rPr lang="el-GR" sz="2800" dirty="0" smtClean="0">
                <a:solidFill>
                  <a:schemeClr val="tx1"/>
                </a:solidFill>
                <a:latin typeface="Times New Roman" pitchFamily="18" charset="0"/>
                <a:cs typeface="Times New Roman" pitchFamily="18" charset="0"/>
              </a:rPr>
              <a:t>, καθώς ασχολείται με τη μελέτη φυτικών και ζωικών οργανισμών. </a:t>
            </a:r>
            <a:endParaRPr lang="el-GR" sz="2800" dirty="0">
              <a:solidFill>
                <a:schemeClr val="tx1"/>
              </a:solidFill>
              <a:latin typeface="Times New Roman" pitchFamily="18" charset="0"/>
              <a:cs typeface="Times New Roman" pitchFamily="18" charset="0"/>
            </a:endParaRPr>
          </a:p>
        </p:txBody>
      </p:sp>
      <p:sp>
        <p:nvSpPr>
          <p:cNvPr id="3" name="2 - Τίτλος"/>
          <p:cNvSpPr>
            <a:spLocks noGrp="1"/>
          </p:cNvSpPr>
          <p:nvPr>
            <p:ph type="ctrTitle"/>
          </p:nvPr>
        </p:nvSpPr>
        <p:spPr/>
        <p:txBody>
          <a:bodyPr/>
          <a:lstStyle/>
          <a:p>
            <a:r>
              <a:rPr lang="el-GR" dirty="0" smtClean="0">
                <a:latin typeface="Times New Roman" pitchFamily="18" charset="0"/>
                <a:cs typeface="Times New Roman" pitchFamily="18" charset="0"/>
              </a:rPr>
              <a:t>Η σχέση της Παλαιοντολογίας με τις άλλες επιστήμες.</a:t>
            </a:r>
            <a:endParaRPr lang="el-GR"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995" y="210910"/>
            <a:ext cx="4824536" cy="311739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4689" y="3345030"/>
            <a:ext cx="5004048" cy="3103097"/>
          </a:xfrm>
          <a:prstGeom prst="rect">
            <a:avLst/>
          </a:prstGeom>
        </p:spPr>
      </p:pic>
    </p:spTree>
    <p:extLst>
      <p:ext uri="{BB962C8B-B14F-4D97-AF65-F5344CB8AC3E}">
        <p14:creationId xmlns:p14="http://schemas.microsoft.com/office/powerpoint/2010/main" val="138506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0" y="836712"/>
            <a:ext cx="4704905" cy="295232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3140968"/>
            <a:ext cx="3908991" cy="2927970"/>
          </a:xfrm>
          <a:prstGeom prst="rect">
            <a:avLst/>
          </a:prstGeom>
        </p:spPr>
      </p:pic>
    </p:spTree>
    <p:extLst>
      <p:ext uri="{BB962C8B-B14F-4D97-AF65-F5344CB8AC3E}">
        <p14:creationId xmlns:p14="http://schemas.microsoft.com/office/powerpoint/2010/main" val="235803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7258" y="3575914"/>
            <a:ext cx="3757479" cy="281448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32656"/>
            <a:ext cx="4496832" cy="3079824"/>
          </a:xfrm>
          <a:prstGeom prst="rect">
            <a:avLst/>
          </a:prstGeom>
        </p:spPr>
      </p:pic>
    </p:spTree>
    <p:extLst>
      <p:ext uri="{BB962C8B-B14F-4D97-AF65-F5344CB8AC3E}">
        <p14:creationId xmlns:p14="http://schemas.microsoft.com/office/powerpoint/2010/main" val="54396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200400"/>
            <a:ext cx="6588968" cy="3657600"/>
          </a:xfrm>
        </p:spPr>
        <p:txBody>
          <a:bodyPr>
            <a:normAutofit/>
          </a:bodyPr>
          <a:lstStyle/>
          <a:p>
            <a:r>
              <a:rPr lang="el-GR" dirty="0" smtClean="0">
                <a:solidFill>
                  <a:schemeClr val="tx1"/>
                </a:solidFill>
                <a:latin typeface="Times New Roman" pitchFamily="18" charset="0"/>
                <a:cs typeface="Times New Roman" pitchFamily="18" charset="0"/>
              </a:rPr>
              <a:t>Δύο υποθέσεις</a:t>
            </a:r>
            <a:r>
              <a:rPr lang="en-US" dirty="0" smtClean="0">
                <a:solidFill>
                  <a:schemeClr val="tx1"/>
                </a:solidFill>
                <a:latin typeface="Times New Roman" pitchFamily="18" charset="0"/>
                <a:cs typeface="Times New Roman" pitchFamily="18" charset="0"/>
              </a:rPr>
              <a:t>:</a:t>
            </a:r>
            <a:endParaRPr lang="el-GR" dirty="0" smtClean="0">
              <a:solidFill>
                <a:schemeClr val="tx1"/>
              </a:solidFill>
              <a:latin typeface="Times New Roman" pitchFamily="18" charset="0"/>
              <a:cs typeface="Times New Roman" pitchFamily="18" charset="0"/>
            </a:endParaRPr>
          </a:p>
          <a:p>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1.</a:t>
            </a:r>
            <a:r>
              <a:rPr lang="el-GR" dirty="0" smtClean="0">
                <a:solidFill>
                  <a:schemeClr val="tx1"/>
                </a:solidFill>
                <a:latin typeface="Times New Roman" pitchFamily="18" charset="0"/>
                <a:cs typeface="Times New Roman" pitchFamily="18" charset="0"/>
              </a:rPr>
              <a:t>Εξωτερική </a:t>
            </a:r>
            <a:r>
              <a:rPr lang="el-GR" dirty="0">
                <a:solidFill>
                  <a:schemeClr val="tx1"/>
                </a:solidFill>
                <a:latin typeface="Times New Roman" pitchFamily="18" charset="0"/>
                <a:cs typeface="Times New Roman" pitchFamily="18" charset="0"/>
              </a:rPr>
              <a:t>ή εξωγήινη καταστροφική αιτία πυροδοτεί το συμβάν. </a:t>
            </a:r>
            <a:endParaRPr lang="el-GR" dirty="0" smtClean="0">
              <a:solidFill>
                <a:schemeClr val="tx1"/>
              </a:solidFill>
              <a:latin typeface="Times New Roman" pitchFamily="18" charset="0"/>
              <a:cs typeface="Times New Roman" pitchFamily="18" charset="0"/>
            </a:endParaRPr>
          </a:p>
          <a:p>
            <a:endParaRPr lang="en-US" dirty="0" smtClean="0">
              <a:solidFill>
                <a:schemeClr val="tx1"/>
              </a:solidFill>
              <a:latin typeface="Times New Roman" pitchFamily="18" charset="0"/>
              <a:cs typeface="Times New Roman" pitchFamily="18" charset="0"/>
            </a:endParaRPr>
          </a:p>
          <a:p>
            <a:r>
              <a:rPr lang="el-GR" dirty="0" smtClean="0">
                <a:solidFill>
                  <a:schemeClr val="tx1"/>
                </a:solidFill>
                <a:latin typeface="Times New Roman" pitchFamily="18" charset="0"/>
                <a:cs typeface="Times New Roman" pitchFamily="18" charset="0"/>
              </a:rPr>
              <a:t>2</a:t>
            </a:r>
            <a:r>
              <a:rPr lang="el-GR" dirty="0">
                <a:solidFill>
                  <a:schemeClr val="tx1"/>
                </a:solidFill>
                <a:latin typeface="Times New Roman" pitchFamily="18" charset="0"/>
                <a:cs typeface="Times New Roman" pitchFamily="18" charset="0"/>
              </a:rPr>
              <a:t>. Συμβάντα που λαμβάνουν χώρα πάνω στην γη χωρίς εξωτερικές επιρροές</a:t>
            </a:r>
          </a:p>
        </p:txBody>
      </p:sp>
      <p:sp>
        <p:nvSpPr>
          <p:cNvPr id="3" name="Title 2"/>
          <p:cNvSpPr>
            <a:spLocks noGrp="1"/>
          </p:cNvSpPr>
          <p:nvPr>
            <p:ph type="ctrTitle"/>
          </p:nvPr>
        </p:nvSpPr>
        <p:spPr/>
        <p:txBody>
          <a:bodyPr>
            <a:normAutofit/>
          </a:bodyPr>
          <a:lstStyle/>
          <a:p>
            <a:r>
              <a:rPr lang="el-GR" dirty="0" smtClean="0">
                <a:latin typeface="Times New Roman" pitchFamily="18" charset="0"/>
                <a:cs typeface="Times New Roman" pitchFamily="18" charset="0"/>
              </a:rPr>
              <a:t>Η εξαφάνιση των δεινωσαύρων</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val="20799018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200400"/>
            <a:ext cx="6444952" cy="3657600"/>
          </a:xfrm>
        </p:spPr>
        <p:txBody>
          <a:bodyPr/>
          <a:lstStyle/>
          <a:p>
            <a:r>
              <a:rPr lang="el-GR" dirty="0" smtClean="0">
                <a:solidFill>
                  <a:schemeClr val="tx1"/>
                </a:solidFill>
                <a:latin typeface="Times New Roman" pitchFamily="18" charset="0"/>
                <a:cs typeface="Times New Roman" pitchFamily="18" charset="0"/>
              </a:rPr>
              <a:t>Εξωτερικό καταστροφικό συμβάν</a:t>
            </a:r>
            <a:r>
              <a:rPr lang="en-US" dirty="0" smtClean="0">
                <a:solidFill>
                  <a:schemeClr val="tx1"/>
                </a:solidFill>
                <a:latin typeface="Times New Roman" pitchFamily="18" charset="0"/>
                <a:cs typeface="Times New Roman" pitchFamily="18" charset="0"/>
              </a:rPr>
              <a:t>:</a:t>
            </a:r>
          </a:p>
          <a:p>
            <a:endParaRPr lang="el-GR" dirty="0" smtClean="0">
              <a:solidFill>
                <a:schemeClr val="tx1"/>
              </a:solidFill>
              <a:latin typeface="Times New Roman" pitchFamily="18" charset="0"/>
              <a:cs typeface="Times New Roman" pitchFamily="18" charset="0"/>
            </a:endParaRPr>
          </a:p>
          <a:p>
            <a:pPr marL="457200" indent="-457200">
              <a:buFont typeface="Wingdings" pitchFamily="2" charset="2"/>
              <a:buChar char="Ø"/>
            </a:pPr>
            <a:r>
              <a:rPr lang="el-GR" dirty="0" smtClean="0">
                <a:solidFill>
                  <a:schemeClr val="tx1"/>
                </a:solidFill>
                <a:latin typeface="Times New Roman" pitchFamily="18" charset="0"/>
                <a:cs typeface="Times New Roman" pitchFamily="18" charset="0"/>
              </a:rPr>
              <a:t>Σύγκρουση </a:t>
            </a:r>
            <a:r>
              <a:rPr lang="el-GR" dirty="0">
                <a:solidFill>
                  <a:schemeClr val="tx1"/>
                </a:solidFill>
                <a:latin typeface="Times New Roman" pitchFamily="18" charset="0"/>
                <a:cs typeface="Times New Roman" pitchFamily="18" charset="0"/>
              </a:rPr>
              <a:t>με </a:t>
            </a:r>
            <a:r>
              <a:rPr lang="el-GR" dirty="0" smtClean="0">
                <a:solidFill>
                  <a:schemeClr val="tx1"/>
                </a:solidFill>
                <a:latin typeface="Times New Roman" pitchFamily="18" charset="0"/>
                <a:cs typeface="Times New Roman" pitchFamily="18" charset="0"/>
              </a:rPr>
              <a:t>αστεροειδή </a:t>
            </a:r>
            <a:endParaRPr lang="en-US" dirty="0" smtClean="0">
              <a:solidFill>
                <a:schemeClr val="tx1"/>
              </a:solidFill>
              <a:latin typeface="Times New Roman" pitchFamily="18" charset="0"/>
              <a:cs typeface="Times New Roman" pitchFamily="18" charset="0"/>
            </a:endParaRPr>
          </a:p>
          <a:p>
            <a:pPr marL="457200" indent="-457200">
              <a:buFont typeface="Wingdings" pitchFamily="2" charset="2"/>
              <a:buChar char="Ø"/>
            </a:pPr>
            <a:endParaRPr lang="el-GR" dirty="0" smtClean="0">
              <a:solidFill>
                <a:schemeClr val="tx1"/>
              </a:solidFill>
              <a:latin typeface="Times New Roman" pitchFamily="18" charset="0"/>
              <a:cs typeface="Times New Roman" pitchFamily="18" charset="0"/>
            </a:endParaRPr>
          </a:p>
          <a:p>
            <a:pPr marL="457200" indent="-457200">
              <a:buFont typeface="Wingdings" pitchFamily="2" charset="2"/>
              <a:buChar char="Ø"/>
            </a:pPr>
            <a:r>
              <a:rPr lang="el-GR" dirty="0" smtClean="0">
                <a:solidFill>
                  <a:schemeClr val="tx1"/>
                </a:solidFill>
                <a:latin typeface="Times New Roman" pitchFamily="18" charset="0"/>
                <a:cs typeface="Times New Roman" pitchFamily="18" charset="0"/>
              </a:rPr>
              <a:t>Σύγκρουση </a:t>
            </a:r>
            <a:r>
              <a:rPr lang="el-GR" dirty="0">
                <a:solidFill>
                  <a:schemeClr val="tx1"/>
                </a:solidFill>
                <a:latin typeface="Times New Roman" pitchFamily="18" charset="0"/>
                <a:cs typeface="Times New Roman" pitchFamily="18" charset="0"/>
              </a:rPr>
              <a:t>με </a:t>
            </a:r>
            <a:r>
              <a:rPr lang="el-GR" dirty="0" smtClean="0">
                <a:solidFill>
                  <a:schemeClr val="tx1"/>
                </a:solidFill>
                <a:latin typeface="Times New Roman" pitchFamily="18" charset="0"/>
                <a:cs typeface="Times New Roman" pitchFamily="18" charset="0"/>
              </a:rPr>
              <a:t>κομήτη</a:t>
            </a:r>
            <a:endParaRPr lang="el-GR" dirty="0">
              <a:solidFill>
                <a:schemeClr val="tx1"/>
              </a:solidFill>
              <a:latin typeface="Times New Roman" pitchFamily="18" charset="0"/>
              <a:cs typeface="Times New Roman" pitchFamily="18" charset="0"/>
            </a:endParaRPr>
          </a:p>
        </p:txBody>
      </p:sp>
      <p:sp>
        <p:nvSpPr>
          <p:cNvPr id="3" name="Title 2"/>
          <p:cNvSpPr>
            <a:spLocks noGrp="1"/>
          </p:cNvSpPr>
          <p:nvPr>
            <p:ph type="ctrTitle"/>
          </p:nvPr>
        </p:nvSpPr>
        <p:spPr/>
        <p:txBody>
          <a:bodyPr>
            <a:normAutofit/>
          </a:bodyPr>
          <a:lstStyle/>
          <a:p>
            <a:r>
              <a:rPr lang="el-GR" dirty="0" smtClean="0">
                <a:latin typeface="Times New Roman" pitchFamily="18" charset="0"/>
                <a:cs typeface="Times New Roman" pitchFamily="18" charset="0"/>
              </a:rPr>
              <a:t>Η εξαφάνιση των δεινοσαύρων</a:t>
            </a:r>
            <a:br>
              <a:rPr lang="el-GR" dirty="0" smtClean="0">
                <a:latin typeface="Times New Roman" pitchFamily="18" charset="0"/>
                <a:cs typeface="Times New Roman" pitchFamily="18" charset="0"/>
              </a:rPr>
            </a:b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val="2956667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971600" y="3068960"/>
            <a:ext cx="6696744" cy="3600400"/>
          </a:xfrm>
        </p:spPr>
        <p:txBody>
          <a:bodyPr>
            <a:normAutofit fontScale="92500" lnSpcReduction="10000"/>
          </a:bodyPr>
          <a:lstStyle/>
          <a:p>
            <a:pPr marL="457200" indent="-457200">
              <a:buFont typeface="Wingdings" pitchFamily="2" charset="2"/>
              <a:buChar char="Ø"/>
            </a:pPr>
            <a:r>
              <a:rPr lang="el-GR" dirty="0">
                <a:solidFill>
                  <a:schemeClr val="tx1"/>
                </a:solidFill>
                <a:latin typeface="Times New Roman" pitchFamily="18" charset="0"/>
                <a:cs typeface="Times New Roman" pitchFamily="18" charset="0"/>
              </a:rPr>
              <a:t>Ένα λεπτό στρώμα αργίλου με μεγάλη συγκέντρωση σε Ιρίδιο εντοπίζεται στο όριο του </a:t>
            </a:r>
            <a:r>
              <a:rPr lang="el-GR" dirty="0" smtClean="0">
                <a:solidFill>
                  <a:schemeClr val="tx1"/>
                </a:solidFill>
                <a:latin typeface="Times New Roman" pitchFamily="18" charset="0"/>
                <a:cs typeface="Times New Roman" pitchFamily="18" charset="0"/>
              </a:rPr>
              <a:t>Κρητιδικού, σε </a:t>
            </a:r>
            <a:r>
              <a:rPr lang="el-GR" dirty="0">
                <a:solidFill>
                  <a:schemeClr val="tx1"/>
                </a:solidFill>
                <a:latin typeface="Times New Roman" pitchFamily="18" charset="0"/>
                <a:cs typeface="Times New Roman" pitchFamily="18" charset="0"/>
              </a:rPr>
              <a:t>πάρα πολλές θέσεις σε όλο τον κόσμο και στην Ελλάδα (έξω από το Μεσολόγγι). </a:t>
            </a:r>
            <a:endParaRPr lang="el-GR" dirty="0" smtClean="0">
              <a:solidFill>
                <a:schemeClr val="tx1"/>
              </a:solidFill>
              <a:latin typeface="Times New Roman" pitchFamily="18" charset="0"/>
              <a:cs typeface="Times New Roman" pitchFamily="18" charset="0"/>
            </a:endParaRPr>
          </a:p>
          <a:p>
            <a:pPr marL="457200" indent="-457200">
              <a:buFont typeface="Wingdings" pitchFamily="2" charset="2"/>
              <a:buChar char="Ø"/>
            </a:pPr>
            <a:r>
              <a:rPr lang="el-GR" dirty="0" smtClean="0">
                <a:solidFill>
                  <a:schemeClr val="tx1"/>
                </a:solidFill>
                <a:latin typeface="Times New Roman" pitchFamily="18" charset="0"/>
                <a:cs typeface="Times New Roman" pitchFamily="18" charset="0"/>
              </a:rPr>
              <a:t>Ξέρουμε </a:t>
            </a:r>
            <a:r>
              <a:rPr lang="el-GR" dirty="0">
                <a:solidFill>
                  <a:schemeClr val="tx1"/>
                </a:solidFill>
                <a:latin typeface="Times New Roman" pitchFamily="18" charset="0"/>
                <a:cs typeface="Times New Roman" pitchFamily="18" charset="0"/>
              </a:rPr>
              <a:t>ότι το Ιρίδιο είναι πιο άφθονο σε μετεωρίτες από ότι στα επιφανειακά πετρώματα της γης. Προτάθηκε λοιπόν μια σύγκρουση ενός μεγάλου μετεωρίτη στο τέλος του Κρητιδικού θα μπορούσε να απλώσει το Ιρίδιο σε όλη την Γ</a:t>
            </a:r>
            <a:r>
              <a:rPr lang="el-GR" dirty="0" smtClean="0">
                <a:solidFill>
                  <a:schemeClr val="tx1"/>
                </a:solidFill>
                <a:latin typeface="Times New Roman" pitchFamily="18" charset="0"/>
                <a:cs typeface="Times New Roman" pitchFamily="18" charset="0"/>
              </a:rPr>
              <a:t>η</a:t>
            </a:r>
            <a:r>
              <a:rPr lang="el-GR" dirty="0" smtClean="0">
                <a:latin typeface="Times New Roman" pitchFamily="18" charset="0"/>
                <a:cs typeface="Times New Roman" pitchFamily="18" charset="0"/>
              </a:rPr>
              <a:t>.</a:t>
            </a:r>
            <a:endParaRPr lang="el-GR" dirty="0">
              <a:latin typeface="Times New Roman" pitchFamily="18" charset="0"/>
              <a:cs typeface="Times New Roman" pitchFamily="18" charset="0"/>
            </a:endParaRPr>
          </a:p>
        </p:txBody>
      </p:sp>
      <p:sp>
        <p:nvSpPr>
          <p:cNvPr id="3" name="Title 2"/>
          <p:cNvSpPr>
            <a:spLocks noGrp="1"/>
          </p:cNvSpPr>
          <p:nvPr>
            <p:ph type="ctrTitle"/>
          </p:nvPr>
        </p:nvSpPr>
        <p:spPr/>
        <p:txBody>
          <a:bodyPr/>
          <a:lstStyle/>
          <a:p>
            <a:r>
              <a:rPr lang="el-GR" dirty="0" smtClean="0">
                <a:latin typeface="Times New Roman" pitchFamily="18" charset="0"/>
                <a:cs typeface="Times New Roman" pitchFamily="18" charset="0"/>
              </a:rPr>
              <a:t>Η εξαφάνιση των δεινοσαύρων</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val="1533416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83568" y="3501009"/>
            <a:ext cx="3816424" cy="3356992"/>
          </a:xfrm>
        </p:spPr>
        <p:txBody>
          <a:bodyPr>
            <a:normAutofit/>
          </a:bodyPr>
          <a:lstStyle/>
          <a:p>
            <a:r>
              <a:rPr lang="el-GR" dirty="0">
                <a:solidFill>
                  <a:schemeClr val="tx1"/>
                </a:solidFill>
                <a:latin typeface="Times New Roman" pitchFamily="18" charset="0"/>
                <a:cs typeface="Times New Roman" pitchFamily="18" charset="0"/>
              </a:rPr>
              <a:t>Η πιο πιθανή θέση για έναν κρατήρα σύγκρουσης είναι στο Chicxulub του Γιουκατάν του Μεξικού, μία θαμμένη κυκλική μορφή σαν κρατήρας</a:t>
            </a:r>
          </a:p>
        </p:txBody>
      </p:sp>
      <p:sp>
        <p:nvSpPr>
          <p:cNvPr id="3" name="Title 2"/>
          <p:cNvSpPr>
            <a:spLocks noGrp="1"/>
          </p:cNvSpPr>
          <p:nvPr>
            <p:ph type="ctrTitle"/>
          </p:nvPr>
        </p:nvSpPr>
        <p:spPr/>
        <p:txBody>
          <a:bodyPr/>
          <a:lstStyle/>
          <a:p>
            <a:r>
              <a:rPr lang="el-GR" dirty="0" smtClean="0">
                <a:latin typeface="Times New Roman" pitchFamily="18" charset="0"/>
                <a:cs typeface="Times New Roman" pitchFamily="18" charset="0"/>
              </a:rPr>
              <a:t>Η εξαφάνιση των δεινοσαύρων</a:t>
            </a:r>
            <a:endParaRPr lang="el-GR"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3391105"/>
            <a:ext cx="3545413" cy="2670423"/>
          </a:xfrm>
          <a:prstGeom prst="rect">
            <a:avLst/>
          </a:prstGeom>
        </p:spPr>
      </p:pic>
    </p:spTree>
    <p:extLst>
      <p:ext uri="{BB962C8B-B14F-4D97-AF65-F5344CB8AC3E}">
        <p14:creationId xmlns:p14="http://schemas.microsoft.com/office/powerpoint/2010/main" val="244268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187624" y="3140968"/>
            <a:ext cx="6408712" cy="3456384"/>
          </a:xfrm>
        </p:spPr>
        <p:txBody>
          <a:bodyPr>
            <a:normAutofit fontScale="85000" lnSpcReduction="10000"/>
          </a:bodyPr>
          <a:lstStyle/>
          <a:p>
            <a:r>
              <a:rPr lang="el-GR" dirty="0" smtClean="0">
                <a:solidFill>
                  <a:schemeClr val="tx1"/>
                </a:solidFill>
                <a:latin typeface="Times New Roman" pitchFamily="18" charset="0"/>
                <a:cs typeface="Times New Roman" pitchFamily="18" charset="0"/>
              </a:rPr>
              <a:t>Εσωγήινοι παράγοντες</a:t>
            </a:r>
            <a:r>
              <a:rPr lang="en-US" dirty="0" smtClean="0">
                <a:solidFill>
                  <a:schemeClr val="tx1"/>
                </a:solidFill>
                <a:latin typeface="Times New Roman" pitchFamily="18" charset="0"/>
                <a:cs typeface="Times New Roman" pitchFamily="18" charset="0"/>
              </a:rPr>
              <a:t>:</a:t>
            </a:r>
          </a:p>
          <a:p>
            <a:pPr marL="457200" indent="-457200">
              <a:buFont typeface="Wingdings" pitchFamily="2" charset="2"/>
              <a:buChar char="Ø"/>
            </a:pPr>
            <a:r>
              <a:rPr lang="el-GR" dirty="0">
                <a:solidFill>
                  <a:schemeClr val="tx1"/>
                </a:solidFill>
                <a:latin typeface="Times New Roman" pitchFamily="18" charset="0"/>
                <a:cs typeface="Times New Roman" pitchFamily="18" charset="0"/>
              </a:rPr>
              <a:t>Ηφαιστειακές εκρήξεις εκλύουν μεγάλες ποσότητες στάχτης και αερίων στην ατμόσφαιρα που οδηγούν </a:t>
            </a:r>
            <a:r>
              <a:rPr lang="el-GR" dirty="0" smtClean="0">
                <a:solidFill>
                  <a:schemeClr val="tx1"/>
                </a:solidFill>
                <a:latin typeface="Times New Roman" pitchFamily="18" charset="0"/>
                <a:cs typeface="Times New Roman" pitchFamily="18" charset="0"/>
              </a:rPr>
              <a:t>σε</a:t>
            </a:r>
            <a:r>
              <a:rPr lang="en-US" dirty="0" smtClean="0">
                <a:solidFill>
                  <a:schemeClr val="tx1"/>
                </a:solidFill>
                <a:latin typeface="Times New Roman" pitchFamily="18" charset="0"/>
                <a:cs typeface="Times New Roman" pitchFamily="18" charset="0"/>
              </a:rPr>
              <a:t> </a:t>
            </a:r>
            <a:r>
              <a:rPr lang="el-GR" dirty="0" smtClean="0">
                <a:solidFill>
                  <a:schemeClr val="tx1"/>
                </a:solidFill>
                <a:latin typeface="Times New Roman" pitchFamily="18" charset="0"/>
                <a:cs typeface="Times New Roman" pitchFamily="18" charset="0"/>
              </a:rPr>
              <a:t>κλιματικές αλλαγές.</a:t>
            </a:r>
          </a:p>
          <a:p>
            <a:pPr marL="457200" indent="-457200">
              <a:buFont typeface="Wingdings" pitchFamily="2" charset="2"/>
              <a:buChar char="Ø"/>
            </a:pPr>
            <a:r>
              <a:rPr lang="el-GR" dirty="0">
                <a:solidFill>
                  <a:schemeClr val="tx1"/>
                </a:solidFill>
                <a:latin typeface="Times New Roman" pitchFamily="18" charset="0"/>
                <a:cs typeface="Times New Roman" pitchFamily="18" charset="0"/>
              </a:rPr>
              <a:t>Πτώση της στάθμης της θάλασσας, </a:t>
            </a:r>
            <a:r>
              <a:rPr lang="el-GR" dirty="0" smtClean="0">
                <a:solidFill>
                  <a:schemeClr val="tx1"/>
                </a:solidFill>
                <a:latin typeface="Times New Roman" pitchFamily="18" charset="0"/>
                <a:cs typeface="Times New Roman" pitchFamily="18" charset="0"/>
              </a:rPr>
              <a:t>οδηγεί επίσεις σε κλιματικές αλλαγές.</a:t>
            </a:r>
          </a:p>
          <a:p>
            <a:pPr marL="457200" indent="-457200">
              <a:buFont typeface="Wingdings" pitchFamily="2" charset="2"/>
              <a:buChar char="Ø"/>
            </a:pPr>
            <a:r>
              <a:rPr lang="el-GR" dirty="0">
                <a:solidFill>
                  <a:schemeClr val="tx1"/>
                </a:solidFill>
                <a:latin typeface="Times New Roman" pitchFamily="18" charset="0"/>
                <a:cs typeface="Times New Roman" pitchFamily="18" charset="0"/>
              </a:rPr>
              <a:t>Αλλαγή στα επίπεδα CO2 και O2 , ως αποτέλεσμα νέων μορφών φυτών, ή την εξάπλωση φωτοσυνθετικού πλαγκτόν στο τέλος του </a:t>
            </a:r>
            <a:r>
              <a:rPr lang="el-GR" dirty="0" smtClean="0">
                <a:solidFill>
                  <a:schemeClr val="tx1"/>
                </a:solidFill>
                <a:latin typeface="Times New Roman" pitchFamily="18" charset="0"/>
                <a:cs typeface="Times New Roman" pitchFamily="18" charset="0"/>
              </a:rPr>
              <a:t>Κρητιδικού.</a:t>
            </a:r>
            <a:endParaRPr lang="el-GR" dirty="0">
              <a:solidFill>
                <a:schemeClr val="tx1"/>
              </a:solidFill>
              <a:latin typeface="Times New Roman" pitchFamily="18" charset="0"/>
              <a:cs typeface="Times New Roman" pitchFamily="18" charset="0"/>
            </a:endParaRPr>
          </a:p>
        </p:txBody>
      </p:sp>
      <p:sp>
        <p:nvSpPr>
          <p:cNvPr id="3" name="Title 2"/>
          <p:cNvSpPr>
            <a:spLocks noGrp="1"/>
          </p:cNvSpPr>
          <p:nvPr>
            <p:ph type="ctrTitle"/>
          </p:nvPr>
        </p:nvSpPr>
        <p:spPr/>
        <p:txBody>
          <a:bodyPr/>
          <a:lstStyle/>
          <a:p>
            <a:r>
              <a:rPr lang="el-GR" dirty="0" smtClean="0">
                <a:latin typeface="Times New Roman" pitchFamily="18" charset="0"/>
                <a:cs typeface="Times New Roman" pitchFamily="18" charset="0"/>
              </a:rPr>
              <a:t>Η εξαφάνιση των δεινοσαύρων</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val="2765335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200400"/>
            <a:ext cx="6400800" cy="3324944"/>
          </a:xfrm>
        </p:spPr>
        <p:txBody>
          <a:bodyPr>
            <a:normAutofit fontScale="92500" lnSpcReduction="20000"/>
          </a:bodyPr>
          <a:lstStyle/>
          <a:p>
            <a:r>
              <a:rPr lang="el-GR" dirty="0">
                <a:solidFill>
                  <a:schemeClr val="tx1"/>
                </a:solidFill>
                <a:latin typeface="Times New Roman" pitchFamily="18" charset="0"/>
                <a:cs typeface="Times New Roman" pitchFamily="18" charset="0"/>
              </a:rPr>
              <a:t>Τα στοιχεία μας δείχνουν ότι οι εξαφανίσεις ήταν γενικά κλιμακωτές. Οποιαδήποτε η αρχική αιτία, πολλοί παράγοντες ήρθαν να συνδράμουν στην υποβάθμιση του περιβάλλοντος στο τέλος του Κρητιδικού, και οδήγησαν στην εξαφάνιση πολλών οργανισμών σε κάτι που πρέπει να λειτούργησε σαν ντόμινο. Οι οργανισμοί στην βάση της αλυσίδας σκοτώθηκαν επηρεάζοντας και οδηγώντας στην εξαφάνιση οργανισμούς ψηλότερα στην αλυσίδα που εξαρτιόνταν από </a:t>
            </a:r>
            <a:r>
              <a:rPr lang="el-GR" dirty="0" smtClean="0">
                <a:solidFill>
                  <a:schemeClr val="tx1"/>
                </a:solidFill>
                <a:latin typeface="Times New Roman" pitchFamily="18" charset="0"/>
                <a:cs typeface="Times New Roman" pitchFamily="18" charset="0"/>
              </a:rPr>
              <a:t>αυτούς.</a:t>
            </a:r>
            <a:endParaRPr lang="el-GR" dirty="0">
              <a:solidFill>
                <a:schemeClr val="tx1"/>
              </a:solidFill>
              <a:latin typeface="Times New Roman" pitchFamily="18" charset="0"/>
              <a:cs typeface="Times New Roman" pitchFamily="18" charset="0"/>
            </a:endParaRPr>
          </a:p>
        </p:txBody>
      </p:sp>
      <p:sp>
        <p:nvSpPr>
          <p:cNvPr id="3" name="Title 2"/>
          <p:cNvSpPr>
            <a:spLocks noGrp="1"/>
          </p:cNvSpPr>
          <p:nvPr>
            <p:ph type="ctrTitle"/>
          </p:nvPr>
        </p:nvSpPr>
        <p:spPr/>
        <p:txBody>
          <a:bodyPr/>
          <a:lstStyle/>
          <a:p>
            <a:r>
              <a:rPr lang="el-GR" dirty="0" smtClean="0">
                <a:latin typeface="Times New Roman" pitchFamily="18" charset="0"/>
                <a:cs typeface="Times New Roman" pitchFamily="18" charset="0"/>
              </a:rPr>
              <a:t>Η εξαφάνιση των δεινοσαύρων</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val="14486305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196752"/>
            <a:ext cx="7695131" cy="4800178"/>
          </a:xfrm>
          <a:prstGeom prst="rect">
            <a:avLst/>
          </a:prstGeom>
        </p:spPr>
      </p:pic>
    </p:spTree>
    <p:extLst>
      <p:ext uri="{BB962C8B-B14F-4D97-AF65-F5344CB8AC3E}">
        <p14:creationId xmlns:p14="http://schemas.microsoft.com/office/powerpoint/2010/main" val="228990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1295400" y="3200400"/>
            <a:ext cx="6400800" cy="2871806"/>
          </a:xfrm>
        </p:spPr>
        <p:txBody>
          <a:bodyPr>
            <a:normAutofit fontScale="92500" lnSpcReduction="10000"/>
          </a:bodyPr>
          <a:lstStyle/>
          <a:p>
            <a:pPr>
              <a:buFont typeface="Wingdings" pitchFamily="2" charset="2"/>
              <a:buChar char="Ø"/>
            </a:pPr>
            <a:r>
              <a:rPr lang="el-GR" dirty="0" smtClean="0"/>
              <a:t>  </a:t>
            </a:r>
            <a:r>
              <a:rPr lang="el-GR" dirty="0" smtClean="0">
                <a:solidFill>
                  <a:schemeClr val="tx1"/>
                </a:solidFill>
                <a:latin typeface="Times New Roman" pitchFamily="18" charset="0"/>
                <a:cs typeface="Times New Roman" pitchFamily="18" charset="0"/>
              </a:rPr>
              <a:t>Τα απολιθώματα αντιπροσωπεύουν τα διατηρημένα ή αντικατεστημένα υπολείμματα, ή τα ίχνη ζωής προϊστορικών μορφών ζωής, που βρέθηκαν σε ιζηματογενή πετρώματα.</a:t>
            </a:r>
          </a:p>
          <a:p>
            <a:pPr lvl="6">
              <a:buFont typeface="Wingdings" pitchFamily="2" charset="2"/>
              <a:buChar char="Ø"/>
            </a:pPr>
            <a:endParaRPr lang="el-GR" dirty="0" smtClean="0">
              <a:latin typeface="Times New Roman" pitchFamily="18" charset="0"/>
              <a:cs typeface="Times New Roman" pitchFamily="18" charset="0"/>
            </a:endParaRPr>
          </a:p>
          <a:p>
            <a:pPr>
              <a:buFont typeface="Wingdings" pitchFamily="2" charset="2"/>
              <a:buChar char="Ø"/>
            </a:pPr>
            <a:r>
              <a:rPr lang="el-GR" dirty="0" smtClean="0">
                <a:solidFill>
                  <a:schemeClr val="tx1"/>
                </a:solidFill>
                <a:latin typeface="Times New Roman" pitchFamily="18" charset="0"/>
                <a:cs typeface="Times New Roman" pitchFamily="18" charset="0"/>
              </a:rPr>
              <a:t>  Για να θεωρηθούν τα απομεινάρια ενός οργανισμού απολιθώματα, πρέπει να έχουν ηλικία τουλάχιστον 10.000 χρόνων.</a:t>
            </a:r>
          </a:p>
          <a:p>
            <a:endParaRPr lang="el-GR" dirty="0"/>
          </a:p>
        </p:txBody>
      </p:sp>
      <p:sp>
        <p:nvSpPr>
          <p:cNvPr id="3" name="2 - Τίτλος"/>
          <p:cNvSpPr>
            <a:spLocks noGrp="1"/>
          </p:cNvSpPr>
          <p:nvPr>
            <p:ph type="ctrTitle"/>
          </p:nvPr>
        </p:nvSpPr>
        <p:spPr>
          <a:xfrm>
            <a:off x="611560" y="1916832"/>
            <a:ext cx="7992888" cy="1059123"/>
          </a:xfrm>
        </p:spPr>
        <p:txBody>
          <a:bodyPr>
            <a:normAutofit fontScale="90000"/>
          </a:bodyPr>
          <a:lstStyle/>
          <a:p>
            <a:r>
              <a:rPr lang="el-GR" sz="4800" dirty="0" smtClean="0">
                <a:latin typeface="Times New Roman" pitchFamily="18" charset="0"/>
                <a:cs typeface="Times New Roman" pitchFamily="18" charset="0"/>
              </a:rPr>
              <a:t>Απολιθώματα </a:t>
            </a: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95400" y="3200400"/>
            <a:ext cx="6400800" cy="3252936"/>
          </a:xfrm>
        </p:spPr>
        <p:txBody>
          <a:bodyPr>
            <a:normAutofit/>
          </a:bodyPr>
          <a:lstStyle/>
          <a:p>
            <a:r>
              <a:rPr lang="el-GR" dirty="0" smtClean="0">
                <a:latin typeface="Times New Roman" pitchFamily="18" charset="0"/>
                <a:cs typeface="Times New Roman" pitchFamily="18" charset="0"/>
              </a:rPr>
              <a:t>«Παλαιοντολογία», Ε. Γεωργιάδου-Δικαιούλια, Ν.Κ. Συμεωνλιδης, Γ.Ε. Θεοδώρου</a:t>
            </a:r>
          </a:p>
          <a:p>
            <a:r>
              <a:rPr lang="en-US" dirty="0">
                <a:hlinkClick r:id="rId2"/>
              </a:rPr>
              <a:t>https://eclass.upatras.gr/courses/GEO325</a:t>
            </a:r>
            <a:r>
              <a:rPr lang="en-US" dirty="0" smtClean="0">
                <a:hlinkClick r:id="rId2"/>
              </a:rPr>
              <a:t>/</a:t>
            </a:r>
            <a:endParaRPr lang="el-GR" dirty="0" smtClean="0"/>
          </a:p>
          <a:p>
            <a:r>
              <a:rPr lang="en-US" dirty="0">
                <a:hlinkClick r:id="rId3"/>
              </a:rPr>
              <a:t>https://eclass.upatras.gr/courses/GEO326</a:t>
            </a:r>
            <a:r>
              <a:rPr lang="en-US" dirty="0" smtClean="0">
                <a:hlinkClick r:id="rId3"/>
              </a:rPr>
              <a:t>/</a:t>
            </a:r>
            <a:endParaRPr lang="el-GR" dirty="0" smtClean="0"/>
          </a:p>
          <a:p>
            <a:r>
              <a:rPr lang="en-US" dirty="0">
                <a:hlinkClick r:id="rId4"/>
              </a:rPr>
              <a:t>https://</a:t>
            </a:r>
            <a:r>
              <a:rPr lang="en-US" dirty="0" smtClean="0">
                <a:hlinkClick r:id="rId4"/>
              </a:rPr>
              <a:t>www.google.gr/imghp?hl=el&amp;tab=wi</a:t>
            </a:r>
            <a:endParaRPr lang="el-GR" dirty="0" smtClean="0"/>
          </a:p>
          <a:p>
            <a:endParaRPr lang="el-GR" dirty="0" smtClean="0"/>
          </a:p>
          <a:p>
            <a:endParaRPr lang="el-GR" dirty="0"/>
          </a:p>
        </p:txBody>
      </p:sp>
      <p:sp>
        <p:nvSpPr>
          <p:cNvPr id="3" name="Title 2"/>
          <p:cNvSpPr>
            <a:spLocks noGrp="1"/>
          </p:cNvSpPr>
          <p:nvPr>
            <p:ph type="ctrTitle"/>
          </p:nvPr>
        </p:nvSpPr>
        <p:spPr/>
        <p:txBody>
          <a:bodyPr/>
          <a:lstStyle/>
          <a:p>
            <a:r>
              <a:rPr lang="el-GR" dirty="0" smtClean="0">
                <a:latin typeface="Times New Roman" pitchFamily="18" charset="0"/>
                <a:cs typeface="Times New Roman" pitchFamily="18" charset="0"/>
              </a:rPr>
              <a:t>Βιβλιογραφία-Πηγές</a:t>
            </a:r>
            <a:endParaRPr lang="el-GR" dirty="0">
              <a:latin typeface="Times New Roman" pitchFamily="18" charset="0"/>
              <a:cs typeface="Times New Roman" pitchFamily="18" charset="0"/>
            </a:endParaRPr>
          </a:p>
        </p:txBody>
      </p:sp>
    </p:spTree>
    <p:extLst>
      <p:ext uri="{BB962C8B-B14F-4D97-AF65-F5344CB8AC3E}">
        <p14:creationId xmlns:p14="http://schemas.microsoft.com/office/powerpoint/2010/main" val="3603209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αρχείο λήψης.jpg"/>
          <p:cNvPicPr>
            <a:picLocks noChangeAspect="1"/>
          </p:cNvPicPr>
          <p:nvPr/>
        </p:nvPicPr>
        <p:blipFill>
          <a:blip r:embed="rId2"/>
          <a:stretch>
            <a:fillRect/>
          </a:stretch>
        </p:blipFill>
        <p:spPr>
          <a:xfrm>
            <a:off x="500034" y="1857364"/>
            <a:ext cx="4143404" cy="3643338"/>
          </a:xfrm>
          <a:prstGeom prst="rect">
            <a:avLst/>
          </a:prstGeom>
        </p:spPr>
      </p:pic>
      <p:pic>
        <p:nvPicPr>
          <p:cNvPr id="3" name="2 - Εικόνα" descr="WP_20170728_014.jpg"/>
          <p:cNvPicPr>
            <a:picLocks noChangeAspect="1"/>
          </p:cNvPicPr>
          <p:nvPr/>
        </p:nvPicPr>
        <p:blipFill>
          <a:blip r:embed="rId3" cstate="print"/>
          <a:stretch>
            <a:fillRect/>
          </a:stretch>
        </p:blipFill>
        <p:spPr>
          <a:xfrm>
            <a:off x="5357818" y="1142984"/>
            <a:ext cx="2783423" cy="4955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1295400" y="3200400"/>
            <a:ext cx="6444952" cy="3180928"/>
          </a:xfrm>
        </p:spPr>
        <p:txBody>
          <a:bodyPr>
            <a:normAutofit/>
          </a:bodyPr>
          <a:lstStyle/>
          <a:p>
            <a:pPr>
              <a:buFont typeface="Wingdings" pitchFamily="2" charset="2"/>
              <a:buChar char="Ø"/>
            </a:pPr>
            <a:r>
              <a:rPr lang="el-GR" dirty="0" smtClean="0"/>
              <a:t>  </a:t>
            </a:r>
            <a:r>
              <a:rPr lang="el-GR" dirty="0" smtClean="0">
                <a:solidFill>
                  <a:schemeClr val="tx1"/>
                </a:solidFill>
                <a:latin typeface="Times New Roman" pitchFamily="18" charset="0"/>
                <a:cs typeface="Times New Roman" pitchFamily="18" charset="0"/>
              </a:rPr>
              <a:t>Απολίθωση ονομάζεται το σύνολο των ανόργανων διαδικασιών που επιτρέπουν σε ένα οργανισμό ή σε τμήματα αυτού να διατηρηθούν μετά το θάνατο του και την άμεση ταφή του σε ιζήματα. </a:t>
            </a:r>
          </a:p>
          <a:p>
            <a:pPr>
              <a:buFont typeface="Wingdings" pitchFamily="2" charset="2"/>
              <a:buChar char="Ø"/>
            </a:pPr>
            <a:r>
              <a:rPr lang="el-GR" dirty="0" smtClean="0">
                <a:solidFill>
                  <a:schemeClr val="tx1"/>
                </a:solidFill>
                <a:latin typeface="Times New Roman" pitchFamily="18" charset="0"/>
                <a:cs typeface="Times New Roman" pitchFamily="18" charset="0"/>
              </a:rPr>
              <a:t>  Η απολίθωση λαμβάνει χώρα μόνο σε περιοχές απόθεσης ιζημάτων</a:t>
            </a:r>
          </a:p>
          <a:p>
            <a:pPr>
              <a:buFont typeface="Wingdings" pitchFamily="2" charset="2"/>
              <a:buChar char="Ø"/>
            </a:pPr>
            <a:endParaRPr lang="el-GR" dirty="0" smtClean="0"/>
          </a:p>
          <a:p>
            <a:pPr>
              <a:buFont typeface="Wingdings" pitchFamily="2" charset="2"/>
              <a:buChar char="Ø"/>
            </a:pPr>
            <a:endParaRPr lang="el-GR" dirty="0" smtClean="0"/>
          </a:p>
          <a:p>
            <a:pPr>
              <a:buFont typeface="Wingdings" pitchFamily="2" charset="2"/>
              <a:buChar char="Ø"/>
            </a:pPr>
            <a:endParaRPr lang="el-GR" dirty="0"/>
          </a:p>
        </p:txBody>
      </p:sp>
      <p:sp>
        <p:nvSpPr>
          <p:cNvPr id="3" name="2 - Τίτλος"/>
          <p:cNvSpPr>
            <a:spLocks noGrp="1"/>
          </p:cNvSpPr>
          <p:nvPr>
            <p:ph type="ctrTitle"/>
          </p:nvPr>
        </p:nvSpPr>
        <p:spPr/>
        <p:txBody>
          <a:bodyPr>
            <a:normAutofit/>
          </a:bodyPr>
          <a:lstStyle/>
          <a:p>
            <a:r>
              <a:rPr lang="el-GR" sz="4800" dirty="0" smtClean="0">
                <a:latin typeface="Times New Roman" pitchFamily="18" charset="0"/>
                <a:cs typeface="Times New Roman" pitchFamily="18" charset="0"/>
              </a:rPr>
              <a:t>Απολίθωση </a:t>
            </a:r>
            <a:endParaRPr lang="el-GR" sz="4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7" y="332656"/>
            <a:ext cx="4752528" cy="6336704"/>
          </a:xfrm>
          <a:prstGeom prst="rect">
            <a:avLst/>
          </a:prstGeom>
        </p:spPr>
      </p:pic>
    </p:spTree>
    <p:extLst>
      <p:ext uri="{BB962C8B-B14F-4D97-AF65-F5344CB8AC3E}">
        <p14:creationId xmlns:p14="http://schemas.microsoft.com/office/powerpoint/2010/main" val="23121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1187624" y="3861048"/>
            <a:ext cx="6768752" cy="1728192"/>
          </a:xfrm>
        </p:spPr>
        <p:txBody>
          <a:bodyPr>
            <a:normAutofit/>
          </a:bodyPr>
          <a:lstStyle/>
          <a:p>
            <a:pPr>
              <a:buFont typeface="Wingdings" pitchFamily="2" charset="2"/>
              <a:buChar char="Ø"/>
            </a:pPr>
            <a:r>
              <a:rPr lang="el-GR" dirty="0" smtClean="0"/>
              <a:t>  </a:t>
            </a:r>
            <a:r>
              <a:rPr lang="el-GR" sz="2800" dirty="0" smtClean="0">
                <a:solidFill>
                  <a:schemeClr val="tx1"/>
                </a:solidFill>
                <a:latin typeface="Times New Roman" pitchFamily="18" charset="0"/>
                <a:cs typeface="Times New Roman" pitchFamily="18" charset="0"/>
              </a:rPr>
              <a:t>Μαλακών μερών (ιστοί, λίπη, πρωτείνες)</a:t>
            </a:r>
            <a:endParaRPr lang="en-US" sz="2800" dirty="0" smtClean="0">
              <a:solidFill>
                <a:schemeClr val="tx1"/>
              </a:solidFill>
              <a:latin typeface="Times New Roman" pitchFamily="18" charset="0"/>
              <a:cs typeface="Times New Roman" pitchFamily="18" charset="0"/>
            </a:endParaRPr>
          </a:p>
          <a:p>
            <a:pPr>
              <a:buFont typeface="Wingdings" pitchFamily="2" charset="2"/>
              <a:buChar char="Ø"/>
            </a:pPr>
            <a:endParaRPr lang="el-GR" sz="2800" dirty="0" smtClean="0">
              <a:solidFill>
                <a:schemeClr val="tx1"/>
              </a:solidFill>
              <a:latin typeface="Times New Roman" pitchFamily="18" charset="0"/>
              <a:cs typeface="Times New Roman" pitchFamily="18" charset="0"/>
            </a:endParaRPr>
          </a:p>
          <a:p>
            <a:pPr>
              <a:buFont typeface="Wingdings" pitchFamily="2" charset="2"/>
              <a:buChar char="Ø"/>
            </a:pPr>
            <a:r>
              <a:rPr lang="el-GR" sz="2800" dirty="0" smtClean="0">
                <a:solidFill>
                  <a:schemeClr val="tx1"/>
                </a:solidFill>
                <a:latin typeface="Times New Roman" pitchFamily="18" charset="0"/>
                <a:cs typeface="Times New Roman" pitchFamily="18" charset="0"/>
              </a:rPr>
              <a:t>  Σκληρά μέρη (δόντια, οστά, κελήφη</a:t>
            </a:r>
            <a:r>
              <a:rPr lang="el-GR" dirty="0" smtClean="0">
                <a:solidFill>
                  <a:schemeClr val="tx1"/>
                </a:solidFill>
                <a:latin typeface="Times New Roman" pitchFamily="18" charset="0"/>
                <a:cs typeface="Times New Roman" pitchFamily="18" charset="0"/>
              </a:rPr>
              <a:t>)</a:t>
            </a:r>
          </a:p>
          <a:p>
            <a:pPr>
              <a:buFont typeface="Wingdings" pitchFamily="2" charset="2"/>
              <a:buChar char="Ø"/>
            </a:pPr>
            <a:endParaRPr lang="el-GR" dirty="0" smtClean="0">
              <a:solidFill>
                <a:schemeClr val="tx1"/>
              </a:solidFill>
              <a:latin typeface="Times New Roman" pitchFamily="18" charset="0"/>
              <a:cs typeface="Times New Roman" pitchFamily="18" charset="0"/>
            </a:endParaRPr>
          </a:p>
          <a:p>
            <a:pPr>
              <a:buFont typeface="Wingdings" pitchFamily="2" charset="2"/>
              <a:buChar char="Ø"/>
            </a:pPr>
            <a:endParaRPr lang="el-GR" dirty="0" smtClean="0"/>
          </a:p>
          <a:p>
            <a:pPr>
              <a:buFont typeface="Wingdings" pitchFamily="2" charset="2"/>
              <a:buChar char="Ø"/>
            </a:pPr>
            <a:endParaRPr lang="el-GR" dirty="0"/>
          </a:p>
        </p:txBody>
      </p:sp>
      <p:sp>
        <p:nvSpPr>
          <p:cNvPr id="3" name="2 - Τίτλος"/>
          <p:cNvSpPr>
            <a:spLocks noGrp="1"/>
          </p:cNvSpPr>
          <p:nvPr>
            <p:ph type="ctrTitle"/>
          </p:nvPr>
        </p:nvSpPr>
        <p:spPr>
          <a:xfrm>
            <a:off x="611560" y="2132856"/>
            <a:ext cx="7776864" cy="843099"/>
          </a:xfrm>
        </p:spPr>
        <p:txBody>
          <a:bodyPr>
            <a:noAutofit/>
          </a:bodyPr>
          <a:lstStyle/>
          <a:p>
            <a:r>
              <a:rPr lang="el-GR" sz="4400" dirty="0" smtClean="0">
                <a:latin typeface="Times New Roman" pitchFamily="18" charset="0"/>
                <a:cs typeface="Times New Roman" pitchFamily="18" charset="0"/>
              </a:rPr>
              <a:t>Διατήρηση</a:t>
            </a:r>
            <a:br>
              <a:rPr lang="el-GR" sz="4400" dirty="0" smtClean="0">
                <a:latin typeface="Times New Roman" pitchFamily="18" charset="0"/>
                <a:cs typeface="Times New Roman" pitchFamily="18" charset="0"/>
              </a:rPr>
            </a:br>
            <a:endParaRPr lang="el-GR"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a:xfrm>
            <a:off x="1403648" y="3212976"/>
            <a:ext cx="6696744" cy="3168352"/>
          </a:xfrm>
        </p:spPr>
        <p:txBody>
          <a:bodyPr>
            <a:normAutofit fontScale="85000" lnSpcReduction="20000"/>
          </a:bodyPr>
          <a:lstStyle/>
          <a:p>
            <a:r>
              <a:rPr lang="el-GR" dirty="0" smtClean="0">
                <a:solidFill>
                  <a:schemeClr val="tx1"/>
                </a:solidFill>
                <a:latin typeface="Times New Roman" pitchFamily="18" charset="0"/>
                <a:cs typeface="Times New Roman" pitchFamily="18" charset="0"/>
              </a:rPr>
              <a:t>Για να διατηρηθεί ένας οργανισμός ως απολίθωμα πρέπει</a:t>
            </a:r>
            <a:r>
              <a:rPr lang="en-US" dirty="0" smtClean="0">
                <a:solidFill>
                  <a:schemeClr val="tx1"/>
                </a:solidFill>
                <a:latin typeface="Times New Roman" pitchFamily="18" charset="0"/>
                <a:cs typeface="Times New Roman" pitchFamily="18" charset="0"/>
              </a:rPr>
              <a:t>:</a:t>
            </a:r>
            <a:endParaRPr lang="el-GR" dirty="0" smtClean="0">
              <a:solidFill>
                <a:schemeClr val="tx1"/>
              </a:solidFill>
              <a:latin typeface="Times New Roman" pitchFamily="18" charset="0"/>
              <a:cs typeface="Times New Roman" pitchFamily="18" charset="0"/>
            </a:endParaRPr>
          </a:p>
          <a:p>
            <a:endParaRPr lang="en-US" dirty="0" smtClean="0">
              <a:solidFill>
                <a:schemeClr val="tx1"/>
              </a:solidFill>
              <a:latin typeface="Times New Roman" pitchFamily="18" charset="0"/>
              <a:cs typeface="Times New Roman" pitchFamily="18" charset="0"/>
            </a:endParaRPr>
          </a:p>
          <a:p>
            <a:pPr>
              <a:buFont typeface="Wingdings" pitchFamily="2" charset="2"/>
              <a:buChar char="Ø"/>
            </a:pPr>
            <a:r>
              <a:rPr lang="el-GR" dirty="0" smtClean="0">
                <a:solidFill>
                  <a:schemeClr val="tx1"/>
                </a:solidFill>
                <a:latin typeface="Times New Roman" pitchFamily="18" charset="0"/>
                <a:cs typeface="Times New Roman" pitchFamily="18" charset="0"/>
              </a:rPr>
              <a:t>  Να διαθέτει σκληρά μέρη</a:t>
            </a:r>
          </a:p>
          <a:p>
            <a:pPr>
              <a:buFont typeface="Wingdings" pitchFamily="2" charset="2"/>
              <a:buChar char="Ø"/>
            </a:pPr>
            <a:endParaRPr lang="el-GR" dirty="0" smtClean="0">
              <a:solidFill>
                <a:schemeClr val="tx1"/>
              </a:solidFill>
              <a:latin typeface="Times New Roman" pitchFamily="18" charset="0"/>
              <a:cs typeface="Times New Roman" pitchFamily="18" charset="0"/>
            </a:endParaRPr>
          </a:p>
          <a:p>
            <a:pPr>
              <a:buFont typeface="Wingdings" pitchFamily="2" charset="2"/>
              <a:buChar char="Ø"/>
            </a:pPr>
            <a:r>
              <a:rPr lang="el-GR" dirty="0" smtClean="0">
                <a:solidFill>
                  <a:schemeClr val="tx1"/>
                </a:solidFill>
                <a:latin typeface="Times New Roman" pitchFamily="18" charset="0"/>
                <a:cs typeface="Times New Roman" pitchFamily="18" charset="0"/>
              </a:rPr>
              <a:t>  Μετά το θάνατο να ταφεί γρήγορα σε ιζήματα</a:t>
            </a:r>
          </a:p>
          <a:p>
            <a:pPr>
              <a:buFont typeface="Wingdings" pitchFamily="2" charset="2"/>
              <a:buChar char="Ø"/>
            </a:pPr>
            <a:endParaRPr lang="el-GR" dirty="0" smtClean="0">
              <a:solidFill>
                <a:schemeClr val="tx1"/>
              </a:solidFill>
              <a:latin typeface="Times New Roman" pitchFamily="18" charset="0"/>
              <a:cs typeface="Times New Roman" pitchFamily="18" charset="0"/>
            </a:endParaRPr>
          </a:p>
          <a:p>
            <a:pPr>
              <a:buFont typeface="Wingdings" pitchFamily="2" charset="2"/>
              <a:buChar char="Ø"/>
            </a:pPr>
            <a:r>
              <a:rPr lang="el-GR" dirty="0" smtClean="0">
                <a:solidFill>
                  <a:schemeClr val="tx1"/>
                </a:solidFill>
                <a:latin typeface="Times New Roman" pitchFamily="18" charset="0"/>
                <a:cs typeface="Times New Roman" pitchFamily="18" charset="0"/>
              </a:rPr>
              <a:t>  Μετά την ταφή να αποφύγει την φυσική, βιολογική και χημική καταστροφή</a:t>
            </a:r>
            <a:endParaRPr lang="el-GR" dirty="0">
              <a:solidFill>
                <a:schemeClr val="tx1"/>
              </a:solidFill>
              <a:latin typeface="Times New Roman" pitchFamily="18" charset="0"/>
              <a:cs typeface="Times New Roman" pitchFamily="18" charset="0"/>
            </a:endParaRPr>
          </a:p>
        </p:txBody>
      </p:sp>
      <p:sp>
        <p:nvSpPr>
          <p:cNvPr id="3" name="2 - Τίτλος"/>
          <p:cNvSpPr>
            <a:spLocks noGrp="1"/>
          </p:cNvSpPr>
          <p:nvPr>
            <p:ph type="ctrTitle"/>
          </p:nvPr>
        </p:nvSpPr>
        <p:spPr/>
        <p:txBody>
          <a:bodyPr>
            <a:normAutofit/>
          </a:bodyPr>
          <a:lstStyle/>
          <a:p>
            <a:r>
              <a:rPr lang="el-GR" sz="4400" dirty="0" smtClean="0">
                <a:latin typeface="Times New Roman" pitchFamily="18" charset="0"/>
                <a:cs typeface="Times New Roman" pitchFamily="18" charset="0"/>
              </a:rPr>
              <a:t>Διατήρηση</a:t>
            </a:r>
            <a:endParaRPr lang="el-GR"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438</TotalTime>
  <Words>818</Words>
  <Application>Microsoft Office PowerPoint</Application>
  <PresentationFormat>On-screen Show (4:3)</PresentationFormat>
  <Paragraphs>114</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Δικαιοσύνη</vt:lpstr>
      <vt:lpstr>«Παλαιοντολογία»</vt:lpstr>
      <vt:lpstr>Τι ονομάζουμε Παλαιοντολογία;</vt:lpstr>
      <vt:lpstr>Η σχέση της Παλαιοντολογίας με τις άλλες επιστήμες.</vt:lpstr>
      <vt:lpstr>Απολιθώματα  </vt:lpstr>
      <vt:lpstr>PowerPoint Presentation</vt:lpstr>
      <vt:lpstr>Απολίθωση </vt:lpstr>
      <vt:lpstr>PowerPoint Presentation</vt:lpstr>
      <vt:lpstr>Διατήρηση </vt:lpstr>
      <vt:lpstr>Διατήρηση</vt:lpstr>
      <vt:lpstr>Τρόποι απολίθωσης μαλακών μερών </vt:lpstr>
      <vt:lpstr>Τρόποι απολίθωσης μαλακών μερών</vt:lpstr>
      <vt:lpstr>Τρόποι απολίθωσης μαλακών μερών</vt:lpstr>
      <vt:lpstr>Τρόποι απολίθωσης μαλακών μερών</vt:lpstr>
      <vt:lpstr>Τρόποι απολίθωσης των σκληρών μερών </vt:lpstr>
      <vt:lpstr>Τρόποι απολίθωσης των σκληρών μερών</vt:lpstr>
      <vt:lpstr>Τρόποι απολίθωσης των σκληρών μερών</vt:lpstr>
      <vt:lpstr>Τρόποι απολίθωσης των σκληρών μερών </vt:lpstr>
      <vt:lpstr>Τρόποι αποίθωσης των σκληρών μερών</vt:lpstr>
      <vt:lpstr>Τύποι απολιθωμάτων</vt:lpstr>
      <vt:lpstr>Archaeopteryx</vt:lpstr>
      <vt:lpstr>Archaeopteryx</vt:lpstr>
      <vt:lpstr>PowerPoint Presentation</vt:lpstr>
      <vt:lpstr>Τριλοβίτες</vt:lpstr>
      <vt:lpstr>PowerPoint Presentation</vt:lpstr>
      <vt:lpstr>Τριλοβίτες</vt:lpstr>
      <vt:lpstr>Αμμωνίτες </vt:lpstr>
      <vt:lpstr>PowerPoint Presentation</vt:lpstr>
      <vt:lpstr>PowerPoint Presentation</vt:lpstr>
      <vt:lpstr>Δεινόσαυροι</vt:lpstr>
      <vt:lpstr>PowerPoint Presentation</vt:lpstr>
      <vt:lpstr>PowerPoint Presentation</vt:lpstr>
      <vt:lpstr>PowerPoint Presentation</vt:lpstr>
      <vt:lpstr>Η εξαφάνιση των δεινωσαύρων</vt:lpstr>
      <vt:lpstr>Η εξαφάνιση των δεινοσαύρων </vt:lpstr>
      <vt:lpstr>Η εξαφάνιση των δεινοσαύρων</vt:lpstr>
      <vt:lpstr>Η εξαφάνιση των δεινοσαύρων</vt:lpstr>
      <vt:lpstr>Η εξαφάνιση των δεινοσαύρων</vt:lpstr>
      <vt:lpstr>Η εξαφάνιση των δεινοσαύρων</vt:lpstr>
      <vt:lpstr>PowerPoint Presentation</vt:lpstr>
      <vt:lpstr>Βιβλιογραφία-Πηγές</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«Παλαιοντολογία»</dc:title>
  <dc:creator>δ</dc:creator>
  <cp:lastModifiedBy>ΘΟΔΩΡΗΣ ΒΥΘΟΥΛΚΑΣ</cp:lastModifiedBy>
  <cp:revision>32</cp:revision>
  <dcterms:created xsi:type="dcterms:W3CDTF">2018-03-18T13:17:25Z</dcterms:created>
  <dcterms:modified xsi:type="dcterms:W3CDTF">2018-03-18T21:37:31Z</dcterms:modified>
</cp:coreProperties>
</file>