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6" r:id="rId10"/>
    <p:sldId id="264" r:id="rId11"/>
    <p:sldId id="263" r:id="rId12"/>
    <p:sldId id="265" r:id="rId13"/>
    <p:sldId id="268" r:id="rId14"/>
    <p:sldId id="269" r:id="rId15"/>
    <p:sldId id="272" r:id="rId16"/>
    <p:sldId id="271" r:id="rId17"/>
    <p:sldId id="273" r:id="rId18"/>
    <p:sldId id="270" r:id="rId19"/>
    <p:sldId id="274" r:id="rId20"/>
    <p:sldId id="284" r:id="rId2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75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EA9509-6846-4527-924A-5151FF582B0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24D9562-BF85-4530-A34B-2AB0059DEBAC}">
      <dgm:prSet phldrT="[Κείμενο]"/>
      <dgm:spPr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</dgm:spPr>
      <dgm:t>
        <a:bodyPr/>
        <a:lstStyle/>
        <a:p>
          <a:r>
            <a:rPr lang="el-GR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ΜΕΡΟΣ Β</a:t>
          </a:r>
        </a:p>
      </dgm:t>
    </dgm:pt>
    <dgm:pt modelId="{F58053A7-3E34-4746-91BB-B04991C7A1A2}" type="parTrans" cxnId="{888B46BA-A92D-4135-A4A7-76E53D863B27}">
      <dgm:prSet/>
      <dgm:spPr/>
      <dgm:t>
        <a:bodyPr/>
        <a:lstStyle/>
        <a:p>
          <a:endParaRPr lang="el-GR"/>
        </a:p>
      </dgm:t>
    </dgm:pt>
    <dgm:pt modelId="{A36B3528-469C-4D21-9910-6E34CDBDA8D4}" type="sibTrans" cxnId="{888B46BA-A92D-4135-A4A7-76E53D863B27}">
      <dgm:prSet/>
      <dgm:spPr/>
      <dgm:t>
        <a:bodyPr/>
        <a:lstStyle/>
        <a:p>
          <a:endParaRPr lang="el-GR"/>
        </a:p>
      </dgm:t>
    </dgm:pt>
    <dgm:pt modelId="{DCF73911-1A9D-4C0C-881C-E6785A18E7BE}">
      <dgm:prSet phldrT="[Κείμενο]"/>
      <dgm:spPr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</dgm:spPr>
      <dgm:t>
        <a:bodyPr/>
        <a:lstStyle/>
        <a:p>
          <a:r>
            <a:rPr lang="el-GR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ΧΡΗΣΕΙΣ Ε.Π.Ε.Π.Υ.</a:t>
          </a:r>
        </a:p>
      </dgm:t>
    </dgm:pt>
    <dgm:pt modelId="{FA9D324A-0B50-4400-955E-2210C75C49B7}" type="parTrans" cxnId="{9E5E8A06-402A-4599-9AA5-F45F38C55A62}">
      <dgm:prSet/>
      <dgm:spPr>
        <a:ln w="28575">
          <a:solidFill>
            <a:srgbClr val="FFFF75"/>
          </a:solidFill>
        </a:ln>
      </dgm:spPr>
      <dgm:t>
        <a:bodyPr/>
        <a:lstStyle/>
        <a:p>
          <a:endParaRPr lang="el-GR"/>
        </a:p>
      </dgm:t>
    </dgm:pt>
    <dgm:pt modelId="{D55663C4-8503-4FF3-A842-30E05CA2D157}" type="sibTrans" cxnId="{9E5E8A06-402A-4599-9AA5-F45F38C55A62}">
      <dgm:prSet/>
      <dgm:spPr/>
      <dgm:t>
        <a:bodyPr/>
        <a:lstStyle/>
        <a:p>
          <a:endParaRPr lang="el-GR"/>
        </a:p>
      </dgm:t>
    </dgm:pt>
    <dgm:pt modelId="{5ACAFB60-6F8E-402E-B10E-5495FF7038EE}">
      <dgm:prSet phldrT="[Κείμενο]"/>
      <dgm:spPr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</dgm:spPr>
      <dgm:t>
        <a:bodyPr/>
        <a:lstStyle/>
        <a:p>
          <a:r>
            <a:rPr lang="el-GR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ΠΕΡΙΒΑΛΛΟΝ</a:t>
          </a:r>
        </a:p>
      </dgm:t>
    </dgm:pt>
    <dgm:pt modelId="{CAAB8D38-4863-4C70-B57B-996350C967E1}" type="parTrans" cxnId="{D98EE54A-1F03-4DA0-86F3-C02CCA58EBA7}">
      <dgm:prSet/>
      <dgm:spPr>
        <a:ln w="28575">
          <a:solidFill>
            <a:srgbClr val="FFFF75"/>
          </a:solidFill>
        </a:ln>
      </dgm:spPr>
      <dgm:t>
        <a:bodyPr/>
        <a:lstStyle/>
        <a:p>
          <a:endParaRPr lang="el-GR"/>
        </a:p>
      </dgm:t>
    </dgm:pt>
    <dgm:pt modelId="{5DF422CE-800B-4505-924D-716F48E310DC}" type="sibTrans" cxnId="{D98EE54A-1F03-4DA0-86F3-C02CCA58EBA7}">
      <dgm:prSet/>
      <dgm:spPr/>
      <dgm:t>
        <a:bodyPr/>
        <a:lstStyle/>
        <a:p>
          <a:endParaRPr lang="el-GR"/>
        </a:p>
      </dgm:t>
    </dgm:pt>
    <dgm:pt modelId="{9F9D47C6-5AF5-45F2-8EBA-1DEE5BD63FA2}">
      <dgm:prSet phldrT="[Κείμενο]"/>
      <dgm:spPr>
        <a:solidFill>
          <a:schemeClr val="accent5">
            <a:lumMod val="50000"/>
          </a:schemeClr>
        </a:solidFill>
        <a:ln w="28575">
          <a:solidFill>
            <a:srgbClr val="FFFF75"/>
          </a:solidFill>
        </a:ln>
      </dgm:spPr>
      <dgm:t>
        <a:bodyPr/>
        <a:lstStyle/>
        <a:p>
          <a:r>
            <a:rPr lang="el-GR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ΚΑΤΑΝΑΛΩΣΗ</a:t>
          </a:r>
        </a:p>
      </dgm:t>
    </dgm:pt>
    <dgm:pt modelId="{5DA5B7D7-423A-4BD8-80CA-AB498772EE20}" type="parTrans" cxnId="{7BDE418E-0A6C-4995-89CA-F31F5543145D}">
      <dgm:prSet/>
      <dgm:spPr>
        <a:ln w="28575">
          <a:solidFill>
            <a:srgbClr val="FFFF75"/>
          </a:solidFill>
        </a:ln>
      </dgm:spPr>
      <dgm:t>
        <a:bodyPr/>
        <a:lstStyle/>
        <a:p>
          <a:endParaRPr lang="el-GR"/>
        </a:p>
      </dgm:t>
    </dgm:pt>
    <dgm:pt modelId="{8BB797E0-2CF1-4FB6-8D80-5EB7415D374E}" type="sibTrans" cxnId="{7BDE418E-0A6C-4995-89CA-F31F5543145D}">
      <dgm:prSet/>
      <dgm:spPr/>
      <dgm:t>
        <a:bodyPr/>
        <a:lstStyle/>
        <a:p>
          <a:endParaRPr lang="el-GR"/>
        </a:p>
      </dgm:t>
    </dgm:pt>
    <dgm:pt modelId="{E0C8BFEA-DADA-4402-9D4A-4E0BEF4B2394}" type="pres">
      <dgm:prSet presAssocID="{47EA9509-6846-4527-924A-5151FF582B0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8EEE736-C971-47BA-BB0D-5C3A9C9F59A3}" type="pres">
      <dgm:prSet presAssocID="{724D9562-BF85-4530-A34B-2AB0059DEBAC}" presName="hierRoot1" presStyleCnt="0">
        <dgm:presLayoutVars>
          <dgm:hierBranch val="init"/>
        </dgm:presLayoutVars>
      </dgm:prSet>
      <dgm:spPr/>
    </dgm:pt>
    <dgm:pt modelId="{D79D517B-1D1F-4670-9387-52C792148DC7}" type="pres">
      <dgm:prSet presAssocID="{724D9562-BF85-4530-A34B-2AB0059DEBAC}" presName="rootComposite1" presStyleCnt="0"/>
      <dgm:spPr/>
    </dgm:pt>
    <dgm:pt modelId="{A6A46FE6-8409-41ED-9880-AC0D7FF92C35}" type="pres">
      <dgm:prSet presAssocID="{724D9562-BF85-4530-A34B-2AB0059DEBAC}" presName="rootText1" presStyleLbl="node0" presStyleIdx="0" presStyleCnt="1" custLinFactNeighborY="-19647">
        <dgm:presLayoutVars>
          <dgm:chPref val="3"/>
        </dgm:presLayoutVars>
      </dgm:prSet>
      <dgm:spPr/>
    </dgm:pt>
    <dgm:pt modelId="{5BF1123D-515B-420F-A2DD-D020469F423D}" type="pres">
      <dgm:prSet presAssocID="{724D9562-BF85-4530-A34B-2AB0059DEBAC}" presName="rootConnector1" presStyleLbl="node1" presStyleIdx="0" presStyleCnt="0"/>
      <dgm:spPr/>
    </dgm:pt>
    <dgm:pt modelId="{9B85AD22-55AB-48BC-AF66-1C9C98BD0711}" type="pres">
      <dgm:prSet presAssocID="{724D9562-BF85-4530-A34B-2AB0059DEBAC}" presName="hierChild2" presStyleCnt="0"/>
      <dgm:spPr/>
    </dgm:pt>
    <dgm:pt modelId="{309D3000-DC6B-4B5F-B7EB-6818D8FB611F}" type="pres">
      <dgm:prSet presAssocID="{FA9D324A-0B50-4400-955E-2210C75C49B7}" presName="Name37" presStyleLbl="parChTrans1D2" presStyleIdx="0" presStyleCnt="3"/>
      <dgm:spPr/>
    </dgm:pt>
    <dgm:pt modelId="{1C56FB05-F262-4809-86D8-63B52DE13917}" type="pres">
      <dgm:prSet presAssocID="{DCF73911-1A9D-4C0C-881C-E6785A18E7BE}" presName="hierRoot2" presStyleCnt="0">
        <dgm:presLayoutVars>
          <dgm:hierBranch val="init"/>
        </dgm:presLayoutVars>
      </dgm:prSet>
      <dgm:spPr/>
    </dgm:pt>
    <dgm:pt modelId="{07B92D15-87C6-4E93-A015-623A20E43587}" type="pres">
      <dgm:prSet presAssocID="{DCF73911-1A9D-4C0C-881C-E6785A18E7BE}" presName="rootComposite" presStyleCnt="0"/>
      <dgm:spPr/>
    </dgm:pt>
    <dgm:pt modelId="{F0F11F7F-DC68-4787-A395-7CB3763D9337}" type="pres">
      <dgm:prSet presAssocID="{DCF73911-1A9D-4C0C-881C-E6785A18E7BE}" presName="rootText" presStyleLbl="node2" presStyleIdx="0" presStyleCnt="3">
        <dgm:presLayoutVars>
          <dgm:chPref val="3"/>
        </dgm:presLayoutVars>
      </dgm:prSet>
      <dgm:spPr/>
    </dgm:pt>
    <dgm:pt modelId="{2126E562-D06A-4C04-AAA1-68080A875D15}" type="pres">
      <dgm:prSet presAssocID="{DCF73911-1A9D-4C0C-881C-E6785A18E7BE}" presName="rootConnector" presStyleLbl="node2" presStyleIdx="0" presStyleCnt="3"/>
      <dgm:spPr/>
    </dgm:pt>
    <dgm:pt modelId="{86411772-6D45-4C78-85B7-2A5A7B08AAF2}" type="pres">
      <dgm:prSet presAssocID="{DCF73911-1A9D-4C0C-881C-E6785A18E7BE}" presName="hierChild4" presStyleCnt="0"/>
      <dgm:spPr/>
    </dgm:pt>
    <dgm:pt modelId="{8B421962-C716-425B-BD73-3A4A3391B2FB}" type="pres">
      <dgm:prSet presAssocID="{DCF73911-1A9D-4C0C-881C-E6785A18E7BE}" presName="hierChild5" presStyleCnt="0"/>
      <dgm:spPr/>
    </dgm:pt>
    <dgm:pt modelId="{D024A17C-4B9A-4067-87B3-DE979FDAA4B4}" type="pres">
      <dgm:prSet presAssocID="{5DA5B7D7-423A-4BD8-80CA-AB498772EE20}" presName="Name37" presStyleLbl="parChTrans1D2" presStyleIdx="1" presStyleCnt="3"/>
      <dgm:spPr/>
    </dgm:pt>
    <dgm:pt modelId="{45E6AFEC-3A83-4F0A-9343-BDA284A8B78A}" type="pres">
      <dgm:prSet presAssocID="{9F9D47C6-5AF5-45F2-8EBA-1DEE5BD63FA2}" presName="hierRoot2" presStyleCnt="0">
        <dgm:presLayoutVars>
          <dgm:hierBranch val="init"/>
        </dgm:presLayoutVars>
      </dgm:prSet>
      <dgm:spPr/>
    </dgm:pt>
    <dgm:pt modelId="{95C2BB81-BC65-4E74-9CAC-623F5DF05B65}" type="pres">
      <dgm:prSet presAssocID="{9F9D47C6-5AF5-45F2-8EBA-1DEE5BD63FA2}" presName="rootComposite" presStyleCnt="0"/>
      <dgm:spPr/>
    </dgm:pt>
    <dgm:pt modelId="{0D992F67-CE96-4D31-93A2-CF7E11191181}" type="pres">
      <dgm:prSet presAssocID="{9F9D47C6-5AF5-45F2-8EBA-1DEE5BD63FA2}" presName="rootText" presStyleLbl="node2" presStyleIdx="1" presStyleCnt="3">
        <dgm:presLayoutVars>
          <dgm:chPref val="3"/>
        </dgm:presLayoutVars>
      </dgm:prSet>
      <dgm:spPr/>
    </dgm:pt>
    <dgm:pt modelId="{D6B4FD23-607E-41E0-98D4-3D6FFE88A13F}" type="pres">
      <dgm:prSet presAssocID="{9F9D47C6-5AF5-45F2-8EBA-1DEE5BD63FA2}" presName="rootConnector" presStyleLbl="node2" presStyleIdx="1" presStyleCnt="3"/>
      <dgm:spPr/>
    </dgm:pt>
    <dgm:pt modelId="{5EA592BA-7F94-459A-8DE7-FE7347666F3D}" type="pres">
      <dgm:prSet presAssocID="{9F9D47C6-5AF5-45F2-8EBA-1DEE5BD63FA2}" presName="hierChild4" presStyleCnt="0"/>
      <dgm:spPr/>
    </dgm:pt>
    <dgm:pt modelId="{A76C22B9-E122-4803-A605-78C99B79F4AB}" type="pres">
      <dgm:prSet presAssocID="{9F9D47C6-5AF5-45F2-8EBA-1DEE5BD63FA2}" presName="hierChild5" presStyleCnt="0"/>
      <dgm:spPr/>
    </dgm:pt>
    <dgm:pt modelId="{558231D8-DD05-40D5-BBF1-2D2F79001CE4}" type="pres">
      <dgm:prSet presAssocID="{CAAB8D38-4863-4C70-B57B-996350C967E1}" presName="Name37" presStyleLbl="parChTrans1D2" presStyleIdx="2" presStyleCnt="3"/>
      <dgm:spPr/>
    </dgm:pt>
    <dgm:pt modelId="{7DF371B1-A5ED-4BCE-8BF1-C13B4EC84ADB}" type="pres">
      <dgm:prSet presAssocID="{5ACAFB60-6F8E-402E-B10E-5495FF7038EE}" presName="hierRoot2" presStyleCnt="0">
        <dgm:presLayoutVars>
          <dgm:hierBranch val="init"/>
        </dgm:presLayoutVars>
      </dgm:prSet>
      <dgm:spPr/>
    </dgm:pt>
    <dgm:pt modelId="{ADE1153E-BAAD-4B50-97FC-6C408C76E3A9}" type="pres">
      <dgm:prSet presAssocID="{5ACAFB60-6F8E-402E-B10E-5495FF7038EE}" presName="rootComposite" presStyleCnt="0"/>
      <dgm:spPr/>
    </dgm:pt>
    <dgm:pt modelId="{9609CDA4-F835-4380-9EC0-5990BCF860B9}" type="pres">
      <dgm:prSet presAssocID="{5ACAFB60-6F8E-402E-B10E-5495FF7038EE}" presName="rootText" presStyleLbl="node2" presStyleIdx="2" presStyleCnt="3">
        <dgm:presLayoutVars>
          <dgm:chPref val="3"/>
        </dgm:presLayoutVars>
      </dgm:prSet>
      <dgm:spPr/>
    </dgm:pt>
    <dgm:pt modelId="{1CABE3A2-D04D-4FFE-9B7C-93B7C52352C3}" type="pres">
      <dgm:prSet presAssocID="{5ACAFB60-6F8E-402E-B10E-5495FF7038EE}" presName="rootConnector" presStyleLbl="node2" presStyleIdx="2" presStyleCnt="3"/>
      <dgm:spPr/>
    </dgm:pt>
    <dgm:pt modelId="{7F1D6920-98E5-488F-9BCD-FA55DF02CF04}" type="pres">
      <dgm:prSet presAssocID="{5ACAFB60-6F8E-402E-B10E-5495FF7038EE}" presName="hierChild4" presStyleCnt="0"/>
      <dgm:spPr/>
    </dgm:pt>
    <dgm:pt modelId="{4D6ED8A2-207F-4A1E-BCF7-998091B7EF56}" type="pres">
      <dgm:prSet presAssocID="{5ACAFB60-6F8E-402E-B10E-5495FF7038EE}" presName="hierChild5" presStyleCnt="0"/>
      <dgm:spPr/>
    </dgm:pt>
    <dgm:pt modelId="{18D09541-BA99-41EE-B183-8A1C84DE94F9}" type="pres">
      <dgm:prSet presAssocID="{724D9562-BF85-4530-A34B-2AB0059DEBAC}" presName="hierChild3" presStyleCnt="0"/>
      <dgm:spPr/>
    </dgm:pt>
  </dgm:ptLst>
  <dgm:cxnLst>
    <dgm:cxn modelId="{8292E802-C299-4A70-9D98-180517BD0379}" type="presOf" srcId="{DCF73911-1A9D-4C0C-881C-E6785A18E7BE}" destId="{F0F11F7F-DC68-4787-A395-7CB3763D9337}" srcOrd="0" destOrd="0" presId="urn:microsoft.com/office/officeart/2005/8/layout/orgChart1"/>
    <dgm:cxn modelId="{9E5E8A06-402A-4599-9AA5-F45F38C55A62}" srcId="{724D9562-BF85-4530-A34B-2AB0059DEBAC}" destId="{DCF73911-1A9D-4C0C-881C-E6785A18E7BE}" srcOrd="0" destOrd="0" parTransId="{FA9D324A-0B50-4400-955E-2210C75C49B7}" sibTransId="{D55663C4-8503-4FF3-A842-30E05CA2D157}"/>
    <dgm:cxn modelId="{FCA3EE1E-F2FB-4A0D-B82A-6B561A9526F5}" type="presOf" srcId="{DCF73911-1A9D-4C0C-881C-E6785A18E7BE}" destId="{2126E562-D06A-4C04-AAA1-68080A875D15}" srcOrd="1" destOrd="0" presId="urn:microsoft.com/office/officeart/2005/8/layout/orgChart1"/>
    <dgm:cxn modelId="{55761929-99B6-4C68-B04B-4E71B632C3F0}" type="presOf" srcId="{FA9D324A-0B50-4400-955E-2210C75C49B7}" destId="{309D3000-DC6B-4B5F-B7EB-6818D8FB611F}" srcOrd="0" destOrd="0" presId="urn:microsoft.com/office/officeart/2005/8/layout/orgChart1"/>
    <dgm:cxn modelId="{42BB3839-1424-4A49-96F6-79279D1DF3EC}" type="presOf" srcId="{CAAB8D38-4863-4C70-B57B-996350C967E1}" destId="{558231D8-DD05-40D5-BBF1-2D2F79001CE4}" srcOrd="0" destOrd="0" presId="urn:microsoft.com/office/officeart/2005/8/layout/orgChart1"/>
    <dgm:cxn modelId="{D98EE54A-1F03-4DA0-86F3-C02CCA58EBA7}" srcId="{724D9562-BF85-4530-A34B-2AB0059DEBAC}" destId="{5ACAFB60-6F8E-402E-B10E-5495FF7038EE}" srcOrd="2" destOrd="0" parTransId="{CAAB8D38-4863-4C70-B57B-996350C967E1}" sibTransId="{5DF422CE-800B-4505-924D-716F48E310DC}"/>
    <dgm:cxn modelId="{CD27074F-78B9-436B-B923-F53DBCEF5DCB}" type="presOf" srcId="{724D9562-BF85-4530-A34B-2AB0059DEBAC}" destId="{5BF1123D-515B-420F-A2DD-D020469F423D}" srcOrd="1" destOrd="0" presId="urn:microsoft.com/office/officeart/2005/8/layout/orgChart1"/>
    <dgm:cxn modelId="{D6CD614F-E03C-47E1-8BED-97C146B9F012}" type="presOf" srcId="{9F9D47C6-5AF5-45F2-8EBA-1DEE5BD63FA2}" destId="{0D992F67-CE96-4D31-93A2-CF7E11191181}" srcOrd="0" destOrd="0" presId="urn:microsoft.com/office/officeart/2005/8/layout/orgChart1"/>
    <dgm:cxn modelId="{D67EAA85-152C-4A5D-ABAE-84CAA302D381}" type="presOf" srcId="{5ACAFB60-6F8E-402E-B10E-5495FF7038EE}" destId="{9609CDA4-F835-4380-9EC0-5990BCF860B9}" srcOrd="0" destOrd="0" presId="urn:microsoft.com/office/officeart/2005/8/layout/orgChart1"/>
    <dgm:cxn modelId="{8B85ED89-8ACC-4B70-BB20-CDA12E395C8F}" type="presOf" srcId="{9F9D47C6-5AF5-45F2-8EBA-1DEE5BD63FA2}" destId="{D6B4FD23-607E-41E0-98D4-3D6FFE88A13F}" srcOrd="1" destOrd="0" presId="urn:microsoft.com/office/officeart/2005/8/layout/orgChart1"/>
    <dgm:cxn modelId="{7BDE418E-0A6C-4995-89CA-F31F5543145D}" srcId="{724D9562-BF85-4530-A34B-2AB0059DEBAC}" destId="{9F9D47C6-5AF5-45F2-8EBA-1DEE5BD63FA2}" srcOrd="1" destOrd="0" parTransId="{5DA5B7D7-423A-4BD8-80CA-AB498772EE20}" sibTransId="{8BB797E0-2CF1-4FB6-8D80-5EB7415D374E}"/>
    <dgm:cxn modelId="{D4C6709B-8A77-47DE-8B20-20D0871CAA8B}" type="presOf" srcId="{5DA5B7D7-423A-4BD8-80CA-AB498772EE20}" destId="{D024A17C-4B9A-4067-87B3-DE979FDAA4B4}" srcOrd="0" destOrd="0" presId="urn:microsoft.com/office/officeart/2005/8/layout/orgChart1"/>
    <dgm:cxn modelId="{888B46BA-A92D-4135-A4A7-76E53D863B27}" srcId="{47EA9509-6846-4527-924A-5151FF582B0C}" destId="{724D9562-BF85-4530-A34B-2AB0059DEBAC}" srcOrd="0" destOrd="0" parTransId="{F58053A7-3E34-4746-91BB-B04991C7A1A2}" sibTransId="{A36B3528-469C-4D21-9910-6E34CDBDA8D4}"/>
    <dgm:cxn modelId="{61A511D4-B413-499D-BEEE-E8F3C9833E54}" type="presOf" srcId="{5ACAFB60-6F8E-402E-B10E-5495FF7038EE}" destId="{1CABE3A2-D04D-4FFE-9B7C-93B7C52352C3}" srcOrd="1" destOrd="0" presId="urn:microsoft.com/office/officeart/2005/8/layout/orgChart1"/>
    <dgm:cxn modelId="{833D15D4-0B88-4182-BD4D-502134F53E92}" type="presOf" srcId="{724D9562-BF85-4530-A34B-2AB0059DEBAC}" destId="{A6A46FE6-8409-41ED-9880-AC0D7FF92C35}" srcOrd="0" destOrd="0" presId="urn:microsoft.com/office/officeart/2005/8/layout/orgChart1"/>
    <dgm:cxn modelId="{74FE1FF4-C0B4-456D-95CC-727BDD988425}" type="presOf" srcId="{47EA9509-6846-4527-924A-5151FF582B0C}" destId="{E0C8BFEA-DADA-4402-9D4A-4E0BEF4B2394}" srcOrd="0" destOrd="0" presId="urn:microsoft.com/office/officeart/2005/8/layout/orgChart1"/>
    <dgm:cxn modelId="{ADBD4552-277E-4B1F-A506-A2C3B007E076}" type="presParOf" srcId="{E0C8BFEA-DADA-4402-9D4A-4E0BEF4B2394}" destId="{58EEE736-C971-47BA-BB0D-5C3A9C9F59A3}" srcOrd="0" destOrd="0" presId="urn:microsoft.com/office/officeart/2005/8/layout/orgChart1"/>
    <dgm:cxn modelId="{FD45870E-BE78-48A1-A5AB-72E48050F37A}" type="presParOf" srcId="{58EEE736-C971-47BA-BB0D-5C3A9C9F59A3}" destId="{D79D517B-1D1F-4670-9387-52C792148DC7}" srcOrd="0" destOrd="0" presId="urn:microsoft.com/office/officeart/2005/8/layout/orgChart1"/>
    <dgm:cxn modelId="{EC5359A5-13E9-420F-97D2-EEE74076275F}" type="presParOf" srcId="{D79D517B-1D1F-4670-9387-52C792148DC7}" destId="{A6A46FE6-8409-41ED-9880-AC0D7FF92C35}" srcOrd="0" destOrd="0" presId="urn:microsoft.com/office/officeart/2005/8/layout/orgChart1"/>
    <dgm:cxn modelId="{141B7058-EC8B-4B21-B597-40A35F9AF7AC}" type="presParOf" srcId="{D79D517B-1D1F-4670-9387-52C792148DC7}" destId="{5BF1123D-515B-420F-A2DD-D020469F423D}" srcOrd="1" destOrd="0" presId="urn:microsoft.com/office/officeart/2005/8/layout/orgChart1"/>
    <dgm:cxn modelId="{5C7A6D75-94B6-4CC8-BCF9-BD8FC93C2401}" type="presParOf" srcId="{58EEE736-C971-47BA-BB0D-5C3A9C9F59A3}" destId="{9B85AD22-55AB-48BC-AF66-1C9C98BD0711}" srcOrd="1" destOrd="0" presId="urn:microsoft.com/office/officeart/2005/8/layout/orgChart1"/>
    <dgm:cxn modelId="{372687AF-D7E6-4606-B79A-155685D3D932}" type="presParOf" srcId="{9B85AD22-55AB-48BC-AF66-1C9C98BD0711}" destId="{309D3000-DC6B-4B5F-B7EB-6818D8FB611F}" srcOrd="0" destOrd="0" presId="urn:microsoft.com/office/officeart/2005/8/layout/orgChart1"/>
    <dgm:cxn modelId="{C4A6CE65-8791-4D3F-88DF-63098B6D0EBD}" type="presParOf" srcId="{9B85AD22-55AB-48BC-AF66-1C9C98BD0711}" destId="{1C56FB05-F262-4809-86D8-63B52DE13917}" srcOrd="1" destOrd="0" presId="urn:microsoft.com/office/officeart/2005/8/layout/orgChart1"/>
    <dgm:cxn modelId="{8C766D35-2594-49AE-917C-BCE984DFE86F}" type="presParOf" srcId="{1C56FB05-F262-4809-86D8-63B52DE13917}" destId="{07B92D15-87C6-4E93-A015-623A20E43587}" srcOrd="0" destOrd="0" presId="urn:microsoft.com/office/officeart/2005/8/layout/orgChart1"/>
    <dgm:cxn modelId="{14297161-B406-46FE-B312-194DFD8722E6}" type="presParOf" srcId="{07B92D15-87C6-4E93-A015-623A20E43587}" destId="{F0F11F7F-DC68-4787-A395-7CB3763D9337}" srcOrd="0" destOrd="0" presId="urn:microsoft.com/office/officeart/2005/8/layout/orgChart1"/>
    <dgm:cxn modelId="{F844DBB1-E4BE-460D-9B53-3E2E4C58A791}" type="presParOf" srcId="{07B92D15-87C6-4E93-A015-623A20E43587}" destId="{2126E562-D06A-4C04-AAA1-68080A875D15}" srcOrd="1" destOrd="0" presId="urn:microsoft.com/office/officeart/2005/8/layout/orgChart1"/>
    <dgm:cxn modelId="{BEE7ED19-1FC6-4021-AEC9-F1D255B91FA0}" type="presParOf" srcId="{1C56FB05-F262-4809-86D8-63B52DE13917}" destId="{86411772-6D45-4C78-85B7-2A5A7B08AAF2}" srcOrd="1" destOrd="0" presId="urn:microsoft.com/office/officeart/2005/8/layout/orgChart1"/>
    <dgm:cxn modelId="{E8812C42-EF0F-48F0-9D47-7953272F3A30}" type="presParOf" srcId="{1C56FB05-F262-4809-86D8-63B52DE13917}" destId="{8B421962-C716-425B-BD73-3A4A3391B2FB}" srcOrd="2" destOrd="0" presId="urn:microsoft.com/office/officeart/2005/8/layout/orgChart1"/>
    <dgm:cxn modelId="{3258A8B1-CB01-468B-9DF0-95ACDB373D9F}" type="presParOf" srcId="{9B85AD22-55AB-48BC-AF66-1C9C98BD0711}" destId="{D024A17C-4B9A-4067-87B3-DE979FDAA4B4}" srcOrd="2" destOrd="0" presId="urn:microsoft.com/office/officeart/2005/8/layout/orgChart1"/>
    <dgm:cxn modelId="{31A40F50-480D-4BFB-9DA7-6725E9C29612}" type="presParOf" srcId="{9B85AD22-55AB-48BC-AF66-1C9C98BD0711}" destId="{45E6AFEC-3A83-4F0A-9343-BDA284A8B78A}" srcOrd="3" destOrd="0" presId="urn:microsoft.com/office/officeart/2005/8/layout/orgChart1"/>
    <dgm:cxn modelId="{09F6F8EA-D0B0-4C1E-A776-D8530B87AB91}" type="presParOf" srcId="{45E6AFEC-3A83-4F0A-9343-BDA284A8B78A}" destId="{95C2BB81-BC65-4E74-9CAC-623F5DF05B65}" srcOrd="0" destOrd="0" presId="urn:microsoft.com/office/officeart/2005/8/layout/orgChart1"/>
    <dgm:cxn modelId="{AC4F9904-6C1F-4FB1-ACBB-4F15EED0893B}" type="presParOf" srcId="{95C2BB81-BC65-4E74-9CAC-623F5DF05B65}" destId="{0D992F67-CE96-4D31-93A2-CF7E11191181}" srcOrd="0" destOrd="0" presId="urn:microsoft.com/office/officeart/2005/8/layout/orgChart1"/>
    <dgm:cxn modelId="{8D7E508F-7588-44AD-AD9D-58621CA5BD02}" type="presParOf" srcId="{95C2BB81-BC65-4E74-9CAC-623F5DF05B65}" destId="{D6B4FD23-607E-41E0-98D4-3D6FFE88A13F}" srcOrd="1" destOrd="0" presId="urn:microsoft.com/office/officeart/2005/8/layout/orgChart1"/>
    <dgm:cxn modelId="{4198B76C-9BD4-4BA0-8B02-FFEFF8CC356F}" type="presParOf" srcId="{45E6AFEC-3A83-4F0A-9343-BDA284A8B78A}" destId="{5EA592BA-7F94-459A-8DE7-FE7347666F3D}" srcOrd="1" destOrd="0" presId="urn:microsoft.com/office/officeart/2005/8/layout/orgChart1"/>
    <dgm:cxn modelId="{AC9B9C08-187D-4EFA-A9D9-DCBCD0780B18}" type="presParOf" srcId="{45E6AFEC-3A83-4F0A-9343-BDA284A8B78A}" destId="{A76C22B9-E122-4803-A605-78C99B79F4AB}" srcOrd="2" destOrd="0" presId="urn:microsoft.com/office/officeart/2005/8/layout/orgChart1"/>
    <dgm:cxn modelId="{A86636C1-DD84-40FC-8457-0CE226D137F7}" type="presParOf" srcId="{9B85AD22-55AB-48BC-AF66-1C9C98BD0711}" destId="{558231D8-DD05-40D5-BBF1-2D2F79001CE4}" srcOrd="4" destOrd="0" presId="urn:microsoft.com/office/officeart/2005/8/layout/orgChart1"/>
    <dgm:cxn modelId="{3A5BA972-A048-4642-A625-E01D46169121}" type="presParOf" srcId="{9B85AD22-55AB-48BC-AF66-1C9C98BD0711}" destId="{7DF371B1-A5ED-4BCE-8BF1-C13B4EC84ADB}" srcOrd="5" destOrd="0" presId="urn:microsoft.com/office/officeart/2005/8/layout/orgChart1"/>
    <dgm:cxn modelId="{9B6B5527-BB13-46D3-BEAA-2685A2A4159E}" type="presParOf" srcId="{7DF371B1-A5ED-4BCE-8BF1-C13B4EC84ADB}" destId="{ADE1153E-BAAD-4B50-97FC-6C408C76E3A9}" srcOrd="0" destOrd="0" presId="urn:microsoft.com/office/officeart/2005/8/layout/orgChart1"/>
    <dgm:cxn modelId="{B2BC1DF3-916A-4533-8C72-BCD9527D3E5B}" type="presParOf" srcId="{ADE1153E-BAAD-4B50-97FC-6C408C76E3A9}" destId="{9609CDA4-F835-4380-9EC0-5990BCF860B9}" srcOrd="0" destOrd="0" presId="urn:microsoft.com/office/officeart/2005/8/layout/orgChart1"/>
    <dgm:cxn modelId="{27A8373B-5FBD-4F83-AACA-6A8325B44DB0}" type="presParOf" srcId="{ADE1153E-BAAD-4B50-97FC-6C408C76E3A9}" destId="{1CABE3A2-D04D-4FFE-9B7C-93B7C52352C3}" srcOrd="1" destOrd="0" presId="urn:microsoft.com/office/officeart/2005/8/layout/orgChart1"/>
    <dgm:cxn modelId="{FC9A4C26-4429-40A0-89CA-7CEBE5BA1AE5}" type="presParOf" srcId="{7DF371B1-A5ED-4BCE-8BF1-C13B4EC84ADB}" destId="{7F1D6920-98E5-488F-9BCD-FA55DF02CF04}" srcOrd="1" destOrd="0" presId="urn:microsoft.com/office/officeart/2005/8/layout/orgChart1"/>
    <dgm:cxn modelId="{07A443D0-FA5B-4219-B839-B263F0ABAAB8}" type="presParOf" srcId="{7DF371B1-A5ED-4BCE-8BF1-C13B4EC84ADB}" destId="{4D6ED8A2-207F-4A1E-BCF7-998091B7EF56}" srcOrd="2" destOrd="0" presId="urn:microsoft.com/office/officeart/2005/8/layout/orgChart1"/>
    <dgm:cxn modelId="{DA50847C-CFC2-449C-B8A3-DBA81E63D588}" type="presParOf" srcId="{58EEE736-C971-47BA-BB0D-5C3A9C9F59A3}" destId="{18D09541-BA99-41EE-B183-8A1C84DE94F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BB3313-D761-41E3-9299-D5C1BBA52A0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2704FDA-31C3-4CB3-B774-19900D9A688F}">
      <dgm:prSet phldrT="[Κείμενο]"/>
      <dgm:spPr>
        <a:solidFill>
          <a:srgbClr val="1F4E79"/>
        </a:solidFill>
        <a:ln w="28575">
          <a:solidFill>
            <a:srgbClr val="FFFF75"/>
          </a:solidFill>
        </a:ln>
      </dgm:spPr>
      <dgm:t>
        <a:bodyPr/>
        <a:lstStyle/>
        <a:p>
          <a:r>
            <a:rPr lang="el-GR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Ατυχήματα</a:t>
          </a:r>
        </a:p>
      </dgm:t>
    </dgm:pt>
    <dgm:pt modelId="{5E935208-10DE-49E9-9E45-C8E219DAAB56}" type="parTrans" cxnId="{15E7AEC3-4CCB-4DCA-8E55-7FDDD2C1A15E}">
      <dgm:prSet/>
      <dgm:spPr/>
      <dgm:t>
        <a:bodyPr/>
        <a:lstStyle/>
        <a:p>
          <a:endParaRPr lang="el-GR"/>
        </a:p>
      </dgm:t>
    </dgm:pt>
    <dgm:pt modelId="{9EAE7048-28C2-4344-B87D-F9A753E21FE3}" type="sibTrans" cxnId="{15E7AEC3-4CCB-4DCA-8E55-7FDDD2C1A15E}">
      <dgm:prSet/>
      <dgm:spPr/>
      <dgm:t>
        <a:bodyPr/>
        <a:lstStyle/>
        <a:p>
          <a:endParaRPr lang="el-GR"/>
        </a:p>
      </dgm:t>
    </dgm:pt>
    <dgm:pt modelId="{6653A6EA-3B15-43FC-AC53-8599B2DE51F9}">
      <dgm:prSet phldrT="[Κείμενο]"/>
      <dgm:spPr>
        <a:solidFill>
          <a:srgbClr val="1F4E79"/>
        </a:solidFill>
        <a:ln w="28575">
          <a:solidFill>
            <a:srgbClr val="FFFF75"/>
          </a:solidFill>
        </a:ln>
      </dgm:spPr>
      <dgm:t>
        <a:bodyPr/>
        <a:lstStyle/>
        <a:p>
          <a:r>
            <a:rPr lang="en-US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1977 Three Mile Island, ΗΠΑ</a:t>
          </a:r>
          <a:endParaRPr lang="el-GR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703FFE-5110-46A4-AD56-7BF84D69D1CD}" type="parTrans" cxnId="{7E537128-F403-428B-819D-F4AC08D60A3D}">
      <dgm:prSet/>
      <dgm:spPr>
        <a:ln w="28575">
          <a:solidFill>
            <a:srgbClr val="1F4E79"/>
          </a:solidFill>
        </a:ln>
      </dgm:spPr>
      <dgm:t>
        <a:bodyPr/>
        <a:lstStyle/>
        <a:p>
          <a:endParaRPr lang="el-GR"/>
        </a:p>
      </dgm:t>
    </dgm:pt>
    <dgm:pt modelId="{DFCEF43A-2A43-48EB-8800-7623D01B9775}" type="sibTrans" cxnId="{7E537128-F403-428B-819D-F4AC08D60A3D}">
      <dgm:prSet/>
      <dgm:spPr/>
      <dgm:t>
        <a:bodyPr/>
        <a:lstStyle/>
        <a:p>
          <a:endParaRPr lang="el-GR"/>
        </a:p>
      </dgm:t>
    </dgm:pt>
    <dgm:pt modelId="{8DD58E0E-57F8-4435-A72B-E69305074D74}">
      <dgm:prSet phldrT="[Κείμενο]"/>
      <dgm:spPr>
        <a:solidFill>
          <a:srgbClr val="1F4E79"/>
        </a:solidFill>
        <a:ln w="28575">
          <a:solidFill>
            <a:srgbClr val="FFFF75"/>
          </a:solidFill>
        </a:ln>
      </dgm:spPr>
      <dgm:t>
        <a:bodyPr/>
        <a:lstStyle/>
        <a:p>
          <a:r>
            <a:rPr lang="en-US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1986 Chernobyl, </a:t>
          </a:r>
          <a:r>
            <a:rPr lang="el-GR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Ουκρανία</a:t>
          </a:r>
        </a:p>
      </dgm:t>
    </dgm:pt>
    <dgm:pt modelId="{720CF423-853A-4B35-81F9-6538FE6A9D51}" type="parTrans" cxnId="{A320B646-05F8-40EA-AB69-02EC97C12187}">
      <dgm:prSet/>
      <dgm:spPr>
        <a:ln w="28575">
          <a:solidFill>
            <a:srgbClr val="1F4E79"/>
          </a:solidFill>
        </a:ln>
      </dgm:spPr>
      <dgm:t>
        <a:bodyPr/>
        <a:lstStyle/>
        <a:p>
          <a:endParaRPr lang="el-GR"/>
        </a:p>
      </dgm:t>
    </dgm:pt>
    <dgm:pt modelId="{C644BD6C-AA56-49A5-B842-B5B1E7977AD2}" type="sibTrans" cxnId="{A320B646-05F8-40EA-AB69-02EC97C12187}">
      <dgm:prSet/>
      <dgm:spPr/>
      <dgm:t>
        <a:bodyPr/>
        <a:lstStyle/>
        <a:p>
          <a:endParaRPr lang="el-GR"/>
        </a:p>
      </dgm:t>
    </dgm:pt>
    <dgm:pt modelId="{B9952FD4-FC04-4708-AB0E-311895B83245}">
      <dgm:prSet phldrT="[Κείμενο]"/>
      <dgm:spPr>
        <a:solidFill>
          <a:srgbClr val="1F4E79"/>
        </a:solidFill>
        <a:ln w="28575">
          <a:solidFill>
            <a:srgbClr val="FFFF75"/>
          </a:solidFill>
        </a:ln>
      </dgm:spPr>
      <dgm:t>
        <a:bodyPr/>
        <a:lstStyle/>
        <a:p>
          <a:r>
            <a:rPr lang="en-US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2011 Fukushima, </a:t>
          </a:r>
          <a:r>
            <a:rPr lang="el-GR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Ιαπωνία</a:t>
          </a:r>
        </a:p>
      </dgm:t>
    </dgm:pt>
    <dgm:pt modelId="{BCC0509B-217F-4870-ADA0-2BAC8034CD59}" type="parTrans" cxnId="{4F6DC890-105D-41B3-895B-639A056AD4E8}">
      <dgm:prSet/>
      <dgm:spPr>
        <a:ln w="28575">
          <a:solidFill>
            <a:srgbClr val="1F4E79"/>
          </a:solidFill>
        </a:ln>
      </dgm:spPr>
      <dgm:t>
        <a:bodyPr/>
        <a:lstStyle/>
        <a:p>
          <a:endParaRPr lang="el-GR"/>
        </a:p>
      </dgm:t>
    </dgm:pt>
    <dgm:pt modelId="{8C1DBC08-F2E6-4F65-BC52-7F4DE3D17168}" type="sibTrans" cxnId="{4F6DC890-105D-41B3-895B-639A056AD4E8}">
      <dgm:prSet/>
      <dgm:spPr/>
      <dgm:t>
        <a:bodyPr/>
        <a:lstStyle/>
        <a:p>
          <a:endParaRPr lang="el-GR"/>
        </a:p>
      </dgm:t>
    </dgm:pt>
    <dgm:pt modelId="{194ED478-96A4-4267-A0F5-260EE12125DB}" type="pres">
      <dgm:prSet presAssocID="{9BBB3313-D761-41E3-9299-D5C1BBA52A0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1CE1AF9-B1A8-4FCD-AC8B-5338DF653772}" type="pres">
      <dgm:prSet presAssocID="{72704FDA-31C3-4CB3-B774-19900D9A688F}" presName="root1" presStyleCnt="0"/>
      <dgm:spPr/>
    </dgm:pt>
    <dgm:pt modelId="{0F313869-B68F-46C1-84B3-CD5CF798403E}" type="pres">
      <dgm:prSet presAssocID="{72704FDA-31C3-4CB3-B774-19900D9A688F}" presName="LevelOneTextNode" presStyleLbl="node0" presStyleIdx="0" presStyleCnt="1">
        <dgm:presLayoutVars>
          <dgm:chPref val="3"/>
        </dgm:presLayoutVars>
      </dgm:prSet>
      <dgm:spPr/>
    </dgm:pt>
    <dgm:pt modelId="{F4F2C2DA-36CC-40A3-9E40-BF6706674E18}" type="pres">
      <dgm:prSet presAssocID="{72704FDA-31C3-4CB3-B774-19900D9A688F}" presName="level2hierChild" presStyleCnt="0"/>
      <dgm:spPr/>
    </dgm:pt>
    <dgm:pt modelId="{C1C35C5A-F724-414B-8E38-65C46602EF28}" type="pres">
      <dgm:prSet presAssocID="{FA703FFE-5110-46A4-AD56-7BF84D69D1CD}" presName="conn2-1" presStyleLbl="parChTrans1D2" presStyleIdx="0" presStyleCnt="3"/>
      <dgm:spPr/>
    </dgm:pt>
    <dgm:pt modelId="{45D3752F-D546-48C1-AB09-232131B12088}" type="pres">
      <dgm:prSet presAssocID="{FA703FFE-5110-46A4-AD56-7BF84D69D1CD}" presName="connTx" presStyleLbl="parChTrans1D2" presStyleIdx="0" presStyleCnt="3"/>
      <dgm:spPr/>
    </dgm:pt>
    <dgm:pt modelId="{AF5C1654-34AD-4B75-896D-832E954E7F57}" type="pres">
      <dgm:prSet presAssocID="{6653A6EA-3B15-43FC-AC53-8599B2DE51F9}" presName="root2" presStyleCnt="0"/>
      <dgm:spPr/>
    </dgm:pt>
    <dgm:pt modelId="{EE493D75-66F8-41E6-B768-31F2779CB7BB}" type="pres">
      <dgm:prSet presAssocID="{6653A6EA-3B15-43FC-AC53-8599B2DE51F9}" presName="LevelTwoTextNode" presStyleLbl="node2" presStyleIdx="0" presStyleCnt="3">
        <dgm:presLayoutVars>
          <dgm:chPref val="3"/>
        </dgm:presLayoutVars>
      </dgm:prSet>
      <dgm:spPr/>
    </dgm:pt>
    <dgm:pt modelId="{959122CF-4B77-48AA-8EDB-4FD64DB0EC44}" type="pres">
      <dgm:prSet presAssocID="{6653A6EA-3B15-43FC-AC53-8599B2DE51F9}" presName="level3hierChild" presStyleCnt="0"/>
      <dgm:spPr/>
    </dgm:pt>
    <dgm:pt modelId="{ABFAC659-D069-4B2B-A702-2291890EC8C0}" type="pres">
      <dgm:prSet presAssocID="{720CF423-853A-4B35-81F9-6538FE6A9D51}" presName="conn2-1" presStyleLbl="parChTrans1D2" presStyleIdx="1" presStyleCnt="3"/>
      <dgm:spPr/>
    </dgm:pt>
    <dgm:pt modelId="{363A88BA-2E02-40CE-88F7-484C557B0F37}" type="pres">
      <dgm:prSet presAssocID="{720CF423-853A-4B35-81F9-6538FE6A9D51}" presName="connTx" presStyleLbl="parChTrans1D2" presStyleIdx="1" presStyleCnt="3"/>
      <dgm:spPr/>
    </dgm:pt>
    <dgm:pt modelId="{98255EB6-9F6B-496E-9352-EDFA6715078B}" type="pres">
      <dgm:prSet presAssocID="{8DD58E0E-57F8-4435-A72B-E69305074D74}" presName="root2" presStyleCnt="0"/>
      <dgm:spPr/>
    </dgm:pt>
    <dgm:pt modelId="{90661187-5B40-4F19-9BFE-90AEBEA72034}" type="pres">
      <dgm:prSet presAssocID="{8DD58E0E-57F8-4435-A72B-E69305074D74}" presName="LevelTwoTextNode" presStyleLbl="node2" presStyleIdx="1" presStyleCnt="3">
        <dgm:presLayoutVars>
          <dgm:chPref val="3"/>
        </dgm:presLayoutVars>
      </dgm:prSet>
      <dgm:spPr/>
    </dgm:pt>
    <dgm:pt modelId="{7AF05D72-520A-4C48-A6CA-DBE0C3E33853}" type="pres">
      <dgm:prSet presAssocID="{8DD58E0E-57F8-4435-A72B-E69305074D74}" presName="level3hierChild" presStyleCnt="0"/>
      <dgm:spPr/>
    </dgm:pt>
    <dgm:pt modelId="{08CC0397-D08A-40A0-B7E6-0B62133BA9F9}" type="pres">
      <dgm:prSet presAssocID="{BCC0509B-217F-4870-ADA0-2BAC8034CD59}" presName="conn2-1" presStyleLbl="parChTrans1D2" presStyleIdx="2" presStyleCnt="3"/>
      <dgm:spPr/>
    </dgm:pt>
    <dgm:pt modelId="{AB5688FF-9344-4184-AC5C-FBCB7A8C973C}" type="pres">
      <dgm:prSet presAssocID="{BCC0509B-217F-4870-ADA0-2BAC8034CD59}" presName="connTx" presStyleLbl="parChTrans1D2" presStyleIdx="2" presStyleCnt="3"/>
      <dgm:spPr/>
    </dgm:pt>
    <dgm:pt modelId="{9EA4C7E3-8BBC-466A-A0D4-26440B2A39A4}" type="pres">
      <dgm:prSet presAssocID="{B9952FD4-FC04-4708-AB0E-311895B83245}" presName="root2" presStyleCnt="0"/>
      <dgm:spPr/>
    </dgm:pt>
    <dgm:pt modelId="{29884811-B872-4694-BA03-E5F84A290FE3}" type="pres">
      <dgm:prSet presAssocID="{B9952FD4-FC04-4708-AB0E-311895B83245}" presName="LevelTwoTextNode" presStyleLbl="node2" presStyleIdx="2" presStyleCnt="3">
        <dgm:presLayoutVars>
          <dgm:chPref val="3"/>
        </dgm:presLayoutVars>
      </dgm:prSet>
      <dgm:spPr/>
    </dgm:pt>
    <dgm:pt modelId="{413D7995-C90D-4732-97D5-096AF7FFA33D}" type="pres">
      <dgm:prSet presAssocID="{B9952FD4-FC04-4708-AB0E-311895B83245}" presName="level3hierChild" presStyleCnt="0"/>
      <dgm:spPr/>
    </dgm:pt>
  </dgm:ptLst>
  <dgm:cxnLst>
    <dgm:cxn modelId="{7E537128-F403-428B-819D-F4AC08D60A3D}" srcId="{72704FDA-31C3-4CB3-B774-19900D9A688F}" destId="{6653A6EA-3B15-43FC-AC53-8599B2DE51F9}" srcOrd="0" destOrd="0" parTransId="{FA703FFE-5110-46A4-AD56-7BF84D69D1CD}" sibTransId="{DFCEF43A-2A43-48EB-8800-7623D01B9775}"/>
    <dgm:cxn modelId="{A320B646-05F8-40EA-AB69-02EC97C12187}" srcId="{72704FDA-31C3-4CB3-B774-19900D9A688F}" destId="{8DD58E0E-57F8-4435-A72B-E69305074D74}" srcOrd="1" destOrd="0" parTransId="{720CF423-853A-4B35-81F9-6538FE6A9D51}" sibTransId="{C644BD6C-AA56-49A5-B842-B5B1E7977AD2}"/>
    <dgm:cxn modelId="{50C6A66F-11DC-4BBF-ACC2-A9AC39F7E653}" type="presOf" srcId="{FA703FFE-5110-46A4-AD56-7BF84D69D1CD}" destId="{C1C35C5A-F724-414B-8E38-65C46602EF28}" srcOrd="0" destOrd="0" presId="urn:microsoft.com/office/officeart/2008/layout/HorizontalMultiLevelHierarchy"/>
    <dgm:cxn modelId="{A9AE7276-00C0-43F6-A5C0-E6DA8BEDD97F}" type="presOf" srcId="{720CF423-853A-4B35-81F9-6538FE6A9D51}" destId="{363A88BA-2E02-40CE-88F7-484C557B0F37}" srcOrd="1" destOrd="0" presId="urn:microsoft.com/office/officeart/2008/layout/HorizontalMultiLevelHierarchy"/>
    <dgm:cxn modelId="{936C7876-9FD6-4103-A955-72E5BDEA6BAA}" type="presOf" srcId="{6653A6EA-3B15-43FC-AC53-8599B2DE51F9}" destId="{EE493D75-66F8-41E6-B768-31F2779CB7BB}" srcOrd="0" destOrd="0" presId="urn:microsoft.com/office/officeart/2008/layout/HorizontalMultiLevelHierarchy"/>
    <dgm:cxn modelId="{4F6DC890-105D-41B3-895B-639A056AD4E8}" srcId="{72704FDA-31C3-4CB3-B774-19900D9A688F}" destId="{B9952FD4-FC04-4708-AB0E-311895B83245}" srcOrd="2" destOrd="0" parTransId="{BCC0509B-217F-4870-ADA0-2BAC8034CD59}" sibTransId="{8C1DBC08-F2E6-4F65-BC52-7F4DE3D17168}"/>
    <dgm:cxn modelId="{4DF353AD-CF0D-4A45-97D1-D3B121D7E778}" type="presOf" srcId="{FA703FFE-5110-46A4-AD56-7BF84D69D1CD}" destId="{45D3752F-D546-48C1-AB09-232131B12088}" srcOrd="1" destOrd="0" presId="urn:microsoft.com/office/officeart/2008/layout/HorizontalMultiLevelHierarchy"/>
    <dgm:cxn modelId="{00D9FAAF-4162-4B45-897D-B0D1F542D8AE}" type="presOf" srcId="{8DD58E0E-57F8-4435-A72B-E69305074D74}" destId="{90661187-5B40-4F19-9BFE-90AEBEA72034}" srcOrd="0" destOrd="0" presId="urn:microsoft.com/office/officeart/2008/layout/HorizontalMultiLevelHierarchy"/>
    <dgm:cxn modelId="{AC71BCB1-CD89-4328-A4C6-BA9F5D1EA336}" type="presOf" srcId="{720CF423-853A-4B35-81F9-6538FE6A9D51}" destId="{ABFAC659-D069-4B2B-A702-2291890EC8C0}" srcOrd="0" destOrd="0" presId="urn:microsoft.com/office/officeart/2008/layout/HorizontalMultiLevelHierarchy"/>
    <dgm:cxn modelId="{A91378B3-C01E-4342-B59F-CE69AD5A62FF}" type="presOf" srcId="{BCC0509B-217F-4870-ADA0-2BAC8034CD59}" destId="{AB5688FF-9344-4184-AC5C-FBCB7A8C973C}" srcOrd="1" destOrd="0" presId="urn:microsoft.com/office/officeart/2008/layout/HorizontalMultiLevelHierarchy"/>
    <dgm:cxn modelId="{15E7AEC3-4CCB-4DCA-8E55-7FDDD2C1A15E}" srcId="{9BBB3313-D761-41E3-9299-D5C1BBA52A05}" destId="{72704FDA-31C3-4CB3-B774-19900D9A688F}" srcOrd="0" destOrd="0" parTransId="{5E935208-10DE-49E9-9E45-C8E219DAAB56}" sibTransId="{9EAE7048-28C2-4344-B87D-F9A753E21FE3}"/>
    <dgm:cxn modelId="{7EA3E4DA-9BC4-4C8C-9E14-2A947E63F66E}" type="presOf" srcId="{BCC0509B-217F-4870-ADA0-2BAC8034CD59}" destId="{08CC0397-D08A-40A0-B7E6-0B62133BA9F9}" srcOrd="0" destOrd="0" presId="urn:microsoft.com/office/officeart/2008/layout/HorizontalMultiLevelHierarchy"/>
    <dgm:cxn modelId="{F401BEDF-1639-4DEC-8EF8-1B50A1F4429A}" type="presOf" srcId="{72704FDA-31C3-4CB3-B774-19900D9A688F}" destId="{0F313869-B68F-46C1-84B3-CD5CF798403E}" srcOrd="0" destOrd="0" presId="urn:microsoft.com/office/officeart/2008/layout/HorizontalMultiLevelHierarchy"/>
    <dgm:cxn modelId="{A2482CF3-10C2-43EA-8CC8-892992F99725}" type="presOf" srcId="{B9952FD4-FC04-4708-AB0E-311895B83245}" destId="{29884811-B872-4694-BA03-E5F84A290FE3}" srcOrd="0" destOrd="0" presId="urn:microsoft.com/office/officeart/2008/layout/HorizontalMultiLevelHierarchy"/>
    <dgm:cxn modelId="{0E4F84FD-E818-4E65-8468-7894AC1C5950}" type="presOf" srcId="{9BBB3313-D761-41E3-9299-D5C1BBA52A05}" destId="{194ED478-96A4-4267-A0F5-260EE12125DB}" srcOrd="0" destOrd="0" presId="urn:microsoft.com/office/officeart/2008/layout/HorizontalMultiLevelHierarchy"/>
    <dgm:cxn modelId="{9ECDAD0C-68BD-4B39-AC06-2ADCF90CF894}" type="presParOf" srcId="{194ED478-96A4-4267-A0F5-260EE12125DB}" destId="{01CE1AF9-B1A8-4FCD-AC8B-5338DF653772}" srcOrd="0" destOrd="0" presId="urn:microsoft.com/office/officeart/2008/layout/HorizontalMultiLevelHierarchy"/>
    <dgm:cxn modelId="{B5CFDD62-7DF2-4087-86F5-441FFFC07ABA}" type="presParOf" srcId="{01CE1AF9-B1A8-4FCD-AC8B-5338DF653772}" destId="{0F313869-B68F-46C1-84B3-CD5CF798403E}" srcOrd="0" destOrd="0" presId="urn:microsoft.com/office/officeart/2008/layout/HorizontalMultiLevelHierarchy"/>
    <dgm:cxn modelId="{77C1922D-1E94-49B9-8E7B-6C6BC041F44E}" type="presParOf" srcId="{01CE1AF9-B1A8-4FCD-AC8B-5338DF653772}" destId="{F4F2C2DA-36CC-40A3-9E40-BF6706674E18}" srcOrd="1" destOrd="0" presId="urn:microsoft.com/office/officeart/2008/layout/HorizontalMultiLevelHierarchy"/>
    <dgm:cxn modelId="{2F110803-8EA6-4A7D-81FF-03912D727D68}" type="presParOf" srcId="{F4F2C2DA-36CC-40A3-9E40-BF6706674E18}" destId="{C1C35C5A-F724-414B-8E38-65C46602EF28}" srcOrd="0" destOrd="0" presId="urn:microsoft.com/office/officeart/2008/layout/HorizontalMultiLevelHierarchy"/>
    <dgm:cxn modelId="{D7BDEFF1-3A0B-4694-BA7D-962301887400}" type="presParOf" srcId="{C1C35C5A-F724-414B-8E38-65C46602EF28}" destId="{45D3752F-D546-48C1-AB09-232131B12088}" srcOrd="0" destOrd="0" presId="urn:microsoft.com/office/officeart/2008/layout/HorizontalMultiLevelHierarchy"/>
    <dgm:cxn modelId="{23EE62CF-6A10-4A2E-96DE-C9546D0C37C3}" type="presParOf" srcId="{F4F2C2DA-36CC-40A3-9E40-BF6706674E18}" destId="{AF5C1654-34AD-4B75-896D-832E954E7F57}" srcOrd="1" destOrd="0" presId="urn:microsoft.com/office/officeart/2008/layout/HorizontalMultiLevelHierarchy"/>
    <dgm:cxn modelId="{5EE3365F-6B2B-4B8F-B022-FCF0BEEC44D7}" type="presParOf" srcId="{AF5C1654-34AD-4B75-896D-832E954E7F57}" destId="{EE493D75-66F8-41E6-B768-31F2779CB7BB}" srcOrd="0" destOrd="0" presId="urn:microsoft.com/office/officeart/2008/layout/HorizontalMultiLevelHierarchy"/>
    <dgm:cxn modelId="{9A896F92-90F9-4C0C-ABFE-0082FA2B2695}" type="presParOf" srcId="{AF5C1654-34AD-4B75-896D-832E954E7F57}" destId="{959122CF-4B77-48AA-8EDB-4FD64DB0EC44}" srcOrd="1" destOrd="0" presId="urn:microsoft.com/office/officeart/2008/layout/HorizontalMultiLevelHierarchy"/>
    <dgm:cxn modelId="{40F903E5-A74F-48F9-8F6B-0F8AA7AF5B85}" type="presParOf" srcId="{F4F2C2DA-36CC-40A3-9E40-BF6706674E18}" destId="{ABFAC659-D069-4B2B-A702-2291890EC8C0}" srcOrd="2" destOrd="0" presId="urn:microsoft.com/office/officeart/2008/layout/HorizontalMultiLevelHierarchy"/>
    <dgm:cxn modelId="{D47653C1-5BCD-48A2-A9C9-C148820CDD7E}" type="presParOf" srcId="{ABFAC659-D069-4B2B-A702-2291890EC8C0}" destId="{363A88BA-2E02-40CE-88F7-484C557B0F37}" srcOrd="0" destOrd="0" presId="urn:microsoft.com/office/officeart/2008/layout/HorizontalMultiLevelHierarchy"/>
    <dgm:cxn modelId="{F5C1441C-317E-4D74-837B-81EDAFDA9933}" type="presParOf" srcId="{F4F2C2DA-36CC-40A3-9E40-BF6706674E18}" destId="{98255EB6-9F6B-496E-9352-EDFA6715078B}" srcOrd="3" destOrd="0" presId="urn:microsoft.com/office/officeart/2008/layout/HorizontalMultiLevelHierarchy"/>
    <dgm:cxn modelId="{3CD6CFC1-256D-4F27-B594-3B6E47871190}" type="presParOf" srcId="{98255EB6-9F6B-496E-9352-EDFA6715078B}" destId="{90661187-5B40-4F19-9BFE-90AEBEA72034}" srcOrd="0" destOrd="0" presId="urn:microsoft.com/office/officeart/2008/layout/HorizontalMultiLevelHierarchy"/>
    <dgm:cxn modelId="{17A111A1-B450-4017-840B-4A13C5C60D5D}" type="presParOf" srcId="{98255EB6-9F6B-496E-9352-EDFA6715078B}" destId="{7AF05D72-520A-4C48-A6CA-DBE0C3E33853}" srcOrd="1" destOrd="0" presId="urn:microsoft.com/office/officeart/2008/layout/HorizontalMultiLevelHierarchy"/>
    <dgm:cxn modelId="{C7735000-CC0D-454A-9F60-DB900E8AACF1}" type="presParOf" srcId="{F4F2C2DA-36CC-40A3-9E40-BF6706674E18}" destId="{08CC0397-D08A-40A0-B7E6-0B62133BA9F9}" srcOrd="4" destOrd="0" presId="urn:microsoft.com/office/officeart/2008/layout/HorizontalMultiLevelHierarchy"/>
    <dgm:cxn modelId="{0EE312D9-CD13-491E-AD59-4B805CBE6B0F}" type="presParOf" srcId="{08CC0397-D08A-40A0-B7E6-0B62133BA9F9}" destId="{AB5688FF-9344-4184-AC5C-FBCB7A8C973C}" srcOrd="0" destOrd="0" presId="urn:microsoft.com/office/officeart/2008/layout/HorizontalMultiLevelHierarchy"/>
    <dgm:cxn modelId="{BD028B5F-12F4-4B89-9B45-8F065BAD076A}" type="presParOf" srcId="{F4F2C2DA-36CC-40A3-9E40-BF6706674E18}" destId="{9EA4C7E3-8BBC-466A-A0D4-26440B2A39A4}" srcOrd="5" destOrd="0" presId="urn:microsoft.com/office/officeart/2008/layout/HorizontalMultiLevelHierarchy"/>
    <dgm:cxn modelId="{656C839A-116E-4CF6-A1C9-262B2A78F3E3}" type="presParOf" srcId="{9EA4C7E3-8BBC-466A-A0D4-26440B2A39A4}" destId="{29884811-B872-4694-BA03-E5F84A290FE3}" srcOrd="0" destOrd="0" presId="urn:microsoft.com/office/officeart/2008/layout/HorizontalMultiLevelHierarchy"/>
    <dgm:cxn modelId="{24330F4E-408A-439F-BF57-0E6EB77C6953}" type="presParOf" srcId="{9EA4C7E3-8BBC-466A-A0D4-26440B2A39A4}" destId="{413D7995-C90D-4732-97D5-096AF7FFA33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231D8-DD05-40D5-BBF1-2D2F79001CE4}">
      <dsp:nvSpPr>
        <dsp:cNvPr id="0" name=""/>
        <dsp:cNvSpPr/>
      </dsp:nvSpPr>
      <dsp:spPr>
        <a:xfrm>
          <a:off x="5257800" y="2110452"/>
          <a:ext cx="3719932" cy="9476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4810"/>
              </a:lnTo>
              <a:lnTo>
                <a:pt x="3719932" y="624810"/>
              </a:lnTo>
              <a:lnTo>
                <a:pt x="3719932" y="947614"/>
              </a:lnTo>
            </a:path>
          </a:pathLst>
        </a:custGeom>
        <a:noFill/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24A17C-4B9A-4067-87B3-DE979FDAA4B4}">
      <dsp:nvSpPr>
        <dsp:cNvPr id="0" name=""/>
        <dsp:cNvSpPr/>
      </dsp:nvSpPr>
      <dsp:spPr>
        <a:xfrm>
          <a:off x="5212080" y="2110452"/>
          <a:ext cx="91440" cy="9476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47614"/>
              </a:lnTo>
            </a:path>
          </a:pathLst>
        </a:custGeom>
        <a:noFill/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9D3000-DC6B-4B5F-B7EB-6818D8FB611F}">
      <dsp:nvSpPr>
        <dsp:cNvPr id="0" name=""/>
        <dsp:cNvSpPr/>
      </dsp:nvSpPr>
      <dsp:spPr>
        <a:xfrm>
          <a:off x="1537867" y="2110452"/>
          <a:ext cx="3719932" cy="947614"/>
        </a:xfrm>
        <a:custGeom>
          <a:avLst/>
          <a:gdLst/>
          <a:ahLst/>
          <a:cxnLst/>
          <a:rect l="0" t="0" r="0" b="0"/>
          <a:pathLst>
            <a:path>
              <a:moveTo>
                <a:pt x="3719932" y="0"/>
              </a:moveTo>
              <a:lnTo>
                <a:pt x="3719932" y="624810"/>
              </a:lnTo>
              <a:lnTo>
                <a:pt x="0" y="624810"/>
              </a:lnTo>
              <a:lnTo>
                <a:pt x="0" y="947614"/>
              </a:lnTo>
            </a:path>
          </a:pathLst>
        </a:custGeom>
        <a:noFill/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A46FE6-8409-41ED-9880-AC0D7FF92C35}">
      <dsp:nvSpPr>
        <dsp:cNvPr id="0" name=""/>
        <dsp:cNvSpPr/>
      </dsp:nvSpPr>
      <dsp:spPr>
        <a:xfrm>
          <a:off x="3720638" y="573290"/>
          <a:ext cx="3074323" cy="1537161"/>
        </a:xfrm>
        <a:prstGeom prst="rect">
          <a:avLst/>
        </a:prstGeom>
        <a:solidFill>
          <a:schemeClr val="accent5">
            <a:lumMod val="50000"/>
          </a:schemeClr>
        </a:solid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500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ΜΕΡΟΣ Β</a:t>
          </a:r>
        </a:p>
      </dsp:txBody>
      <dsp:txXfrm>
        <a:off x="3720638" y="573290"/>
        <a:ext cx="3074323" cy="1537161"/>
      </dsp:txXfrm>
    </dsp:sp>
    <dsp:sp modelId="{F0F11F7F-DC68-4787-A395-7CB3763D9337}">
      <dsp:nvSpPr>
        <dsp:cNvPr id="0" name=""/>
        <dsp:cNvSpPr/>
      </dsp:nvSpPr>
      <dsp:spPr>
        <a:xfrm>
          <a:off x="706" y="3058066"/>
          <a:ext cx="3074323" cy="1537161"/>
        </a:xfrm>
        <a:prstGeom prst="rect">
          <a:avLst/>
        </a:prstGeom>
        <a:solidFill>
          <a:schemeClr val="accent5">
            <a:lumMod val="50000"/>
          </a:schemeClr>
        </a:solid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500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ΧΡΗΣΕΙΣ Ε.Π.Ε.Π.Υ.</a:t>
          </a:r>
        </a:p>
      </dsp:txBody>
      <dsp:txXfrm>
        <a:off x="706" y="3058066"/>
        <a:ext cx="3074323" cy="1537161"/>
      </dsp:txXfrm>
    </dsp:sp>
    <dsp:sp modelId="{0D992F67-CE96-4D31-93A2-CF7E11191181}">
      <dsp:nvSpPr>
        <dsp:cNvPr id="0" name=""/>
        <dsp:cNvSpPr/>
      </dsp:nvSpPr>
      <dsp:spPr>
        <a:xfrm>
          <a:off x="3720638" y="3058066"/>
          <a:ext cx="3074323" cy="1537161"/>
        </a:xfrm>
        <a:prstGeom prst="rect">
          <a:avLst/>
        </a:prstGeom>
        <a:solidFill>
          <a:schemeClr val="accent5">
            <a:lumMod val="50000"/>
          </a:schemeClr>
        </a:solid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500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ΚΑΤΑΝΑΛΩΣΗ</a:t>
          </a:r>
        </a:p>
      </dsp:txBody>
      <dsp:txXfrm>
        <a:off x="3720638" y="3058066"/>
        <a:ext cx="3074323" cy="1537161"/>
      </dsp:txXfrm>
    </dsp:sp>
    <dsp:sp modelId="{9609CDA4-F835-4380-9EC0-5990BCF860B9}">
      <dsp:nvSpPr>
        <dsp:cNvPr id="0" name=""/>
        <dsp:cNvSpPr/>
      </dsp:nvSpPr>
      <dsp:spPr>
        <a:xfrm>
          <a:off x="7440570" y="3058066"/>
          <a:ext cx="3074323" cy="1537161"/>
        </a:xfrm>
        <a:prstGeom prst="rect">
          <a:avLst/>
        </a:prstGeom>
        <a:solidFill>
          <a:schemeClr val="accent5">
            <a:lumMod val="50000"/>
          </a:schemeClr>
        </a:solid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500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ΠΕΡΙΒΑΛΛΟΝ</a:t>
          </a:r>
        </a:p>
      </dsp:txBody>
      <dsp:txXfrm>
        <a:off x="7440570" y="3058066"/>
        <a:ext cx="3074323" cy="15371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CC0397-D08A-40A0-B7E6-0B62133BA9F9}">
      <dsp:nvSpPr>
        <dsp:cNvPr id="0" name=""/>
        <dsp:cNvSpPr/>
      </dsp:nvSpPr>
      <dsp:spPr>
        <a:xfrm>
          <a:off x="1137929" y="2474751"/>
          <a:ext cx="616906" cy="11755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8453" y="0"/>
              </a:lnTo>
              <a:lnTo>
                <a:pt x="308453" y="1175506"/>
              </a:lnTo>
              <a:lnTo>
                <a:pt x="616906" y="1175506"/>
              </a:lnTo>
            </a:path>
          </a:pathLst>
        </a:custGeom>
        <a:noFill/>
        <a:ln w="28575" cap="flat" cmpd="sng" algn="ctr">
          <a:solidFill>
            <a:srgbClr val="1F4E7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1413193" y="3029316"/>
        <a:ext cx="66377" cy="66377"/>
      </dsp:txXfrm>
    </dsp:sp>
    <dsp:sp modelId="{ABFAC659-D069-4B2B-A702-2291890EC8C0}">
      <dsp:nvSpPr>
        <dsp:cNvPr id="0" name=""/>
        <dsp:cNvSpPr/>
      </dsp:nvSpPr>
      <dsp:spPr>
        <a:xfrm>
          <a:off x="1137929" y="2429031"/>
          <a:ext cx="6169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6906" y="45720"/>
              </a:lnTo>
            </a:path>
          </a:pathLst>
        </a:custGeom>
        <a:noFill/>
        <a:ln w="28575" cap="flat" cmpd="sng" algn="ctr">
          <a:solidFill>
            <a:srgbClr val="1F4E7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1430959" y="2459328"/>
        <a:ext cx="30845" cy="30845"/>
      </dsp:txXfrm>
    </dsp:sp>
    <dsp:sp modelId="{C1C35C5A-F724-414B-8E38-65C46602EF28}">
      <dsp:nvSpPr>
        <dsp:cNvPr id="0" name=""/>
        <dsp:cNvSpPr/>
      </dsp:nvSpPr>
      <dsp:spPr>
        <a:xfrm>
          <a:off x="1137929" y="1299244"/>
          <a:ext cx="616906" cy="1175506"/>
        </a:xfrm>
        <a:custGeom>
          <a:avLst/>
          <a:gdLst/>
          <a:ahLst/>
          <a:cxnLst/>
          <a:rect l="0" t="0" r="0" b="0"/>
          <a:pathLst>
            <a:path>
              <a:moveTo>
                <a:pt x="0" y="1175506"/>
              </a:moveTo>
              <a:lnTo>
                <a:pt x="308453" y="1175506"/>
              </a:lnTo>
              <a:lnTo>
                <a:pt x="308453" y="0"/>
              </a:lnTo>
              <a:lnTo>
                <a:pt x="616906" y="0"/>
              </a:lnTo>
            </a:path>
          </a:pathLst>
        </a:custGeom>
        <a:noFill/>
        <a:ln w="28575" cap="flat" cmpd="sng" algn="ctr">
          <a:solidFill>
            <a:srgbClr val="1F4E7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1413193" y="1853809"/>
        <a:ext cx="66377" cy="66377"/>
      </dsp:txXfrm>
    </dsp:sp>
    <dsp:sp modelId="{0F313869-B68F-46C1-84B3-CD5CF798403E}">
      <dsp:nvSpPr>
        <dsp:cNvPr id="0" name=""/>
        <dsp:cNvSpPr/>
      </dsp:nvSpPr>
      <dsp:spPr>
        <a:xfrm rot="16200000">
          <a:off x="-1807024" y="2004548"/>
          <a:ext cx="4949503" cy="940405"/>
        </a:xfrm>
        <a:prstGeom prst="rect">
          <a:avLst/>
        </a:prstGeom>
        <a:solidFill>
          <a:srgbClr val="1F4E79"/>
        </a:solid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6500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Ατυχήματα</a:t>
          </a:r>
        </a:p>
      </dsp:txBody>
      <dsp:txXfrm>
        <a:off x="-1807024" y="2004548"/>
        <a:ext cx="4949503" cy="940405"/>
      </dsp:txXfrm>
    </dsp:sp>
    <dsp:sp modelId="{EE493D75-66F8-41E6-B768-31F2779CB7BB}">
      <dsp:nvSpPr>
        <dsp:cNvPr id="0" name=""/>
        <dsp:cNvSpPr/>
      </dsp:nvSpPr>
      <dsp:spPr>
        <a:xfrm>
          <a:off x="1754835" y="829041"/>
          <a:ext cx="3084530" cy="940405"/>
        </a:xfrm>
        <a:prstGeom prst="rect">
          <a:avLst/>
        </a:prstGeom>
        <a:solidFill>
          <a:srgbClr val="1F4E79"/>
        </a:solid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1977 Three Mile Island, ΗΠΑ</a:t>
          </a:r>
          <a:endParaRPr lang="el-GR" sz="3400" kern="1200" dirty="0">
            <a:solidFill>
              <a:srgbClr val="FFFF7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4835" y="829041"/>
        <a:ext cx="3084530" cy="940405"/>
      </dsp:txXfrm>
    </dsp:sp>
    <dsp:sp modelId="{90661187-5B40-4F19-9BFE-90AEBEA72034}">
      <dsp:nvSpPr>
        <dsp:cNvPr id="0" name=""/>
        <dsp:cNvSpPr/>
      </dsp:nvSpPr>
      <dsp:spPr>
        <a:xfrm>
          <a:off x="1754835" y="2004548"/>
          <a:ext cx="3084530" cy="940405"/>
        </a:xfrm>
        <a:prstGeom prst="rect">
          <a:avLst/>
        </a:prstGeom>
        <a:solidFill>
          <a:srgbClr val="1F4E79"/>
        </a:solid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1986 Chernobyl, </a:t>
          </a:r>
          <a:r>
            <a:rPr lang="el-GR" sz="3400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Ουκρανία</a:t>
          </a:r>
        </a:p>
      </dsp:txBody>
      <dsp:txXfrm>
        <a:off x="1754835" y="2004548"/>
        <a:ext cx="3084530" cy="940405"/>
      </dsp:txXfrm>
    </dsp:sp>
    <dsp:sp modelId="{29884811-B872-4694-BA03-E5F84A290FE3}">
      <dsp:nvSpPr>
        <dsp:cNvPr id="0" name=""/>
        <dsp:cNvSpPr/>
      </dsp:nvSpPr>
      <dsp:spPr>
        <a:xfrm>
          <a:off x="1754835" y="3180055"/>
          <a:ext cx="3084530" cy="940405"/>
        </a:xfrm>
        <a:prstGeom prst="rect">
          <a:avLst/>
        </a:prstGeom>
        <a:solidFill>
          <a:srgbClr val="1F4E79"/>
        </a:solidFill>
        <a:ln w="28575" cap="flat" cmpd="sng" algn="ctr">
          <a:solidFill>
            <a:srgbClr val="FFFF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2011 Fukushima, </a:t>
          </a:r>
          <a:r>
            <a:rPr lang="el-GR" sz="3400" kern="12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Ιαπωνία</a:t>
          </a:r>
        </a:p>
      </dsp:txBody>
      <dsp:txXfrm>
        <a:off x="1754835" y="3180055"/>
        <a:ext cx="3084530" cy="9404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C607C75-4DF5-4E36-B8DC-1A8EBEF980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D89D25D-8249-4558-867D-27734ACF4D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9E25658-EFF5-4FBA-BDE6-51F4A254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99E9-B387-4FA0-A08D-F1781AAB0791}" type="datetimeFigureOut">
              <a:rPr lang="el-GR" smtClean="0"/>
              <a:t>03/05/2018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59AF7A8-C358-42E0-ACFB-40799772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23921DA-4424-4A95-AF83-80D6CB8BF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EC1FF-D6D6-4729-AC77-ACCEFFE8D1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4696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A7F288F-D9C3-4704-AD7A-8B9D01B5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4353E4A-3A22-403B-9160-B14581923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5F16F37-454F-4AA6-8B38-C8F1C696E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99E9-B387-4FA0-A08D-F1781AAB0791}" type="datetimeFigureOut">
              <a:rPr lang="el-GR" smtClean="0"/>
              <a:t>03/05/2018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D27AF9F-3687-4DD4-B3CC-0AD922F35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7135D4D-F8FD-4B9B-87A8-5EDB73FE4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EC1FF-D6D6-4729-AC77-ACCEFFE8D1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1411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741E9E99-23DC-4CA5-BC9E-527E0282E0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E9B860E-E43F-433B-B8D9-E31D94DF9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6B558B3-7398-4B0D-BA31-54D493A5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99E9-B387-4FA0-A08D-F1781AAB0791}" type="datetimeFigureOut">
              <a:rPr lang="el-GR" smtClean="0"/>
              <a:t>03/05/2018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DBAF4A3-CD39-4956-ACDB-6D14B3E0F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FE8D3AA-5D56-4DA5-81A1-58C6569E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EC1FF-D6D6-4729-AC77-ACCEFFE8D1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7364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727A0AA-5B49-442F-A70F-8555617C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B4915EE-FA71-4762-A30B-638092C60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B5092FE-D608-44DD-8086-23765EEA7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99E9-B387-4FA0-A08D-F1781AAB0791}" type="datetimeFigureOut">
              <a:rPr lang="el-GR" smtClean="0"/>
              <a:t>03/05/2018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AC1AFB0-C5C0-45FA-8BE5-F6CAC36BB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32F207A-5348-4CBA-AF5C-A227C5B2F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EC1FF-D6D6-4729-AC77-ACCEFFE8D1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2716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F164AF-5D3D-42AD-A9BE-CB038260D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4A063AB-EFF5-443F-B8F7-69D0838F9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F0B85E6-684F-4E29-8B1A-6F7106F48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99E9-B387-4FA0-A08D-F1781AAB0791}" type="datetimeFigureOut">
              <a:rPr lang="el-GR" smtClean="0"/>
              <a:t>03/05/2018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D094C3E-C3E7-4D13-B2DD-A22CA81F3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5C00861-9791-4BD4-A8BB-1F0CBFB41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EC1FF-D6D6-4729-AC77-ACCEFFE8D1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700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A55F41-518D-4BEA-9357-33867CE96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67A4A94-79A9-4AA4-A4D2-D9F2AFE464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674E2DB-C5E4-4AD2-BD41-2C89DDB9D0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291873D-E270-4DAB-AB76-2D46AFB91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99E9-B387-4FA0-A08D-F1781AAB0791}" type="datetimeFigureOut">
              <a:rPr lang="el-GR" smtClean="0"/>
              <a:t>03/05/2018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09CC36A-114E-4580-A575-816CBC5E4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63C9E17-02E0-4492-BEE7-2581DA70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EC1FF-D6D6-4729-AC77-ACCEFFE8D1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668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FD443D-52C3-4180-998E-357EC31D9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8F7EC80-E96D-4897-822B-BBEB18DEA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FB99F54-B6F4-41CC-A824-CD15DF0E2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8C26917-B0D4-411F-8789-2EEA6EDBE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FD37247A-5190-4701-9730-1C4BEE7E4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29BCEB8D-722E-4417-B27D-3903FD9B0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99E9-B387-4FA0-A08D-F1781AAB0791}" type="datetimeFigureOut">
              <a:rPr lang="el-GR" smtClean="0"/>
              <a:t>03/05/2018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01EAC359-D91A-4804-BADB-7D5381592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E43D6D95-CED5-4EE9-854C-A0DAA70EE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EC1FF-D6D6-4729-AC77-ACCEFFE8D1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0497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9FB385-336D-4619-AF51-FE43AE9C9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14DB314-3C04-4E8A-8CE6-B6865F25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99E9-B387-4FA0-A08D-F1781AAB0791}" type="datetimeFigureOut">
              <a:rPr lang="el-GR" smtClean="0"/>
              <a:t>03/05/2018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1CE2923-4E39-494D-9C85-35DDEE924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56473571-58CD-4621-85EB-5EE06E21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EC1FF-D6D6-4729-AC77-ACCEFFE8D1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609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84E278EA-003B-43A5-BE69-82447A1EF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99E9-B387-4FA0-A08D-F1781AAB0791}" type="datetimeFigureOut">
              <a:rPr lang="el-GR" smtClean="0"/>
              <a:t>03/05/2018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8642D883-6AF0-4C08-B3F8-119798304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A943619-89CD-43E2-ADE6-9AD6D871B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EC1FF-D6D6-4729-AC77-ACCEFFE8D1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9657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992D2E-5D24-48BF-A3BF-24A849FC2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938FF2D-189B-4200-A57E-2628079BF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5A1FC28-BF57-4F86-92E0-F9B05CAB6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4D65325-1603-44BC-A906-5C698F01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99E9-B387-4FA0-A08D-F1781AAB0791}" type="datetimeFigureOut">
              <a:rPr lang="el-GR" smtClean="0"/>
              <a:t>03/05/2018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128B1C0-4CB3-4434-BE93-19B495FEB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A68BA29-E26F-4110-BC4F-62690125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EC1FF-D6D6-4729-AC77-ACCEFFE8D1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4447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52651AD-AF99-4529-9E74-9626011C6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1BBC2316-B1EA-4184-BFC7-07B8780E6C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77F0EBD-4E3C-4FA8-B709-672236CE9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A7013F3-53E2-4149-A089-029F72C5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99E9-B387-4FA0-A08D-F1781AAB0791}" type="datetimeFigureOut">
              <a:rPr lang="el-GR" smtClean="0"/>
              <a:t>03/05/2018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FF56FFD-D8E2-4691-8187-DF620F163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4A9B067-F716-4C7F-A338-B81760A53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EC1FF-D6D6-4729-AC77-ACCEFFE8D1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543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12000">
              <a:schemeClr val="accent5">
                <a:lumMod val="40000"/>
                <a:lumOff val="60000"/>
              </a:schemeClr>
            </a:gs>
            <a:gs pos="88000">
              <a:schemeClr val="accent5">
                <a:lumMod val="40000"/>
                <a:lumOff val="60000"/>
              </a:schemeClr>
            </a:gs>
            <a:gs pos="76000">
              <a:schemeClr val="accent5">
                <a:lumMod val="75000"/>
              </a:schemeClr>
            </a:gs>
            <a:gs pos="30000">
              <a:schemeClr val="accent5">
                <a:lumMod val="75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F9C0B880-132B-4D55-B6BB-EFF62DAA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5D2F6A1-E95B-4020-BF76-613B5A2AA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C98EC72-5A8E-46B5-85A1-71926C0F47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E99E9-B387-4FA0-A08D-F1781AAB0791}" type="datetimeFigureOut">
              <a:rPr lang="el-GR" smtClean="0"/>
              <a:t>03/05/2018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0274275-9B51-4BC8-81FA-6001ABB67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3F0C356-E086-4667-A370-65317E501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EC1FF-D6D6-4729-AC77-ACCEFFE8D1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484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6C03DE-4306-45F4-A7AE-0CAE91463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847248"/>
          </a:xfrm>
        </p:spPr>
        <p:txBody>
          <a:bodyPr>
            <a:normAutofit fontScale="90000"/>
          </a:bodyPr>
          <a:lstStyle/>
          <a:p>
            <a:r>
              <a:rPr lang="el-G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ΠΕΙΡΑΜΑΤΙΚΟ ΛΥΚΕΙΟ </a:t>
            </a:r>
            <a:br>
              <a:rPr lang="el-G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ΠΑΝΕΠΙΣΤΗΜΙΟΥ ΠΑΤΡΩΝ</a:t>
            </a:r>
            <a:br>
              <a:rPr lang="el-G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ΠΑΡΟΥΣΙΑΣΗ ΣΤΑ ΠΛΑΙΣΙΑ ΤΟΥ ΜΑΘΗΜΑΤΟΣ</a:t>
            </a:r>
            <a:br>
              <a:rPr lang="el-GR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l-GR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Γεωλογία και Διαχείριση Φυσικών Πόρων»</a:t>
            </a:r>
            <a:br>
              <a:rPr lang="el-GR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1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 θέμα: «Ενέργεια: Πηγές, Πρώτες Ύλες, Περιβάλλον»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B05984A-1A57-4AED-9C76-10A4E5165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78151"/>
            <a:ext cx="9144000" cy="98836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l-GR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Επιμέλεια του Φοιτητή: Φωτόπουλος Ανδρέας</a:t>
            </a:r>
          </a:p>
          <a:p>
            <a:pPr lvl="0"/>
            <a:endParaRPr lang="el-GR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l-GR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ΠΑΤΡΑ 2018</a:t>
            </a:r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89F1DB2-20AF-4D2C-92CE-2E804E674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794950" cy="1715678"/>
          </a:xfrm>
          <a:prstGeom prst="rect">
            <a:avLst/>
          </a:prstGeom>
        </p:spPr>
      </p:pic>
      <p:pic>
        <p:nvPicPr>
          <p:cNvPr id="6" name="Εικόνα 5" descr="Εικόνα που περιέχει φύση, ουρανός&#10;&#10;Η περιγραφή δημιουργήθηκε με υψηλή αξιοπιστία">
            <a:extLst>
              <a:ext uri="{FF2B5EF4-FFF2-40B4-BE49-F238E27FC236}">
                <a16:creationId xmlns:a16="http://schemas.microsoft.com/office/drawing/2014/main" id="{6F6C3620-9FAA-41DC-B225-1DDFF4BE0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546" y="1951086"/>
            <a:ext cx="7018908" cy="364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33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1C2D341-1024-46FF-9DC7-0D080B6AB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30901"/>
            <a:ext cx="10515600" cy="1094559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Αποθέματα Ενέργειας – Κοιτασμάτων </a:t>
            </a:r>
            <a:endParaRPr lang="el-GR" dirty="0"/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CD5B639D-5C2F-408A-88D6-81166BC86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854" y="1325460"/>
            <a:ext cx="8752290" cy="48919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5F7301-8537-4E6A-A784-D584F5855C38}"/>
              </a:ext>
            </a:extLst>
          </p:cNvPr>
          <p:cNvSpPr txBox="1"/>
          <p:nvPr/>
        </p:nvSpPr>
        <p:spPr>
          <a:xfrm>
            <a:off x="1652631" y="6200680"/>
            <a:ext cx="8707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Αποδεδειγμένα κοιτάσματα πετρελαίου στα τέλη του 2000 σε δισ. βαρέλια</a:t>
            </a:r>
          </a:p>
          <a:p>
            <a:r>
              <a:rPr lang="el-G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(Σημειώσεις Μαθήματος «Ε.Π.Ε.Π.Υ.»)</a:t>
            </a:r>
            <a:endParaRPr lang="el-GR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88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B10B2F5-9D35-415E-B4EF-B9C6A5C11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6170"/>
          </a:xfrm>
        </p:spPr>
        <p:txBody>
          <a:bodyPr/>
          <a:lstStyle/>
          <a:p>
            <a:pPr algn="ctr"/>
            <a:r>
              <a:rPr lang="el-GR" sz="48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Αποθέματα Ενέργειας – Κοιτασμάτων </a:t>
            </a:r>
            <a:endParaRPr lang="el-GR" dirty="0"/>
          </a:p>
        </p:txBody>
      </p:sp>
      <p:pic>
        <p:nvPicPr>
          <p:cNvPr id="9" name="Εικόνα 8" descr="Εικόνα που περιέχει στιγμιότυπο οθόνη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AE6BBD9D-CB77-4F4D-B0AF-078C5BDD4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21" y="1692427"/>
            <a:ext cx="4130879" cy="429778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6CFF7FC2-15C7-4C82-A9DA-9C9595B12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679" y="1451296"/>
            <a:ext cx="4646974" cy="46128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3C7B93-9B47-44E0-8700-F2222AA3C510}"/>
              </a:ext>
            </a:extLst>
          </p:cNvPr>
          <p:cNvSpPr txBox="1"/>
          <p:nvPr/>
        </p:nvSpPr>
        <p:spPr>
          <a:xfrm>
            <a:off x="947258" y="6064102"/>
            <a:ext cx="4706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Λιγνιτικά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κοιτάσματα και αποθέματα στον ελλαδικό χώρο </a:t>
            </a:r>
            <a:r>
              <a:rPr lang="el-G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(Σημειώσεις Μαθήματος «Ε.Π.Ε.Π.Υ.»)</a:t>
            </a:r>
            <a:endParaRPr lang="el-G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6369A-C2C6-4E49-A7A4-6F4186DDE3EB}"/>
              </a:ext>
            </a:extLst>
          </p:cNvPr>
          <p:cNvSpPr txBox="1"/>
          <p:nvPr/>
        </p:nvSpPr>
        <p:spPr>
          <a:xfrm>
            <a:off x="7222920" y="5955516"/>
            <a:ext cx="41308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Παγκόσμια αποθέματα ενέργειας </a:t>
            </a:r>
            <a:r>
              <a:rPr lang="el-G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(Σημειώσεις Μαθήματος «Ε.Π.Ε.Π.Υ.»)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70977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D4F0DE-BCBA-4151-8339-1F8D74BE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7506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Περιβαλλοντικές επιπτώσεις από την παραγωγή ενέργειας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F14C760-068E-4FD2-B1B5-DB0206CC6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739" y="1741863"/>
            <a:ext cx="5364061" cy="4023370"/>
          </a:xfrm>
          <a:prstGeom prst="rect">
            <a:avLst/>
          </a:prstGeom>
        </p:spPr>
      </p:pic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344B557F-E49F-4C1D-9023-222CE851EE82}"/>
              </a:ext>
            </a:extLst>
          </p:cNvPr>
          <p:cNvSpPr/>
          <p:nvPr/>
        </p:nvSpPr>
        <p:spPr>
          <a:xfrm>
            <a:off x="838200" y="1741863"/>
            <a:ext cx="5151539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u="sng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Γαιάνθρακες</a:t>
            </a:r>
          </a:p>
          <a:p>
            <a:r>
              <a:rPr lang="el-GR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Κύρια προβλήματα από εξόρυξη: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Σκόνη, εκρήξεις στα υπόγεια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Τεράστιες εκσκαφές στα επιφανειακά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Ταπείνωση υδροφόρου ορίζοντα </a:t>
            </a:r>
          </a:p>
          <a:p>
            <a:r>
              <a:rPr lang="el-GR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Κύρια προβλήματα από καύση: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Εκπομπή CO</a:t>
            </a:r>
            <a:r>
              <a:rPr lang="el-G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φαινόμενο θερμοκηπίου, όξινη βροχή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Εκπομπές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όξινη βροχή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Εκπομπές πτητικών ιχνοστοιχείων 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725838-C923-4E50-8BF7-7F06C2B3689E}"/>
              </a:ext>
            </a:extLst>
          </p:cNvPr>
          <p:cNvSpPr txBox="1"/>
          <p:nvPr/>
        </p:nvSpPr>
        <p:spPr>
          <a:xfrm>
            <a:off x="5989738" y="5765233"/>
            <a:ext cx="5364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Επιφανειακή εκμετάλλευση κοιτάσματος λιγνίτη στην Πτολεμαΐδα, Ελλάδα </a:t>
            </a:r>
            <a:r>
              <a:rPr lang="el-G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(Σημειώσεις Μαθήματος «Ε.Π.Ε.Π.Υ.»)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84439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105D7A-AF54-43DA-812A-79A81C1F3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3557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Περιβαλλοντικές επιπτώσεις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2A452505-DD06-45B0-AF3D-0F7CD7263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8070" y="1417740"/>
            <a:ext cx="5615730" cy="4217929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3C682141-DD62-4582-870C-8EA9040AC686}"/>
              </a:ext>
            </a:extLst>
          </p:cNvPr>
          <p:cNvSpPr/>
          <p:nvPr/>
        </p:nvSpPr>
        <p:spPr>
          <a:xfrm>
            <a:off x="838200" y="1417740"/>
            <a:ext cx="489987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u="sng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Υδρογονάνθρακες</a:t>
            </a:r>
          </a:p>
          <a:p>
            <a:r>
              <a:rPr lang="el-GR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Πετρέλαιο: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Χερσαία και θαλάσσια ρύπανση (πετρελαιοκηλίδες)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 την καύση: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Εκπομπή CO</a:t>
            </a:r>
            <a:r>
              <a:rPr lang="el-G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θέρμανση πλανήτη, όξινη βροχή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Εκπομπές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όξινη βροχή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Εκπομπές πτητικών ιχνοστοιχείων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Αιθαλομίχλη (νέφος)</a:t>
            </a:r>
          </a:p>
          <a:p>
            <a:r>
              <a:rPr lang="el-GR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Φυσικό αέριο: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Εκπομπή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θέρμανση πλανήτη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5289B3-D878-4518-903D-19D44E700A2F}"/>
              </a:ext>
            </a:extLst>
          </p:cNvPr>
          <p:cNvSpPr txBox="1"/>
          <p:nvPr/>
        </p:nvSpPr>
        <p:spPr>
          <a:xfrm>
            <a:off x="5738070" y="5635669"/>
            <a:ext cx="56157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Υποθαλάσσια εκμετάλλευση υδρογονανθράκων </a:t>
            </a:r>
            <a:r>
              <a:rPr lang="el-G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(Σημειώσεις Μαθήματος «Ε.Π.Ε.Π.Υ.»)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25357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5E695D0-DCE0-44C8-B679-80D86FD1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742"/>
            <a:ext cx="10515600" cy="905384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Περιβαλλοντικές επιπτώσεις</a:t>
            </a:r>
            <a:endParaRPr lang="el-GR" dirty="0"/>
          </a:p>
        </p:txBody>
      </p:sp>
      <p:sp>
        <p:nvSpPr>
          <p:cNvPr id="10" name="Θέση περιεχομένου 9">
            <a:extLst>
              <a:ext uri="{FF2B5EF4-FFF2-40B4-BE49-F238E27FC236}">
                <a16:creationId xmlns:a16="http://schemas.microsoft.com/office/drawing/2014/main" id="{40BE358F-4BF6-4198-9BDE-3C5BC5153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4126"/>
            <a:ext cx="5319319" cy="5083727"/>
          </a:xfrm>
        </p:spPr>
        <p:txBody>
          <a:bodyPr>
            <a:normAutofit lnSpcReduction="10000"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l-GR" b="1" u="sng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Ραδιενεργά Κοιτάσματα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4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Εξόρυξη</a:t>
            </a:r>
            <a:r>
              <a:rPr lang="el-G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r>
              <a:rPr lang="el-G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Στα υπόγεια: </a:t>
            </a:r>
            <a:r>
              <a:rPr lang="el-GR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σκόνη</a:t>
            </a:r>
            <a:r>
              <a:rPr lang="el-G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συνέργεια με </a:t>
            </a:r>
            <a:r>
              <a:rPr lang="el-GR" sz="2400" dirty="0" err="1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</a:t>
            </a:r>
            <a:r>
              <a:rPr lang="el-G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r>
              <a:rPr lang="el-G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Τεράστιος όγκος στείρων υλικών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4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Εμπλουτισμός</a:t>
            </a:r>
            <a:r>
              <a:rPr lang="el-G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r>
              <a:rPr lang="el-G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Τεράστιος </a:t>
            </a:r>
            <a:r>
              <a:rPr lang="el-GR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όγκος στείρων </a:t>
            </a:r>
            <a:r>
              <a:rPr lang="el-G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υλικών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4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Παραγωγή καυσίμου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r>
              <a:rPr lang="el-G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Μηδαμινές επιπτώσεις υπό κανονικές συνθήκες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4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Ηλεκτροπαραγωγή</a:t>
            </a:r>
            <a:r>
              <a:rPr lang="el-G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r>
              <a:rPr lang="el-G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Περιορισμένες διαρροές </a:t>
            </a:r>
            <a:r>
              <a:rPr lang="el-GR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</a:t>
            </a:r>
            <a:r>
              <a:rPr lang="el-G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l-G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l-G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r>
              <a:rPr lang="el-G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Περιορισμένη εκπομπή ακτινοβολίας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r>
              <a:rPr lang="el-G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Διάθεση </a:t>
            </a:r>
            <a:r>
              <a:rPr lang="el-GR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καταλοίπων</a:t>
            </a:r>
            <a:r>
              <a:rPr lang="el-GR" sz="24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2400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r>
              <a:rPr lang="el-G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Ατυχήματα </a:t>
            </a:r>
          </a:p>
        </p:txBody>
      </p:sp>
      <p:graphicFrame>
        <p:nvGraphicFramePr>
          <p:cNvPr id="11" name="Διάγραμμα 10">
            <a:extLst>
              <a:ext uri="{FF2B5EF4-FFF2-40B4-BE49-F238E27FC236}">
                <a16:creationId xmlns:a16="http://schemas.microsoft.com/office/drawing/2014/main" id="{61DEC411-3FCD-412E-B709-350A13F84A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5401206"/>
              </p:ext>
            </p:extLst>
          </p:nvPr>
        </p:nvGraphicFramePr>
        <p:xfrm>
          <a:off x="6316910" y="1258349"/>
          <a:ext cx="5036890" cy="4949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9413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04A4A0-BFA9-449A-85CA-775C05EFD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030"/>
            <a:ext cx="10515600" cy="6604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Chernobyl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4E6B513D-4EB7-4AB0-AE6D-AA7065FBC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193" y="1008845"/>
            <a:ext cx="2117325" cy="271191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D24EC5A-36DC-4548-9E1D-0B8B9F7F3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983" y="1282205"/>
            <a:ext cx="5739817" cy="4304863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5413098-5456-4145-A8CF-774892C1A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012" y="3720762"/>
            <a:ext cx="3011685" cy="17984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91CCA3-6FD3-478C-9BC1-AD3715DDF218}"/>
              </a:ext>
            </a:extLst>
          </p:cNvPr>
          <p:cNvSpPr txBox="1"/>
          <p:nvPr/>
        </p:nvSpPr>
        <p:spPr>
          <a:xfrm>
            <a:off x="1218161" y="5519238"/>
            <a:ext cx="44108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Πάνω: Άποψη από τον κατεστραμμένο πυρηνικό σταθμό</a:t>
            </a:r>
          </a:p>
          <a:p>
            <a:r>
              <a:rPr lang="el-GR" sz="16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Κάτω: Μακέτα απεικόνισης δημιουργίας κουβούκλιου προστασίας από τη ραδιενέργεια</a:t>
            </a:r>
            <a:r>
              <a:rPr lang="el-GR" sz="1600" i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(Σημειώσεις Μαθήματος «Ε.Π.Ε.Π.Υ.»)</a:t>
            </a:r>
            <a:r>
              <a:rPr lang="el-GR" sz="12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AD431-C91B-4165-B872-0D15741890B8}"/>
              </a:ext>
            </a:extLst>
          </p:cNvPr>
          <p:cNvSpPr txBox="1"/>
          <p:nvPr/>
        </p:nvSpPr>
        <p:spPr>
          <a:xfrm>
            <a:off x="5629013" y="5587068"/>
            <a:ext cx="5724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Εξάπλωση της ραδιενέργειας στην Ευρώπη μετά από το ατύχημα</a:t>
            </a:r>
            <a:r>
              <a:rPr lang="el-GR" i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(Σημειώσεις Μαθήματος «Ε.Π.Ε.Π.Υ.»)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94777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4EC1EC-7F19-43AA-B04F-C62AA0847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460"/>
            <a:ext cx="10515600" cy="7902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Fukushima</a:t>
            </a:r>
            <a:endParaRPr lang="el-GR" sz="5400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 descr="Εικόνα που περιέχει μεταφορά, κτίριο&#10;&#10;Η περιγραφή δημιουργήθηκε με υψηλή αξιοπιστία">
            <a:extLst>
              <a:ext uri="{FF2B5EF4-FFF2-40B4-BE49-F238E27FC236}">
                <a16:creationId xmlns:a16="http://schemas.microsoft.com/office/drawing/2014/main" id="{C99E319B-28DB-4B93-8408-535CDAD0F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32" y="964734"/>
            <a:ext cx="7876736" cy="5244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E905CF-E0C1-410B-A7C7-4069CAFF7593}"/>
              </a:ext>
            </a:extLst>
          </p:cNvPr>
          <p:cNvSpPr txBox="1"/>
          <p:nvPr/>
        </p:nvSpPr>
        <p:spPr>
          <a:xfrm>
            <a:off x="2157632" y="6208871"/>
            <a:ext cx="7776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Άποψη από την έκρηξη του πυρηνικού αντιδραστήρα 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https://financialtribune.com/articles/energy/22998/japan-no-repeat-of-fukushima-disaster</a:t>
            </a:r>
            <a:r>
              <a:rPr lang="el-G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37108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8470FA-7185-4A61-BC15-3172C22D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59"/>
            <a:ext cx="10515600" cy="1013785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Fukushima</a:t>
            </a:r>
            <a:endParaRPr lang="el-GR" sz="5400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64C94E60-24ED-458F-A935-0DDACEA62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7567" y="1273844"/>
            <a:ext cx="8776865" cy="48970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3147D8-EEBD-4103-9F8A-DBA13881D8F7}"/>
              </a:ext>
            </a:extLst>
          </p:cNvPr>
          <p:cNvSpPr txBox="1"/>
          <p:nvPr/>
        </p:nvSpPr>
        <p:spPr>
          <a:xfrm>
            <a:off x="1644242" y="6170928"/>
            <a:ext cx="87413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Εξάπλωση της ραδιενέργειας στον Ειρηνικό Ωκεανό μέρες μετά το ατύχημα</a:t>
            </a:r>
            <a:r>
              <a:rPr lang="el-GR" sz="1200" i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l-G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(Σημειώσεις Μαθήματος «Ε.Π.Ε.Π.Υ.»)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42976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850C8-1BC7-48EE-8129-B19889ABF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60"/>
            <a:ext cx="10515600" cy="1048624"/>
          </a:xfrm>
        </p:spPr>
        <p:txBody>
          <a:bodyPr/>
          <a:lstStyle/>
          <a:p>
            <a:pPr algn="ctr"/>
            <a:r>
              <a:rPr lang="el-GR" sz="54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Συμπεράσματα</a:t>
            </a:r>
            <a:endParaRPr lang="el-GR" b="1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A3E25887-794D-4680-9076-9AE9B15EC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259047"/>
            <a:ext cx="5539531" cy="2803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772BFA-F61E-4227-B381-0A51F2E3487E}"/>
              </a:ext>
            </a:extLst>
          </p:cNvPr>
          <p:cNvSpPr txBox="1"/>
          <p:nvPr/>
        </p:nvSpPr>
        <p:spPr>
          <a:xfrm>
            <a:off x="6095999" y="1617060"/>
            <a:ext cx="55395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l-GR" dirty="0"/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Αναπτυξιακό πρότυπο πριν και μετά τη δεκαετία του 1970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590FF1-ACEE-46A7-94C0-1DB0A6114D73}"/>
              </a:ext>
            </a:extLst>
          </p:cNvPr>
          <p:cNvSpPr txBox="1"/>
          <p:nvPr/>
        </p:nvSpPr>
        <p:spPr>
          <a:xfrm>
            <a:off x="913181" y="1518407"/>
            <a:ext cx="51828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 </a:t>
            </a:r>
            <a:r>
              <a:rPr lang="el-GR" sz="28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πυρηνικά ατυχήματα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καθώς και οι </a:t>
            </a:r>
            <a:r>
              <a:rPr lang="el-GR" sz="28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πετρελαϊκές κρίσεις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(1973, 1979), σε συνδυασμό με την </a:t>
            </a:r>
            <a:r>
              <a:rPr lang="el-GR" sz="28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παρατήρηση των επιπτώσεων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της ανεξέλεγκτης εκμετάλλευσης των φυσικών πόρων, οδήγησε στην </a:t>
            </a:r>
            <a:r>
              <a:rPr lang="el-GR" sz="2800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αλλαγή του αναπτυξιακού προτύπου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για την ενέργεια. </a:t>
            </a:r>
          </a:p>
        </p:txBody>
      </p:sp>
    </p:spTree>
    <p:extLst>
      <p:ext uri="{BB962C8B-B14F-4D97-AF65-F5344CB8AC3E}">
        <p14:creationId xmlns:p14="http://schemas.microsoft.com/office/powerpoint/2010/main" val="2102335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3FB205-4521-4796-BAFD-401847E4B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1279"/>
          </a:xfrm>
        </p:spPr>
        <p:txBody>
          <a:bodyPr>
            <a:normAutofit/>
          </a:bodyPr>
          <a:lstStyle/>
          <a:p>
            <a:pPr algn="ctr"/>
            <a:r>
              <a:rPr lang="el-GR" sz="48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ενεργειακό πρόβλημα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BD6B24-3198-4470-930E-43EEB9E1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6404"/>
            <a:ext cx="10515600" cy="50921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Σε επίπεδο κοινωνίας, κράτους, ανθρωπότητας το ενεργειακό πρόβλημα σήμερα έχει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τρεις συνιστώσες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Επάρκεια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Εύλογο κόστος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Οικολογική ισορροπία </a:t>
            </a: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Δηλαδή πρέπει να εξασφαλίζονται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επαρκείς ποσότητες ενέργειας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εύλογο κόστος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ελαχιστοποιώντας τις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περιβαλλοντικές επιπτώσεις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Εικόνα 4" descr="Εικόνα που περιέχει ουρανός, ανεμόμυλος, αντικείμενο εξωτερικού χώρου&#10;&#10;Η περιγραφή δημιουργήθηκε με υψηλή αξιοπιστία">
            <a:extLst>
              <a:ext uri="{FF2B5EF4-FFF2-40B4-BE49-F238E27FC236}">
                <a16:creationId xmlns:a16="http://schemas.microsoft.com/office/drawing/2014/main" id="{B5DAF530-0015-4014-A64A-31DDE068D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275" y="2383784"/>
            <a:ext cx="4036525" cy="2090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389783-D7E9-42CF-9840-579B960C792F}"/>
              </a:ext>
            </a:extLst>
          </p:cNvPr>
          <p:cNvSpPr txBox="1"/>
          <p:nvPr/>
        </p:nvSpPr>
        <p:spPr>
          <a:xfrm>
            <a:off x="7317275" y="4474216"/>
            <a:ext cx="3988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(https://www.nonewcoal.org.uk)</a:t>
            </a:r>
            <a:endParaRPr lang="el-G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244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F1042A6-C5B8-4F7E-92E8-6A9CD2BE9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793"/>
            <a:ext cx="10515600" cy="888640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Την προηγούμενη φορά…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D4CFA89-280F-4840-A75F-EDF74173D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2514"/>
            <a:ext cx="10515600" cy="5044449"/>
          </a:xfrm>
        </p:spPr>
        <p:txBody>
          <a:bodyPr/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Διαχωρισμός και περιγραφή πηγών και πρώτων υλών ενέργειας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F3C1CEE-2A60-4894-A124-D6E4C04BC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292" y="2334841"/>
            <a:ext cx="4801223" cy="394676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414B32B-3974-4E9C-A65D-8AADA07E3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334841"/>
            <a:ext cx="4475062" cy="4269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159F41-355E-4A71-B5B3-AE8F499087BE}"/>
              </a:ext>
            </a:extLst>
          </p:cNvPr>
          <p:cNvSpPr txBox="1"/>
          <p:nvPr/>
        </p:nvSpPr>
        <p:spPr>
          <a:xfrm>
            <a:off x="1090218" y="1965509"/>
            <a:ext cx="1001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Πίνακες διαχωρισμού ενεργειακών πηγών και πρώτων υλών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Σημειώσεις μαθήματος «Ε.Π.Ε.Π.Υ.»)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668773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648C14-99F3-4E87-B6E3-AE8D8592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3833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Βιβλιογραφία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C746F85-0762-454F-8FBE-31F6B223D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8958"/>
            <a:ext cx="10515600" cy="5078005"/>
          </a:xfrm>
        </p:spPr>
        <p:txBody>
          <a:bodyPr/>
          <a:lstStyle/>
          <a:p>
            <a:r>
              <a:rPr lang="el-G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Χρηστάνης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Κ., (2016): Ενεργειακές Πηγές &amp; Ενεργειακές Πρώτες Ύλες, Εκδόσεις Πανεπιστημίου Πατρών, Πάτρα</a:t>
            </a:r>
          </a:p>
          <a:p>
            <a:pPr marL="0" indent="0">
              <a:buNone/>
            </a:pPr>
            <a:r>
              <a:rPr lang="el-GR" sz="1800" u="sng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Ιστοσελίδες</a:t>
            </a:r>
            <a:r>
              <a:rPr lang="en-US" sz="1800" u="sng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https://eclass.upatras.gr/courses/GEO379/</a:t>
            </a:r>
          </a:p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https://www.mindat.org/</a:t>
            </a:r>
            <a:endParaRPr lang="el-GR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http://nemertes.lis.upatras.gr/jspui/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FE82F-7276-4206-AB84-EABCA04D41AC}"/>
              </a:ext>
            </a:extLst>
          </p:cNvPr>
          <p:cNvSpPr txBox="1"/>
          <p:nvPr/>
        </p:nvSpPr>
        <p:spPr>
          <a:xfrm>
            <a:off x="4934502" y="6016964"/>
            <a:ext cx="61148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Άποψη από τα λατομεία λιγνίτη στην Πτολεμαΐδα, Ελλάδα 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(Σημειώσεις Μαθήματος «Ε.Π.Ε.Π.Υ.»)</a:t>
            </a:r>
            <a:endParaRPr lang="el-G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EF7B8B7A-2B8F-4447-A858-1651116DB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641" y="1556160"/>
            <a:ext cx="5942540" cy="446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8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65FB32-D1BA-4F5F-A2D0-4C9C329B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35"/>
            <a:ext cx="10515600" cy="809334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 τι θα ασχοληθούμε;</a:t>
            </a:r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F20DF29A-CFAB-4B5A-BA40-937CEA74B0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1604139"/>
              </p:ext>
            </p:extLst>
          </p:nvPr>
        </p:nvGraphicFramePr>
        <p:xfrm>
          <a:off x="838200" y="1014413"/>
          <a:ext cx="10515600" cy="547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3505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C119D4-1B6C-472F-82F9-EE4F47B02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7663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Χρήσεις των Ε.Π.Ε.Π.Υ.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38B6698-ACB3-4E9D-A0DE-D82E591E7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1512"/>
            <a:ext cx="10515600" cy="5195452"/>
          </a:xfrm>
        </p:spPr>
        <p:txBody>
          <a:bodyPr/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κύρια και πρωταρχική χρησιμότητα των Ε.Π.Ε.Π.Υ. είναι η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παραγωγή ενέργειας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 descr="Εικόνα που περιέχει κείμενο&#10;&#10;Η περιγραφή δημιουργήθηκε με υψηλή αξιοπιστία">
            <a:extLst>
              <a:ext uri="{FF2B5EF4-FFF2-40B4-BE49-F238E27FC236}">
                <a16:creationId xmlns:a16="http://schemas.microsoft.com/office/drawing/2014/main" id="{A7267506-7D06-4CE7-B6A5-1300D61A0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92" y="1936992"/>
            <a:ext cx="7297616" cy="4298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0A65F8-D397-46BF-A563-9D614BEE85E0}"/>
              </a:ext>
            </a:extLst>
          </p:cNvPr>
          <p:cNvSpPr txBox="1"/>
          <p:nvPr/>
        </p:nvSpPr>
        <p:spPr>
          <a:xfrm>
            <a:off x="2374084" y="6215875"/>
            <a:ext cx="63588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Κύρια παραγωγή ενέργειας το 2006 στην Ελλάδα και στον κόσμο 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(Σημειώσεις Μαθήματος «Ε.Π.Ε.Π.Υ.»)</a:t>
            </a:r>
            <a:endParaRPr lang="el-G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18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9E9848-EF5A-4C18-BB11-1CAEE5A34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253"/>
            <a:ext cx="10515600" cy="1019058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Άλλες Χρήσεις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B63B25B-1FCD-401C-8376-16CACD72E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311"/>
            <a:ext cx="6873118" cy="5209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Άλλες χρήσεις των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γαιανθράκων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υδρογονανθράκων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περιλαμβάνουν την παραγωγή:</a:t>
            </a:r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Οπτάνθρακα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κωκ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Ενεργού άνθρακα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Ηλεκτροδίων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Πετροχημικών ενώσεων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Εκρηκτικών υλών </a:t>
            </a:r>
          </a:p>
          <a:p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Εδαφοβελτιωτικών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Λιπασμάτων (τύρφη, λιγνίτης)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Πλαστικών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Αερίων – υγρών καυσίμων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Εικόνα 4" descr="Εικόνα που περιέχει υπαίθριος, ουρανός, έδαφος, κτίρι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11B1387A-B203-4A15-B7F7-26FCDF44B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46" y="1913404"/>
            <a:ext cx="4549632" cy="3031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6A9470-EC4D-40E3-8969-6971A86378CE}"/>
              </a:ext>
            </a:extLst>
          </p:cNvPr>
          <p:cNvSpPr txBox="1"/>
          <p:nvPr/>
        </p:nvSpPr>
        <p:spPr>
          <a:xfrm>
            <a:off x="7415867" y="4944596"/>
            <a:ext cx="44293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Παραγωγή </a:t>
            </a:r>
            <a:r>
              <a:rPr lang="el-GR" dirty="0" err="1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οπτάνθρακα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http://pantelismitsiou.blogspot.gr/2010/08/blog-post_1031.html</a:t>
            </a: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998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6E9463-7595-4062-93ED-D3597069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069"/>
            <a:ext cx="10515600" cy="851279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Άλλες Χρήσεις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5123249-4D8E-4279-B9FE-9080A4D7C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7348"/>
            <a:ext cx="6267275" cy="549458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l-GR" sz="4600" u="sng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Χρήσεις </a:t>
            </a:r>
            <a:r>
              <a:rPr lang="en-US" sz="4600" u="sng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&amp; Th</a:t>
            </a:r>
            <a:endParaRPr lang="el-GR" sz="4600" u="sng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Στρατιωτική βιομηχανία</a:t>
            </a:r>
          </a:p>
          <a:p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Αεροναυτική </a:t>
            </a:r>
          </a:p>
          <a:p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Ραδιογραφία </a:t>
            </a:r>
          </a:p>
          <a:p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Χημική κατάλυση </a:t>
            </a:r>
          </a:p>
          <a:p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Φωτογραφικά χημικά, ειδικά χρώματα σε πορσελάνη και πλακάκια </a:t>
            </a:r>
          </a:p>
          <a:p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Επεξεργασία δέρματος, ξύλου, μεταξιού, μαλλιού </a:t>
            </a:r>
          </a:p>
          <a:p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Δύστηκτα κράματα, πυρίμαχα υλικά, ειδικά κεραμικά </a:t>
            </a:r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 </a:t>
            </a:r>
          </a:p>
          <a:p>
            <a:pPr marL="0" indent="0">
              <a:buNone/>
            </a:pPr>
            <a:r>
              <a:rPr lang="en-US" sz="3200" u="sng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3200" u="sng" dirty="0">
              <a:solidFill>
                <a:srgbClr val="FFFF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 descr="Εικόνα που περιέχει όπλο, μαχαίρι&#10;&#10;Η περιγραφή δημιουργήθηκε με υψηλή αξιοπιστία">
            <a:extLst>
              <a:ext uri="{FF2B5EF4-FFF2-40B4-BE49-F238E27FC236}">
                <a16:creationId xmlns:a16="http://schemas.microsoft.com/office/drawing/2014/main" id="{3D4902F3-BA7C-4CD8-9BF0-6AE30FCBD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475" y="2277960"/>
            <a:ext cx="4604158" cy="2302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DAE18C-710E-436E-9864-CFCBE6443954}"/>
              </a:ext>
            </a:extLst>
          </p:cNvPr>
          <p:cNvSpPr txBox="1"/>
          <p:nvPr/>
        </p:nvSpPr>
        <p:spPr>
          <a:xfrm>
            <a:off x="7105475" y="4580039"/>
            <a:ext cx="455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Κράμα </a:t>
            </a:r>
            <a:r>
              <a:rPr lang="en-US" dirty="0" err="1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Zr</a:t>
            </a:r>
            <a:r>
              <a:rPr lang="en-US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U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(http://www.france-metallurgie.com/)</a:t>
            </a:r>
            <a:endParaRPr lang="el-G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286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255D5D-CCEB-4B9F-A7C3-36C065073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5503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Κατανάλωση Ενέργειας</a:t>
            </a:r>
          </a:p>
        </p:txBody>
      </p:sp>
      <p:pic>
        <p:nvPicPr>
          <p:cNvPr id="16" name="Θέση περιεχομένου 15" descr="Εικόνα που περιέχει στιγμιότυπο οθόνη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61DD9E38-2E0C-4668-B250-029B45D0E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8" y="1674117"/>
            <a:ext cx="5524756" cy="3509765"/>
          </a:xfr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1B2B0BA4-B013-46E3-8F08-94AA9FD8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894" y="1674116"/>
            <a:ext cx="5984755" cy="35097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2EB4E64-3040-45CE-83E1-BF1DA9C87586}"/>
              </a:ext>
            </a:extLst>
          </p:cNvPr>
          <p:cNvSpPr txBox="1"/>
          <p:nvPr/>
        </p:nvSpPr>
        <p:spPr>
          <a:xfrm>
            <a:off x="276138" y="5155843"/>
            <a:ext cx="11509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u="sng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Αριστερά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Ο παγκόσμιος πληθυσμός της Γης σε δισεκατομμύρια, από το 10.000 π.Χ. έως σήμερα</a:t>
            </a:r>
          </a:p>
          <a:p>
            <a:r>
              <a:rPr lang="el-GR" u="sng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Δεξιά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Παγκόσμια κύρια κατανάλωση ενέργειας για τα έτη 1830 – 2010</a:t>
            </a:r>
          </a:p>
          <a:p>
            <a:r>
              <a:rPr lang="el-G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(Σημειώσεις Μαθήματος «Ε.Π.Ε.Π.Υ.»)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8874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177C67-C6F7-433E-8009-6330A1FB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609"/>
            <a:ext cx="10515600" cy="1002281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Κατανάλωση Ενέργειας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86E92FB3-4DBE-46EB-ADC2-67D744586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6597" y="1216890"/>
            <a:ext cx="8418806" cy="4721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28F690-F670-4E78-BDE0-71C1208518F7}"/>
              </a:ext>
            </a:extLst>
          </p:cNvPr>
          <p:cNvSpPr txBox="1"/>
          <p:nvPr/>
        </p:nvSpPr>
        <p:spPr>
          <a:xfrm>
            <a:off x="1886597" y="5938877"/>
            <a:ext cx="84188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Παγκόσμια κατανάλωση ενέργειας ανά δεκαετίες και ηπείρους</a:t>
            </a:r>
          </a:p>
          <a:p>
            <a:r>
              <a:rPr lang="el-G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(Σημειώσεις Μαθήματος «Ε.Π.Ε.Π.Υ.»)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062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022BF7-3463-4084-A2EF-1427F12A1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9485"/>
          </a:xfrm>
        </p:spPr>
        <p:txBody>
          <a:bodyPr>
            <a:normAutofit/>
          </a:bodyPr>
          <a:lstStyle/>
          <a:p>
            <a:pPr algn="ctr"/>
            <a:r>
              <a:rPr lang="el-GR" sz="4800" b="1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Κατανάλωση Ενέργειας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222DB47A-FAF7-402A-9772-5899E694F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037" y="1365075"/>
            <a:ext cx="3121423" cy="4188315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377EE54-0A4E-4B80-A94D-7402F420A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460" y="1730866"/>
            <a:ext cx="6779340" cy="34567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58F496-9527-4007-B826-F146DC538B7D}"/>
              </a:ext>
            </a:extLst>
          </p:cNvPr>
          <p:cNvSpPr txBox="1"/>
          <p:nvPr/>
        </p:nvSpPr>
        <p:spPr>
          <a:xfrm>
            <a:off x="1453037" y="5507999"/>
            <a:ext cx="99007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u="sng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Αριστερά πάνω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Παραγωγή ουρανίου το 2007</a:t>
            </a:r>
          </a:p>
          <a:p>
            <a:r>
              <a:rPr lang="el-GR" u="sng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Αριστερά κάτω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Παραγωγή ουρανίου έως και το 2006</a:t>
            </a:r>
          </a:p>
          <a:p>
            <a:r>
              <a:rPr lang="el-GR" u="sng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Δεξιά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Εξέλιξη προσφοράς – ζήτησης του </a:t>
            </a:r>
            <a:r>
              <a:rPr lang="en-US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l-GR" dirty="0">
                <a:solidFill>
                  <a:srgbClr val="FFFF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μέσα στο χρόνο</a:t>
            </a:r>
          </a:p>
          <a:p>
            <a:r>
              <a:rPr lang="el-G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(Σημειώσεις Μαθήματος «Ε.Π.Ε.Π.Υ.»)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9285235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884</Words>
  <Application>Microsoft Office PowerPoint</Application>
  <PresentationFormat>Ευρεία οθόνη</PresentationFormat>
  <Paragraphs>131</Paragraphs>
  <Slides>20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Θέμα του Office</vt:lpstr>
      <vt:lpstr>ΠΕΙΡΑΜΑΤΙΚΟ ΛΥΚΕΙΟ  ΠΑΝΕΠΙΣΤΗΜΙΟΥ ΠΑΤΡΩΝ  ΠΑΡΟΥΣΙΑΣΗ ΣΤΑ ΠΛΑΙΣΙΑ ΤΟΥ ΜΑΘΗΜΑΤΟΣ «Γεωλογία και Διαχείριση Φυσικών Πόρων» Με θέμα: «Ενέργεια: Πηγές, Πρώτες Ύλες, Περιβάλλον»</vt:lpstr>
      <vt:lpstr>Την προηγούμενη φορά…</vt:lpstr>
      <vt:lpstr>Με τι θα ασχοληθούμε;</vt:lpstr>
      <vt:lpstr>Χρήσεις των Ε.Π.Ε.Π.Υ.</vt:lpstr>
      <vt:lpstr>Άλλες Χρήσεις</vt:lpstr>
      <vt:lpstr>Άλλες Χρήσεις</vt:lpstr>
      <vt:lpstr>Κατανάλωση Ενέργειας</vt:lpstr>
      <vt:lpstr>Κατανάλωση Ενέργειας</vt:lpstr>
      <vt:lpstr>Κατανάλωση Ενέργειας</vt:lpstr>
      <vt:lpstr>Αποθέματα Ενέργειας – Κοιτασμάτων </vt:lpstr>
      <vt:lpstr>Αποθέματα Ενέργειας – Κοιτασμάτων </vt:lpstr>
      <vt:lpstr>Περιβαλλοντικές επιπτώσεις από την παραγωγή ενέργειας</vt:lpstr>
      <vt:lpstr>Περιβαλλοντικές επιπτώσεις</vt:lpstr>
      <vt:lpstr>Περιβαλλοντικές επιπτώσεις</vt:lpstr>
      <vt:lpstr>Chernobyl</vt:lpstr>
      <vt:lpstr>Fukushima</vt:lpstr>
      <vt:lpstr>Fukushima</vt:lpstr>
      <vt:lpstr>Συμπεράσματα</vt:lpstr>
      <vt:lpstr>Το ενεργειακό πρόβλημα</vt:lpstr>
      <vt:lpstr>Βιβλιογραφία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ΠΕΙΡΑΜΑΤΙΚΟ ΛΥΚΕΙΟ  ΠΑΝΕΠΙΣΤΗΜΙΟΥ ΠΑΤΡΩΝ  ΠΑΡΟΥΣΙΑΣΗ ΣΤΑ ΠΛΑΙΣΙΑ ΤΟΥ ΜΑΘΗΜΑΤΟΣ «Γεωλογία και Διαχείριση Φυσικών Πόρων» Με θέμα: «Ενέργεια: Πηγές, Πρώτες Ύλες, Περιβάλλον»</dc:title>
  <dc:creator>Andrew Fotopoulos</dc:creator>
  <cp:lastModifiedBy>Andrew Fotopoulos</cp:lastModifiedBy>
  <cp:revision>33</cp:revision>
  <dcterms:created xsi:type="dcterms:W3CDTF">2018-04-15T09:56:09Z</dcterms:created>
  <dcterms:modified xsi:type="dcterms:W3CDTF">2018-05-03T21:38:51Z</dcterms:modified>
</cp:coreProperties>
</file>