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786" autoAdjust="0"/>
  </p:normalViewPr>
  <p:slideViewPr>
    <p:cSldViewPr>
      <p:cViewPr>
        <p:scale>
          <a:sx n="33" d="100"/>
          <a:sy n="33" d="100"/>
        </p:scale>
        <p:origin x="-2436"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2CC281-4694-45F4-86E3-0A41792BF83C}" type="datetimeFigureOut">
              <a:rPr lang="en-US" smtClean="0"/>
              <a:t>12/6/2020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CD8EB6-6EDF-4CC8-85E9-F47BE82B9E61}" type="slidenum">
              <a:rPr lang="en-US" smtClean="0"/>
              <a:t>‹#›</a:t>
            </a:fld>
            <a:endParaRPr lang="en-US"/>
          </a:p>
        </p:txBody>
      </p:sp>
    </p:spTree>
    <p:extLst>
      <p:ext uri="{BB962C8B-B14F-4D97-AF65-F5344CB8AC3E}">
        <p14:creationId xmlns:p14="http://schemas.microsoft.com/office/powerpoint/2010/main" val="137179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l.wikipedia.org/wiki/%CE%A6%CF%85%CF%83%CE%B9%CE%BF%CE%BB%CE%BF%CE%B3%CE%AF%CE%B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l.wikipedia.org/wiki/%CE%91%CF%81%CE%B9%CF%83%CF%84%CE%BF%CF%84%CE%AD%CE%BB%CE%B7%CF%82" TargetMode="External"/><Relationship Id="rId5" Type="http://schemas.openxmlformats.org/officeDocument/2006/relationships/hyperlink" Target="https://el.wikipedia.org/wiki/%CE%A0%CF%85%CE%B8%CE%B1%CE%B3%CF%8C%CF%81%CE%B1%CF%82" TargetMode="External"/><Relationship Id="rId4" Type="http://schemas.openxmlformats.org/officeDocument/2006/relationships/hyperlink" Target="https://el.wikipedia.org/wiki/%CE%91%CE%BD%CE%B9%CE%BC%CE%B9%CF%83%CE%BC%CF%8C%CF%82"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l.wikipedia.org/wiki/%CE%9B%CF%8C%CF%81%CE%B4%CE%BF%CF%82_%CE%9C%CF%80%CE%AC%CF%85%CF%81%CE%BF%CE%BD" TargetMode="External"/><Relationship Id="rId3" Type="http://schemas.openxmlformats.org/officeDocument/2006/relationships/hyperlink" Target="https://el.wikipedia.org/w/index.php?title=%CE%9C%CE%B1%CE%AF%CF%81%CE%B7_%CE%A3%CE%AD%CE%BB%CE%BB%CE%B5%CF%8B&amp;veaction=edit&amp;section=1" TargetMode="External"/><Relationship Id="rId7" Type="http://schemas.openxmlformats.org/officeDocument/2006/relationships/hyperlink" Target="https://el.wikipedia.org/wiki/%CE%95%CE%BB%CE%B2%CE%B5%CF%84%CE%AF%CE%B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l.wikipedia.org/wiki/%CE%A3%CE%BA%CF%89%CF%84%CE%AF%CE%B1" TargetMode="External"/><Relationship Id="rId5" Type="http://schemas.openxmlformats.org/officeDocument/2006/relationships/hyperlink" Target="https://el.wikipedia.org/wiki/%CE%9C%CE%B1%CE%AF%CF%81%CE%B7_%CE%93%CE%BF%CF%85%CF%8C%CE%BB%CF%83%CF%84%CE%BF%CE%BD%CE%BA%CF%81%CE%B1%CF%86%CF%84" TargetMode="External"/><Relationship Id="rId4" Type="http://schemas.openxmlformats.org/officeDocument/2006/relationships/hyperlink" Target="https://el.wikipedia.org/w/index.php?title=%CE%9C%CE%B1%CE%AF%CF%81%CE%B7_%CE%A3%CE%AD%CE%BB%CE%BB%CE%B5%CF%8B&amp;action=edit&amp;section=1" TargetMode="External"/><Relationship Id="rId9" Type="http://schemas.openxmlformats.org/officeDocument/2006/relationships/hyperlink" Target="https://el.wikipedia.org/wiki/%CE%A6%CF%81%CE%B1%CE%BD%CE%BA%CE%B5%CE%BD%CF%83%CF%84%CE%AC%CE%B9%CE%B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kern="1200" dirty="0" smtClean="0">
                <a:solidFill>
                  <a:schemeClr val="tx1"/>
                </a:solidFill>
                <a:effectLst/>
                <a:latin typeface="+mn-lt"/>
                <a:ea typeface="+mn-ea"/>
                <a:cs typeface="+mn-cs"/>
              </a:rPr>
              <a:t>Ο </a:t>
            </a:r>
            <a:r>
              <a:rPr lang="el-GR" sz="1200" b="1" i="0" kern="1200" dirty="0" smtClean="0">
                <a:solidFill>
                  <a:schemeClr val="tx1"/>
                </a:solidFill>
                <a:effectLst/>
                <a:latin typeface="+mn-lt"/>
                <a:ea typeface="+mn-ea"/>
                <a:cs typeface="+mn-cs"/>
              </a:rPr>
              <a:t>Βιταλισμός</a:t>
            </a:r>
            <a:r>
              <a:rPr lang="el-GR" sz="1200" b="0" i="0" kern="1200" dirty="0" smtClean="0">
                <a:solidFill>
                  <a:schemeClr val="tx1"/>
                </a:solidFill>
                <a:effectLst/>
                <a:latin typeface="+mn-lt"/>
                <a:ea typeface="+mn-ea"/>
                <a:cs typeface="+mn-cs"/>
              </a:rPr>
              <a:t> ή </a:t>
            </a:r>
            <a:r>
              <a:rPr lang="el-GR" sz="1200" b="1" i="0" kern="1200" dirty="0" smtClean="0">
                <a:solidFill>
                  <a:schemeClr val="tx1"/>
                </a:solidFill>
                <a:effectLst/>
                <a:latin typeface="+mn-lt"/>
                <a:ea typeface="+mn-ea"/>
                <a:cs typeface="+mn-cs"/>
              </a:rPr>
              <a:t>Ζωτικοκρατία</a:t>
            </a:r>
            <a:r>
              <a:rPr lang="el-GR" sz="1200" b="0" i="0" kern="1200" dirty="0" smtClean="0">
                <a:solidFill>
                  <a:schemeClr val="tx1"/>
                </a:solidFill>
                <a:effectLst/>
                <a:latin typeface="+mn-lt"/>
                <a:ea typeface="+mn-ea"/>
                <a:cs typeface="+mn-cs"/>
              </a:rPr>
              <a:t> (Vitalism), όρος που προέρχεται εκ της λατινικής «</a:t>
            </a:r>
            <a:r>
              <a:rPr lang="el-GR" sz="1200" b="0" i="1" kern="1200" dirty="0" smtClean="0">
                <a:solidFill>
                  <a:schemeClr val="tx1"/>
                </a:solidFill>
                <a:effectLst/>
                <a:latin typeface="+mn-lt"/>
                <a:ea typeface="+mn-ea"/>
                <a:cs typeface="+mn-cs"/>
              </a:rPr>
              <a:t>vita</a:t>
            </a:r>
            <a:r>
              <a:rPr lang="el-GR" sz="1200" b="0" i="0" kern="1200" dirty="0" smtClean="0">
                <a:solidFill>
                  <a:schemeClr val="tx1"/>
                </a:solidFill>
                <a:effectLst/>
                <a:latin typeface="+mn-lt"/>
                <a:ea typeface="+mn-ea"/>
                <a:cs typeface="+mn-cs"/>
              </a:rPr>
              <a:t>» (= ζωή), είναι μια φιλοσοφική θεωρία της </a:t>
            </a:r>
            <a:r>
              <a:rPr lang="el-GR" sz="1200" b="0" i="0" u="none" strike="noStrike" kern="1200" dirty="0" smtClean="0">
                <a:solidFill>
                  <a:schemeClr val="tx1"/>
                </a:solidFill>
                <a:effectLst/>
                <a:latin typeface="+mn-lt"/>
                <a:ea typeface="+mn-ea"/>
                <a:cs typeface="+mn-cs"/>
                <a:hlinkClick r:id="rId3" tooltip="Φυσιολογία"/>
              </a:rPr>
              <a:t>Φυσιολογίας</a:t>
            </a:r>
            <a:r>
              <a:rPr lang="el-GR" sz="1200" b="0" i="0" kern="1200" dirty="0" smtClean="0">
                <a:solidFill>
                  <a:schemeClr val="tx1"/>
                </a:solidFill>
                <a:effectLst/>
                <a:latin typeface="+mn-lt"/>
                <a:ea typeface="+mn-ea"/>
                <a:cs typeface="+mn-cs"/>
              </a:rPr>
              <a:t>, η οποία υποστηρίζει την ύπαρξη μιας </a:t>
            </a:r>
            <a:r>
              <a:rPr lang="el-GR" sz="1200" b="0" i="1" kern="1200" dirty="0" smtClean="0">
                <a:solidFill>
                  <a:schemeClr val="tx1"/>
                </a:solidFill>
                <a:effectLst/>
                <a:latin typeface="+mn-lt"/>
                <a:ea typeface="+mn-ea"/>
                <a:cs typeface="+mn-cs"/>
              </a:rPr>
              <a:t>ζωτικής αρχής</a:t>
            </a:r>
            <a:r>
              <a:rPr lang="el-GR" sz="1200" b="0" i="0" kern="1200" dirty="0" smtClean="0">
                <a:solidFill>
                  <a:schemeClr val="tx1"/>
                </a:solidFill>
                <a:effectLst/>
                <a:latin typeface="+mn-lt"/>
                <a:ea typeface="+mn-ea"/>
                <a:cs typeface="+mn-cs"/>
              </a:rPr>
              <a:t> ή </a:t>
            </a:r>
            <a:r>
              <a:rPr lang="el-GR" sz="1200" b="0" i="1" kern="1200" dirty="0" smtClean="0">
                <a:solidFill>
                  <a:schemeClr val="tx1"/>
                </a:solidFill>
                <a:effectLst/>
                <a:latin typeface="+mn-lt"/>
                <a:ea typeface="+mn-ea"/>
                <a:cs typeface="+mn-cs"/>
              </a:rPr>
              <a:t>ζωτικής δύναμης</a:t>
            </a:r>
            <a:r>
              <a:rPr lang="el-GR" sz="1200" b="0" i="0" kern="1200" dirty="0" smtClean="0">
                <a:solidFill>
                  <a:schemeClr val="tx1"/>
                </a:solidFill>
                <a:effectLst/>
                <a:latin typeface="+mn-lt"/>
                <a:ea typeface="+mn-ea"/>
                <a:cs typeface="+mn-cs"/>
              </a:rPr>
              <a:t>, της </a:t>
            </a:r>
            <a:r>
              <a:rPr lang="el-GR" sz="1200" b="1" i="0" kern="1200" dirty="0" smtClean="0">
                <a:solidFill>
                  <a:schemeClr val="tx1"/>
                </a:solidFill>
                <a:effectLst/>
                <a:latin typeface="+mn-lt"/>
                <a:ea typeface="+mn-ea"/>
                <a:cs typeface="+mn-cs"/>
              </a:rPr>
              <a:t>vis vitalis</a:t>
            </a:r>
            <a:r>
              <a:rPr lang="el-GR" sz="1200" b="0" i="0" kern="1200" dirty="0" smtClean="0">
                <a:solidFill>
                  <a:schemeClr val="tx1"/>
                </a:solidFill>
                <a:effectLst/>
                <a:latin typeface="+mn-lt"/>
                <a:ea typeface="+mn-ea"/>
                <a:cs typeface="+mn-cs"/>
              </a:rPr>
              <a:t>, η οποία δημιουργεί όλες τις ζωτικές λειτουργίες των έμβιων οργανισμών.</a:t>
            </a:r>
          </a:p>
          <a:p>
            <a:r>
              <a:rPr lang="el-GR" sz="1200" b="0" i="0" kern="1200" dirty="0" smtClean="0">
                <a:solidFill>
                  <a:schemeClr val="tx1"/>
                </a:solidFill>
                <a:effectLst/>
                <a:latin typeface="+mn-lt"/>
                <a:ea typeface="+mn-ea"/>
                <a:cs typeface="+mn-cs"/>
              </a:rPr>
              <a:t>Γενικά η θεωρία αυτή από μια άποψη συνδέεται με τον </a:t>
            </a:r>
            <a:r>
              <a:rPr lang="el-GR" sz="1200" b="0" i="0" u="none" strike="noStrike" kern="1200" dirty="0" smtClean="0">
                <a:solidFill>
                  <a:schemeClr val="tx1"/>
                </a:solidFill>
                <a:effectLst/>
                <a:latin typeface="+mn-lt"/>
                <a:ea typeface="+mn-ea"/>
                <a:cs typeface="+mn-cs"/>
                <a:hlinkClick r:id="rId4" tooltip="Ανιμισμός"/>
              </a:rPr>
              <a:t>ανιμισμό</a:t>
            </a:r>
            <a:r>
              <a:rPr lang="el-GR" sz="1200" b="0" i="0" kern="1200" dirty="0" smtClean="0">
                <a:solidFill>
                  <a:schemeClr val="tx1"/>
                </a:solidFill>
                <a:effectLst/>
                <a:latin typeface="+mn-lt"/>
                <a:ea typeface="+mn-ea"/>
                <a:cs typeface="+mn-cs"/>
              </a:rPr>
              <a:t> όπου σύμφωνα με την διατύπωση του θιασώτη αυτής Βαν Χέλμοντ η δύναμη αυτή είναι ενδιάμεση μεταξύ ψυχής και σώματος των εμβίων όντων, από δε την βιολογική άποψη ο βιταλισμός σχετίζεται με τον βιολογικό μονισμό, αφού ως δύναμη αυτή δεν φαίνεται αναγκαστικά έλλογη, αλλά ούτε και αθάνατη με συνέπεια να κατατάσσεται στην ίδια τάξη άλλων φυσικών δυνάμεων.</a:t>
            </a:r>
            <a:br>
              <a:rPr lang="el-GR" sz="1200" b="0" i="0" kern="1200" dirty="0" smtClean="0">
                <a:solidFill>
                  <a:schemeClr val="tx1"/>
                </a:solidFill>
                <a:effectLst/>
                <a:latin typeface="+mn-lt"/>
                <a:ea typeface="+mn-ea"/>
                <a:cs typeface="+mn-cs"/>
              </a:rPr>
            </a:br>
            <a:r>
              <a:rPr lang="el-GR" sz="1200" b="0" i="0" kern="1200" dirty="0" smtClean="0">
                <a:solidFill>
                  <a:schemeClr val="tx1"/>
                </a:solidFill>
                <a:effectLst/>
                <a:latin typeface="+mn-lt"/>
                <a:ea typeface="+mn-ea"/>
                <a:cs typeface="+mn-cs"/>
              </a:rPr>
              <a:t>Και οι υπό τις δύο αυτές απόψεις πρώτοι βιταλιστές θεωρούνται ο </a:t>
            </a:r>
            <a:r>
              <a:rPr lang="el-GR" sz="1200" b="0" i="0" u="none" strike="noStrike" kern="1200" dirty="0" smtClean="0">
                <a:solidFill>
                  <a:schemeClr val="tx1"/>
                </a:solidFill>
                <a:effectLst/>
                <a:latin typeface="+mn-lt"/>
                <a:ea typeface="+mn-ea"/>
                <a:cs typeface="+mn-cs"/>
                <a:hlinkClick r:id="rId5" tooltip="Πυθαγόρας"/>
              </a:rPr>
              <a:t>Πυθαγόρας</a:t>
            </a:r>
            <a:r>
              <a:rPr lang="el-GR" sz="1200" b="0" i="0" kern="1200" dirty="0" smtClean="0">
                <a:solidFill>
                  <a:schemeClr val="tx1"/>
                </a:solidFill>
                <a:effectLst/>
                <a:latin typeface="+mn-lt"/>
                <a:ea typeface="+mn-ea"/>
                <a:cs typeface="+mn-cs"/>
              </a:rPr>
              <a:t>, ο </a:t>
            </a:r>
            <a:r>
              <a:rPr lang="el-GR" sz="1200" b="0" i="0" u="none" strike="noStrike" kern="1200" dirty="0" smtClean="0">
                <a:solidFill>
                  <a:schemeClr val="tx1"/>
                </a:solidFill>
                <a:effectLst/>
                <a:latin typeface="+mn-lt"/>
                <a:ea typeface="+mn-ea"/>
                <a:cs typeface="+mn-cs"/>
                <a:hlinkClick r:id="rId6" tooltip="Αριστοτέλης"/>
              </a:rPr>
              <a:t>Αριστοτέλης</a:t>
            </a:r>
            <a:r>
              <a:rPr lang="el-GR" sz="1200" b="0" i="0" kern="1200" dirty="0" smtClean="0">
                <a:solidFill>
                  <a:schemeClr val="tx1"/>
                </a:solidFill>
                <a:effectLst/>
                <a:latin typeface="+mn-lt"/>
                <a:ea typeface="+mn-ea"/>
                <a:cs typeface="+mn-cs"/>
              </a:rPr>
              <a:t> και οι Στωικοί. Ο όρος όμως «Βιταλισμός» στην ολοκληρωμένη έκφρασή του ξεκίνησε από τη φιλοσοφική σχολή του Μονπελιέ και συγκεκριμένα από τον Π. Μπαρτέζ (1734-1806) κατά τον οποίο όλα τα ζωικά φαινόμενα είναι αποτελέσματα της δράσης μιας εσωτερικής δύναμης που δεν υφίσταται εκτός των οργανικών εμβίων σωμάτων. Έτσι οι ιδέες της θεωρίας αυτής βρήκε πολλούς αποδέκτες με σημαντικότερους τους φυσιολόγους Μπισά, Κυβιέ, Γιόχαν Μύλερ κ.ά. που συνεχίζει μέχρι και σήμερα.</a:t>
            </a:r>
          </a:p>
          <a:p>
            <a:r>
              <a:rPr lang="el-GR" sz="1200" b="0" i="0" kern="1200" dirty="0" smtClean="0">
                <a:solidFill>
                  <a:schemeClr val="tx1"/>
                </a:solidFill>
                <a:effectLst/>
                <a:latin typeface="+mn-lt"/>
                <a:ea typeface="+mn-ea"/>
                <a:cs typeface="+mn-cs"/>
              </a:rPr>
              <a:t>Η δε ανακάλυψη του λεγόμενου «ζωτικού δεσμού» από τον Λεγκαλουά σε συνδυασμό με την προσφιλή στους γιατρούς της αρχαιότητας της έννοιας του «ζωτικού τριπόδου» ήλθαν να προσθέσουν και να εδραιώσουν την αντικειμενικότητα της θεωρίας του βιταλισμού. Όμως η προχωρημένη έρευνα του Μπισά να προσδιορίσει και το σημείο - του κέντρου - δράσης αυτής της δύναμης έχασε έδαφος. Έτσι ο βιταλισμός στη νεότερη άποψη διαμορφώθηκε ανάλογα με τη θεωρία του «οργανισμού του Ροστάν» καθώς και στην θεωρία των «ζωτικών ιδιοτήτων». Σήμερα όλες οι παραπάνω ιδέες, μετά και από νεότερες ανακαλύψεις και προτάσεις έχουν μετεξελιχθεί στον λεγόμενο </a:t>
            </a:r>
            <a:r>
              <a:rPr lang="el-GR" sz="1200" b="1" i="0" kern="1200" dirty="0" smtClean="0">
                <a:solidFill>
                  <a:schemeClr val="tx1"/>
                </a:solidFill>
                <a:effectLst/>
                <a:latin typeface="+mn-lt"/>
                <a:ea typeface="+mn-ea"/>
                <a:cs typeface="+mn-cs"/>
              </a:rPr>
              <a:t>νεοβιταλισμό</a:t>
            </a:r>
            <a:r>
              <a:rPr lang="el-GR" sz="1200" b="0" i="0" kern="1200" dirty="0" smtClean="0">
                <a:solidFill>
                  <a:schemeClr val="tx1"/>
                </a:solidFill>
                <a:effectLst/>
                <a:latin typeface="+mn-lt"/>
                <a:ea typeface="+mn-ea"/>
                <a:cs typeface="+mn-cs"/>
              </a:rPr>
              <a:t> όπου η αρχική «ζωτική αρχή» υφίσταται ως ιδέα «κατευθυντήριας αρχής».</a:t>
            </a:r>
          </a:p>
          <a:p>
            <a:endParaRPr lang="en-US" dirty="0"/>
          </a:p>
        </p:txBody>
      </p:sp>
      <p:sp>
        <p:nvSpPr>
          <p:cNvPr id="4" name="Slide Number Placeholder 3"/>
          <p:cNvSpPr>
            <a:spLocks noGrp="1"/>
          </p:cNvSpPr>
          <p:nvPr>
            <p:ph type="sldNum" sz="quarter" idx="10"/>
          </p:nvPr>
        </p:nvSpPr>
        <p:spPr/>
        <p:txBody>
          <a:bodyPr/>
          <a:lstStyle/>
          <a:p>
            <a:fld id="{02CD8EB6-6EDF-4CC8-85E9-F47BE82B9E61}" type="slidenum">
              <a:rPr lang="en-US" smtClean="0"/>
              <a:t>4</a:t>
            </a:fld>
            <a:endParaRPr lang="en-US"/>
          </a:p>
        </p:txBody>
      </p:sp>
    </p:spTree>
    <p:extLst>
      <p:ext uri="{BB962C8B-B14F-4D97-AF65-F5344CB8AC3E}">
        <p14:creationId xmlns:p14="http://schemas.microsoft.com/office/powerpoint/2010/main" val="180294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kern="1200" dirty="0" smtClean="0">
                <a:solidFill>
                  <a:schemeClr val="tx1"/>
                </a:solidFill>
                <a:effectLst/>
                <a:latin typeface="+mn-lt"/>
                <a:ea typeface="+mn-ea"/>
                <a:cs typeface="+mn-cs"/>
              </a:rPr>
              <a:t>Βιογραφία[</a:t>
            </a:r>
            <a:r>
              <a:rPr lang="el-GR" sz="1200" b="0" i="0" u="none" strike="noStrike" kern="1200" dirty="0" smtClean="0">
                <a:solidFill>
                  <a:schemeClr val="tx1"/>
                </a:solidFill>
                <a:effectLst/>
                <a:latin typeface="+mn-lt"/>
                <a:ea typeface="+mn-ea"/>
                <a:cs typeface="+mn-cs"/>
                <a:hlinkClick r:id="rId3" tooltip="Επεξεργασία ενότητας: Βιογραφία"/>
              </a:rPr>
              <a:t>Επεξεργασία</a:t>
            </a:r>
            <a:r>
              <a:rPr lang="el-GR" sz="1200" b="0" i="0" kern="1200" dirty="0" smtClean="0">
                <a:solidFill>
                  <a:schemeClr val="tx1"/>
                </a:solidFill>
                <a:effectLst/>
                <a:latin typeface="+mn-lt"/>
                <a:ea typeface="+mn-ea"/>
                <a:cs typeface="+mn-cs"/>
              </a:rPr>
              <a:t> | </a:t>
            </a:r>
            <a:r>
              <a:rPr lang="el-GR" sz="1200" b="0" i="0" u="none" strike="noStrike" kern="1200" dirty="0" smtClean="0">
                <a:solidFill>
                  <a:schemeClr val="tx1"/>
                </a:solidFill>
                <a:effectLst/>
                <a:latin typeface="+mn-lt"/>
                <a:ea typeface="+mn-ea"/>
                <a:cs typeface="+mn-cs"/>
                <a:hlinkClick r:id="rId4" tooltip="Επεξεργασία ενότητας: Βιογραφία"/>
              </a:rPr>
              <a:t>επεξεργασία κώδικα</a:t>
            </a:r>
            <a:r>
              <a:rPr lang="el-GR" sz="1200" b="0" i="0" kern="1200" dirty="0" smtClean="0">
                <a:solidFill>
                  <a:schemeClr val="tx1"/>
                </a:solidFill>
                <a:effectLst/>
                <a:latin typeface="+mn-lt"/>
                <a:ea typeface="+mn-ea"/>
                <a:cs typeface="+mn-cs"/>
              </a:rPr>
              <a:t>]</a:t>
            </a:r>
          </a:p>
          <a:p>
            <a:r>
              <a:rPr lang="el-GR" sz="1200" b="0" i="0" kern="1200" dirty="0" smtClean="0">
                <a:solidFill>
                  <a:schemeClr val="tx1"/>
                </a:solidFill>
                <a:effectLst/>
                <a:latin typeface="+mn-lt"/>
                <a:ea typeface="+mn-ea"/>
                <a:cs typeface="+mn-cs"/>
              </a:rPr>
              <a:t>Η Μαίρη Σέλλεϋ ήταν κόρη του πολιτικού φιλοσόφου Ουίλλιαμ Γκόντουϊν και της φεμινίστριας συγγραφέως </a:t>
            </a:r>
            <a:r>
              <a:rPr lang="el-GR" sz="1200" b="0" i="0" u="none" strike="noStrike" kern="1200" dirty="0" smtClean="0">
                <a:solidFill>
                  <a:schemeClr val="tx1"/>
                </a:solidFill>
                <a:effectLst/>
                <a:latin typeface="+mn-lt"/>
                <a:ea typeface="+mn-ea"/>
                <a:cs typeface="+mn-cs"/>
                <a:hlinkClick r:id="rId5" tooltip="Μαίρη Γουόλστονκραφτ"/>
              </a:rPr>
              <a:t>Μαίρης Γουόλστονκραφτ</a:t>
            </a:r>
            <a:r>
              <a:rPr lang="el-GR" sz="1200" b="0" i="0" kern="1200" dirty="0" smtClean="0">
                <a:solidFill>
                  <a:schemeClr val="tx1"/>
                </a:solidFill>
                <a:effectLst/>
                <a:latin typeface="+mn-lt"/>
                <a:ea typeface="+mn-ea"/>
                <a:cs typeface="+mn-cs"/>
              </a:rPr>
              <a:t>. Η μητέρα της απεβίωσε λίγες μέρες μετά τη γέννηση της. Την ανατροφή της ανέλαβε ο πατέρας της, Γουίλιαμ Γκόντγουιν. Η Μαίρη έλαβε μια εξαιρετική εκπαίδευση, η οποία ήταν πολύ ευρεία και ριζοσπαστική για την εποχή της. Ο πατέρας της, όταν η ίδια ήταν 15 ετών, την περιέγραψε ως τολμηρή, αποφασιστική και με "κοφτερό" μυαλό. Το 1812, ο Γκόντγουιν την έστειλε να μείνει σε ένα σπίτι φίλων, των Μπάξτερς, στην </a:t>
            </a:r>
            <a:r>
              <a:rPr lang="el-GR" sz="1200" b="0" i="0" u="none" strike="noStrike" kern="1200" dirty="0" smtClean="0">
                <a:solidFill>
                  <a:schemeClr val="tx1"/>
                </a:solidFill>
                <a:effectLst/>
                <a:latin typeface="+mn-lt"/>
                <a:ea typeface="+mn-ea"/>
                <a:cs typeface="+mn-cs"/>
                <a:hlinkClick r:id="rId6" tooltip="Σκωτία"/>
              </a:rPr>
              <a:t>Σκωτία</a:t>
            </a:r>
            <a:r>
              <a:rPr lang="el-GR" sz="1200" b="0" i="0" kern="1200" dirty="0" smtClean="0">
                <a:solidFill>
                  <a:schemeClr val="tx1"/>
                </a:solidFill>
                <a:effectLst/>
                <a:latin typeface="+mn-lt"/>
                <a:ea typeface="+mn-ea"/>
                <a:cs typeface="+mn-cs"/>
              </a:rPr>
              <a:t>. Εκεί γνώρισε και ερωτεύτηκε τον ποιητή Πέρσι Σέλλεϋ, ο οποίος την απήγαγε το 1814 στην </a:t>
            </a:r>
            <a:r>
              <a:rPr lang="el-GR" sz="1200" b="0" i="0" u="none" strike="noStrike" kern="1200" dirty="0" smtClean="0">
                <a:solidFill>
                  <a:schemeClr val="tx1"/>
                </a:solidFill>
                <a:effectLst/>
                <a:latin typeface="+mn-lt"/>
                <a:ea typeface="+mn-ea"/>
                <a:cs typeface="+mn-cs"/>
                <a:hlinkClick r:id="rId7" tooltip="Ελβετία"/>
              </a:rPr>
              <a:t>Ελβετία</a:t>
            </a:r>
            <a:r>
              <a:rPr lang="el-GR" sz="1200" b="0" i="0" kern="1200" dirty="0" smtClean="0">
                <a:solidFill>
                  <a:schemeClr val="tx1"/>
                </a:solidFill>
                <a:effectLst/>
                <a:latin typeface="+mn-lt"/>
                <a:ea typeface="+mn-ea"/>
                <a:cs typeface="+mn-cs"/>
              </a:rPr>
              <a:t>. Παντρεύτηκαν μετά τον θάνατο της γυναίκας του Σέλλεϋ, Χάρριετ Γουέστμπρουκ. Το 1816 κατά τη διάρκεια ταξιδιού με τον Σέλλεϋ και ενώ φιλοξενούνταν στη βίλα του ποιητή </a:t>
            </a:r>
            <a:r>
              <a:rPr lang="el-GR" sz="1200" b="0" i="0" u="none" strike="noStrike" kern="1200" dirty="0" smtClean="0">
                <a:solidFill>
                  <a:schemeClr val="tx1"/>
                </a:solidFill>
                <a:effectLst/>
                <a:latin typeface="+mn-lt"/>
                <a:ea typeface="+mn-ea"/>
                <a:cs typeface="+mn-cs"/>
                <a:hlinkClick r:id="rId8" tooltip="Λόρδος Μπάυρον"/>
              </a:rPr>
              <a:t>Λόρδου Μπάυρον</a:t>
            </a:r>
            <a:r>
              <a:rPr lang="el-GR" sz="1200" b="0" i="0" kern="1200" dirty="0" smtClean="0">
                <a:solidFill>
                  <a:schemeClr val="tx1"/>
                </a:solidFill>
                <a:effectLst/>
                <a:latin typeface="+mn-lt"/>
                <a:ea typeface="+mn-ea"/>
                <a:cs typeface="+mn-cs"/>
              </a:rPr>
              <a:t> στην </a:t>
            </a:r>
            <a:r>
              <a:rPr lang="el-GR" sz="1200" b="0" i="0" u="none" strike="noStrike" kern="1200" dirty="0" smtClean="0">
                <a:solidFill>
                  <a:schemeClr val="tx1"/>
                </a:solidFill>
                <a:effectLst/>
                <a:latin typeface="+mn-lt"/>
                <a:ea typeface="+mn-ea"/>
                <a:cs typeface="+mn-cs"/>
                <a:hlinkClick r:id="rId7" tooltip="Ελβετία"/>
              </a:rPr>
              <a:t>Ελβετία</a:t>
            </a:r>
            <a:r>
              <a:rPr lang="el-GR" sz="1200" b="0" i="0" kern="1200" dirty="0" smtClean="0">
                <a:solidFill>
                  <a:schemeClr val="tx1"/>
                </a:solidFill>
                <a:effectLst/>
                <a:latin typeface="+mn-lt"/>
                <a:ea typeface="+mn-ea"/>
                <a:cs typeface="+mn-cs"/>
              </a:rPr>
              <a:t>, ξεκίνησε να γράφει το μυθιστόρημα </a:t>
            </a:r>
            <a:r>
              <a:rPr lang="el-GR" sz="1200" b="0" i="1" u="none" strike="noStrike" kern="1200" dirty="0" smtClean="0">
                <a:solidFill>
                  <a:schemeClr val="tx1"/>
                </a:solidFill>
                <a:effectLst/>
                <a:latin typeface="+mn-lt"/>
                <a:ea typeface="+mn-ea"/>
                <a:cs typeface="+mn-cs"/>
                <a:hlinkClick r:id="rId9" tooltip="Φρανκενστάιν"/>
              </a:rPr>
              <a:t>Φρανκενστάιν</a:t>
            </a:r>
            <a:r>
              <a:rPr lang="el-GR" sz="1200" b="0" i="0" kern="1200" dirty="0" smtClean="0">
                <a:solidFill>
                  <a:schemeClr val="tx1"/>
                </a:solidFill>
                <a:effectLst/>
                <a:latin typeface="+mn-lt"/>
                <a:ea typeface="+mn-ea"/>
                <a:cs typeface="+mn-cs"/>
              </a:rPr>
              <a:t>. Το έργο ολοκληρώθηκε το 1817 και εκδόθηκε το 1818. Μετά το θάνατο του συζύγου της αφοσιώθηκε στη συγγραφή.</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Mary </a:t>
            </a:r>
            <a:r>
              <a:rPr lang="en-US" sz="1200" b="1" i="0" kern="1200" dirty="0" smtClean="0">
                <a:solidFill>
                  <a:schemeClr val="tx1"/>
                </a:solidFill>
                <a:effectLst/>
                <a:latin typeface="+mn-lt"/>
                <a:ea typeface="+mn-ea"/>
                <a:cs typeface="+mn-cs"/>
              </a:rPr>
              <a:t>Shelley</a:t>
            </a:r>
            <a:r>
              <a:rPr lang="en-US" sz="1200" b="0" i="0" kern="1200" dirty="0" smtClean="0">
                <a:solidFill>
                  <a:schemeClr val="tx1"/>
                </a:solidFill>
                <a:effectLst/>
                <a:latin typeface="+mn-lt"/>
                <a:ea typeface="+mn-ea"/>
                <a:cs typeface="+mn-cs"/>
              </a:rPr>
              <a:t> tells her readers that Byron challenged her, Percy and </a:t>
            </a:r>
            <a:r>
              <a:rPr lang="en-US" sz="1200" b="0" i="0" kern="1200" dirty="0" err="1" smtClean="0">
                <a:solidFill>
                  <a:schemeClr val="tx1"/>
                </a:solidFill>
                <a:effectLst/>
                <a:latin typeface="+mn-lt"/>
                <a:ea typeface="+mn-ea"/>
                <a:cs typeface="+mn-cs"/>
              </a:rPr>
              <a:t>Polidori</a:t>
            </a:r>
            <a:r>
              <a:rPr lang="en-US" sz="1200" b="0" i="0" kern="1200" dirty="0" smtClean="0">
                <a:solidFill>
                  <a:schemeClr val="tx1"/>
                </a:solidFill>
                <a:effectLst/>
                <a:latin typeface="+mn-lt"/>
                <a:ea typeface="+mn-ea"/>
                <a:cs typeface="+mn-cs"/>
              </a:rPr>
              <a:t> each to </a:t>
            </a:r>
            <a:r>
              <a:rPr lang="en-US" sz="1200" b="1" i="0" kern="1200" dirty="0" smtClean="0">
                <a:solidFill>
                  <a:schemeClr val="tx1"/>
                </a:solidFill>
                <a:effectLst/>
                <a:latin typeface="+mn-lt"/>
                <a:ea typeface="+mn-ea"/>
                <a:cs typeface="+mn-cs"/>
              </a:rPr>
              <a:t>write</a:t>
            </a:r>
            <a:r>
              <a:rPr lang="en-US" sz="1200" b="0" i="0" kern="1200" dirty="0" smtClean="0">
                <a:solidFill>
                  <a:schemeClr val="tx1"/>
                </a:solidFill>
                <a:effectLst/>
                <a:latin typeface="+mn-lt"/>
                <a:ea typeface="+mn-ea"/>
                <a:cs typeface="+mn-cs"/>
              </a:rPr>
              <a:t> a ghost story. Prompted by Percy to further develop the story she created around her nightmare, she could draw on material with the same origin as the nightmare.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https://www.telegraph.co.uk/travel/destinations/europe/switzerland/articles/on-the-frankenstein-trail-in-switzerland/</a:t>
            </a:r>
            <a:endParaRPr lang="el-GR"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CD8EB6-6EDF-4CC8-85E9-F47BE82B9E61}" type="slidenum">
              <a:rPr lang="en-US" smtClean="0"/>
              <a:t>5</a:t>
            </a:fld>
            <a:endParaRPr lang="en-US"/>
          </a:p>
        </p:txBody>
      </p:sp>
    </p:spTree>
    <p:extLst>
      <p:ext uri="{BB962C8B-B14F-4D97-AF65-F5344CB8AC3E}">
        <p14:creationId xmlns:p14="http://schemas.microsoft.com/office/powerpoint/2010/main" val="2781899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solidFill>
                  <a:schemeClr val="bg1"/>
                </a:solidFill>
              </a:rPr>
              <a:t>Η ιστορία της οργανικής χημείας</a:t>
            </a:r>
            <a:endParaRPr lang="en-US" dirty="0">
              <a:solidFill>
                <a:schemeClr val="bg1"/>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5945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Wilhelm Scheele | Biography, Discoveries, &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371600"/>
            <a:ext cx="2057400" cy="2587925"/>
          </a:xfrm>
          <a:prstGeom prst="rect">
            <a:avLst/>
          </a:prstGeom>
          <a:noFill/>
          <a:extLst>
            <a:ext uri="{909E8E84-426E-40DD-AFC4-6F175D3DCCD1}">
              <a14:hiddenFill xmlns:a14="http://schemas.microsoft.com/office/drawing/2010/main">
                <a:solidFill>
                  <a:srgbClr val="FFFFFF"/>
                </a:solidFill>
              </a14:hiddenFill>
            </a:ext>
          </a:extLst>
        </p:spPr>
      </p:pic>
      <p:sp>
        <p:nvSpPr>
          <p:cNvPr id="6" name="Horizontal Scroll 5"/>
          <p:cNvSpPr/>
          <p:nvPr/>
        </p:nvSpPr>
        <p:spPr>
          <a:xfrm>
            <a:off x="7467600" y="1041455"/>
            <a:ext cx="1587500" cy="1244545"/>
          </a:xfrm>
          <a:prstGeom prst="horizontalScroll">
            <a:avLst>
              <a:gd name="adj" fmla="val 249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solidFill>
                  <a:schemeClr val="bg1"/>
                </a:solidFill>
              </a:rPr>
              <a:t>Bla</a:t>
            </a:r>
            <a:r>
              <a:rPr lang="en-US" b="1" dirty="0" smtClean="0">
                <a:solidFill>
                  <a:schemeClr val="bg1"/>
                </a:solidFill>
              </a:rPr>
              <a:t> </a:t>
            </a:r>
            <a:r>
              <a:rPr lang="en-US" b="1" dirty="0" err="1" smtClean="0">
                <a:solidFill>
                  <a:schemeClr val="bg1"/>
                </a:solidFill>
              </a:rPr>
              <a:t>bla</a:t>
            </a:r>
            <a:endParaRPr lang="en-US" b="1" dirty="0">
              <a:solidFill>
                <a:schemeClr val="bg1"/>
              </a:solidFill>
            </a:endParaRPr>
          </a:p>
        </p:txBody>
      </p:sp>
      <p:sp>
        <p:nvSpPr>
          <p:cNvPr id="2" name="Title 1"/>
          <p:cNvSpPr>
            <a:spLocks noGrp="1"/>
          </p:cNvSpPr>
          <p:nvPr>
            <p:ph type="title"/>
          </p:nvPr>
        </p:nvSpPr>
        <p:spPr/>
        <p:txBody>
          <a:bodyPr/>
          <a:lstStyle/>
          <a:p>
            <a:pPr algn="l"/>
            <a:r>
              <a:rPr lang="en-US" b="1" dirty="0"/>
              <a:t>Carl Wilhelm Scheele</a:t>
            </a:r>
            <a:r>
              <a:rPr lang="en-US" dirty="0"/>
              <a:t> </a:t>
            </a:r>
            <a:endParaRPr lang="en-US" dirty="0"/>
          </a:p>
        </p:txBody>
      </p:sp>
      <p:sp>
        <p:nvSpPr>
          <p:cNvPr id="3" name="Content Placeholder 2"/>
          <p:cNvSpPr>
            <a:spLocks noGrp="1"/>
          </p:cNvSpPr>
          <p:nvPr>
            <p:ph idx="1"/>
          </p:nvPr>
        </p:nvSpPr>
        <p:spPr>
          <a:xfrm>
            <a:off x="457200" y="1371600"/>
            <a:ext cx="4191000" cy="5257800"/>
          </a:xfrm>
        </p:spPr>
        <p:txBody>
          <a:bodyPr>
            <a:normAutofit fontScale="92500"/>
          </a:bodyPr>
          <a:lstStyle/>
          <a:p>
            <a:r>
              <a:rPr lang="el-GR" sz="2400" dirty="0" smtClean="0"/>
              <a:t>Φαρμακευτικός χημικός</a:t>
            </a:r>
          </a:p>
          <a:p>
            <a:r>
              <a:rPr lang="el-GR" sz="2400" b="1" dirty="0" smtClean="0">
                <a:solidFill>
                  <a:srgbClr val="FF0000"/>
                </a:solidFill>
              </a:rPr>
              <a:t>Ανακάλυψε</a:t>
            </a:r>
            <a:r>
              <a:rPr lang="el-GR" sz="2400" dirty="0" smtClean="0"/>
              <a:t> πολλές οργανικές ενώσεις σε </a:t>
            </a:r>
            <a:r>
              <a:rPr lang="el-GR" sz="2400" dirty="0" smtClean="0">
                <a:solidFill>
                  <a:srgbClr val="FF0000"/>
                </a:solidFill>
              </a:rPr>
              <a:t>φυσικά υλικά βιολογικής προέλευσης </a:t>
            </a:r>
            <a:r>
              <a:rPr lang="el-GR" sz="2400" dirty="0" smtClean="0"/>
              <a:t>πχ ουρικό όξύ, γαλακτικό οξύ, υαλουρονικό οξύ, κιτρικό οξύ</a:t>
            </a:r>
            <a:endParaRPr lang="en-US" sz="2400" dirty="0" smtClean="0"/>
          </a:p>
          <a:p>
            <a:r>
              <a:rPr lang="el-GR" sz="2400" dirty="0" smtClean="0">
                <a:solidFill>
                  <a:srgbClr val="FF0000"/>
                </a:solidFill>
              </a:rPr>
              <a:t>Ανακαλυψε στοιχεία όπως τα Ο, </a:t>
            </a:r>
            <a:r>
              <a:rPr lang="en-US" sz="2400" dirty="0" smtClean="0">
                <a:solidFill>
                  <a:srgbClr val="FF0000"/>
                </a:solidFill>
              </a:rPr>
              <a:t>H, </a:t>
            </a:r>
            <a:r>
              <a:rPr lang="en-US" sz="2400" dirty="0" err="1" smtClean="0">
                <a:solidFill>
                  <a:srgbClr val="FF0000"/>
                </a:solidFill>
              </a:rPr>
              <a:t>Cl</a:t>
            </a:r>
            <a:r>
              <a:rPr lang="en-US" sz="2400" dirty="0" smtClean="0"/>
              <a:t>, </a:t>
            </a:r>
            <a:r>
              <a:rPr lang="el-GR" sz="2400" dirty="0" smtClean="0"/>
              <a:t>Μο, Τ</a:t>
            </a:r>
            <a:r>
              <a:rPr lang="en-US" sz="2400" dirty="0" smtClean="0"/>
              <a:t>u, Ba</a:t>
            </a:r>
            <a:r>
              <a:rPr lang="el-GR" sz="2400" dirty="0" smtClean="0"/>
              <a:t>, κλπ</a:t>
            </a:r>
          </a:p>
          <a:p>
            <a:r>
              <a:rPr lang="el-GR" sz="2400" dirty="0" smtClean="0"/>
              <a:t>Αποκαλέστηκε </a:t>
            </a:r>
            <a:r>
              <a:rPr lang="el-GR" sz="2400" dirty="0"/>
              <a:t>‘ο άτυχος </a:t>
            </a:r>
            <a:r>
              <a:rPr lang="en-US" sz="2400" dirty="0"/>
              <a:t>Scheele" </a:t>
            </a:r>
            <a:r>
              <a:rPr lang="el-GR" sz="2400" dirty="0" smtClean="0"/>
              <a:t>γιατί δεν του αποδόθηκαν εύσημα, αλλά σε επόμενους…</a:t>
            </a:r>
            <a:endParaRPr lang="en-US" sz="2400" dirty="0" smtClean="0"/>
          </a:p>
          <a:p>
            <a:r>
              <a:rPr lang="el-GR" sz="2400" dirty="0" smtClean="0"/>
              <a:t>Πέθανε από χρόνια έκθεση σε χημικά</a:t>
            </a:r>
            <a:endParaRPr lang="el-GR" sz="2400" dirty="0"/>
          </a:p>
          <a:p>
            <a:endParaRPr lang="en-US" sz="2400" dirty="0" smtClean="0"/>
          </a:p>
        </p:txBody>
      </p:sp>
      <p:sp>
        <p:nvSpPr>
          <p:cNvPr id="4" name="AutoShape 4" descr="File:Flag of Sweden.svg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File:Flag of Sweden.svg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Sweden flag image - country fla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8175" y="386785"/>
            <a:ext cx="1063625" cy="6674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lag of Germany (3-2 aspect ratio).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0600" y="1485800"/>
            <a:ext cx="304800" cy="2032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arl Wilhelm Scheele (1742-1786) apparatus for investigating gases Stock  Photo - Alam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43" r="3252" b="11625"/>
          <a:stretch/>
        </p:blipFill>
        <p:spPr bwMode="auto">
          <a:xfrm>
            <a:off x="4724400" y="4038600"/>
            <a:ext cx="428336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647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Friedrich </a:t>
            </a:r>
            <a:r>
              <a:rPr lang="en-US" b="1" dirty="0" err="1"/>
              <a:t>Wöhler</a:t>
            </a:r>
            <a:endParaRPr lang="en-US" b="1" dirty="0"/>
          </a:p>
        </p:txBody>
      </p:sp>
      <p:sp>
        <p:nvSpPr>
          <p:cNvPr id="3" name="Content Placeholder 2"/>
          <p:cNvSpPr>
            <a:spLocks noGrp="1"/>
          </p:cNvSpPr>
          <p:nvPr>
            <p:ph idx="1"/>
          </p:nvPr>
        </p:nvSpPr>
        <p:spPr>
          <a:xfrm>
            <a:off x="457200" y="1600200"/>
            <a:ext cx="3581400" cy="4525963"/>
          </a:xfrm>
        </p:spPr>
        <p:txBody>
          <a:bodyPr/>
          <a:lstStyle/>
          <a:p>
            <a:r>
              <a:rPr lang="el-GR" dirty="0" smtClean="0"/>
              <a:t>‘Πατέρας </a:t>
            </a:r>
            <a:r>
              <a:rPr lang="el-GR" dirty="0"/>
              <a:t>της οργανικής </a:t>
            </a:r>
            <a:r>
              <a:rPr lang="el-GR" dirty="0" smtClean="0"/>
              <a:t>χημείας’</a:t>
            </a:r>
          </a:p>
          <a:p>
            <a:r>
              <a:rPr lang="el-GR" b="1" dirty="0" smtClean="0">
                <a:solidFill>
                  <a:srgbClr val="FF0000"/>
                </a:solidFill>
              </a:rPr>
              <a:t>Συνέθεσε</a:t>
            </a:r>
            <a:r>
              <a:rPr lang="el-GR" dirty="0" smtClean="0">
                <a:solidFill>
                  <a:srgbClr val="FF0000"/>
                </a:solidFill>
              </a:rPr>
              <a:t> </a:t>
            </a:r>
            <a:r>
              <a:rPr lang="el-GR" dirty="0" smtClean="0"/>
              <a:t>πρώτος οργανική ουσία, την ουρία</a:t>
            </a:r>
            <a:endParaRPr lang="en-US" dirty="0" smtClean="0"/>
          </a:p>
          <a:p>
            <a:r>
              <a:rPr lang="en-US" dirty="0" smtClean="0"/>
              <a:t>To</a:t>
            </a:r>
            <a:r>
              <a:rPr lang="el-GR" dirty="0" smtClean="0"/>
              <a:t> τέλος του βιταλισμού…</a:t>
            </a:r>
          </a:p>
          <a:p>
            <a:endParaRPr lang="en-US" dirty="0"/>
          </a:p>
        </p:txBody>
      </p:sp>
      <p:pic>
        <p:nvPicPr>
          <p:cNvPr id="2050" name="Picture 2" descr="Φρήντριχ Βέλερ - Βικιπαίδει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0"/>
            <a:ext cx="3665746"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Flag of Germany (3-2 aspect rati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609600"/>
            <a:ext cx="685466"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7162800" y="622300"/>
            <a:ext cx="1752600" cy="1447800"/>
          </a:xfrm>
          <a:prstGeom prst="wedgeEllipseCallout">
            <a:avLst>
              <a:gd name="adj1" fmla="val -45471"/>
              <a:gd name="adj2" fmla="val 6776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t>Was???</a:t>
            </a:r>
            <a:endParaRPr lang="en-US" sz="2400" b="1" dirty="0"/>
          </a:p>
        </p:txBody>
      </p:sp>
    </p:spTree>
    <p:extLst>
      <p:ext uri="{BB962C8B-B14F-4D97-AF65-F5344CB8AC3E}">
        <p14:creationId xmlns:p14="http://schemas.microsoft.com/office/powerpoint/2010/main" val="225871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DNA Art&quot; Poster by James9834 | Redbubble"/>
          <p:cNvPicPr>
            <a:picLocks noChangeAspect="1" noChangeArrowheads="1"/>
          </p:cNvPicPr>
          <p:nvPr/>
        </p:nvPicPr>
        <p:blipFill rotWithShape="1">
          <a:blip r:embed="rId3">
            <a:extLst>
              <a:ext uri="{28A0092B-C50C-407E-A947-70E740481C1C}">
                <a14:useLocalDpi xmlns:a14="http://schemas.microsoft.com/office/drawing/2010/main" val="0"/>
              </a:ext>
            </a:extLst>
          </a:blip>
          <a:srcRect l="15199" t="15800" r="16401" b="15200"/>
          <a:stretch/>
        </p:blipFill>
        <p:spPr bwMode="auto">
          <a:xfrm>
            <a:off x="5159735" y="1143000"/>
            <a:ext cx="4022366"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98438"/>
            <a:ext cx="8229600" cy="1143000"/>
          </a:xfrm>
        </p:spPr>
        <p:txBody>
          <a:bodyPr/>
          <a:lstStyle/>
          <a:p>
            <a:r>
              <a:rPr lang="el-GR" dirty="0" smtClean="0"/>
              <a:t>Βιταλισμός </a:t>
            </a:r>
            <a:r>
              <a:rPr lang="en-US" dirty="0" err="1" smtClean="0"/>
              <a:t>vs</a:t>
            </a:r>
            <a:r>
              <a:rPr lang="en-US" dirty="0" smtClean="0"/>
              <a:t> …</a:t>
            </a:r>
            <a:endParaRPr lang="en-US" dirty="0"/>
          </a:p>
        </p:txBody>
      </p:sp>
      <p:sp>
        <p:nvSpPr>
          <p:cNvPr id="5" name="Content Placeholder 4"/>
          <p:cNvSpPr>
            <a:spLocks noGrp="1"/>
          </p:cNvSpPr>
          <p:nvPr>
            <p:ph idx="1"/>
          </p:nvPr>
        </p:nvSpPr>
        <p:spPr>
          <a:xfrm>
            <a:off x="0" y="1524000"/>
            <a:ext cx="5715000" cy="4876800"/>
          </a:xfrm>
        </p:spPr>
        <p:txBody>
          <a:bodyPr>
            <a:normAutofit fontScale="92500"/>
          </a:bodyPr>
          <a:lstStyle/>
          <a:p>
            <a:r>
              <a:rPr lang="el-GR" dirty="0" smtClean="0"/>
              <a:t>Βιταλισμός: </a:t>
            </a:r>
            <a:r>
              <a:rPr lang="en-US" b="1" dirty="0" smtClean="0"/>
              <a:t>Vis </a:t>
            </a:r>
            <a:r>
              <a:rPr lang="en-US" b="1" dirty="0" err="1" smtClean="0"/>
              <a:t>vitalis</a:t>
            </a:r>
            <a:r>
              <a:rPr lang="el-GR" b="1" dirty="0" smtClean="0"/>
              <a:t> </a:t>
            </a:r>
            <a:r>
              <a:rPr lang="el-GR" dirty="0" smtClean="0"/>
              <a:t>(</a:t>
            </a:r>
            <a:r>
              <a:rPr lang="en-US" dirty="0"/>
              <a:t>v</a:t>
            </a:r>
            <a:r>
              <a:rPr lang="en-US" dirty="0" smtClean="0"/>
              <a:t>ita </a:t>
            </a:r>
            <a:r>
              <a:rPr lang="en-US" dirty="0"/>
              <a:t>= </a:t>
            </a:r>
            <a:r>
              <a:rPr lang="el-GR" dirty="0" smtClean="0"/>
              <a:t>ζωη</a:t>
            </a:r>
            <a:r>
              <a:rPr lang="en-US" dirty="0" smtClean="0"/>
              <a:t>)</a:t>
            </a:r>
            <a:r>
              <a:rPr lang="el-GR" dirty="0" smtClean="0"/>
              <a:t> = ζωτική δύναμη = ζωογόνος δύναμη των έμβιων όντων</a:t>
            </a:r>
          </a:p>
          <a:p>
            <a:r>
              <a:rPr lang="en-US" dirty="0" smtClean="0"/>
              <a:t>A</a:t>
            </a:r>
            <a:r>
              <a:rPr lang="el-GR" dirty="0" smtClean="0"/>
              <a:t>νιμισμό</a:t>
            </a:r>
            <a:r>
              <a:rPr lang="el-GR" dirty="0"/>
              <a:t>ς</a:t>
            </a:r>
            <a:r>
              <a:rPr lang="el-GR" dirty="0" smtClean="0"/>
              <a:t> (</a:t>
            </a:r>
            <a:r>
              <a:rPr lang="en-US" dirty="0" smtClean="0"/>
              <a:t>animus = </a:t>
            </a:r>
            <a:r>
              <a:rPr lang="el-GR" dirty="0" smtClean="0"/>
              <a:t>ψυχή) = πνεύμα που έχουν τα έμβια όντα </a:t>
            </a:r>
            <a:r>
              <a:rPr lang="el-GR" dirty="0"/>
              <a:t>ανεξάρτητο από τη φυσική </a:t>
            </a:r>
            <a:r>
              <a:rPr lang="el-GR" dirty="0" smtClean="0"/>
              <a:t>τους ύπαρξη</a:t>
            </a:r>
          </a:p>
          <a:p>
            <a:r>
              <a:rPr lang="el-GR" dirty="0" smtClean="0"/>
              <a:t>Ο άνθρωπος δε μπορει να δημιουργήσει οργανικές ουσίες</a:t>
            </a:r>
            <a:endParaRPr lang="en-US" dirty="0"/>
          </a:p>
        </p:txBody>
      </p:sp>
    </p:spTree>
    <p:extLst>
      <p:ext uri="{BB962C8B-B14F-4D97-AF65-F5344CB8AC3E}">
        <p14:creationId xmlns:p14="http://schemas.microsoft.com/office/powerpoint/2010/main" val="3807531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Shelley - </a:t>
            </a:r>
            <a:r>
              <a:rPr lang="en-US" dirty="0" err="1" smtClean="0"/>
              <a:t>Frankestein</a:t>
            </a:r>
            <a:endParaRPr lang="en-US" dirty="0"/>
          </a:p>
        </p:txBody>
      </p:sp>
      <p:sp>
        <p:nvSpPr>
          <p:cNvPr id="3" name="Content Placeholder 2"/>
          <p:cNvSpPr>
            <a:spLocks noGrp="1"/>
          </p:cNvSpPr>
          <p:nvPr>
            <p:ph idx="1"/>
          </p:nvPr>
        </p:nvSpPr>
        <p:spPr/>
        <p:txBody>
          <a:bodyPr/>
          <a:lstStyle/>
          <a:p>
            <a:endParaRPr lang="en-US"/>
          </a:p>
        </p:txBody>
      </p:sp>
      <p:pic>
        <p:nvPicPr>
          <p:cNvPr id="5" name="Picture 4" descr="Frankenstein - c. 1895 - Rare art nouveau cover - Donohue - Very good  condition | Book cover art, Antique books, Book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690" y="1451607"/>
            <a:ext cx="3818499" cy="498414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iography of Mary Shelley, Noveli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76" y="1704676"/>
            <a:ext cx="4238924" cy="423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791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 </a:t>
            </a:r>
            <a:r>
              <a:rPr lang="el-GR" dirty="0" smtClean="0"/>
              <a:t>βιλα </a:t>
            </a:r>
            <a:r>
              <a:rPr lang="en-US" dirty="0" err="1" smtClean="0"/>
              <a:t>Diodadi</a:t>
            </a:r>
            <a:r>
              <a:rPr lang="en-US" dirty="0" smtClean="0"/>
              <a:t> </a:t>
            </a:r>
            <a:r>
              <a:rPr lang="el-GR" dirty="0" smtClean="0"/>
              <a:t>στη λίμνη </a:t>
            </a:r>
            <a:endParaRPr lang="en-US" dirty="0"/>
          </a:p>
        </p:txBody>
      </p:sp>
      <p:sp>
        <p:nvSpPr>
          <p:cNvPr id="3" name="Content Placeholder 2"/>
          <p:cNvSpPr>
            <a:spLocks noGrp="1"/>
          </p:cNvSpPr>
          <p:nvPr>
            <p:ph idx="1"/>
          </p:nvPr>
        </p:nvSpPr>
        <p:spPr/>
        <p:txBody>
          <a:bodyPr/>
          <a:lstStyle/>
          <a:p>
            <a:endParaRPr lang="en-US"/>
          </a:p>
        </p:txBody>
      </p:sp>
      <p:pic>
        <p:nvPicPr>
          <p:cNvPr id="5122" name="Picture 2" descr="Frankenstein' Was Born During a Ghastly Vacation -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438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157</Words>
  <Application>Microsoft Office PowerPoint</Application>
  <PresentationFormat>On-screen Show (4:3)</PresentationFormat>
  <Paragraphs>30</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Η ιστορία της οργανικής χημείας</vt:lpstr>
      <vt:lpstr>Carl Wilhelm Scheele </vt:lpstr>
      <vt:lpstr>Friedrich Wöhler</vt:lpstr>
      <vt:lpstr>Βιταλισμός vs …</vt:lpstr>
      <vt:lpstr>Mary Shelley - Frankestein</vt:lpstr>
      <vt:lpstr>H βιλα Diodadi στη λίμνη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Arlapanos</dc:creator>
  <cp:lastModifiedBy>ARLA</cp:lastModifiedBy>
  <cp:revision>10</cp:revision>
  <dcterms:created xsi:type="dcterms:W3CDTF">2006-08-16T00:00:00Z</dcterms:created>
  <dcterms:modified xsi:type="dcterms:W3CDTF">2020-12-06T20:13:00Z</dcterms:modified>
</cp:coreProperties>
</file>