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77" r:id="rId4"/>
    <p:sldId id="276" r:id="rId5"/>
    <p:sldId id="296" r:id="rId6"/>
    <p:sldId id="278" r:id="rId7"/>
    <p:sldId id="273" r:id="rId8"/>
    <p:sldId id="279" r:id="rId9"/>
    <p:sldId id="284" r:id="rId10"/>
    <p:sldId id="280" r:id="rId11"/>
    <p:sldId id="282" r:id="rId12"/>
    <p:sldId id="283" r:id="rId13"/>
    <p:sldId id="285" r:id="rId14"/>
    <p:sldId id="286" r:id="rId15"/>
    <p:sldId id="281" r:id="rId16"/>
    <p:sldId id="288" r:id="rId17"/>
    <p:sldId id="275" r:id="rId18"/>
    <p:sldId id="289" r:id="rId19"/>
    <p:sldId id="291" r:id="rId20"/>
    <p:sldId id="290" r:id="rId21"/>
    <p:sldId id="292" r:id="rId22"/>
    <p:sldId id="293" r:id="rId23"/>
    <p:sldId id="294" r:id="rId24"/>
    <p:sldId id="295" r:id="rId25"/>
    <p:sldId id="266" r:id="rId26"/>
    <p:sldId id="287" r:id="rId27"/>
    <p:sldId id="267" r:id="rId28"/>
    <p:sldId id="268" r:id="rId29"/>
    <p:sldId id="269" r:id="rId30"/>
    <p:sldId id="270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pPr algn="l"/>
            <a:r>
              <a:rPr lang="el-G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1. </a:t>
            </a:r>
            <a:r>
              <a:rPr lang="el-GR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ΑΝΘΡΩΠΟΣ ΚΑΙ ΥΓΕΙΑ</a:t>
            </a:r>
            <a:endParaRPr lang="en-US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61C9-987E-40B3-8EEF-A0A15FABB4E3}" type="datetime1">
              <a:rPr lang="el-GR" smtClean="0"/>
              <a:pPr/>
              <a:t>7/1/2026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2CC42B46-C245-4B92-954F-9ED28AC232EC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="" xmlns:a16="http://schemas.microsoft.com/office/drawing/2014/main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="" xmlns:a16="http://schemas.microsoft.com/office/drawing/2014/main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="" xmlns:a16="http://schemas.microsoft.com/office/drawing/2014/main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="" xmlns:a16="http://schemas.microsoft.com/office/drawing/2014/main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02175" y="831606"/>
            <a:ext cx="8941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1.3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ΜΗΧΑΝΙΣΜΟΙ ΑΜΥΝΑΣ ΤΟΥ ΑΝΘΡΩΠΙΝΟΥ ΟΡΓΑΝΙΣΜΟΥ – ΒΑΣΙΚΕΣ ΑΡΧΕΣ </a:t>
            </a:r>
            <a:r>
              <a:rPr lang="el-G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ΑΝΟΣΙΑΣ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ΥΠΟΕΝΟΤΗΤΑ </a:t>
            </a:r>
            <a:r>
              <a:rPr lang="el-G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1.3.4. </a:t>
            </a:r>
            <a:r>
              <a:rPr lang="el-G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l-G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Σύνδρομο Επίκτητης Ανοσολογικής Ανεπάρκειας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cquired </a:t>
            </a:r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mmune </a:t>
            </a:r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eficiency </a:t>
            </a:r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yndrome)</a:t>
            </a:r>
            <a:endParaRPr lang="el-G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/>
            <a:endPara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/>
            <a:endParaRPr lang="el-GR" sz="28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6155" y="4618653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FF0000"/>
                </a:solidFill>
              </a:rPr>
              <a:t>Σελ</a:t>
            </a:r>
            <a:r>
              <a:rPr lang="en-US" b="1" dirty="0" smtClean="0">
                <a:solidFill>
                  <a:srgbClr val="FF0000"/>
                </a:solidFill>
              </a:rPr>
              <a:t>. 47-52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2741643" y="2175822"/>
            <a:ext cx="522516" cy="31195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4516792" y="1857799"/>
            <a:ext cx="522516" cy="35502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19061" y="399684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AIDS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3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92D050"/>
                </a:solidFill>
              </a:rPr>
              <a:t>Τρόποι Μετάδοσης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42181" y="1754513"/>
            <a:ext cx="87468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Αίμα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Σπέρμα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Κολπικές εκκρίσεις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Σάλιο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Δάκρυα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Ιδρώτα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Μητρικό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γάλα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>
                <a:solidFill>
                  <a:srgbClr val="0000FF"/>
                </a:solidFill>
              </a:rPr>
              <a:t>Εγκεφαλονωτιαίο υγρό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181" y="923516"/>
            <a:ext cx="7894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Στον οργανισμό του ανθρώπου ο ιός ανιχνεύεται κυρίως στο: 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92D050"/>
                </a:solidFill>
              </a:rPr>
              <a:t>Τρόποι Μετάδοσης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61053"/>
            <a:ext cx="8531817" cy="166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4400" dirty="0" smtClean="0">
                <a:solidFill>
                  <a:srgbClr val="0000FF"/>
                </a:solidFill>
              </a:rPr>
              <a:t>Ο ιός </a:t>
            </a:r>
            <a:r>
              <a:rPr lang="en-US" sz="4400" dirty="0" smtClean="0">
                <a:solidFill>
                  <a:srgbClr val="0000FF"/>
                </a:solidFill>
              </a:rPr>
              <a:t>HIV </a:t>
            </a:r>
            <a:r>
              <a:rPr lang="el-GR" sz="4400" dirty="0" smtClean="0">
                <a:solidFill>
                  <a:srgbClr val="0000FF"/>
                </a:solidFill>
              </a:rPr>
              <a:t>βρίσκεται σε πολύ μεγαλύτερες συγκεντρώσεις:</a:t>
            </a:r>
          </a:p>
          <a:p>
            <a:pPr>
              <a:buFont typeface="Wingdings" pitchFamily="2" charset="2"/>
              <a:buChar char="Ø"/>
            </a:pPr>
            <a:r>
              <a:rPr lang="el-GR" sz="4400" dirty="0" smtClean="0">
                <a:solidFill>
                  <a:srgbClr val="0000FF"/>
                </a:solidFill>
              </a:rPr>
              <a:t>στο αίμα,</a:t>
            </a:r>
          </a:p>
          <a:p>
            <a:pPr>
              <a:buFont typeface="Wingdings" pitchFamily="2" charset="2"/>
              <a:buChar char="Ø"/>
            </a:pPr>
            <a:r>
              <a:rPr lang="el-GR" sz="4400" dirty="0" smtClean="0">
                <a:solidFill>
                  <a:srgbClr val="0000FF"/>
                </a:solidFill>
              </a:rPr>
              <a:t>στο σπέρμα και </a:t>
            </a:r>
          </a:p>
          <a:p>
            <a:pPr>
              <a:buFont typeface="Wingdings" pitchFamily="2" charset="2"/>
              <a:buChar char="Ø"/>
            </a:pPr>
            <a:r>
              <a:rPr lang="el-GR" sz="4400" dirty="0" smtClean="0">
                <a:solidFill>
                  <a:srgbClr val="0000FF"/>
                </a:solidFill>
              </a:rPr>
              <a:t> στις κολπικές εκκρίσεις, </a:t>
            </a:r>
          </a:p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Αυτό προδιαγράφει και τον τρόπο μετάδοσης του ιού.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92D050"/>
                </a:solidFill>
              </a:rPr>
              <a:t>Τρόποι Μετάδοσης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497" y="923516"/>
            <a:ext cx="7968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0000FF"/>
                </a:solidFill>
              </a:rPr>
              <a:t>Ο ιός μπορεί να μεταδοθεί:</a:t>
            </a:r>
          </a:p>
          <a:p>
            <a:endParaRPr lang="el-GR" sz="32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00FF"/>
                </a:solidFill>
              </a:rPr>
              <a:t> με τη μετάγγιση αίματος ή </a:t>
            </a:r>
          </a:p>
          <a:p>
            <a:pPr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00FF"/>
                </a:solidFill>
              </a:rPr>
              <a:t> με τη χρήση της ίδιας σύριγγας (κυρίως από τοξικομανείς).</a:t>
            </a:r>
          </a:p>
          <a:p>
            <a:pPr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00FF"/>
                </a:solidFill>
              </a:rPr>
              <a:t> κατά τη σεξουαλική επαφή ενός φορέα και ενός υγιούς ατόμου</a:t>
            </a:r>
          </a:p>
          <a:p>
            <a:pPr>
              <a:buFont typeface="Wingdings" pitchFamily="2" charset="2"/>
              <a:buChar char="v"/>
            </a:pPr>
            <a:r>
              <a:rPr lang="el-GR" sz="3200" u="sng" dirty="0" smtClean="0">
                <a:solidFill>
                  <a:srgbClr val="0000FF"/>
                </a:solidFill>
              </a:rPr>
              <a:t>κατά τον τοκετό</a:t>
            </a:r>
            <a:r>
              <a:rPr lang="el-GR" sz="3200" dirty="0" smtClean="0">
                <a:solidFill>
                  <a:srgbClr val="0000FF"/>
                </a:solidFill>
              </a:rPr>
              <a:t>, από τη μητέρα – φορέα προς το νεογνό.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FF0000"/>
                </a:solidFill>
              </a:rPr>
              <a:t>Δ</a:t>
            </a:r>
            <a:r>
              <a:rPr lang="en-US" sz="4000" dirty="0" smtClean="0">
                <a:solidFill>
                  <a:srgbClr val="FF0000"/>
                </a:solidFill>
              </a:rPr>
              <a:t>EN</a:t>
            </a:r>
            <a:r>
              <a:rPr lang="el-GR" sz="4000" dirty="0" smtClean="0">
                <a:solidFill>
                  <a:srgbClr val="92D050"/>
                </a:solidFill>
              </a:rPr>
              <a:t> μεταδίδεται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569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Χειραψία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Ασπασμούς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Σάλιο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Έντομα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Κοινή χρήση σκευών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FFC000"/>
                </a:solidFill>
              </a:rPr>
              <a:t>Πρόληψη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979715"/>
            <a:ext cx="8531817" cy="2183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 Έλεγχος αίματος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 </a:t>
            </a:r>
            <a:r>
              <a:rPr lang="el-GR" sz="3200" dirty="0" smtClean="0">
                <a:solidFill>
                  <a:srgbClr val="92D050"/>
                </a:solidFill>
              </a:rPr>
              <a:t>Σύριγγες μιας χρήσης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 Αποστείρωση εργαλείων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92D050"/>
                </a:solidFill>
              </a:rPr>
              <a:t>Χρήση προφυλακτικού</a:t>
            </a:r>
            <a:endParaRPr lang="el-GR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chemeClr val="tx2"/>
                </a:solidFill>
              </a:rPr>
              <a:t>Διάγνωση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979715"/>
            <a:ext cx="8531817" cy="2183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 Ανίχνευση RNA του ιού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 Ανίχνευση αντισωμάτων</a:t>
            </a:r>
          </a:p>
          <a:p>
            <a:pPr lvl="8"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0000FF"/>
                </a:solidFill>
              </a:rPr>
              <a:t>Χρονικό διάστημα               6 εβδομάδες – 6 μήνες</a:t>
            </a:r>
            <a:endParaRPr lang="el-GR" sz="3200" dirty="0">
              <a:solidFill>
                <a:srgbClr val="0000FF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3284376" y="2080727"/>
            <a:ext cx="923731" cy="4385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5439"/>
          <a:stretch>
            <a:fillRect/>
          </a:stretch>
        </p:blipFill>
        <p:spPr bwMode="auto">
          <a:xfrm>
            <a:off x="3275533" y="3284376"/>
            <a:ext cx="5506517" cy="21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Κύκλος ζωής ιού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266" y="1259633"/>
            <a:ext cx="8184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Όταν ο ιός ΗIV εισέλθει στον οργανισμό του ανθρώπου, αρχίζει ένας «αγώνας» μεταξύ αυτού και του ανοσοβιολογικού συστήματος.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52400" y="3886200"/>
            <a:ext cx="89154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3505200"/>
            <a:ext cx="0" cy="304800"/>
          </a:xfrm>
          <a:prstGeom prst="line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200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Μόλυνση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2895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Διάγνωση</a:t>
            </a:r>
            <a:endParaRPr lang="en-US" sz="1600" dirty="0"/>
          </a:p>
        </p:txBody>
      </p:sp>
      <p:grpSp>
        <p:nvGrpSpPr>
          <p:cNvPr id="2" name="Group 25"/>
          <p:cNvGrpSpPr/>
          <p:nvPr/>
        </p:nvGrpSpPr>
        <p:grpSpPr>
          <a:xfrm>
            <a:off x="5257800" y="3276600"/>
            <a:ext cx="990600" cy="762000"/>
            <a:chOff x="4800600" y="3276600"/>
            <a:chExt cx="9906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3276600"/>
              <a:ext cx="0" cy="762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00600" y="3276600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7239000" y="3276600"/>
            <a:ext cx="990600" cy="762000"/>
            <a:chOff x="4800600" y="3276600"/>
            <a:chExt cx="990600" cy="762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800600" y="3276600"/>
              <a:ext cx="0" cy="762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800600" y="3276600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239000" y="2895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Συμπτώματα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Ημέρα 0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4038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6 εβδομάδες/6 μήνες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4114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7-10 χρόνια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276600" y="990600"/>
            <a:ext cx="0" cy="2895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62200" y="609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Ενεργοποίηση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1066800"/>
            <a:ext cx="2514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200" dirty="0" smtClean="0"/>
              <a:t> Ο ιός μολύνει περιορισμένο αριθμό βοηθητικών Τ-λεμφοκυττάρων.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Από το </a:t>
            </a:r>
            <a:r>
              <a:rPr lang="en-US" sz="1200" dirty="0" smtClean="0"/>
              <a:t>RNA </a:t>
            </a:r>
            <a:r>
              <a:rPr lang="el-GR" sz="1200" dirty="0" smtClean="0"/>
              <a:t>του ιού συντίθεται μονόκλωνο </a:t>
            </a:r>
            <a:r>
              <a:rPr lang="en-US" sz="1200" dirty="0" smtClean="0"/>
              <a:t>DNA, </a:t>
            </a:r>
            <a:r>
              <a:rPr lang="el-GR" sz="1200" dirty="0" smtClean="0"/>
              <a:t>το οποίο στη συνέχεια μετατρέπεται σε δίκλωνο </a:t>
            </a:r>
            <a:r>
              <a:rPr lang="en-US" sz="1200" dirty="0" smtClean="0"/>
              <a:t>DNA. 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Το δίκλωνο </a:t>
            </a:r>
            <a:r>
              <a:rPr lang="en-US" sz="1200" dirty="0" smtClean="0"/>
              <a:t>DNA </a:t>
            </a:r>
            <a:r>
              <a:rPr lang="el-GR" sz="1200" dirty="0" smtClean="0"/>
              <a:t>του ιού συνδέεται με το </a:t>
            </a:r>
            <a:r>
              <a:rPr lang="en-US" sz="1200" dirty="0" smtClean="0"/>
              <a:t>DNA </a:t>
            </a:r>
            <a:r>
              <a:rPr lang="el-GR" sz="1200" dirty="0" smtClean="0"/>
              <a:t>του κυττάρου-ξενιστή και παραμένει ανενεργό.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152400"/>
            <a:ext cx="266700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Λανθάνουσα κατάσταση </a:t>
            </a:r>
          </a:p>
          <a:p>
            <a:r>
              <a:rPr lang="el-GR" sz="1400" dirty="0" smtClean="0">
                <a:solidFill>
                  <a:srgbClr val="FF0000"/>
                </a:solidFill>
              </a:rPr>
              <a:t>(ο ιός ανενεργός)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4593" y="152400"/>
            <a:ext cx="55626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Ο ιός </a:t>
            </a:r>
            <a:r>
              <a:rPr lang="el-GR" sz="1400" b="1" dirty="0" smtClean="0">
                <a:solidFill>
                  <a:srgbClr val="FF0000"/>
                </a:solidFill>
              </a:rPr>
              <a:t>ενεργός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066800"/>
            <a:ext cx="2514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200" dirty="0" smtClean="0"/>
              <a:t> Ο ιός πολλαπλασιάζεται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Μόλυνση περισσότερων βοηθητικών Τ-λεμφοκυττάρων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Μείωση αριθμού Τ-λεμφοκυττάρων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Το ανοσοβιολογικό σύστημα ενεργοποιείται από πολλά αντιγόνα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43934" y="3487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FF0000"/>
                </a:solidFill>
              </a:rPr>
              <a:t>Ο ιός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463035" y="5035035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Ο άνθρωπος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4422577"/>
            <a:ext cx="61722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1"/>
                </a:solidFill>
              </a:rPr>
              <a:t>Φορέας </a:t>
            </a:r>
          </a:p>
          <a:p>
            <a:r>
              <a:rPr lang="el-GR" sz="1400" dirty="0" smtClean="0">
                <a:solidFill>
                  <a:schemeClr val="accent1"/>
                </a:solidFill>
              </a:rPr>
              <a:t>(υγιής, αλλά μεταδίδει τον ιό)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 Το άτομο εμφανίζει λοιμώξεις, οι οποίες γρήγορα παρέχονται και δεν οδηγούν στην υποψία της νόσου.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 Στο διάστημα αυτό το ανοσοβιολογικό σύστημα ενεργοποιείται από πολλά</a:t>
            </a:r>
          </a:p>
          <a:p>
            <a:r>
              <a:rPr lang="el-GR" sz="1400" dirty="0" smtClean="0">
                <a:solidFill>
                  <a:schemeClr val="accent1"/>
                </a:solidFill>
              </a:rPr>
              <a:t>αντιγόνα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 Το άτομο όμως μπορεί να μεταδίδει τον ιό χωρίς να το γνωρίζει.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 Κατά το χρονικό αυτό διάστημα ο ιός μολύνει και καταστρέφει όλο και περισσότερα βοηθητικά Τ-λεμφοκύτταρα, με αποτέλεσμα να εξασθενεί η λειτουργία του ανοσοβιολογικού συστήματος.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2193" y="4422577"/>
            <a:ext cx="190500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1"/>
                </a:solidFill>
              </a:rPr>
              <a:t>Ασθενής</a:t>
            </a:r>
          </a:p>
          <a:p>
            <a:endParaRPr lang="el-GR" sz="1400" b="1" dirty="0" smtClean="0">
              <a:solidFill>
                <a:schemeClr val="accent1"/>
              </a:solidFill>
            </a:endParaRPr>
          </a:p>
          <a:p>
            <a:r>
              <a:rPr lang="el-GR" sz="1400" b="1" dirty="0" smtClean="0">
                <a:solidFill>
                  <a:schemeClr val="accent1"/>
                </a:solidFill>
              </a:rPr>
              <a:t>Συμπτώματα 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 Υψηλός πυρετός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Έντονες λοιμώξεις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Διάρροιες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chemeClr val="accent1"/>
                </a:solidFill>
              </a:rPr>
              <a:t>…..Θάνατος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1551" y="882134"/>
            <a:ext cx="2575249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100" dirty="0" smtClean="0"/>
              <a:t>Από τη στιγμή της μόλυνσης του οργα-</a:t>
            </a:r>
          </a:p>
          <a:p>
            <a:r>
              <a:rPr lang="el-GR" sz="1100" dirty="0" smtClean="0"/>
              <a:t>νισμού από τον ιό μέχρι τη διάγνωση της</a:t>
            </a:r>
          </a:p>
          <a:p>
            <a:r>
              <a:rPr lang="el-GR" sz="1100" dirty="0" smtClean="0"/>
              <a:t>νόσου (με την ανίχνευση του ιού στο αίμα) απαιτείται αρκετό χρονικό διάστημα, που μπορεί να έχει διάρκεια από 6 εβδομάδες έως 6 μήνες.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Κύκλος ζωής ιού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989045"/>
            <a:ext cx="5710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</a:rPr>
              <a:t> Με την είσοδό του στον οργανισμό ο ιός HIV συνδέεται με τους ειδικούς υποδοχείς που βρίσκονται στην πλασματική μεμβράνη των βοηθητικών Τ-λεμφοκυττάρων και μολύνει περιορισμένο αριθμό από αυτά τα κύτταρα.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841" y="3422650"/>
            <a:ext cx="5486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688841" y="3422650"/>
            <a:ext cx="2118049" cy="2564368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noProof="0" dirty="0" smtClean="0">
                <a:solidFill>
                  <a:schemeClr val="accent6">
                    <a:lumMod val="75000"/>
                  </a:schemeClr>
                </a:solidFill>
              </a:rPr>
              <a:t>Κεντρικό Δόγμα Μοριακής Βιολογίας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45" y="2500604"/>
            <a:ext cx="162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DNA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0981" y="2500604"/>
            <a:ext cx="162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RNA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7918" y="2550363"/>
            <a:ext cx="243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πρωτεϊνες</a:t>
            </a:r>
            <a:endParaRPr lang="en-US" sz="4000" dirty="0"/>
          </a:p>
        </p:txBody>
      </p:sp>
      <p:sp>
        <p:nvSpPr>
          <p:cNvPr id="21" name="Right Arrow 20"/>
          <p:cNvSpPr/>
          <p:nvPr/>
        </p:nvSpPr>
        <p:spPr>
          <a:xfrm>
            <a:off x="2385518" y="2274177"/>
            <a:ext cx="942393" cy="55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094507" y="2274177"/>
            <a:ext cx="1253411" cy="55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27370" y="1904845"/>
            <a:ext cx="146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μεταγραφή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83010" y="1904845"/>
            <a:ext cx="146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μετάφραση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80930" y="2932304"/>
            <a:ext cx="3079102" cy="921703"/>
            <a:chOff x="1380930" y="2932304"/>
            <a:chExt cx="3079102" cy="921703"/>
          </a:xfrm>
        </p:grpSpPr>
        <p:sp>
          <p:nvSpPr>
            <p:cNvPr id="25" name="Right Arrow 24"/>
            <p:cNvSpPr/>
            <p:nvPr/>
          </p:nvSpPr>
          <p:spPr>
            <a:xfrm flipH="1">
              <a:off x="2382402" y="2932304"/>
              <a:ext cx="945509" cy="55237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0930" y="3484675"/>
              <a:ext cx="3079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92D050"/>
                  </a:solidFill>
                </a:rPr>
                <a:t>Αντίστροφη μεταγραφή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80930" y="3854007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(αντίστροφη μεταγραφάση)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80" y="88552"/>
            <a:ext cx="765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Τί είναι η Ανοσολογική Ανεπάρκεια;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8904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Εξασθένηση του ανοσοβιολογικού συστήματος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Συνήθως επίκτητη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Σοβαρή επίδραση στην υγεία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Κύκλος ζωής ιού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1395" b="12589"/>
          <a:stretch>
            <a:fillRect/>
          </a:stretch>
        </p:blipFill>
        <p:spPr bwMode="auto">
          <a:xfrm>
            <a:off x="629816" y="1089996"/>
            <a:ext cx="3662051" cy="44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418181" y="1089996"/>
            <a:ext cx="401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Αρχικά από το RNA του ιού συντίθεται μονόκλωνο DNA, το οποίο στη συνέχεια</a:t>
            </a:r>
          </a:p>
          <a:p>
            <a:r>
              <a:rPr lang="el-GR" dirty="0" smtClean="0">
                <a:solidFill>
                  <a:srgbClr val="0000FF"/>
                </a:solidFill>
              </a:rPr>
              <a:t>μετατρέπεται σε δίκλωνο </a:t>
            </a:r>
            <a:r>
              <a:rPr lang="en-US" dirty="0" smtClean="0">
                <a:solidFill>
                  <a:srgbClr val="0000FF"/>
                </a:solidFill>
              </a:rPr>
              <a:t>DNA.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8408" y="2183363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</a:t>
            </a:r>
            <a:r>
              <a:rPr lang="el-GR" dirty="0" smtClean="0"/>
              <a:t> (μονόκλωνο)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66318" y="2552695"/>
            <a:ext cx="0" cy="461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58408" y="3013788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</a:t>
            </a:r>
            <a:r>
              <a:rPr lang="el-GR" dirty="0" smtClean="0"/>
              <a:t> (μονόκλωνο)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66318" y="3383120"/>
            <a:ext cx="0" cy="461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6163" y="3844213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</a:t>
            </a:r>
            <a:r>
              <a:rPr lang="el-GR" dirty="0" smtClean="0"/>
              <a:t> (δίκλωνο)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26971" y="3125760"/>
            <a:ext cx="2009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RNA</a:t>
            </a:r>
            <a:r>
              <a:rPr lang="el-GR" dirty="0" smtClean="0"/>
              <a:t> (μονόκλωνο)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14534" y="2747097"/>
            <a:ext cx="2009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DNA</a:t>
            </a:r>
            <a:r>
              <a:rPr lang="el-GR" dirty="0" smtClean="0"/>
              <a:t> (μονόκλωνο)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6972" y="2368029"/>
            <a:ext cx="2009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DNA</a:t>
            </a:r>
            <a:r>
              <a:rPr lang="el-GR" dirty="0" smtClean="0"/>
              <a:t> (δίκλωνο)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433674" y="3243155"/>
            <a:ext cx="270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3" y="3013788"/>
            <a:ext cx="270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61652" y="2615659"/>
            <a:ext cx="270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Κύκλος ζωής ιού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 l="36054" r="35664" b="43330"/>
          <a:stretch>
            <a:fillRect/>
          </a:stretch>
        </p:blipFill>
        <p:spPr bwMode="auto">
          <a:xfrm>
            <a:off x="1212980" y="1274923"/>
            <a:ext cx="2528596" cy="27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1212979" y="4376057"/>
            <a:ext cx="6354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</a:rPr>
              <a:t>Το δίκλωνο DNA του ιού συνδέεται με το DNA του κυττάρου - ξενιστή και παραμένει ανενεργό (σε λανθάνουσα κατάσταση). Κατά την περίοδο αυτή το άτομο θεωρείται φορέας του ιού.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Κύκλος ζωής ιού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 l="63919" r="6293" b="43330"/>
          <a:stretch>
            <a:fillRect/>
          </a:stretch>
        </p:blipFill>
        <p:spPr bwMode="auto">
          <a:xfrm>
            <a:off x="737119" y="1088311"/>
            <a:ext cx="2663242" cy="27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78" y="897878"/>
            <a:ext cx="4171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57200" y="4170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Κατά το χρονικό αυτό διάστημα ο ιός μολύνει και καταστρέφει όλο και περισσότερα βοηθητικά Τ-λεμφοκύτταρα, με αποτέλεσμα να εξασθενεί η λειτουργία του ανοσοβιολογικού συστήματος. Με την πάροδο του χρόνου τα συμπτώματα αυτά γίνονται εντονότερα και το άτομο οδηγείται τελικά στο θάνατο.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Μόλυνση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Λανθάνουσα περίοδος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Πολλαπλασιασμός ιού (Λοίμωξη)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Εκδήλωση AIDS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</a:t>
            </a:r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78125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Στάδια της Ασθένειας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Μόλυνση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Λανθάνουσα περίοδος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Πολλαπλασιασμός ιού (Λοίμωξη)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Εκδήλωση AIDS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Εξέλιξη της Νόσου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825" y="1856792"/>
            <a:ext cx="8229600" cy="4525963"/>
          </a:xfrm>
        </p:spPr>
        <p:txBody>
          <a:bodyPr/>
          <a:lstStyle/>
          <a:p>
            <a:r>
              <a:rPr dirty="0" err="1"/>
              <a:t>Καταστροφή</a:t>
            </a:r>
            <a:r>
              <a:rPr dirty="0"/>
              <a:t> Τ-</a:t>
            </a:r>
            <a:r>
              <a:rPr dirty="0" err="1"/>
              <a:t>λεμφοκυττάρων</a:t>
            </a:r>
            <a:endParaRPr dirty="0"/>
          </a:p>
          <a:p>
            <a:r>
              <a:rPr dirty="0" err="1"/>
              <a:t>Εξασθένιση</a:t>
            </a:r>
            <a:r>
              <a:rPr dirty="0"/>
              <a:t> </a:t>
            </a:r>
            <a:r>
              <a:rPr dirty="0" err="1"/>
              <a:t>ανοσοποιητικού</a:t>
            </a:r>
            <a:endParaRPr dirty="0"/>
          </a:p>
          <a:p>
            <a:r>
              <a:rPr dirty="0" err="1"/>
              <a:t>Σοβαρές</a:t>
            </a:r>
            <a:r>
              <a:rPr dirty="0"/>
              <a:t> </a:t>
            </a:r>
            <a:r>
              <a:rPr dirty="0" err="1"/>
              <a:t>λοιμώξεις</a:t>
            </a:r>
            <a:endParaRPr dirty="0"/>
          </a:p>
          <a:p>
            <a:r>
              <a:rPr dirty="0" err="1"/>
              <a:t>Θάνατος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176" y="0"/>
            <a:ext cx="6316824" cy="68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Αντιμετώπιση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Δεν υπάρχει οριστική θεραπεία</a:t>
            </a:r>
          </a:p>
          <a:p>
            <a:r>
              <a:t>Φάρμακα: AZT, DDC</a:t>
            </a:r>
          </a:p>
          <a:p>
            <a:r>
              <a:t>Αντιμετώπιση ευκαιριακών λοιμώξεων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Εμβόλιο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Σε πειραματικό στάδιο</a:t>
            </a:r>
          </a:p>
          <a:p>
            <a:r>
              <a:t>Δυσκολία λόγω μεταλλάξεων του ιού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Κοινωνικό Πρόβλημα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Παγκόσμια εξάπλωση</a:t>
            </a:r>
          </a:p>
          <a:p>
            <a:r>
              <a:t>Πανδημία σε περιοχές της Αφρικής</a:t>
            </a:r>
          </a:p>
          <a:p>
            <a:r>
              <a:t>Ανάγκη διεθνούς συνεργασίας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80" y="88552"/>
            <a:ext cx="765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Τί είναι η Ανοσολογική Ανεπάρκεια;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073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Εμφανίστηκε τέλη δεκαετίας 1970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Ανιχνεύτηκε το 1981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Οφείλεται στον ιό HIV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Μία από τις σοβαρότερες ασθένειες της εποχής μας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Σημασία της Ενημέρωσης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Ρόλος πολιτείας</a:t>
            </a:r>
          </a:p>
          <a:p>
            <a:r>
              <a:t>Μέσα μαζικής ενημέρωσης</a:t>
            </a:r>
          </a:p>
          <a:p>
            <a:r>
              <a:t>Περιορισμός μετάδοσης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Συμπέρασμα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Το AIDS είναι σοβαρό ιατρικό και κοινωνικό πρόβλημα</a:t>
            </a:r>
          </a:p>
          <a:p>
            <a:r>
              <a:t>Η πρόληψη και η ενημέρωση σώζουν ζωές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80" y="88552"/>
            <a:ext cx="765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Επιδημιολογία(/Επιπολασμός)  της νόσου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7660" y="886403"/>
            <a:ext cx="8854765" cy="5223013"/>
            <a:chOff x="101709" y="1007706"/>
            <a:chExt cx="8854765" cy="52230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46599" y="5331810"/>
              <a:ext cx="2809875" cy="89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554" t="2739" r="1606"/>
            <a:stretch>
              <a:fillRect/>
            </a:stretch>
          </p:blipFill>
          <p:spPr bwMode="auto">
            <a:xfrm>
              <a:off x="101709" y="1007706"/>
              <a:ext cx="8565917" cy="451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tangle 15"/>
          <p:cNvSpPr/>
          <p:nvPr/>
        </p:nvSpPr>
        <p:spPr>
          <a:xfrm>
            <a:off x="242181" y="5640616"/>
            <a:ext cx="4889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accent6">
                    <a:lumMod val="75000"/>
                  </a:schemeClr>
                </a:solidFill>
              </a:rPr>
              <a:t>Επιπολασμός: </a:t>
            </a:r>
            <a:r>
              <a:rPr lang="el-GR" sz="1400" dirty="0" smtClean="0">
                <a:solidFill>
                  <a:srgbClr val="0000FF"/>
                </a:solidFill>
              </a:rPr>
              <a:t>το ποσοστό του πληθυσμού που διαπιστώνεται ότι πάσχει από κάποια νόσο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FF0000"/>
                </a:solidFill>
              </a:rPr>
              <a:t>Σελ</a:t>
            </a:r>
            <a:r>
              <a:rPr lang="en-US" b="1" dirty="0" smtClean="0">
                <a:solidFill>
                  <a:srgbClr val="FF0000"/>
                </a:solidFill>
              </a:rPr>
              <a:t>. 47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80" y="88552"/>
            <a:ext cx="765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Επιδημιολογία(/Επιπολασμός)  της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νόσου: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Ελλάδα 2025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962025"/>
            <a:ext cx="607853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180" y="88552"/>
            <a:ext cx="765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Τί είναι η Ανοσολογική Ανεπάρκεια;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073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Εμφανίστηκε τέλη δεκαετίας 1970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Ανιχνεύτηκε το 1981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Οφείλεται στον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ιό HIV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Μία από τις σοβαρότερες ασθένειες της εποχής μας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62758" y="2239346"/>
            <a:ext cx="4324350" cy="1444496"/>
            <a:chOff x="4762758" y="2239346"/>
            <a:chExt cx="4324350" cy="14444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2758" y="2397967"/>
              <a:ext cx="432435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4762758" y="2239346"/>
              <a:ext cx="2944327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604" y="3854158"/>
            <a:ext cx="2422962" cy="209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900" y="0"/>
            <a:ext cx="280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00FF"/>
                </a:solidFill>
              </a:rPr>
              <a:t>Ο ιός </a:t>
            </a:r>
            <a:r>
              <a:rPr lang="en-US" sz="2800" dirty="0" smtClean="0">
                <a:solidFill>
                  <a:srgbClr val="0000FF"/>
                </a:solidFill>
              </a:rPr>
              <a:t>HIV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4899" y="979714"/>
            <a:ext cx="867411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Ρετροϊός RNA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Διαθέτει ένζυμο αντίστροφη μεταγραφάση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Προσβάλλει κυρίως βοηθητικά Τ-λεμφοκύτταρα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225" y="2868774"/>
            <a:ext cx="6660575" cy="288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Δομή του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03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RNA γενετικό υλικό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Πρωτεϊνικό καψίδιο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Λιποπρωτεϊνικό έλυτρο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9153" y="905070"/>
            <a:ext cx="3747647" cy="4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20008ABE-0B97-4F4E-A8CC-7A8FFE6E324A}"/>
              </a:ext>
            </a:extLst>
          </p:cNvPr>
          <p:cNvCxnSpPr/>
          <p:nvPr/>
        </p:nvCxnSpPr>
        <p:spPr>
          <a:xfrm>
            <a:off x="-154983" y="642918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FC99E187-8A6C-4CD3-B9E3-C157AC138E61}"/>
              </a:ext>
            </a:extLst>
          </p:cNvPr>
          <p:cNvCxnSpPr/>
          <p:nvPr/>
        </p:nvCxnSpPr>
        <p:spPr>
          <a:xfrm rot="5400000">
            <a:off x="-3222047" y="3424222"/>
            <a:ext cx="6858000" cy="9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B0994D8C-DC55-489B-9AB0-65DBD0601C03}"/>
              </a:ext>
            </a:extLst>
          </p:cNvPr>
          <p:cNvCxnSpPr/>
          <p:nvPr/>
        </p:nvCxnSpPr>
        <p:spPr>
          <a:xfrm>
            <a:off x="242181" y="737262"/>
            <a:ext cx="8748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="" xmlns:a16="http://schemas.microsoft.com/office/drawing/2014/main" id="{1BF98723-1DF5-415B-8F10-528A089C02F7}"/>
              </a:ext>
            </a:extLst>
          </p:cNvPr>
          <p:cNvCxnSpPr/>
          <p:nvPr/>
        </p:nvCxnSpPr>
        <p:spPr>
          <a:xfrm rot="5400000">
            <a:off x="-3322513" y="3423066"/>
            <a:ext cx="6858000" cy="95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81B-FB8B-4DFA-9403-6081A0F6C0A2}" type="datetime1">
              <a:rPr lang="el-GR" smtClean="0"/>
              <a:pPr/>
              <a:t>7/1/2026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5753" y="598701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Σελ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47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1731" y="0"/>
            <a:ext cx="550793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l-GR" sz="4000" dirty="0" smtClean="0">
                <a:solidFill>
                  <a:srgbClr val="92D050"/>
                </a:solidFill>
              </a:rPr>
              <a:t>Τρόποι Μετάδοσης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9755" y="1791478"/>
            <a:ext cx="7296539" cy="166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4400" dirty="0" smtClean="0">
                <a:solidFill>
                  <a:srgbClr val="0000FF"/>
                </a:solidFill>
              </a:rPr>
              <a:t> Το πώς μεταδίδεται ο ιός </a:t>
            </a:r>
            <a:r>
              <a:rPr lang="en-US" sz="4400" dirty="0" smtClean="0">
                <a:solidFill>
                  <a:srgbClr val="0000FF"/>
                </a:solidFill>
              </a:rPr>
              <a:t>HIV </a:t>
            </a:r>
            <a:r>
              <a:rPr lang="el-GR" sz="4400" dirty="0" smtClean="0">
                <a:solidFill>
                  <a:srgbClr val="0000FF"/>
                </a:solidFill>
              </a:rPr>
              <a:t>είναι στενά συνφασμένο με το που ανιχνεύεται ο ιός στο ανθρώπινο σώμα.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8136294" y="42386"/>
            <a:ext cx="950814" cy="276999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1233</Words>
  <Application>Microsoft Office PowerPoint</Application>
  <PresentationFormat>On-screen Show (4:3)</PresentationFormat>
  <Paragraphs>277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ΚΕΦ 1. ΑΝΘΡΩΠΟΣ ΚΑΙ ΥΓΕΙΑ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Εξέλιξη της Νόσου</vt:lpstr>
      <vt:lpstr>Slide 26</vt:lpstr>
      <vt:lpstr>Αντιμετώπιση</vt:lpstr>
      <vt:lpstr>Εμβόλιο</vt:lpstr>
      <vt:lpstr>Κοινωνικό Πρόβλημα</vt:lpstr>
      <vt:lpstr>Σημασία της Ενημέρωσης</vt:lpstr>
      <vt:lpstr>Συμπέρασμα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 1. ΑΝΘΡΩΠΟΣ ΚΑΙ ΥΓΕΙΑ</dc:title>
  <dc:creator>Pavlos Rigas</dc:creator>
  <dc:description>generated using python-pptx</dc:description>
  <cp:lastModifiedBy>pavlo</cp:lastModifiedBy>
  <cp:revision>39</cp:revision>
  <dcterms:created xsi:type="dcterms:W3CDTF">2013-01-27T09:14:16Z</dcterms:created>
  <dcterms:modified xsi:type="dcterms:W3CDTF">2026-01-07T21:02:40Z</dcterms:modified>
</cp:coreProperties>
</file>