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319" r:id="rId3"/>
    <p:sldId id="322" r:id="rId4"/>
    <p:sldId id="321" r:id="rId5"/>
    <p:sldId id="323" r:id="rId6"/>
    <p:sldId id="325" r:id="rId7"/>
    <p:sldId id="324" r:id="rId8"/>
    <p:sldId id="32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Ρήγας Παύλος" initials="ΡΠ" lastIdx="2" clrIdx="0">
    <p:extLst>
      <p:ext uri="{19B8F6BF-5375-455C-9EA6-DF929625EA0E}">
        <p15:presenceInfo xmlns="" xmlns:p15="http://schemas.microsoft.com/office/powerpoint/2012/main" userId="Ρήγας Παύλ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62F0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5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2F68-89F6-4D4A-8B7B-CFBE3D1AD778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ACAB-4935-4060-A02D-77B9D838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16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8D2-E0B6-46DA-BDE5-851D761E3C46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1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7FE-67B4-4881-A209-A1975B8D2686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9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03E3-F761-4343-8807-E7DF13B24E5B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9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7CB-8DA6-4736-997C-03135B3F0E7B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6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3025-EDF8-45A2-8D46-466F8CD2670A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5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D588-F771-417A-B28A-4EE2B2359386}" type="datetime1">
              <a:rPr lang="el-GR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6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B4AC-8583-476A-AA4A-45707B210B7F}" type="datetime1">
              <a:rPr lang="el-GR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73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884-B215-4E24-830A-39254B19840F}" type="datetime1">
              <a:rPr lang="el-GR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1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CAEC-154B-4622-95B9-C1D59DC39917}" type="datetime1">
              <a:rPr lang="el-GR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6298-D887-48B5-B0D8-28EAE3133912}" type="datetime1">
              <a:rPr lang="el-GR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126B-E784-4614-92BC-4F71DFCC8A40}" type="datetime1">
              <a:rPr lang="el-GR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52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7F9C-37B3-4B10-AC14-4AC810DCB290}" type="datetime1">
              <a:rPr lang="el-GR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2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alyk.blogspot.com/2019/12/kef3.html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s://eclass01.sch.gr/modules/units/index.php?course=EL200151&amp;id=104793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hyperlink" Target="https://sites.google.com/site/biologiasto1/a-lykeiou/3b.KYKLOFORIA_AIMATOS.pps?attredirects=0&amp;d=1" TargetMode="External"/><Relationship Id="rId4" Type="http://schemas.openxmlformats.org/officeDocument/2006/relationships/hyperlink" Target="https://sites.google.com/site/biologiasto1/a-lykeio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3. </a:t>
            </a:r>
            <a:r>
              <a:rPr lang="el-G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ΚΥΚΛΟΦΟΡΙΚΟ ΣΥΣΤΗΜΑ</a:t>
            </a:r>
            <a:endParaRPr 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C838-54DB-433C-9C65-F3874AD3EBF4}" type="datetime1">
              <a:rPr lang="el-GR" smtClean="0"/>
              <a:t>7/12/2025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2CC42B46-C245-4B92-954F-9ED28AC232EC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="" xmlns:a16="http://schemas.microsoft.com/office/drawing/2014/main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="" xmlns:a16="http://schemas.microsoft.com/office/drawing/2014/main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="" xmlns:a16="http://schemas.microsoft.com/office/drawing/2014/main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="" xmlns:a16="http://schemas.microsoft.com/office/drawing/2014/main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02175" y="1154226"/>
            <a:ext cx="8640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3.3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ΑΙΜΑ</a:t>
            </a: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ΥΠΟΕΝΟΤΗΤΑ 3.3.1. 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Σύσταση Αίματος</a:t>
            </a:r>
            <a:endParaRPr lang="el-GR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3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3. </a:t>
            </a:r>
            <a:r>
              <a:rPr lang="el-G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ΚΥΚΛΟΦΟΡΙΚΟ ΣΥΣΤΗΜΑ</a:t>
            </a:r>
            <a:endParaRPr 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1C11-01A3-4D71-A388-83FB4FF0394B}" type="datetime1">
              <a:rPr lang="el-GR" smtClean="0"/>
              <a:t>7/12/2025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2CC42B46-C245-4B92-954F-9ED28AC232EC}"/>
              </a:ext>
            </a:extLst>
          </p:cNvPr>
          <p:cNvGrpSpPr/>
          <p:nvPr/>
        </p:nvGrpSpPr>
        <p:grpSpPr>
          <a:xfrm>
            <a:off x="-203340" y="0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="" xmlns:a16="http://schemas.microsoft.com/office/drawing/2014/main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="" xmlns:a16="http://schemas.microsoft.com/office/drawing/2014/main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="" xmlns:a16="http://schemas.microsoft.com/office/drawing/2014/main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="" xmlns:a16="http://schemas.microsoft.com/office/drawing/2014/main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301675" y="725762"/>
            <a:ext cx="8640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ΕΝΟΤΗΤΑ 3.3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ΑΙΜΑ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ΥΠΟΕΝΟΤΗΤΑ 3.3.1. 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Σύσταση Αίματος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ΥΠΟΕΝΟΤΗΤΑ 3.3.1.1: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Ερυθρά Αιμοσφαίρια</a:t>
            </a:r>
            <a:endParaRPr lang="el-GR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4C23DFD-4185-4850-84CE-83752395C9B1}"/>
              </a:ext>
            </a:extLst>
          </p:cNvPr>
          <p:cNvSpPr txBox="1"/>
          <p:nvPr/>
        </p:nvSpPr>
        <p:spPr>
          <a:xfrm>
            <a:off x="411964" y="2843630"/>
            <a:ext cx="2490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ΥΛΙΚΟ ΔΙΔΑΣΚΑΛΙΑΣ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AB6B92-1C56-41EE-9877-C3AEA2DEE355}"/>
              </a:ext>
            </a:extLst>
          </p:cNvPr>
          <p:cNvSpPr txBox="1"/>
          <p:nvPr/>
        </p:nvSpPr>
        <p:spPr>
          <a:xfrm>
            <a:off x="490608" y="3303790"/>
            <a:ext cx="72318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ΒΙΒΛΙΟ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Βιολογία της Α΄ τάξης Γενικού Λυκείου</a:t>
            </a:r>
            <a:endParaRPr lang="en-US" sz="1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Παρουσιάσεις </a:t>
            </a: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Point</a:t>
            </a:r>
            <a:r>
              <a:rPr lang="el-G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ΛΥΚΕΙΟΥ-ΚΥΚΛΟΦΟΡΙΚΟ ΣΥΣΤΗΜΑ-ΜΑΘΗΜΑ 10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.ppt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Διαθέσιμη: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https://eclass01.sch.gr/modules/units/index.php?course=EL200151&amp;id=1047932</a:t>
            </a:r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ΑΠΌ ΤΟΝ κ. ΤΑΝΤΑΝΑΣΗ ΘΕΟΧΑΡΗ: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biologyalyk-kef3-191208112013.pdf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Διαθέσιμη:</a:t>
            </a: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https://biologyalyk.blogspot.com/2019/12/kef3.html</a:t>
            </a:r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</a:p>
          <a:p>
            <a:r>
              <a:rPr lang="en-US" sz="1200" b="0" i="0" u="none" strike="noStrike" dirty="0">
                <a:solidFill>
                  <a:srgbClr val="398583"/>
                </a:solidFill>
                <a:effectLst/>
                <a:latin typeface="Open Sans"/>
                <a:hlinkClick r:id="rId3"/>
              </a:rPr>
              <a:t>https://eclass01.sch.gr/modules/units/index.php?course=EL200151&amp;id=1047932</a:t>
            </a:r>
            <a:endParaRPr lang="el-GR" sz="1200" b="0" i="0" u="none" strike="noStrike" dirty="0">
              <a:solidFill>
                <a:srgbClr val="398583"/>
              </a:solidFill>
              <a:effectLst/>
              <a:latin typeface="Open Sans"/>
              <a:hlinkClick r:id="rId3"/>
            </a:endParaRPr>
          </a:p>
          <a:p>
            <a:r>
              <a:rPr lang="el-GR" sz="1200" b="0" i="0" u="none" strike="noStrike" dirty="0">
                <a:solidFill>
                  <a:srgbClr val="398583"/>
                </a:solidFill>
                <a:effectLst/>
                <a:latin typeface="Open Sans"/>
                <a:hlinkClick r:id="rId3"/>
              </a:rPr>
              <a:t>Θ. ΤΑΝΤΑΝΑΣΗΣ: ΠΑΡΟΥΣΙΑΣΗ ΚΕΦΑΛΑΙΟΥ 3 - ΤΟ ΚΥΚΛΟΦΟΡΙΚΟ ΣΥΣΤΗΜΑ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ΑΠΌ ΚΑΠΕΤΑΝΑΚΕΙΟ ΛΥΚΕΙΟ: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3b.ERYTHRA_LEYKA_AIMOSFAIRIA</a:t>
            </a:r>
            <a:r>
              <a:rPr lang="el-GR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Διαθέσιμη:</a:t>
            </a: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https://eclass01.sch.gr/modules/units/index.php?course=EL200151&amp;id=1047932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https://sites.google.com/site/biologiasto1/a-lykeiou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solidFill>
                  <a:srgbClr val="FF6600"/>
                </a:solidFill>
                <a:highlight>
                  <a:srgbClr val="FFFF00"/>
                </a:highlight>
                <a:latin typeface="Georgia" panose="02040502050405020303" pitchFamily="18" charset="0"/>
                <a:hlinkClick r:id="rId5"/>
              </a:rPr>
              <a:t>ΚΥΚΛΟΦΟΡΙΑ ΑΙΜΑΤΟΣ</a:t>
            </a:r>
            <a:r>
              <a:rPr lang="el-GR" sz="1200" dirty="0">
                <a:solidFill>
                  <a:srgbClr val="697335"/>
                </a:solidFill>
                <a:highlight>
                  <a:srgbClr val="FFFF00"/>
                </a:highlight>
                <a:latin typeface="Georgia" panose="02040502050405020303" pitchFamily="18" charset="0"/>
              </a:rPr>
              <a:t> </a:t>
            </a:r>
            <a:endParaRPr lang="el-GR" sz="1200" dirty="0">
              <a:solidFill>
                <a:srgbClr val="0000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867B4C2-F381-4A4A-A8EA-51B79EBC992D}"/>
              </a:ext>
            </a:extLst>
          </p:cNvPr>
          <p:cNvGrpSpPr/>
          <p:nvPr/>
        </p:nvGrpSpPr>
        <p:grpSpPr>
          <a:xfrm>
            <a:off x="4106543" y="2537890"/>
            <a:ext cx="3104129" cy="1122986"/>
            <a:chOff x="5738788" y="1540448"/>
            <a:chExt cx="3663596" cy="1361019"/>
          </a:xfrm>
        </p:grpSpPr>
        <p:sp>
          <p:nvSpPr>
            <p:cNvPr id="17" name="16 - TextBox"/>
            <p:cNvSpPr txBox="1"/>
            <p:nvPr/>
          </p:nvSpPr>
          <p:spPr>
            <a:xfrm>
              <a:off x="7478134" y="2581809"/>
              <a:ext cx="1924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Σελίδες 59-60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3257F6F-65C9-44D0-96A1-97AE18851141}"/>
                </a:ext>
              </a:extLst>
            </p:cNvPr>
            <p:cNvGrpSpPr/>
            <p:nvPr/>
          </p:nvGrpSpPr>
          <p:grpSpPr>
            <a:xfrm>
              <a:off x="5738788" y="1540448"/>
              <a:ext cx="2016479" cy="1361019"/>
              <a:chOff x="5396583" y="1455242"/>
              <a:chExt cx="2016479" cy="136101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899DF737-B0DE-4A9F-AE19-225377673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583" y="1455242"/>
                <a:ext cx="1300330" cy="136101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BFC23429-6334-4551-8588-CFC24B80A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696913" y="1784387"/>
                <a:ext cx="716149" cy="1019993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1F126D-0263-4168-95EE-1A2765C6198A}"/>
              </a:ext>
            </a:extLst>
          </p:cNvPr>
          <p:cNvSpPr txBox="1"/>
          <p:nvPr/>
        </p:nvSpPr>
        <p:spPr>
          <a:xfrm>
            <a:off x="201209" y="1656795"/>
            <a:ext cx="8430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sz="1200" b="1" i="0" dirty="0">
                <a:solidFill>
                  <a:srgbClr val="99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Μαθησιακοί Στόχοι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Να κατανοήσω </a:t>
            </a:r>
            <a:r>
              <a:rPr lang="el-GR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ποιά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η σύσταση του αίματος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Να γνωρίζω επιγραμματικά τη λειτουργία των κυττάρων του αίματος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 κατανοήσω τη μορφολογία και τη σύσταση των ερυθρών αιμοσφαιρίων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200" b="1" i="0" dirty="0">
                <a:solidFill>
                  <a:srgbClr val="99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Ώρες διδασκαλίας:</a:t>
            </a:r>
            <a:r>
              <a:rPr lang="el-GR" sz="12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l-GR" sz="1200" b="0" i="0" dirty="0">
              <a:solidFill>
                <a:srgbClr val="5555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32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Αίμα: ένας υγρός ιστός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246923-82C8-47C2-8CF0-00C9E81B9B4E}"/>
              </a:ext>
            </a:extLst>
          </p:cNvPr>
          <p:cNvSpPr/>
          <p:nvPr/>
        </p:nvSpPr>
        <p:spPr>
          <a:xfrm>
            <a:off x="895247" y="1310595"/>
            <a:ext cx="7043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αίμα με γυμνό μάτι φαίνεται να είναι ένα απλό υγρό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20DBB6-BC06-4101-8FEC-BD04179BAC04}"/>
              </a:ext>
            </a:extLst>
          </p:cNvPr>
          <p:cNvSpPr/>
          <p:nvPr/>
        </p:nvSpPr>
        <p:spPr>
          <a:xfrm>
            <a:off x="878937" y="2627290"/>
            <a:ext cx="6953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πραγματικότητα όμως πρόκειται για έναν πολύ </a:t>
            </a:r>
            <a:r>
              <a:rPr lang="el-G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εξειδικευμένο ιστό</a:t>
            </a:r>
            <a:r>
              <a:rPr lang="el-G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ο οποίος αποτελείται από πολλά είδη </a:t>
            </a:r>
            <a:r>
              <a:rPr lang="el-G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κυττάρων</a:t>
            </a:r>
            <a:r>
              <a:rPr lang="el-G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τα οποία αιωρούνται σ’ ένα </a:t>
            </a:r>
            <a:r>
              <a:rPr lang="el-GR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υγρό</a:t>
            </a:r>
            <a:r>
              <a:rPr lang="el-G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το </a:t>
            </a:r>
            <a:r>
              <a:rPr lang="el-G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πλάσμα</a:t>
            </a:r>
            <a:r>
              <a:rPr lang="el-G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E4CBFDC-4D09-45AD-B2BA-542DB361B957}"/>
              </a:ext>
            </a:extLst>
          </p:cNvPr>
          <p:cNvSpPr/>
          <p:nvPr/>
        </p:nvSpPr>
        <p:spPr>
          <a:xfrm>
            <a:off x="816793" y="5236647"/>
            <a:ext cx="6847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Στον ενήλικα υπάρχουν κατά μέσο όρο </a:t>
            </a:r>
            <a:r>
              <a:rPr lang="el-G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λίτρα αίματος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018B-506A-46E4-A238-D90CCD50443C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Αίμα: ένας υγρός </a:t>
            </a:r>
            <a:r>
              <a:rPr lang="el-GR" sz="20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ιστός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AC150A-9E95-4F2D-93D5-C08DDF126983}"/>
              </a:ext>
            </a:extLst>
          </p:cNvPr>
          <p:cNvSpPr/>
          <p:nvPr/>
        </p:nvSpPr>
        <p:spPr>
          <a:xfrm>
            <a:off x="202175" y="907699"/>
            <a:ext cx="70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τί αποτελείται ένας ιστός;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1601739-9D2C-415B-B96C-277427A4259B}"/>
              </a:ext>
            </a:extLst>
          </p:cNvPr>
          <p:cNvCxnSpPr/>
          <p:nvPr/>
        </p:nvCxnSpPr>
        <p:spPr>
          <a:xfrm flipH="1">
            <a:off x="3166517" y="1369364"/>
            <a:ext cx="816745" cy="34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7D60282-23D4-4587-937D-9607BBB8CD63}"/>
              </a:ext>
            </a:extLst>
          </p:cNvPr>
          <p:cNvCxnSpPr>
            <a:cxnSpLocks/>
          </p:cNvCxnSpPr>
          <p:nvPr/>
        </p:nvCxnSpPr>
        <p:spPr>
          <a:xfrm>
            <a:off x="4286586" y="1397789"/>
            <a:ext cx="877406" cy="320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E01E21-793F-475E-8042-D69C32521331}"/>
              </a:ext>
            </a:extLst>
          </p:cNvPr>
          <p:cNvSpPr txBox="1"/>
          <p:nvPr/>
        </p:nvSpPr>
        <p:spPr>
          <a:xfrm>
            <a:off x="1968709" y="1767295"/>
            <a:ext cx="154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Κύτταρα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6B87C6-4DAC-4693-9BB8-F96430B87728}"/>
              </a:ext>
            </a:extLst>
          </p:cNvPr>
          <p:cNvSpPr txBox="1"/>
          <p:nvPr/>
        </p:nvSpPr>
        <p:spPr>
          <a:xfrm>
            <a:off x="4295472" y="1767295"/>
            <a:ext cx="341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Μεσοκυττάριο υγρό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328A6F-272B-4E62-879F-81409C305BB1}"/>
              </a:ext>
            </a:extLst>
          </p:cNvPr>
          <p:cNvSpPr txBox="1"/>
          <p:nvPr/>
        </p:nvSpPr>
        <p:spPr>
          <a:xfrm>
            <a:off x="3983262" y="2228960"/>
            <a:ext cx="421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χώρος μεταξύ των κυττάρων ονομάζεται </a:t>
            </a:r>
            <a:r>
              <a:rPr 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μεσοκυττάριος χώρος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0F2616C-EFBC-47DB-A94B-02C1B2426B7A}"/>
              </a:ext>
            </a:extLst>
          </p:cNvPr>
          <p:cNvSpPr txBox="1"/>
          <p:nvPr/>
        </p:nvSpPr>
        <p:spPr>
          <a:xfrm>
            <a:off x="3983262" y="2874420"/>
            <a:ext cx="459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υγρό που γεμίζει τον μεσοκυττάριο χώρο ονομάζεται </a:t>
            </a:r>
            <a:r>
              <a:rPr 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μεσοκυττάριο υγρό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B67E487-4E5C-49A4-BECA-E882BA9DD1B0}"/>
              </a:ext>
            </a:extLst>
          </p:cNvPr>
          <p:cNvSpPr txBox="1"/>
          <p:nvPr/>
        </p:nvSpPr>
        <p:spPr>
          <a:xfrm>
            <a:off x="3983262" y="3533688"/>
            <a:ext cx="459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Συνήθως ο μεσοκυττάριος χώρος είναι πολύ λιγότερος από τον συνολικό χώρο που καταλαμβάνουν τα κύτταρα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488F86C-1C9D-4549-9EAD-08A8C94FBFBE}"/>
              </a:ext>
            </a:extLst>
          </p:cNvPr>
          <p:cNvSpPr/>
          <p:nvPr/>
        </p:nvSpPr>
        <p:spPr>
          <a:xfrm>
            <a:off x="4004353" y="4501408"/>
            <a:ext cx="4907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ΌΜΩΣ, στο αίμα συμβαίνει το αντίστροφο. ΓΙΑ ΑΥΤΌ το </a:t>
            </a:r>
            <a:r>
              <a:rPr lang="el-GR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αίμαι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ένας (ο μοναδικός) </a:t>
            </a:r>
            <a:r>
              <a:rPr lang="el-G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υγρός ιστός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D2317F-B84D-4D44-99BD-66F06893348C}"/>
              </a:ext>
            </a:extLst>
          </p:cNvPr>
          <p:cNvSpPr txBox="1"/>
          <p:nvPr/>
        </p:nvSpPr>
        <p:spPr>
          <a:xfrm>
            <a:off x="4004353" y="5440561"/>
            <a:ext cx="421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μεσοκυττάριο υγρό του αίματος ονομάζεται </a:t>
            </a:r>
            <a:r>
              <a:rPr lang="el-GR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πλάσμα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EF31-6009-4DC3-BFBD-B332E75BC73A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2" grpId="0"/>
      <p:bldP spid="26" grpId="0"/>
      <p:bldP spid="27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Σύσταση Αίματος: Τα έμμορφα συστατικά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AC150A-9E95-4F2D-93D5-C08DDF126983}"/>
              </a:ext>
            </a:extLst>
          </p:cNvPr>
          <p:cNvSpPr/>
          <p:nvPr/>
        </p:nvSpPr>
        <p:spPr>
          <a:xfrm>
            <a:off x="202175" y="907699"/>
            <a:ext cx="70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τί αποτελείται το αίμα;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1601739-9D2C-415B-B96C-277427A4259B}"/>
              </a:ext>
            </a:extLst>
          </p:cNvPr>
          <p:cNvCxnSpPr/>
          <p:nvPr/>
        </p:nvCxnSpPr>
        <p:spPr>
          <a:xfrm flipH="1">
            <a:off x="3166517" y="1369364"/>
            <a:ext cx="816745" cy="34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7D60282-23D4-4587-937D-9607BBB8CD63}"/>
              </a:ext>
            </a:extLst>
          </p:cNvPr>
          <p:cNvCxnSpPr>
            <a:cxnSpLocks/>
          </p:cNvCxnSpPr>
          <p:nvPr/>
        </p:nvCxnSpPr>
        <p:spPr>
          <a:xfrm>
            <a:off x="4286586" y="1397789"/>
            <a:ext cx="877406" cy="320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E01E21-793F-475E-8042-D69C32521331}"/>
              </a:ext>
            </a:extLst>
          </p:cNvPr>
          <p:cNvSpPr txBox="1"/>
          <p:nvPr/>
        </p:nvSpPr>
        <p:spPr>
          <a:xfrm>
            <a:off x="1968709" y="1767295"/>
            <a:ext cx="154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Κύτταρα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6B87C6-4DAC-4693-9BB8-F96430B87728}"/>
              </a:ext>
            </a:extLst>
          </p:cNvPr>
          <p:cNvSpPr txBox="1"/>
          <p:nvPr/>
        </p:nvSpPr>
        <p:spPr>
          <a:xfrm>
            <a:off x="4295472" y="1767295"/>
            <a:ext cx="34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Πλάσμα (Μεσοκυττάριο υγρό)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7FCA56-89CE-477B-8274-93FE3386AE7E}"/>
              </a:ext>
            </a:extLst>
          </p:cNvPr>
          <p:cNvSpPr/>
          <p:nvPr/>
        </p:nvSpPr>
        <p:spPr>
          <a:xfrm>
            <a:off x="333983" y="2228960"/>
            <a:ext cx="3894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κύτταρα του αίματος διακρίνονται σε τρεις ομάδες και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ερυθρά αιμοσφαίρια 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endParaRPr lang="el-G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λευκά αιμοσφαίρια </a:t>
            </a: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λευκοκύτταρα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αιμοπετάλια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2C2C2A8-1A91-44CA-8791-3D5A77A594B6}"/>
              </a:ext>
            </a:extLst>
          </p:cNvPr>
          <p:cNvSpPr/>
          <p:nvPr/>
        </p:nvSpPr>
        <p:spPr>
          <a:xfrm>
            <a:off x="367957" y="4363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Όλα αυτά τα κύτταρα αποτελούν τα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έμμορφα συστατικά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αίματος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24F0EE-0153-43D1-8D2B-3EF0999D2ACF}"/>
              </a:ext>
            </a:extLst>
          </p:cNvPr>
          <p:cNvSpPr/>
          <p:nvPr/>
        </p:nvSpPr>
        <p:spPr>
          <a:xfrm>
            <a:off x="393261" y="50097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καταλαμβάνουν περίπου το 45% του όγκου του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6FCD-C567-4B2D-9137-3718F5B15DBA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09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Σύσταση Αίματος: Τα έμμορφα συστατικά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AC150A-9E95-4F2D-93D5-C08DDF126983}"/>
              </a:ext>
            </a:extLst>
          </p:cNvPr>
          <p:cNvSpPr/>
          <p:nvPr/>
        </p:nvSpPr>
        <p:spPr>
          <a:xfrm>
            <a:off x="202175" y="907699"/>
            <a:ext cx="70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τί αποτελείται το αίμα;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1601739-9D2C-415B-B96C-277427A4259B}"/>
              </a:ext>
            </a:extLst>
          </p:cNvPr>
          <p:cNvCxnSpPr/>
          <p:nvPr/>
        </p:nvCxnSpPr>
        <p:spPr>
          <a:xfrm flipH="1">
            <a:off x="3166517" y="1369364"/>
            <a:ext cx="816745" cy="34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E01E21-793F-475E-8042-D69C32521331}"/>
              </a:ext>
            </a:extLst>
          </p:cNvPr>
          <p:cNvSpPr txBox="1"/>
          <p:nvPr/>
        </p:nvSpPr>
        <p:spPr>
          <a:xfrm>
            <a:off x="1968709" y="1767295"/>
            <a:ext cx="154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Κύτταρα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7FCA56-89CE-477B-8274-93FE3386AE7E}"/>
              </a:ext>
            </a:extLst>
          </p:cNvPr>
          <p:cNvSpPr/>
          <p:nvPr/>
        </p:nvSpPr>
        <p:spPr>
          <a:xfrm>
            <a:off x="333983" y="2228960"/>
            <a:ext cx="3894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κύτταρα του αίματος διακρίνονται σε τρεις ομάδες και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ερυθρά αιμοσφαίρια 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endParaRPr lang="el-G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λευκά αιμοσφαίρια </a:t>
            </a: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λευκοκύτταρα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αιμοπετάλια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2C2C2A8-1A91-44CA-8791-3D5A77A594B6}"/>
              </a:ext>
            </a:extLst>
          </p:cNvPr>
          <p:cNvSpPr/>
          <p:nvPr/>
        </p:nvSpPr>
        <p:spPr>
          <a:xfrm>
            <a:off x="367957" y="4363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Όλα αυτά τα κύτταρα αποτελούν τα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έμμορφα συστατικά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αίματος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24F0EE-0153-43D1-8D2B-3EF0999D2ACF}"/>
              </a:ext>
            </a:extLst>
          </p:cNvPr>
          <p:cNvSpPr/>
          <p:nvPr/>
        </p:nvSpPr>
        <p:spPr>
          <a:xfrm>
            <a:off x="393261" y="50097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καταλαμβάνουν περίπου το 45% του όγκου του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115B72B-133E-4648-8C64-89B07F032C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884513"/>
            <a:ext cx="3321195" cy="5404943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554B-28C1-4632-8FDF-2A9B0104F068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4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Σύσταση Αίματος: Τα έμμορφα συστατικά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AC150A-9E95-4F2D-93D5-C08DDF126983}"/>
              </a:ext>
            </a:extLst>
          </p:cNvPr>
          <p:cNvSpPr/>
          <p:nvPr/>
        </p:nvSpPr>
        <p:spPr>
          <a:xfrm>
            <a:off x="202175" y="907699"/>
            <a:ext cx="70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τί αποτελείται το αίμα;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81601739-9D2C-415B-B96C-277427A4259B}"/>
              </a:ext>
            </a:extLst>
          </p:cNvPr>
          <p:cNvCxnSpPr/>
          <p:nvPr/>
        </p:nvCxnSpPr>
        <p:spPr>
          <a:xfrm flipH="1">
            <a:off x="3166517" y="1369364"/>
            <a:ext cx="816745" cy="34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9E01E21-793F-475E-8042-D69C32521331}"/>
              </a:ext>
            </a:extLst>
          </p:cNvPr>
          <p:cNvSpPr txBox="1"/>
          <p:nvPr/>
        </p:nvSpPr>
        <p:spPr>
          <a:xfrm>
            <a:off x="1968709" y="1767295"/>
            <a:ext cx="154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Κύτταρα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7FCA56-89CE-477B-8274-93FE3386AE7E}"/>
              </a:ext>
            </a:extLst>
          </p:cNvPr>
          <p:cNvSpPr/>
          <p:nvPr/>
        </p:nvSpPr>
        <p:spPr>
          <a:xfrm>
            <a:off x="333983" y="2228960"/>
            <a:ext cx="3894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κύτταρα του αίματος διακρίνονται σε τρεις ομάδες και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ερυθρά αιμοσφαίρια 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ερυθροκύτταρα</a:t>
            </a:r>
            <a:endParaRPr lang="el-G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λευκά αιμοσφαίρια </a:t>
            </a:r>
            <a:r>
              <a:rPr lang="el-G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l-G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λευκοκύτταρα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αιμοπετάλια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2C2C2A8-1A91-44CA-8791-3D5A77A594B6}"/>
              </a:ext>
            </a:extLst>
          </p:cNvPr>
          <p:cNvSpPr/>
          <p:nvPr/>
        </p:nvSpPr>
        <p:spPr>
          <a:xfrm>
            <a:off x="367957" y="43634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Όλα αυτά τα κύτταρα αποτελούν τα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έμμορφα συστατικά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αίματος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24F0EE-0153-43D1-8D2B-3EF0999D2ACF}"/>
              </a:ext>
            </a:extLst>
          </p:cNvPr>
          <p:cNvSpPr/>
          <p:nvPr/>
        </p:nvSpPr>
        <p:spPr>
          <a:xfrm>
            <a:off x="393261" y="50097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καταλαμβάνουν περίπου το 45% του όγκου του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45F295-9D8D-4740-A809-9E3B18091F5B}"/>
              </a:ext>
            </a:extLst>
          </p:cNvPr>
          <p:cNvSpPr/>
          <p:nvPr/>
        </p:nvSpPr>
        <p:spPr>
          <a:xfrm>
            <a:off x="393261" y="5677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παράγονται στον ερυθρό μυελό των οστών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81C81AA-D190-4C32-8B94-8532F20713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6181" y="2436920"/>
            <a:ext cx="4446520" cy="2501167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03C4-9A47-491B-91DF-E030632F075B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404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Σύσταση Αίματος: Το πλάσμα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="" xmlns:a16="http://schemas.microsoft.com/office/drawing/2014/main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="" xmlns:a16="http://schemas.microsoft.com/office/drawing/2014/main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="" xmlns:a16="http://schemas.microsoft.com/office/drawing/2014/main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="" xmlns:a16="http://schemas.microsoft.com/office/drawing/2014/main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="" xmlns:a16="http://schemas.microsoft.com/office/drawing/2014/main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1207C3-0C09-406A-9271-0AB756251D87}"/>
              </a:ext>
            </a:extLst>
          </p:cNvPr>
          <p:cNvSpPr txBox="1"/>
          <p:nvPr/>
        </p:nvSpPr>
        <p:spPr>
          <a:xfrm>
            <a:off x="7832909" y="771108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59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FAC150A-9E95-4F2D-93D5-C08DDF126983}"/>
              </a:ext>
            </a:extLst>
          </p:cNvPr>
          <p:cNvSpPr/>
          <p:nvPr/>
        </p:nvSpPr>
        <p:spPr>
          <a:xfrm>
            <a:off x="202175" y="907699"/>
            <a:ext cx="70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τί αποτελείται το αίμα;</a:t>
            </a:r>
            <a:endParaRPr lang="en-US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7D60282-23D4-4587-937D-9607BBB8CD63}"/>
              </a:ext>
            </a:extLst>
          </p:cNvPr>
          <p:cNvCxnSpPr>
            <a:cxnSpLocks/>
          </p:cNvCxnSpPr>
          <p:nvPr/>
        </p:nvCxnSpPr>
        <p:spPr>
          <a:xfrm>
            <a:off x="4286586" y="1397789"/>
            <a:ext cx="877406" cy="3203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6B87C6-4DAC-4693-9BB8-F96430B87728}"/>
              </a:ext>
            </a:extLst>
          </p:cNvPr>
          <p:cNvSpPr txBox="1"/>
          <p:nvPr/>
        </p:nvSpPr>
        <p:spPr>
          <a:xfrm>
            <a:off x="4295472" y="1767295"/>
            <a:ext cx="341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Πλάσμα (Μεσοκυττάριο υγρό)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DE37C75-F3BD-4BC9-96ED-2E4A3FFCF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19" t="36194" r="70053" b="6641"/>
          <a:stretch/>
        </p:blipFill>
        <p:spPr>
          <a:xfrm>
            <a:off x="1055144" y="1632557"/>
            <a:ext cx="1189571" cy="4723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87F001-95DC-4F2A-A8B6-AFE2162B521D}"/>
              </a:ext>
            </a:extLst>
          </p:cNvPr>
          <p:cNvSpPr/>
          <p:nvPr/>
        </p:nvSpPr>
        <p:spPr>
          <a:xfrm>
            <a:off x="3141329" y="2779249"/>
            <a:ext cx="547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πλάσμα </a:t>
            </a:r>
            <a:r>
              <a:rPr lang="el-G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αποτελείται από: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ADA2404-88B6-4478-9DD5-48489328F60A}"/>
              </a:ext>
            </a:extLst>
          </p:cNvPr>
          <p:cNvSpPr/>
          <p:nvPr/>
        </p:nvSpPr>
        <p:spPr>
          <a:xfrm>
            <a:off x="2914650" y="3348123"/>
            <a:ext cx="526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νερό (90% του όγκου του)</a:t>
            </a:r>
          </a:p>
          <a:p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μέσα στο οποίο είναι διαλυμένα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A327AED-EFD0-4CB9-A509-F51ED3EA9217}"/>
              </a:ext>
            </a:extLst>
          </p:cNvPr>
          <p:cNvSpPr/>
          <p:nvPr/>
        </p:nvSpPr>
        <p:spPr>
          <a:xfrm>
            <a:off x="2914650" y="3967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ανόργανα άλατα, ορμόνες, πρωτεΐνες, θρεπτικές ουσίες κ.ά.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EC9-53CC-405C-BDC6-DE72BC16A81E}" type="datetime1">
              <a:rPr lang="el-GR" smtClean="0"/>
              <a:t>7/12/2025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22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</TotalTime>
  <Words>631</Words>
  <Application>Microsoft Office PowerPoint</Application>
  <PresentationFormat>On-screen Show (4:3)</PresentationFormat>
  <Paragraphs>116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ΚΕΦ 3. ΚΥΚΛΟΦΟΡΙΚΟ ΣΥΣΤΗΜΑ</vt:lpstr>
      <vt:lpstr>ΚΕΦ 3. ΚΥΚΛΟΦΟΡΙΚΟ ΣΥΣΤΗΜΑ</vt:lpstr>
      <vt:lpstr>Αίμα: ένας υγρός ιστός</vt:lpstr>
      <vt:lpstr>Αίμα: ένας υγρός ιστός</vt:lpstr>
      <vt:lpstr>Σύσταση Αίματος: Τα έμμορφα συστατικά</vt:lpstr>
      <vt:lpstr>Σύσταση Αίματος: Τα έμμορφα συστατικά</vt:lpstr>
      <vt:lpstr>Σύσταση Αίματος: Τα έμμορφα συστατικά</vt:lpstr>
      <vt:lpstr>Σύσταση Αίματος: Το πλάσμα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ΕΞΕΤΑΣΤΕΑ ΥΛΗ ΒΙΟΛΟΓΙΑΣ ΠΡΟΣΑΝΑΤΟΛΙΣΜΟΥ</dc:title>
  <dc:creator>Ρήγας Παύλος</dc:creator>
  <cp:lastModifiedBy>pavlo</cp:lastModifiedBy>
  <cp:revision>280</cp:revision>
  <cp:lastPrinted>2020-11-14T06:20:23Z</cp:lastPrinted>
  <dcterms:created xsi:type="dcterms:W3CDTF">2020-09-14T14:24:24Z</dcterms:created>
  <dcterms:modified xsi:type="dcterms:W3CDTF">2025-12-07T16:51:24Z</dcterms:modified>
</cp:coreProperties>
</file>