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352" r:id="rId3"/>
    <p:sldId id="353" r:id="rId4"/>
    <p:sldId id="354" r:id="rId5"/>
    <p:sldId id="355" r:id="rId6"/>
    <p:sldId id="357" r:id="rId7"/>
    <p:sldId id="359" r:id="rId8"/>
    <p:sldId id="360" r:id="rId9"/>
    <p:sldId id="361" r:id="rId10"/>
    <p:sldId id="356" r:id="rId11"/>
    <p:sldId id="3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Ρήγας Παύλος" initials="ΡΠ" lastIdx="2" clrIdx="0">
    <p:extLst>
      <p:ext uri="{19B8F6BF-5375-455C-9EA6-DF929625EA0E}">
        <p15:presenceInfo xmlns="" xmlns:p15="http://schemas.microsoft.com/office/powerpoint/2012/main" userId="Ρήγας Παύλος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62F03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3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B2F68-89F6-4D4A-8B7B-CFBE3D1AD778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23ACAB-4935-4060-A02D-77B9D838C4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816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2EC06-E39A-47BD-94F2-F36ECC8C58FD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4174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EDF2F-12DA-4786-8076-DE68C88AA26C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91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6D306-974D-4241-969B-7E7F973D17BF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9941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A2513-ED2B-4BA0-A04F-5FCC26A6F88F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7608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B59E5-1C38-4E8A-A0E4-33FE33CFCE58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659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427E-8590-4061-AB4D-5CC6DCDF17C8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2654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E76B-EA18-4872-A4DF-059C7B1CC03C}" type="datetime1">
              <a:rPr lang="en-US" smtClean="0"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5735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C68D3-B1E5-4258-A388-D20B5B0746B8}" type="datetime1">
              <a:rPr lang="en-US" smtClean="0"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2414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FD0A-E599-42D0-91A0-3CCED5CEB11D}" type="datetime1">
              <a:rPr lang="en-US" smtClean="0"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58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B68E9-0340-4AFC-BA16-081F88DCD40D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795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9C911-8531-45FC-9DE1-2B0F87F92E73}" type="datetime1">
              <a:rPr lang="en-US" smtClean="0"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5277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987FB-90D9-499C-A682-56B992B7E890}" type="datetime1">
              <a:rPr lang="en-US" smtClean="0"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00F8C-39F4-4C91-BFB6-667B6A6B19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97220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B1D6CC-8616-489E-8A83-8DCF5F04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64336"/>
            <a:ext cx="9032240" cy="994172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 3. </a:t>
            </a:r>
            <a:r>
              <a:rPr lang="el-GR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ΚΥΚΛΟΦΟΡΙΚΟ ΣΥΣΤΗΜΑ</a:t>
            </a:r>
            <a:endParaRPr lang="en-US" sz="2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70D9E01-7552-468D-ABC7-E555C116B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37BD6-6E62-405B-AD86-ED51DF75B991}" type="datetime1">
              <a:rPr lang="en-US" smtClean="0"/>
              <a:t>1/20/2026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81B98E-F264-4781-947C-8472FF2BF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7B40A90-7F93-40A5-9235-E1A8CE01C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00F8C-39F4-4C91-BFB6-667B6A6B1966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8" name="Group 11">
            <a:extLst>
              <a:ext uri="{FF2B5EF4-FFF2-40B4-BE49-F238E27FC236}">
                <a16:creationId xmlns="" xmlns:a16="http://schemas.microsoft.com/office/drawing/2014/main" id="{2CC42B46-C245-4B92-954F-9ED28AC232EC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11" name="Straight Connector 6">
              <a:extLst>
                <a:ext uri="{FF2B5EF4-FFF2-40B4-BE49-F238E27FC236}">
                  <a16:creationId xmlns="" xmlns:a16="http://schemas.microsoft.com/office/drawing/2014/main" id="{20008ABE-0B97-4F4E-A8CC-7A8FFE6E324A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7">
              <a:extLst>
                <a:ext uri="{FF2B5EF4-FFF2-40B4-BE49-F238E27FC236}">
                  <a16:creationId xmlns="" xmlns:a16="http://schemas.microsoft.com/office/drawing/2014/main" id="{FC99E187-8A6C-4CD3-B9E3-C157AC138E61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8">
              <a:extLst>
                <a:ext uri="{FF2B5EF4-FFF2-40B4-BE49-F238E27FC236}">
                  <a16:creationId xmlns="" xmlns:a16="http://schemas.microsoft.com/office/drawing/2014/main" id="{B0994D8C-DC55-489B-9AB0-65DBD0601C03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">
              <a:extLst>
                <a:ext uri="{FF2B5EF4-FFF2-40B4-BE49-F238E27FC236}">
                  <a16:creationId xmlns="" xmlns:a16="http://schemas.microsoft.com/office/drawing/2014/main" id="{1BF98723-1DF5-415B-8F10-528A089C02F7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202175" y="1154226"/>
            <a:ext cx="86401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ΕΝΟΤΗΤΑ 3.3</a:t>
            </a:r>
            <a:r>
              <a:rPr lang="en-US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ΑΙΜΑ</a:t>
            </a:r>
          </a:p>
          <a:p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ΥΠΟΕΝΟΤΗΤΑ </a:t>
            </a:r>
            <a:r>
              <a:rPr lang="el-GR" sz="20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3.3.2. </a:t>
            </a:r>
            <a:r>
              <a:rPr lang="el-GR" sz="20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l-GR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Αναιμίες</a:t>
            </a:r>
            <a:endParaRPr lang="el-GR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53931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Μεσογειακή αναιμία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1207C3-0C09-406A-9271-0AB756251D87}"/>
              </a:ext>
            </a:extLst>
          </p:cNvPr>
          <p:cNvSpPr txBox="1"/>
          <p:nvPr/>
        </p:nvSpPr>
        <p:spPr>
          <a:xfrm>
            <a:off x="7850494" y="5615669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</a:t>
            </a:r>
            <a:r>
              <a:rPr lang="el-GR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9F0C4C-1558-4239-9EB6-BF668BB74E6B}"/>
              </a:ext>
            </a:extLst>
          </p:cNvPr>
          <p:cNvSpPr/>
          <p:nvPr/>
        </p:nvSpPr>
        <p:spPr>
          <a:xfrm>
            <a:off x="8124092" y="42386"/>
            <a:ext cx="963016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Αναιμίες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9EA9-0DE4-42BB-B52E-EDC04F5CBD34}" type="datetime1">
              <a:rPr lang="en-US" smtClean="0"/>
              <a:t>1/20/2026</a:t>
            </a:fld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9625" y="1008335"/>
            <a:ext cx="5181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 Η </a:t>
            </a:r>
            <a:r>
              <a:rPr lang="el-GR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μεσογειακή αναιμία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είναι μία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κληρονομική ασθένεια που εμφανίζε-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ται με μεγάλη συχνότητα στη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χώρα μας</a:t>
            </a: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Οφείλεται σε μειωμένη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παραγωγή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της </a:t>
            </a:r>
            <a:r>
              <a:rPr lang="el-GR" sz="240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β αλυσίδας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της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αιμοσφαιρίνης (β-μεσογειακή αναιμία).</a:t>
            </a: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Θεραπεία δεν υπάρχει και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αντιμετωπίζεται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με μεταγγίσεις σε τακτά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χρονικά διαστήματα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289176" y="1801905"/>
            <a:ext cx="3711670" cy="2634503"/>
            <a:chOff x="5289176" y="1801905"/>
            <a:chExt cx="3711670" cy="263450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75052" y="1801905"/>
              <a:ext cx="3625794" cy="2634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Rectangle 18"/>
            <p:cNvSpPr/>
            <p:nvPr/>
          </p:nvSpPr>
          <p:spPr>
            <a:xfrm>
              <a:off x="5289176" y="2151529"/>
              <a:ext cx="753036" cy="331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6136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1207C3-0C09-406A-9271-0AB756251D87}"/>
              </a:ext>
            </a:extLst>
          </p:cNvPr>
          <p:cNvSpPr txBox="1"/>
          <p:nvPr/>
        </p:nvSpPr>
        <p:spPr>
          <a:xfrm>
            <a:off x="7850494" y="5615669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</a:t>
            </a:r>
            <a:r>
              <a:rPr lang="el-GR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9F0C4C-1558-4239-9EB6-BF668BB74E6B}"/>
              </a:ext>
            </a:extLst>
          </p:cNvPr>
          <p:cNvSpPr/>
          <p:nvPr/>
        </p:nvSpPr>
        <p:spPr>
          <a:xfrm>
            <a:off x="6640497" y="42386"/>
            <a:ext cx="2446611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Το Κυκλοφορικό Σύστημα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9EA9-0DE4-42BB-B52E-EDC04F5CBD34}" type="datetime1">
              <a:rPr lang="en-US" smtClean="0"/>
              <a:t>1/20/2026</a:t>
            </a:fld>
            <a:endParaRPr lang="en-US"/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pPr algn="l"/>
            <a:r>
              <a:rPr lang="el-GR" sz="2000" b="1" i="0" u="none" strike="noStrike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Αναιμίες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E:\Σχολικό Έτος 2023-2024\ΒΙΟΛΟΓΙΑ ΛΥΚΕΙΟΥ\Α ΛΥΚΕΙΟΥ 2023-2024\ΥΛΙΚΟ ΠΑΡΟΥΣΙΑΣΕΩΝ\ΕΝΝΟΙΟΛΟΓΙΚΟΙ ΧΑΡΤΕΣ\jsMind (2).png"/>
          <p:cNvPicPr>
            <a:picLocks noChangeAspect="1" noChangeArrowheads="1"/>
          </p:cNvPicPr>
          <p:nvPr/>
        </p:nvPicPr>
        <p:blipFill>
          <a:blip r:embed="rId2" cstate="print"/>
          <a:srcRect l="5720" r="6827" b="6530"/>
          <a:stretch>
            <a:fillRect/>
          </a:stretch>
        </p:blipFill>
        <p:spPr bwMode="auto">
          <a:xfrm>
            <a:off x="105504" y="703385"/>
            <a:ext cx="9029700" cy="5213837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672862" y="4818186"/>
            <a:ext cx="2083777" cy="121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009901" y="2218594"/>
            <a:ext cx="2274276" cy="20808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94892" y="4158762"/>
            <a:ext cx="2892670" cy="87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46884" y="4223238"/>
            <a:ext cx="1330569" cy="8792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40215" y="870438"/>
            <a:ext cx="3903785" cy="132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284177" y="2121877"/>
            <a:ext cx="3616569" cy="2256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9"/>
          <p:cNvGrpSpPr/>
          <p:nvPr/>
        </p:nvGrpSpPr>
        <p:grpSpPr>
          <a:xfrm>
            <a:off x="5820508" y="5134708"/>
            <a:ext cx="2655275" cy="589084"/>
            <a:chOff x="5820508" y="5134708"/>
            <a:chExt cx="2655275" cy="589084"/>
          </a:xfrm>
        </p:grpSpPr>
        <p:sp>
          <p:nvSpPr>
            <p:cNvPr id="28" name="Right Brace 27"/>
            <p:cNvSpPr/>
            <p:nvPr/>
          </p:nvSpPr>
          <p:spPr>
            <a:xfrm>
              <a:off x="5820508" y="5134708"/>
              <a:ext cx="114300" cy="589084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34806" y="5328139"/>
              <a:ext cx="254097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Κληρονομικές ασθένειες (γονίδια)</a:t>
              </a:r>
              <a:endParaRPr lang="en-US" sz="1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6136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2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1207C3-0C09-406A-9271-0AB756251D87}"/>
              </a:ext>
            </a:extLst>
          </p:cNvPr>
          <p:cNvSpPr txBox="1"/>
          <p:nvPr/>
        </p:nvSpPr>
        <p:spPr>
          <a:xfrm>
            <a:off x="7850494" y="5615669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</a:t>
            </a:r>
            <a:r>
              <a:rPr lang="el-GR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9F0C4C-1558-4239-9EB6-BF668BB74E6B}"/>
              </a:ext>
            </a:extLst>
          </p:cNvPr>
          <p:cNvSpPr/>
          <p:nvPr/>
        </p:nvSpPr>
        <p:spPr>
          <a:xfrm>
            <a:off x="6640497" y="42386"/>
            <a:ext cx="2446611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Το Κυκλοφορικό Σύστημα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9EA9-0DE4-42BB-B52E-EDC04F5CBD34}" type="datetime1">
              <a:rPr lang="en-US" smtClean="0"/>
              <a:t>1/20/2026</a:t>
            </a:fld>
            <a:endParaRPr lang="en-US"/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pPr algn="l"/>
            <a:r>
              <a:rPr lang="el-GR" sz="2000" b="1" i="0" u="none" strike="noStrike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Αναιμίες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72862" y="4818186"/>
            <a:ext cx="2083777" cy="121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40215" y="870438"/>
            <a:ext cx="3903785" cy="132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51692" y="951638"/>
            <a:ext cx="86516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 Όταν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υπάρχει μειωμένος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αριθμός ερυθροκυττάρων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ή όταν τα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ερυθροκύτταρα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δεν έχουν αρκετή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αιμοσφαιρίνη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, τότε το άτομο πάσχει από </a:t>
            </a:r>
            <a:r>
              <a:rPr lang="el-GR" sz="2400" b="1" dirty="0" smtClean="0">
                <a:latin typeface="Arial" pitchFamily="34" charset="0"/>
                <a:cs typeface="Arial" pitchFamily="34" charset="0"/>
              </a:rPr>
              <a:t>αναιμία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και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παρουσιάζει αίσθημα </a:t>
            </a:r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κούρασης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και </a:t>
            </a:r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ατονίας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6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pPr algn="l"/>
            <a:r>
              <a:rPr lang="el-GR" sz="2000" b="1" i="0" u="none" strike="noStrike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Σιδηροπενία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1207C3-0C09-406A-9271-0AB756251D87}"/>
              </a:ext>
            </a:extLst>
          </p:cNvPr>
          <p:cNvSpPr txBox="1"/>
          <p:nvPr/>
        </p:nvSpPr>
        <p:spPr>
          <a:xfrm>
            <a:off x="7850494" y="5615669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</a:t>
            </a:r>
            <a:r>
              <a:rPr lang="el-GR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9F0C4C-1558-4239-9EB6-BF668BB74E6B}"/>
              </a:ext>
            </a:extLst>
          </p:cNvPr>
          <p:cNvSpPr/>
          <p:nvPr/>
        </p:nvSpPr>
        <p:spPr>
          <a:xfrm>
            <a:off x="8124092" y="42386"/>
            <a:ext cx="963016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Αναιμίες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9EA9-0DE4-42BB-B52E-EDC04F5CBD34}" type="datetime1">
              <a:rPr lang="en-US" smtClean="0"/>
              <a:t>1/20/2026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72862" y="4818186"/>
            <a:ext cx="2083777" cy="121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40215" y="870438"/>
            <a:ext cx="3903785" cy="132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42902" y="1142807"/>
            <a:ext cx="83966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 Τα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μειωμένα επίπεδα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αιμοσφαιρίνης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μπορεί να οφείλονται σε </a:t>
            </a:r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ανεπάρκεια </a:t>
            </a:r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σιδήρου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σιδηροπενία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λόγω κακής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διατροφής του ατόμου.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29282" y="2958850"/>
            <a:ext cx="8396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Εάν συμπεριληφθούν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στο διαιτολόγιο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του ορισμένες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τροφές πλούσιες σε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σίδηρο όπως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συκώτι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σταφίδες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δημητριακά, </a:t>
            </a: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μπορούν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να θεραπεύσουν το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είδος αυτό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της αναιμίας.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6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Έλλειψη Β12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1207C3-0C09-406A-9271-0AB756251D87}"/>
              </a:ext>
            </a:extLst>
          </p:cNvPr>
          <p:cNvSpPr txBox="1"/>
          <p:nvPr/>
        </p:nvSpPr>
        <p:spPr>
          <a:xfrm>
            <a:off x="7850494" y="5615669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</a:t>
            </a:r>
            <a:r>
              <a:rPr lang="el-GR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9F0C4C-1558-4239-9EB6-BF668BB74E6B}"/>
              </a:ext>
            </a:extLst>
          </p:cNvPr>
          <p:cNvSpPr/>
          <p:nvPr/>
        </p:nvSpPr>
        <p:spPr>
          <a:xfrm>
            <a:off x="8124092" y="42386"/>
            <a:ext cx="963016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Αναιμίες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9EA9-0DE4-42BB-B52E-EDC04F5CBD34}" type="datetime1">
              <a:rPr lang="en-US" smtClean="0"/>
              <a:t>1/20/2026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72862" y="4818186"/>
            <a:ext cx="2083777" cy="121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40215" y="870438"/>
            <a:ext cx="3903785" cy="132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360830" y="891795"/>
            <a:ext cx="87831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Ένα άλλο είδος αναιμίας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οφείλεται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στην </a:t>
            </a:r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αδυναμία </a:t>
            </a:r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του οργανισμού να απορροφήσει </a:t>
            </a:r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τη βιταμίνη Β12 από </a:t>
            </a:r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το έντερο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. Η βιταμίνη αυτή είναι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απαραίτητη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για την ωρίμανση των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ερυθροκυττάρων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και σε περίπτωση έλλειψής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της έχουμε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συσσώρευση ανώριμων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ερυθροκυττάρων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στο μυελό των οστών.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5140" y="3227792"/>
            <a:ext cx="86354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Μία δίαιτα πλούσια σε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ψάρια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,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αβγά,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γαλακτοκομικά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και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πουλερικά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>
              <a:buFont typeface="Wingdings" pitchFamily="2" charset="2"/>
              <a:buChar char="Ø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καθώς και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χορήγηση βιταμίνης Β12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συμβάλλει στην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αντιμετώπιση της αναιμίας αυτής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63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Αιμολυτική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1207C3-0C09-406A-9271-0AB756251D87}"/>
              </a:ext>
            </a:extLst>
          </p:cNvPr>
          <p:cNvSpPr txBox="1"/>
          <p:nvPr/>
        </p:nvSpPr>
        <p:spPr>
          <a:xfrm>
            <a:off x="7850494" y="5615669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</a:t>
            </a:r>
            <a:r>
              <a:rPr lang="el-GR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9F0C4C-1558-4239-9EB6-BF668BB74E6B}"/>
              </a:ext>
            </a:extLst>
          </p:cNvPr>
          <p:cNvSpPr/>
          <p:nvPr/>
        </p:nvSpPr>
        <p:spPr>
          <a:xfrm>
            <a:off x="8124092" y="42386"/>
            <a:ext cx="963016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Αναιμίες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9EA9-0DE4-42BB-B52E-EDC04F5CBD34}" type="datetime1">
              <a:rPr lang="en-US" smtClean="0"/>
              <a:t>1/20/2026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72862" y="4818186"/>
            <a:ext cx="2083777" cy="121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40215" y="870438"/>
            <a:ext cx="3903785" cy="132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1048871" y="1080053"/>
            <a:ext cx="702832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Άλλη μορφή αναιμίας είναι η </a:t>
            </a:r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αιμολυτική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, που χαρακτηρίζεται από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αυξημένο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ρυθμό καταστροφής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ερυθροκυτάρων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(αιμόλυση).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l-GR" sz="2400" dirty="0" smtClean="0">
                <a:latin typeface="Arial" pitchFamily="34" charset="0"/>
                <a:cs typeface="Arial" pitchFamily="34" charset="0"/>
              </a:rPr>
              <a:t>Μπορεί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να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οφείλεται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σε κληρονομικούς παράγοντες,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σε τοξίνες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, παράσιτα ή σε μετάγγιση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μη συμβατού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αίματος.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6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pPr algn="l"/>
            <a:r>
              <a:rPr lang="el-GR" sz="2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Δρεπανοκυτταρική αναιμία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1207C3-0C09-406A-9271-0AB756251D87}"/>
              </a:ext>
            </a:extLst>
          </p:cNvPr>
          <p:cNvSpPr txBox="1"/>
          <p:nvPr/>
        </p:nvSpPr>
        <p:spPr>
          <a:xfrm>
            <a:off x="7850494" y="5615669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</a:t>
            </a:r>
            <a:r>
              <a:rPr lang="el-GR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9F0C4C-1558-4239-9EB6-BF668BB74E6B}"/>
              </a:ext>
            </a:extLst>
          </p:cNvPr>
          <p:cNvSpPr/>
          <p:nvPr/>
        </p:nvSpPr>
        <p:spPr>
          <a:xfrm>
            <a:off x="8124092" y="42386"/>
            <a:ext cx="963016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Αναιμίες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89EA9-0DE4-42BB-B52E-EDC04F5CBD34}" type="datetime1">
              <a:rPr lang="en-US" smtClean="0"/>
              <a:t>1/20/2026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672862" y="4818186"/>
            <a:ext cx="2083777" cy="1213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40215" y="870438"/>
            <a:ext cx="3903785" cy="1327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23365" y="1080053"/>
            <a:ext cx="70283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Η </a:t>
            </a:r>
            <a:r>
              <a:rPr lang="el-GR" sz="24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δρεπανοκυτταρική αναιμία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είναι μία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κληρονομική ασθένεια που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χαρακτηρίζεται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από την παραγωγή μη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φυσιολογικής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αιμοσφαιρίνης, με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αποτέλεσμα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τα ερυθροκύτταρα να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εμφανίζουν χαρακτηριστικό </a:t>
            </a:r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δρεπανοειδές </a:t>
            </a:r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σχήμα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(εικ.3.23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). 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endParaRPr lang="el-G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Τα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ερυθροκύτταρα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αυτά, λόγω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του σχήματός τους,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προκαλούν συχνά </a:t>
            </a:r>
            <a:r>
              <a:rPr lang="el-G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απόφραξη των αγγείων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l-GR" sz="24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6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301" y="732326"/>
            <a:ext cx="2865437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1207C3-0C09-406A-9271-0AB756251D87}"/>
              </a:ext>
            </a:extLst>
          </p:cNvPr>
          <p:cNvSpPr txBox="1"/>
          <p:nvPr/>
        </p:nvSpPr>
        <p:spPr>
          <a:xfrm>
            <a:off x="7850494" y="5615669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</a:t>
            </a:r>
            <a:r>
              <a:rPr lang="el-GR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9F0C4C-1558-4239-9EB6-BF668BB74E6B}"/>
              </a:ext>
            </a:extLst>
          </p:cNvPr>
          <p:cNvSpPr/>
          <p:nvPr/>
        </p:nvSpPr>
        <p:spPr>
          <a:xfrm>
            <a:off x="6640497" y="42386"/>
            <a:ext cx="2446611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Το Κυκλοφορικό Σύστημα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C4D67-C50D-4749-83FF-F50AC38387E2}" type="datetime1">
              <a:rPr lang="en-US" smtClean="0"/>
              <a:t>1/20/2026</a:t>
            </a:fld>
            <a:endParaRPr lang="en-US"/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pPr algn="l"/>
            <a:r>
              <a:rPr lang="el-GR" sz="2000" b="1" i="0" u="none" strike="noStrike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Δρεπανοκυτταρική Αναιμία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894" y="756139"/>
            <a:ext cx="3461971" cy="55391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36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1207C3-0C09-406A-9271-0AB756251D87}"/>
              </a:ext>
            </a:extLst>
          </p:cNvPr>
          <p:cNvSpPr txBox="1"/>
          <p:nvPr/>
        </p:nvSpPr>
        <p:spPr>
          <a:xfrm>
            <a:off x="7850494" y="5615669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</a:t>
            </a:r>
            <a:r>
              <a:rPr lang="el-GR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9F0C4C-1558-4239-9EB6-BF668BB74E6B}"/>
              </a:ext>
            </a:extLst>
          </p:cNvPr>
          <p:cNvSpPr/>
          <p:nvPr/>
        </p:nvSpPr>
        <p:spPr>
          <a:xfrm>
            <a:off x="6640497" y="42386"/>
            <a:ext cx="2446611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Το Κυκλοφορικό Σύστημα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5080-2A2F-44F6-89C6-3CCA756B475E}" type="datetime1">
              <a:rPr lang="en-US" smtClean="0"/>
              <a:t>1/20/2026</a:t>
            </a:fld>
            <a:endParaRPr lang="en-US"/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pPr algn="l"/>
            <a:r>
              <a:rPr lang="el-GR" sz="2000" b="1" i="0" u="none" strike="noStrike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Δρεπανοκυτταρική Αναιμία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561" y="753208"/>
            <a:ext cx="5978769" cy="49969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36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AFB752-5008-430A-A753-F0CC8C30F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291044"/>
            <a:ext cx="2057400" cy="365125"/>
          </a:xfrm>
        </p:spPr>
        <p:txBody>
          <a:bodyPr/>
          <a:lstStyle/>
          <a:p>
            <a:fld id="{34F00F8C-39F4-4C91-BFB6-667B6A6B1966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A23DED7D-D70D-4A97-9E93-48B1AD6F4DB1}"/>
              </a:ext>
            </a:extLst>
          </p:cNvPr>
          <p:cNvGrpSpPr/>
          <p:nvPr/>
        </p:nvGrpSpPr>
        <p:grpSpPr>
          <a:xfrm>
            <a:off x="-154983" y="-1156"/>
            <a:ext cx="9145164" cy="6859156"/>
            <a:chOff x="0" y="-1156"/>
            <a:chExt cx="9145164" cy="6859156"/>
          </a:xfrm>
        </p:grpSpPr>
        <p:cxnSp>
          <p:nvCxnSpPr>
            <p:cNvPr id="9" name="Straight Connector 6">
              <a:extLst>
                <a:ext uri="{FF2B5EF4-FFF2-40B4-BE49-F238E27FC236}">
                  <a16:creationId xmlns:a16="http://schemas.microsoft.com/office/drawing/2014/main" xmlns="" id="{7002BA09-B0DD-4587-A4A8-153F3C9FDE0C}"/>
                </a:ext>
              </a:extLst>
            </p:cNvPr>
            <p:cNvCxnSpPr/>
            <p:nvPr/>
          </p:nvCxnSpPr>
          <p:spPr>
            <a:xfrm>
              <a:off x="0" y="642918"/>
              <a:ext cx="9144000" cy="158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>
              <a:extLst>
                <a:ext uri="{FF2B5EF4-FFF2-40B4-BE49-F238E27FC236}">
                  <a16:creationId xmlns:a16="http://schemas.microsoft.com/office/drawing/2014/main" xmlns="" id="{58069518-59B4-4114-A999-B54D73F9CECC}"/>
                </a:ext>
              </a:extLst>
            </p:cNvPr>
            <p:cNvCxnSpPr/>
            <p:nvPr/>
          </p:nvCxnSpPr>
          <p:spPr>
            <a:xfrm rot="5400000">
              <a:off x="-3067064" y="3424222"/>
              <a:ext cx="6858000" cy="955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8">
              <a:extLst>
                <a:ext uri="{FF2B5EF4-FFF2-40B4-BE49-F238E27FC236}">
                  <a16:creationId xmlns:a16="http://schemas.microsoft.com/office/drawing/2014/main" xmlns="" id="{AB37F28F-71A0-4644-B0A5-F07E86B24007}"/>
                </a:ext>
              </a:extLst>
            </p:cNvPr>
            <p:cNvCxnSpPr/>
            <p:nvPr/>
          </p:nvCxnSpPr>
          <p:spPr>
            <a:xfrm>
              <a:off x="397164" y="737262"/>
              <a:ext cx="8748000" cy="1588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xmlns="" id="{CF1EF712-AADE-4B54-9175-4D7549694431}"/>
                </a:ext>
              </a:extLst>
            </p:cNvPr>
            <p:cNvCxnSpPr/>
            <p:nvPr/>
          </p:nvCxnSpPr>
          <p:spPr>
            <a:xfrm rot="5400000">
              <a:off x="-3167530" y="3423066"/>
              <a:ext cx="6858000" cy="9556"/>
            </a:xfrm>
            <a:prstGeom prst="line">
              <a:avLst/>
            </a:prstGeom>
            <a:ln w="254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Footer Placeholder 5">
            <a:extLst>
              <a:ext uri="{FF2B5EF4-FFF2-40B4-BE49-F238E27FC236}">
                <a16:creationId xmlns:a16="http://schemas.microsoft.com/office/drawing/2014/main" xmlns="" id="{A475F181-3807-4FB5-A7A4-12B81AF8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32481" y="6356351"/>
            <a:ext cx="4314547" cy="365125"/>
          </a:xfrm>
        </p:spPr>
        <p:txBody>
          <a:bodyPr/>
          <a:lstStyle/>
          <a:p>
            <a:r>
              <a:rPr lang="el-GR" smtClean="0"/>
              <a:t>9ο ΓΕΛ ΠΑΤΡΩΝ-Α' ΛΥΚΕΙΟΥ-ΒΙΟΛΟΓΙΑ                                                        ΔΙΔΑΣΚΩΝ: Π. Ρήγας (Δρ. Βιολογίας)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1207C3-0C09-406A-9271-0AB756251D87}"/>
              </a:ext>
            </a:extLst>
          </p:cNvPr>
          <p:cNvSpPr txBox="1"/>
          <p:nvPr/>
        </p:nvSpPr>
        <p:spPr>
          <a:xfrm>
            <a:off x="7850494" y="5615669"/>
            <a:ext cx="11561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Σελ. </a:t>
            </a:r>
            <a:r>
              <a:rPr lang="el-GR" sz="2000" dirty="0" smtClean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  <a:endParaRPr lang="en-US" sz="20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9F0C4C-1558-4239-9EB6-BF668BB74E6B}"/>
              </a:ext>
            </a:extLst>
          </p:cNvPr>
          <p:cNvSpPr/>
          <p:nvPr/>
        </p:nvSpPr>
        <p:spPr>
          <a:xfrm>
            <a:off x="6640497" y="42386"/>
            <a:ext cx="2446611" cy="246221"/>
          </a:xfrm>
          <a:prstGeom prst="rect">
            <a:avLst/>
          </a:prstGeom>
          <a:solidFill>
            <a:schemeClr val="accent6"/>
          </a:solidFill>
          <a:effectLst>
            <a:outerShdw blurRad="50800" dist="50800" dir="5400000" algn="ctr" rotWithShape="0">
              <a:schemeClr val="tx1"/>
            </a:outerShdw>
          </a:effectLst>
          <a:scene3d>
            <a:camera prst="orthographicFront"/>
            <a:lightRig rig="twoPt" dir="t"/>
          </a:scene3d>
          <a:sp3d prstMaterial="legacyWireframe"/>
        </p:spPr>
        <p:txBody>
          <a:bodyPr wrap="square">
            <a:spAutoFit/>
          </a:bodyPr>
          <a:lstStyle/>
          <a:p>
            <a:r>
              <a:rPr lang="el-GR" sz="1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Κεφ</a:t>
            </a:r>
            <a:r>
              <a:rPr lang="en-US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l-GR" sz="1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Το Κυκλοφορικό Σύστημα</a:t>
            </a:r>
            <a:endParaRPr lang="el-GR" sz="1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5B46F-25BF-4438-91CA-FB295B6E2DCD}" type="datetime1">
              <a:rPr lang="en-US" smtClean="0"/>
              <a:t>1/20/2026</a:t>
            </a:fld>
            <a:endParaRPr lang="en-US"/>
          </a:p>
        </p:txBody>
      </p:sp>
      <p:sp>
        <p:nvSpPr>
          <p:cNvPr id="24" name="Title 6">
            <a:extLst>
              <a:ext uri="{FF2B5EF4-FFF2-40B4-BE49-F238E27FC236}">
                <a16:creationId xmlns:a16="http://schemas.microsoft.com/office/drawing/2014/main" xmlns="" id="{9485D131-AC2A-44B1-AEB3-A240045E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181" y="-1"/>
            <a:ext cx="9144000" cy="732499"/>
          </a:xfrm>
        </p:spPr>
        <p:txBody>
          <a:bodyPr>
            <a:normAutofit/>
          </a:bodyPr>
          <a:lstStyle/>
          <a:p>
            <a:pPr algn="l"/>
            <a:r>
              <a:rPr lang="el-GR" sz="2000" b="1" i="0" u="none" strike="noStrike" baseline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Δρεπανοκυτταρική Αναιμία</a:t>
            </a:r>
            <a:endParaRPr lang="en-US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34" name="Picture 2" descr="undefin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935" y="1433146"/>
            <a:ext cx="3539101" cy="39947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1363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1965</TotalTime>
  <Words>550</Words>
  <Application>Microsoft Office PowerPoint</Application>
  <PresentationFormat>On-screen Show (4:3)</PresentationFormat>
  <Paragraphs>98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ΚΕΦ 3. ΚΥΚΛΟΦΟΡΙΚΟ ΣΥΣΤΗΜΑ</vt:lpstr>
      <vt:lpstr>Αναιμίες</vt:lpstr>
      <vt:lpstr>Σιδηροπενία</vt:lpstr>
      <vt:lpstr>Έλλειψη Β12</vt:lpstr>
      <vt:lpstr>Αιμολυτική</vt:lpstr>
      <vt:lpstr>Δρεπανοκυτταρική αναιμία</vt:lpstr>
      <vt:lpstr>Δρεπανοκυτταρική Αναιμία</vt:lpstr>
      <vt:lpstr>Δρεπανοκυτταρική Αναιμία</vt:lpstr>
      <vt:lpstr>Δρεπανοκυτταρική Αναιμία</vt:lpstr>
      <vt:lpstr>Μεσογειακή αναιμία</vt:lpstr>
      <vt:lpstr>Αναιμίες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ΕΞΕΤΑΣΤΕΑ ΥΛΗ ΒΙΟΛΟΓΙΑΣ ΠΡΟΣΑΝΑΤΟΛΙΣΜΟΥ</dc:title>
  <dc:creator>Ρήγας Παύλος</dc:creator>
  <cp:lastModifiedBy>pavlo</cp:lastModifiedBy>
  <cp:revision>341</cp:revision>
  <cp:lastPrinted>2020-11-14T06:20:23Z</cp:lastPrinted>
  <dcterms:created xsi:type="dcterms:W3CDTF">2020-09-14T14:24:24Z</dcterms:created>
  <dcterms:modified xsi:type="dcterms:W3CDTF">2026-01-20T07:49:15Z</dcterms:modified>
</cp:coreProperties>
</file>