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62" r:id="rId3"/>
    <p:sldId id="263" r:id="rId4"/>
    <p:sldId id="264" r:id="rId5"/>
    <p:sldId id="267" r:id="rId6"/>
    <p:sldId id="268" r:id="rId7"/>
    <p:sldId id="271" r:id="rId8"/>
    <p:sldId id="295" r:id="rId9"/>
    <p:sldId id="293" r:id="rId10"/>
    <p:sldId id="294" r:id="rId11"/>
    <p:sldId id="296" r:id="rId12"/>
    <p:sldId id="290" r:id="rId13"/>
    <p:sldId id="266" r:id="rId14"/>
    <p:sldId id="276" r:id="rId15"/>
    <p:sldId id="277" r:id="rId16"/>
    <p:sldId id="269" r:id="rId17"/>
    <p:sldId id="297" r:id="rId18"/>
    <p:sldId id="281" r:id="rId19"/>
    <p:sldId id="282" r:id="rId20"/>
    <p:sldId id="278" r:id="rId21"/>
    <p:sldId id="286" r:id="rId22"/>
    <p:sldId id="285" r:id="rId23"/>
    <p:sldId id="279" r:id="rId24"/>
    <p:sldId id="301" r:id="rId25"/>
    <p:sldId id="280" r:id="rId26"/>
    <p:sldId id="298" r:id="rId27"/>
    <p:sldId id="287" r:id="rId28"/>
    <p:sldId id="288" r:id="rId29"/>
    <p:sldId id="302" r:id="rId30"/>
    <p:sldId id="299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4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B2F68-89F6-4D4A-8B7B-CFBE3D1AD778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3ACAB-4935-4060-A02D-77B9D838C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16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FB39-A442-495B-9533-384E556EAC02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17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050F-3E16-4BD5-9E66-4E82DB7ED7A5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91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5D8-F54E-4A31-8A8A-F92D0992B190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94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5DBF-15A4-4975-A6CE-9C98912FBBF4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60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441-0137-432D-880F-A80933F858C3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59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576A-2DC3-478A-879B-4882B05587D6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65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37A0-814D-41FF-A084-7FCF81B051A9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73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E7BF-0C03-428A-8746-796E0F0425B0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14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F3A7-FF03-4067-B8A7-75A7C0DBE3E9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8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0869-F397-4B97-B5CB-4A320202BE65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9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3482-17BE-4C76-93D2-BB422FD5A057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27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CAE7-B730-4472-82F9-DDBDC59E6173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22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1D6CC-8616-489E-8A83-8DCF5F04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64336"/>
            <a:ext cx="9032240" cy="705666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ΚΕΦ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ΚΥΚΛΟΦΟΡΙΚΟ ΣΥΣΤΗΜΑ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81B98E-F264-4781-947C-8472FF2B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B40A90-7F93-40A5-9235-E1A8CE01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2CC42B46-C245-4B92-954F-9ED28AC232EC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11" name="Straight Connector 6">
              <a:extLst>
                <a:ext uri="{FF2B5EF4-FFF2-40B4-BE49-F238E27FC236}">
                  <a16:creationId xmlns:a16="http://schemas.microsoft.com/office/drawing/2014/main" xmlns="" id="{20008ABE-0B97-4F4E-A8CC-7A8FFE6E324A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7">
              <a:extLst>
                <a:ext uri="{FF2B5EF4-FFF2-40B4-BE49-F238E27FC236}">
                  <a16:creationId xmlns:a16="http://schemas.microsoft.com/office/drawing/2014/main" xmlns="" id="{FC99E187-8A6C-4CD3-B9E3-C157AC138E61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">
              <a:extLst>
                <a:ext uri="{FF2B5EF4-FFF2-40B4-BE49-F238E27FC236}">
                  <a16:creationId xmlns:a16="http://schemas.microsoft.com/office/drawing/2014/main" xmlns="" id="{B0994D8C-DC55-489B-9AB0-65DBD0601C03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9">
              <a:extLst>
                <a:ext uri="{FF2B5EF4-FFF2-40B4-BE49-F238E27FC236}">
                  <a16:creationId xmlns:a16="http://schemas.microsoft.com/office/drawing/2014/main" xmlns="" id="{1BF98723-1DF5-415B-8F10-528A089C02F7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A351E79A-3548-41E2-AF9A-4D7A2BFB2C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7381" y="1825625"/>
            <a:ext cx="3048737" cy="4351338"/>
          </a:xfrm>
        </p:spPr>
      </p:pic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xmlns="" id="{DA1F4471-DBD4-4BB8-B54E-8B85D9A7C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1027925"/>
              </p:ext>
            </p:extLst>
          </p:nvPr>
        </p:nvGraphicFramePr>
        <p:xfrm>
          <a:off x="4754791" y="918238"/>
          <a:ext cx="4328050" cy="2474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131">
                  <a:extLst>
                    <a:ext uri="{9D8B030D-6E8A-4147-A177-3AD203B41FA5}">
                      <a16:colId xmlns:a16="http://schemas.microsoft.com/office/drawing/2014/main" xmlns="" val="3820210404"/>
                    </a:ext>
                  </a:extLst>
                </a:gridCol>
                <a:gridCol w="1035565">
                  <a:extLst>
                    <a:ext uri="{9D8B030D-6E8A-4147-A177-3AD203B41FA5}">
                      <a16:colId xmlns:a16="http://schemas.microsoft.com/office/drawing/2014/main" xmlns="" val="2625120365"/>
                    </a:ext>
                  </a:extLst>
                </a:gridCol>
                <a:gridCol w="1643354">
                  <a:extLst>
                    <a:ext uri="{9D8B030D-6E8A-4147-A177-3AD203B41FA5}">
                      <a16:colId xmlns:a16="http://schemas.microsoft.com/office/drawing/2014/main" xmlns="" val="1340771457"/>
                    </a:ext>
                  </a:extLst>
                </a:gridCol>
              </a:tblGrid>
              <a:tr h="403795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Θέμα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Σελίδες </a:t>
                      </a:r>
                    </a:p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βιβλίου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Ώρες Διδασκαλίας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032743"/>
                  </a:ext>
                </a:extLst>
              </a:tr>
              <a:tr h="4037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Καρδιά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Σελ. 43-46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ώρες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1496432"/>
                  </a:ext>
                </a:extLst>
              </a:tr>
              <a:tr h="4037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Αιμοφόρα Αγγεία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ώρες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4303376"/>
                  </a:ext>
                </a:extLst>
              </a:tr>
              <a:tr h="63058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 κυκλοφορία του αίματος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ώρες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245152"/>
                  </a:ext>
                </a:extLst>
              </a:tr>
              <a:tr h="4037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Αίμα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ώρες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65679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3F3FA5-95A3-41B9-8288-F7233D47872C}"/>
              </a:ext>
            </a:extLst>
          </p:cNvPr>
          <p:cNvSpPr txBox="1"/>
          <p:nvPr/>
        </p:nvSpPr>
        <p:spPr>
          <a:xfrm>
            <a:off x="4754791" y="3968318"/>
            <a:ext cx="212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Σελίδες 43-46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1DE6-863F-48ED-96CD-5168F7380680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138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i="0" u="none" strike="noStrike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Κανόνες</a:t>
            </a:r>
            <a:r>
              <a:rPr lang="el-GR" sz="2000" i="0" u="none" strike="noStrik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Οργάνωσης της Καρδιάς του Ανθρώπου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06108" y="1415562"/>
            <a:ext cx="3631223" cy="306851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0"/>
            <a:endCxn id="21" idx="2"/>
          </p:cNvCxnSpPr>
          <p:nvPr/>
        </p:nvCxnSpPr>
        <p:spPr>
          <a:xfrm>
            <a:off x="6721720" y="1415562"/>
            <a:ext cx="0" cy="30685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88523" y="2804746"/>
            <a:ext cx="3666392" cy="87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35388" y="1748118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δεξιός κόλπος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9011" y="1801906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αριστερός κόλπος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9529" y="3101789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δεξιά κοιλία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8329" y="3155577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αριστερή κοιλία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5755340" y="3404498"/>
            <a:ext cx="1658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Μεσοκοιλιακό διάφραγμα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6051175" y="2006007"/>
            <a:ext cx="1658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Μεσοκολπικό διάφραγμα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A8EB-15C1-433F-A33A-0D2748AAF2F3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3765" y="932330"/>
            <a:ext cx="35141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Το δεξιό μέρος της καρδιάς δεν επικοινωνεί με το αριστερό μέρος της καρδιάς.</a:t>
            </a:r>
          </a:p>
          <a:p>
            <a:r>
              <a:rPr lang="el-G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2. Αίμα εισέρχεται στην καρδιά μόνο στους κόλπους κι εξέρχεται από την καρδιά μόνο από τις κοιλίες.</a:t>
            </a:r>
          </a:p>
          <a:p>
            <a:r>
              <a:rPr lang="el-GR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3. Τα μόνα μέρη της καρδιάς που επικοινωνούν μεταξύ τους είναι οι κόλποι και οι κοιλίες: αίμα κινείται </a:t>
            </a:r>
            <a:r>
              <a:rPr lang="el-GR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μονόδρομα</a:t>
            </a:r>
            <a:r>
              <a:rPr lang="el-GR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από τους κόλπους προς τις κοιλίες.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509248" y="1532964"/>
            <a:ext cx="690282" cy="439271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flipH="1">
            <a:off x="8220634" y="1524000"/>
            <a:ext cx="618565" cy="439271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flipH="1">
            <a:off x="4464425" y="3917576"/>
            <a:ext cx="788894" cy="4392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8175812" y="3908612"/>
            <a:ext cx="708211" cy="4392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5755341" y="2510118"/>
            <a:ext cx="313765" cy="59167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7413812" y="2545977"/>
            <a:ext cx="313765" cy="59167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586A2F3-3F2D-48C8-BDC7-980498594AF9}"/>
              </a:ext>
            </a:extLst>
          </p:cNvPr>
          <p:cNvSpPr txBox="1"/>
          <p:nvPr/>
        </p:nvSpPr>
        <p:spPr>
          <a:xfrm>
            <a:off x="4621965" y="4866602"/>
            <a:ext cx="389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λέβα=</a:t>
            </a: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έρνει αίμα στην καρδιά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20073AE-BEE1-4F56-B75B-83FDC8387692}"/>
              </a:ext>
            </a:extLst>
          </p:cNvPr>
          <p:cNvSpPr txBox="1"/>
          <p:nvPr/>
        </p:nvSpPr>
        <p:spPr>
          <a:xfrm>
            <a:off x="4599405" y="5260346"/>
            <a:ext cx="443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ρτηρία=παίρνει αίμα </a:t>
            </a:r>
            <a:r>
              <a:rPr lang="el-G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πό την καρδιά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8069" y="4659923"/>
            <a:ext cx="4062046" cy="147732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Τα αιμοφόρα αγγεία που φέρνουν αίμα στην καρδιά λέγονται φλέβες.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Τα αιμοφόρα αγγεία που παίρνουν αίμα από την καρδιά λέγονται αρτηρίες.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32729" y="1228165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φλέβα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83388" y="1057836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φλέβα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71364" y="3594848"/>
            <a:ext cx="116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αρτηρία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78589" y="4392707"/>
            <a:ext cx="116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αρτηρία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4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  <p:bldP spid="40" grpId="0"/>
      <p:bldP spid="41" grpId="0" animBg="1"/>
      <p:bldP spid="42" grpId="0"/>
      <p:bldP spid="43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i="0" u="none" strike="noStrike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Ανατομία</a:t>
            </a:r>
            <a:r>
              <a:rPr lang="el-GR" sz="2000" i="0" u="none" strike="noStrik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της Καρδιάς του Ανθρώπου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64783" y="2993402"/>
            <a:ext cx="3631223" cy="306851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0"/>
            <a:endCxn id="21" idx="2"/>
          </p:cNvCxnSpPr>
          <p:nvPr/>
        </p:nvCxnSpPr>
        <p:spPr>
          <a:xfrm>
            <a:off x="5780395" y="2993402"/>
            <a:ext cx="0" cy="30685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875958" y="4436201"/>
            <a:ext cx="737632" cy="13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62369" y="3065981"/>
            <a:ext cx="112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δεξιός κόλπος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7663" y="3774194"/>
            <a:ext cx="112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400" dirty="0" smtClean="0">
                <a:latin typeface="Arial" pitchFamily="34" charset="0"/>
                <a:cs typeface="Arial" pitchFamily="34" charset="0"/>
              </a:rPr>
              <a:t>αριστερός κόλπος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71333" y="5513347"/>
            <a:ext cx="112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δεξιά </a:t>
            </a:r>
          </a:p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κοιλία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54558" y="5531275"/>
            <a:ext cx="112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400" dirty="0" smtClean="0">
                <a:latin typeface="Arial" pitchFamily="34" charset="0"/>
                <a:cs typeface="Arial" pitchFamily="34" charset="0"/>
              </a:rPr>
              <a:t>αριστερή κοιλία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A8EB-15C1-433F-A33A-0D2748AAF2F3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586A2F3-3F2D-48C8-BDC7-980498594AF9}"/>
              </a:ext>
            </a:extLst>
          </p:cNvPr>
          <p:cNvSpPr txBox="1"/>
          <p:nvPr/>
        </p:nvSpPr>
        <p:spPr>
          <a:xfrm>
            <a:off x="327811" y="832495"/>
            <a:ext cx="389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λέβα=</a:t>
            </a:r>
            <a:r>
              <a:rPr lang="el-GR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έρνει αίμα στην καρδιά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20073AE-BEE1-4F56-B75B-83FDC8387692}"/>
              </a:ext>
            </a:extLst>
          </p:cNvPr>
          <p:cNvSpPr txBox="1"/>
          <p:nvPr/>
        </p:nvSpPr>
        <p:spPr>
          <a:xfrm>
            <a:off x="305251" y="1226239"/>
            <a:ext cx="4430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ρτηρία=παίρνει αίμα </a:t>
            </a:r>
            <a:r>
              <a:rPr lang="el-G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πό την καρδιά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4489" y="3544731"/>
            <a:ext cx="12133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Άνω </a:t>
            </a:r>
          </a:p>
          <a:p>
            <a:pPr algn="r"/>
            <a:endParaRPr lang="el-GR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l-G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κοίλη φλέβα</a:t>
            </a:r>
          </a:p>
          <a:p>
            <a:pPr algn="r"/>
            <a:endParaRPr lang="el-GR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l-G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Κάτω</a:t>
            </a: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 rot="5400000">
            <a:off x="3958118" y="3671271"/>
            <a:ext cx="259976" cy="985773"/>
            <a:chOff x="7871012" y="1667435"/>
            <a:chExt cx="502024" cy="2106706"/>
          </a:xfrm>
        </p:grpSpPr>
        <p:sp>
          <p:nvSpPr>
            <p:cNvPr id="55" name="Can 54"/>
            <p:cNvSpPr/>
            <p:nvPr/>
          </p:nvSpPr>
          <p:spPr>
            <a:xfrm>
              <a:off x="7960659" y="2294965"/>
              <a:ext cx="304800" cy="1479176"/>
            </a:xfrm>
            <a:prstGeom prst="can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7871012" y="1667435"/>
              <a:ext cx="502024" cy="627529"/>
            </a:xfrm>
            <a:prstGeom prst="triangle">
              <a:avLst/>
            </a:prstGeom>
            <a:noFill/>
            <a:ln w="222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087411" y="1980907"/>
            <a:ext cx="207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Πνευμονικές φλέβες (δεξιά και αριστερή)</a:t>
            </a: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432659" y="2312946"/>
            <a:ext cx="268922" cy="2303929"/>
            <a:chOff x="7871012" y="1667435"/>
            <a:chExt cx="502024" cy="2106706"/>
          </a:xfrm>
        </p:grpSpPr>
        <p:sp>
          <p:nvSpPr>
            <p:cNvPr id="62" name="Can 61"/>
            <p:cNvSpPr/>
            <p:nvPr/>
          </p:nvSpPr>
          <p:spPr>
            <a:xfrm>
              <a:off x="7960658" y="2133973"/>
              <a:ext cx="295203" cy="1640168"/>
            </a:xfrm>
            <a:prstGeom prst="can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7871012" y="1667435"/>
              <a:ext cx="502024" cy="437379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/>
          <p:cNvSpPr txBox="1"/>
          <p:nvPr/>
        </p:nvSpPr>
        <p:spPr>
          <a:xfrm rot="16200000">
            <a:off x="5558146" y="4952451"/>
            <a:ext cx="86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Αορτή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4742361" y="5052264"/>
            <a:ext cx="138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Πνευμονική αρτηρία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845036" y="2330875"/>
            <a:ext cx="268922" cy="2303929"/>
            <a:chOff x="7871012" y="1667435"/>
            <a:chExt cx="502024" cy="2106706"/>
          </a:xfrm>
        </p:grpSpPr>
        <p:sp>
          <p:nvSpPr>
            <p:cNvPr id="70" name="Can 69"/>
            <p:cNvSpPr/>
            <p:nvPr/>
          </p:nvSpPr>
          <p:spPr>
            <a:xfrm>
              <a:off x="7960658" y="2133973"/>
              <a:ext cx="295203" cy="1640168"/>
            </a:xfrm>
            <a:prstGeom prst="can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7871012" y="1667435"/>
              <a:ext cx="502024" cy="437379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 rot="10800000">
            <a:off x="6826653" y="2670489"/>
            <a:ext cx="259114" cy="1050952"/>
            <a:chOff x="7871012" y="1667435"/>
            <a:chExt cx="502024" cy="2106706"/>
          </a:xfrm>
        </p:grpSpPr>
        <p:sp>
          <p:nvSpPr>
            <p:cNvPr id="73" name="Can 72"/>
            <p:cNvSpPr/>
            <p:nvPr/>
          </p:nvSpPr>
          <p:spPr>
            <a:xfrm>
              <a:off x="7960659" y="2294965"/>
              <a:ext cx="304800" cy="1479176"/>
            </a:xfrm>
            <a:prstGeom prst="can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7871012" y="1667435"/>
              <a:ext cx="502024" cy="627529"/>
            </a:xfrm>
            <a:prstGeom prst="triangle">
              <a:avLst/>
            </a:prstGeom>
            <a:noFill/>
            <a:ln w="222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4885793" y="4392758"/>
            <a:ext cx="1748117" cy="35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962428" y="4409308"/>
            <a:ext cx="639020" cy="13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reeform 81"/>
          <p:cNvSpPr/>
          <p:nvPr/>
        </p:nvSpPr>
        <p:spPr>
          <a:xfrm>
            <a:off x="4572029" y="4401722"/>
            <a:ext cx="135965" cy="242047"/>
          </a:xfrm>
          <a:custGeom>
            <a:avLst/>
            <a:gdLst>
              <a:gd name="connsiteX0" fmla="*/ 0 w 135965"/>
              <a:gd name="connsiteY0" fmla="*/ 0 h 242047"/>
              <a:gd name="connsiteX1" fmla="*/ 116541 w 135965"/>
              <a:gd name="connsiteY1" fmla="*/ 71718 h 242047"/>
              <a:gd name="connsiteX2" fmla="*/ 116541 w 135965"/>
              <a:gd name="connsiteY2" fmla="*/ 242047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965" h="242047">
                <a:moveTo>
                  <a:pt x="0" y="0"/>
                </a:moveTo>
                <a:cubicBezTo>
                  <a:pt x="48559" y="15688"/>
                  <a:pt x="97118" y="31377"/>
                  <a:pt x="116541" y="71718"/>
                </a:cubicBezTo>
                <a:cubicBezTo>
                  <a:pt x="135965" y="112059"/>
                  <a:pt x="126253" y="177053"/>
                  <a:pt x="116541" y="242047"/>
                </a:cubicBezTo>
              </a:path>
            </a:pathLst>
          </a:cu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6598053" y="4419652"/>
            <a:ext cx="135965" cy="242047"/>
          </a:xfrm>
          <a:custGeom>
            <a:avLst/>
            <a:gdLst>
              <a:gd name="connsiteX0" fmla="*/ 0 w 135965"/>
              <a:gd name="connsiteY0" fmla="*/ 0 h 242047"/>
              <a:gd name="connsiteX1" fmla="*/ 116541 w 135965"/>
              <a:gd name="connsiteY1" fmla="*/ 71718 h 242047"/>
              <a:gd name="connsiteX2" fmla="*/ 116541 w 135965"/>
              <a:gd name="connsiteY2" fmla="*/ 242047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965" h="242047">
                <a:moveTo>
                  <a:pt x="0" y="0"/>
                </a:moveTo>
                <a:cubicBezTo>
                  <a:pt x="48559" y="15688"/>
                  <a:pt x="97118" y="31377"/>
                  <a:pt x="116541" y="71718"/>
                </a:cubicBezTo>
                <a:cubicBezTo>
                  <a:pt x="135965" y="112059"/>
                  <a:pt x="126253" y="177053"/>
                  <a:pt x="116541" y="242047"/>
                </a:cubicBezTo>
              </a:path>
            </a:pathLst>
          </a:cu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 flipH="1">
            <a:off x="4743851" y="4392757"/>
            <a:ext cx="159870" cy="242047"/>
          </a:xfrm>
          <a:custGeom>
            <a:avLst/>
            <a:gdLst>
              <a:gd name="connsiteX0" fmla="*/ 0 w 135965"/>
              <a:gd name="connsiteY0" fmla="*/ 0 h 242047"/>
              <a:gd name="connsiteX1" fmla="*/ 116541 w 135965"/>
              <a:gd name="connsiteY1" fmla="*/ 71718 h 242047"/>
              <a:gd name="connsiteX2" fmla="*/ 116541 w 135965"/>
              <a:gd name="connsiteY2" fmla="*/ 242047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965" h="242047">
                <a:moveTo>
                  <a:pt x="0" y="0"/>
                </a:moveTo>
                <a:cubicBezTo>
                  <a:pt x="48559" y="15688"/>
                  <a:pt x="97118" y="31377"/>
                  <a:pt x="116541" y="71718"/>
                </a:cubicBezTo>
                <a:cubicBezTo>
                  <a:pt x="135965" y="112059"/>
                  <a:pt x="126253" y="177053"/>
                  <a:pt x="116541" y="242047"/>
                </a:cubicBezTo>
              </a:path>
            </a:pathLst>
          </a:cu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 flipH="1">
            <a:off x="6760911" y="4419651"/>
            <a:ext cx="159870" cy="242047"/>
          </a:xfrm>
          <a:custGeom>
            <a:avLst/>
            <a:gdLst>
              <a:gd name="connsiteX0" fmla="*/ 0 w 135965"/>
              <a:gd name="connsiteY0" fmla="*/ 0 h 242047"/>
              <a:gd name="connsiteX1" fmla="*/ 116541 w 135965"/>
              <a:gd name="connsiteY1" fmla="*/ 71718 h 242047"/>
              <a:gd name="connsiteX2" fmla="*/ 116541 w 135965"/>
              <a:gd name="connsiteY2" fmla="*/ 242047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965" h="242047">
                <a:moveTo>
                  <a:pt x="0" y="0"/>
                </a:moveTo>
                <a:cubicBezTo>
                  <a:pt x="48559" y="15688"/>
                  <a:pt x="97118" y="31377"/>
                  <a:pt x="116541" y="71718"/>
                </a:cubicBezTo>
                <a:cubicBezTo>
                  <a:pt x="135965" y="112059"/>
                  <a:pt x="126253" y="177053"/>
                  <a:pt x="116541" y="242047"/>
                </a:cubicBezTo>
              </a:path>
            </a:pathLst>
          </a:cu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114829" y="4652735"/>
            <a:ext cx="12012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βαλβίδα</a:t>
            </a:r>
            <a:endParaRPr lang="en-US" sz="11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176711" y="4697559"/>
            <a:ext cx="12012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βαλβίδα</a:t>
            </a:r>
            <a:endParaRPr lang="en-US" sz="11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Can 48"/>
          <p:cNvSpPr/>
          <p:nvPr/>
        </p:nvSpPr>
        <p:spPr>
          <a:xfrm rot="10800000">
            <a:off x="3421122" y="3428192"/>
            <a:ext cx="174097" cy="1493128"/>
          </a:xfrm>
          <a:prstGeom prst="can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n 56"/>
          <p:cNvSpPr/>
          <p:nvPr/>
        </p:nvSpPr>
        <p:spPr>
          <a:xfrm rot="5400000">
            <a:off x="6881254" y="1938424"/>
            <a:ext cx="169578" cy="1294537"/>
          </a:xfrm>
          <a:prstGeom prst="can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69859" y="923365"/>
            <a:ext cx="2268070" cy="3693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Πνεύμονες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567082" y="1425388"/>
            <a:ext cx="0" cy="7082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19365" y="1371602"/>
            <a:ext cx="8965" cy="61856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85482" y="3962400"/>
            <a:ext cx="1586753" cy="36933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Σώμα</a:t>
            </a:r>
            <a:endParaRPr lang="en-US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102659" y="2823881"/>
            <a:ext cx="2375647" cy="923366"/>
            <a:chOff x="1102659" y="2823881"/>
            <a:chExt cx="2375647" cy="923366"/>
          </a:xfrm>
        </p:grpSpPr>
        <p:cxnSp>
          <p:nvCxnSpPr>
            <p:cNvPr id="78" name="Straight Connector 77"/>
            <p:cNvCxnSpPr/>
            <p:nvPr/>
          </p:nvCxnSpPr>
          <p:spPr>
            <a:xfrm flipH="1" flipV="1">
              <a:off x="1111624" y="2832847"/>
              <a:ext cx="8964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102659" y="2832847"/>
              <a:ext cx="237564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3469341" y="2823881"/>
              <a:ext cx="8965" cy="40341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 rot="10800000" flipH="1">
            <a:off x="1165411" y="4437527"/>
            <a:ext cx="2339789" cy="1084731"/>
            <a:chOff x="1102659" y="2823881"/>
            <a:chExt cx="2375647" cy="923366"/>
          </a:xfrm>
        </p:grpSpPr>
        <p:cxnSp>
          <p:nvCxnSpPr>
            <p:cNvPr id="93" name="Straight Connector 92"/>
            <p:cNvCxnSpPr/>
            <p:nvPr/>
          </p:nvCxnSpPr>
          <p:spPr>
            <a:xfrm flipH="1" flipV="1">
              <a:off x="1111624" y="2832847"/>
              <a:ext cx="8964" cy="914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102659" y="2832847"/>
              <a:ext cx="237564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3469341" y="2823881"/>
              <a:ext cx="8965" cy="40341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762000" y="2214283"/>
            <a:ext cx="5235388" cy="1757082"/>
            <a:chOff x="762000" y="2214283"/>
            <a:chExt cx="5235388" cy="1757082"/>
          </a:xfrm>
        </p:grpSpPr>
        <p:cxnSp>
          <p:nvCxnSpPr>
            <p:cNvPr id="97" name="Straight Arrow Connector 96"/>
            <p:cNvCxnSpPr/>
            <p:nvPr/>
          </p:nvCxnSpPr>
          <p:spPr>
            <a:xfrm flipH="1">
              <a:off x="762000" y="2214283"/>
              <a:ext cx="5235388" cy="89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770965" y="2223247"/>
              <a:ext cx="0" cy="174811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9884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καρδιά είναι </a:t>
            </a:r>
            <a:r>
              <a:rPr lang="el-GR" sz="2400" i="0" u="none" strike="noStrike" baseline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τετράχωρη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A9CA5AEF-66BE-4BAD-B152-E4E2FE5EC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59" y="1034575"/>
            <a:ext cx="3779295" cy="40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5"/>
          <p:cNvSpPr/>
          <p:nvPr/>
        </p:nvSpPr>
        <p:spPr>
          <a:xfrm>
            <a:off x="1478401" y="2595283"/>
            <a:ext cx="693127" cy="1433146"/>
          </a:xfrm>
          <a:custGeom>
            <a:avLst/>
            <a:gdLst>
              <a:gd name="connsiteX0" fmla="*/ 485043 w 693127"/>
              <a:gd name="connsiteY0" fmla="*/ 14654 h 1433146"/>
              <a:gd name="connsiteX1" fmla="*/ 194897 w 693127"/>
              <a:gd name="connsiteY1" fmla="*/ 155331 h 1433146"/>
              <a:gd name="connsiteX2" fmla="*/ 19050 w 693127"/>
              <a:gd name="connsiteY2" fmla="*/ 665285 h 1433146"/>
              <a:gd name="connsiteX3" fmla="*/ 80597 w 693127"/>
              <a:gd name="connsiteY3" fmla="*/ 1113692 h 1433146"/>
              <a:gd name="connsiteX4" fmla="*/ 300404 w 693127"/>
              <a:gd name="connsiteY4" fmla="*/ 1421423 h 1433146"/>
              <a:gd name="connsiteX5" fmla="*/ 581758 w 693127"/>
              <a:gd name="connsiteY5" fmla="*/ 1184031 h 1433146"/>
              <a:gd name="connsiteX6" fmla="*/ 634512 w 693127"/>
              <a:gd name="connsiteY6" fmla="*/ 911469 h 1433146"/>
              <a:gd name="connsiteX7" fmla="*/ 608135 w 693127"/>
              <a:gd name="connsiteY7" fmla="*/ 471854 h 1433146"/>
              <a:gd name="connsiteX8" fmla="*/ 678473 w 693127"/>
              <a:gd name="connsiteY8" fmla="*/ 243254 h 1433146"/>
              <a:gd name="connsiteX9" fmla="*/ 485043 w 693127"/>
              <a:gd name="connsiteY9" fmla="*/ 14654 h 143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127" h="1433146">
                <a:moveTo>
                  <a:pt x="485043" y="14654"/>
                </a:moveTo>
                <a:cubicBezTo>
                  <a:pt x="404447" y="0"/>
                  <a:pt x="272563" y="46893"/>
                  <a:pt x="194897" y="155331"/>
                </a:cubicBezTo>
                <a:cubicBezTo>
                  <a:pt x="117232" y="263770"/>
                  <a:pt x="38100" y="505558"/>
                  <a:pt x="19050" y="665285"/>
                </a:cubicBezTo>
                <a:cubicBezTo>
                  <a:pt x="0" y="825012"/>
                  <a:pt x="33705" y="987669"/>
                  <a:pt x="80597" y="1113692"/>
                </a:cubicBezTo>
                <a:cubicBezTo>
                  <a:pt x="127489" y="1239715"/>
                  <a:pt x="216877" y="1409700"/>
                  <a:pt x="300404" y="1421423"/>
                </a:cubicBezTo>
                <a:cubicBezTo>
                  <a:pt x="383931" y="1433146"/>
                  <a:pt x="526073" y="1269023"/>
                  <a:pt x="581758" y="1184031"/>
                </a:cubicBezTo>
                <a:cubicBezTo>
                  <a:pt x="637443" y="1099039"/>
                  <a:pt x="630116" y="1030165"/>
                  <a:pt x="634512" y="911469"/>
                </a:cubicBezTo>
                <a:cubicBezTo>
                  <a:pt x="638908" y="792773"/>
                  <a:pt x="600808" y="583223"/>
                  <a:pt x="608135" y="471854"/>
                </a:cubicBezTo>
                <a:cubicBezTo>
                  <a:pt x="615462" y="360485"/>
                  <a:pt x="693127" y="319454"/>
                  <a:pt x="678473" y="243254"/>
                </a:cubicBezTo>
                <a:cubicBezTo>
                  <a:pt x="663819" y="167054"/>
                  <a:pt x="565639" y="29308"/>
                  <a:pt x="485043" y="14654"/>
                </a:cubicBezTo>
                <a:close/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729840" y="2344702"/>
            <a:ext cx="592015" cy="740020"/>
          </a:xfrm>
          <a:custGeom>
            <a:avLst/>
            <a:gdLst>
              <a:gd name="connsiteX0" fmla="*/ 121627 w 592015"/>
              <a:gd name="connsiteY0" fmla="*/ 10258 h 740020"/>
              <a:gd name="connsiteX1" fmla="*/ 7327 w 592015"/>
              <a:gd name="connsiteY1" fmla="*/ 221273 h 740020"/>
              <a:gd name="connsiteX2" fmla="*/ 165588 w 592015"/>
              <a:gd name="connsiteY2" fmla="*/ 669681 h 740020"/>
              <a:gd name="connsiteX3" fmla="*/ 534865 w 592015"/>
              <a:gd name="connsiteY3" fmla="*/ 643304 h 740020"/>
              <a:gd name="connsiteX4" fmla="*/ 508488 w 592015"/>
              <a:gd name="connsiteY4" fmla="*/ 449873 h 740020"/>
              <a:gd name="connsiteX5" fmla="*/ 350227 w 592015"/>
              <a:gd name="connsiteY5" fmla="*/ 159727 h 740020"/>
              <a:gd name="connsiteX6" fmla="*/ 121627 w 592015"/>
              <a:gd name="connsiteY6" fmla="*/ 10258 h 74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015" h="740020">
                <a:moveTo>
                  <a:pt x="121627" y="10258"/>
                </a:moveTo>
                <a:cubicBezTo>
                  <a:pt x="64477" y="20516"/>
                  <a:pt x="0" y="111369"/>
                  <a:pt x="7327" y="221273"/>
                </a:cubicBezTo>
                <a:cubicBezTo>
                  <a:pt x="14654" y="331177"/>
                  <a:pt x="77665" y="599343"/>
                  <a:pt x="165588" y="669681"/>
                </a:cubicBezTo>
                <a:cubicBezTo>
                  <a:pt x="253511" y="740020"/>
                  <a:pt x="477715" y="679939"/>
                  <a:pt x="534865" y="643304"/>
                </a:cubicBezTo>
                <a:cubicBezTo>
                  <a:pt x="592015" y="606669"/>
                  <a:pt x="539261" y="530469"/>
                  <a:pt x="508488" y="449873"/>
                </a:cubicBezTo>
                <a:cubicBezTo>
                  <a:pt x="477715" y="369277"/>
                  <a:pt x="414704" y="228600"/>
                  <a:pt x="350227" y="159727"/>
                </a:cubicBezTo>
                <a:cubicBezTo>
                  <a:pt x="285750" y="90854"/>
                  <a:pt x="178777" y="0"/>
                  <a:pt x="121627" y="10258"/>
                </a:cubicBezTo>
                <a:close/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543736" y="3018780"/>
            <a:ext cx="967154" cy="1462453"/>
          </a:xfrm>
          <a:custGeom>
            <a:avLst/>
            <a:gdLst>
              <a:gd name="connsiteX0" fmla="*/ 219808 w 967154"/>
              <a:gd name="connsiteY0" fmla="*/ 13188 h 1462453"/>
              <a:gd name="connsiteX1" fmla="*/ 26377 w 967154"/>
              <a:gd name="connsiteY1" fmla="*/ 65941 h 1462453"/>
              <a:gd name="connsiteX2" fmla="*/ 61546 w 967154"/>
              <a:gd name="connsiteY2" fmla="*/ 400049 h 1462453"/>
              <a:gd name="connsiteX3" fmla="*/ 307731 w 967154"/>
              <a:gd name="connsiteY3" fmla="*/ 549518 h 1462453"/>
              <a:gd name="connsiteX4" fmla="*/ 738554 w 967154"/>
              <a:gd name="connsiteY4" fmla="*/ 1244111 h 1462453"/>
              <a:gd name="connsiteX5" fmla="*/ 852854 w 967154"/>
              <a:gd name="connsiteY5" fmla="*/ 1411165 h 1462453"/>
              <a:gd name="connsiteX6" fmla="*/ 949569 w 967154"/>
              <a:gd name="connsiteY6" fmla="*/ 936380 h 1462453"/>
              <a:gd name="connsiteX7" fmla="*/ 747346 w 967154"/>
              <a:gd name="connsiteY7" fmla="*/ 171449 h 1462453"/>
              <a:gd name="connsiteX8" fmla="*/ 720969 w 967154"/>
              <a:gd name="connsiteY8" fmla="*/ 83526 h 1462453"/>
              <a:gd name="connsiteX9" fmla="*/ 545123 w 967154"/>
              <a:gd name="connsiteY9" fmla="*/ 224203 h 1462453"/>
              <a:gd name="connsiteX10" fmla="*/ 378069 w 967154"/>
              <a:gd name="connsiteY10" fmla="*/ 145072 h 1462453"/>
              <a:gd name="connsiteX11" fmla="*/ 219808 w 967154"/>
              <a:gd name="connsiteY11" fmla="*/ 13188 h 146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7154" h="1462453">
                <a:moveTo>
                  <a:pt x="219808" y="13188"/>
                </a:moveTo>
                <a:cubicBezTo>
                  <a:pt x="161193" y="0"/>
                  <a:pt x="52754" y="1464"/>
                  <a:pt x="26377" y="65941"/>
                </a:cubicBezTo>
                <a:cubicBezTo>
                  <a:pt x="0" y="130418"/>
                  <a:pt x="14654" y="319453"/>
                  <a:pt x="61546" y="400049"/>
                </a:cubicBezTo>
                <a:cubicBezTo>
                  <a:pt x="108438" y="480645"/>
                  <a:pt x="194896" y="408841"/>
                  <a:pt x="307731" y="549518"/>
                </a:cubicBezTo>
                <a:cubicBezTo>
                  <a:pt x="420566" y="690195"/>
                  <a:pt x="647700" y="1100503"/>
                  <a:pt x="738554" y="1244111"/>
                </a:cubicBezTo>
                <a:cubicBezTo>
                  <a:pt x="829408" y="1387719"/>
                  <a:pt x="817685" y="1462453"/>
                  <a:pt x="852854" y="1411165"/>
                </a:cubicBezTo>
                <a:cubicBezTo>
                  <a:pt x="888023" y="1359877"/>
                  <a:pt x="967154" y="1142999"/>
                  <a:pt x="949569" y="936380"/>
                </a:cubicBezTo>
                <a:cubicBezTo>
                  <a:pt x="931984" y="729761"/>
                  <a:pt x="785446" y="313591"/>
                  <a:pt x="747346" y="171449"/>
                </a:cubicBezTo>
                <a:cubicBezTo>
                  <a:pt x="709246" y="29307"/>
                  <a:pt x="754673" y="74734"/>
                  <a:pt x="720969" y="83526"/>
                </a:cubicBezTo>
                <a:cubicBezTo>
                  <a:pt x="687265" y="92318"/>
                  <a:pt x="602273" y="213945"/>
                  <a:pt x="545123" y="224203"/>
                </a:cubicBezTo>
                <a:cubicBezTo>
                  <a:pt x="487973" y="234461"/>
                  <a:pt x="426427" y="181707"/>
                  <a:pt x="378069" y="145072"/>
                </a:cubicBezTo>
                <a:cubicBezTo>
                  <a:pt x="329711" y="108437"/>
                  <a:pt x="278423" y="26376"/>
                  <a:pt x="219808" y="13188"/>
                </a:cubicBezTo>
                <a:close/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981029" y="2919133"/>
            <a:ext cx="1200150" cy="1765789"/>
          </a:xfrm>
          <a:custGeom>
            <a:avLst/>
            <a:gdLst>
              <a:gd name="connsiteX0" fmla="*/ 228599 w 1200150"/>
              <a:gd name="connsiteY0" fmla="*/ 33704 h 1765789"/>
              <a:gd name="connsiteX1" fmla="*/ 501161 w 1200150"/>
              <a:gd name="connsiteY1" fmla="*/ 112835 h 1765789"/>
              <a:gd name="connsiteX2" fmla="*/ 509953 w 1200150"/>
              <a:gd name="connsiteY2" fmla="*/ 640373 h 1765789"/>
              <a:gd name="connsiteX3" fmla="*/ 800099 w 1200150"/>
              <a:gd name="connsiteY3" fmla="*/ 1132742 h 1765789"/>
              <a:gd name="connsiteX4" fmla="*/ 1134207 w 1200150"/>
              <a:gd name="connsiteY4" fmla="*/ 1598735 h 1765789"/>
              <a:gd name="connsiteX5" fmla="*/ 1186961 w 1200150"/>
              <a:gd name="connsiteY5" fmla="*/ 1695450 h 1765789"/>
              <a:gd name="connsiteX6" fmla="*/ 1055076 w 1200150"/>
              <a:gd name="connsiteY6" fmla="*/ 1748204 h 1765789"/>
              <a:gd name="connsiteX7" fmla="*/ 589084 w 1200150"/>
              <a:gd name="connsiteY7" fmla="*/ 1589942 h 1765789"/>
              <a:gd name="connsiteX8" fmla="*/ 149469 w 1200150"/>
              <a:gd name="connsiteY8" fmla="*/ 1291004 h 1765789"/>
              <a:gd name="connsiteX9" fmla="*/ 8792 w 1200150"/>
              <a:gd name="connsiteY9" fmla="*/ 1132742 h 1765789"/>
              <a:gd name="connsiteX10" fmla="*/ 202222 w 1200150"/>
              <a:gd name="connsiteY10" fmla="*/ 1079988 h 1765789"/>
              <a:gd name="connsiteX11" fmla="*/ 316522 w 1200150"/>
              <a:gd name="connsiteY11" fmla="*/ 1106365 h 1765789"/>
              <a:gd name="connsiteX12" fmla="*/ 378069 w 1200150"/>
              <a:gd name="connsiteY12" fmla="*/ 983273 h 1765789"/>
              <a:gd name="connsiteX13" fmla="*/ 211015 w 1200150"/>
              <a:gd name="connsiteY13" fmla="*/ 728296 h 1765789"/>
              <a:gd name="connsiteX14" fmla="*/ 193430 w 1200150"/>
              <a:gd name="connsiteY14" fmla="*/ 315058 h 1765789"/>
              <a:gd name="connsiteX15" fmla="*/ 228599 w 1200150"/>
              <a:gd name="connsiteY15" fmla="*/ 33704 h 176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0150" h="1765789">
                <a:moveTo>
                  <a:pt x="228599" y="33704"/>
                </a:moveTo>
                <a:cubicBezTo>
                  <a:pt x="279888" y="0"/>
                  <a:pt x="454269" y="11723"/>
                  <a:pt x="501161" y="112835"/>
                </a:cubicBezTo>
                <a:cubicBezTo>
                  <a:pt x="548053" y="213947"/>
                  <a:pt x="460130" y="470389"/>
                  <a:pt x="509953" y="640373"/>
                </a:cubicBezTo>
                <a:cubicBezTo>
                  <a:pt x="559776" y="810357"/>
                  <a:pt x="696057" y="973015"/>
                  <a:pt x="800099" y="1132742"/>
                </a:cubicBezTo>
                <a:cubicBezTo>
                  <a:pt x="904141" y="1292469"/>
                  <a:pt x="1069730" y="1504950"/>
                  <a:pt x="1134207" y="1598735"/>
                </a:cubicBezTo>
                <a:cubicBezTo>
                  <a:pt x="1198684" y="1692520"/>
                  <a:pt x="1200150" y="1670539"/>
                  <a:pt x="1186961" y="1695450"/>
                </a:cubicBezTo>
                <a:cubicBezTo>
                  <a:pt x="1173773" y="1720362"/>
                  <a:pt x="1154722" y="1765789"/>
                  <a:pt x="1055076" y="1748204"/>
                </a:cubicBezTo>
                <a:cubicBezTo>
                  <a:pt x="955430" y="1730619"/>
                  <a:pt x="740018" y="1666142"/>
                  <a:pt x="589084" y="1589942"/>
                </a:cubicBezTo>
                <a:cubicBezTo>
                  <a:pt x="438150" y="1513742"/>
                  <a:pt x="246184" y="1367204"/>
                  <a:pt x="149469" y="1291004"/>
                </a:cubicBezTo>
                <a:cubicBezTo>
                  <a:pt x="52754" y="1214804"/>
                  <a:pt x="0" y="1167911"/>
                  <a:pt x="8792" y="1132742"/>
                </a:cubicBezTo>
                <a:cubicBezTo>
                  <a:pt x="17584" y="1097573"/>
                  <a:pt x="150934" y="1084384"/>
                  <a:pt x="202222" y="1079988"/>
                </a:cubicBezTo>
                <a:cubicBezTo>
                  <a:pt x="253510" y="1075592"/>
                  <a:pt x="287214" y="1122484"/>
                  <a:pt x="316522" y="1106365"/>
                </a:cubicBezTo>
                <a:cubicBezTo>
                  <a:pt x="345830" y="1090246"/>
                  <a:pt x="395654" y="1046285"/>
                  <a:pt x="378069" y="983273"/>
                </a:cubicBezTo>
                <a:cubicBezTo>
                  <a:pt x="360484" y="920261"/>
                  <a:pt x="241788" y="839665"/>
                  <a:pt x="211015" y="728296"/>
                </a:cubicBezTo>
                <a:cubicBezTo>
                  <a:pt x="180242" y="616927"/>
                  <a:pt x="186103" y="429358"/>
                  <a:pt x="193430" y="315058"/>
                </a:cubicBezTo>
                <a:cubicBezTo>
                  <a:pt x="200757" y="200758"/>
                  <a:pt x="177310" y="67408"/>
                  <a:pt x="228599" y="33704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F393-2F0A-4C08-AAAE-06115D8D260E}" type="datetime1">
              <a:rPr lang="el-GR" smtClean="0"/>
              <a:pPr/>
              <a:t>19/10/2025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673" y="1169377"/>
            <a:ext cx="42991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884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Φλέβες και Αρτηρίες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22BB2CBC-A9EE-4896-BAE3-A4BBF68069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6780" y="834728"/>
            <a:ext cx="5815961" cy="528442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B59C481-05F9-486D-A298-EB98807D9433}"/>
              </a:ext>
            </a:extLst>
          </p:cNvPr>
          <p:cNvGrpSpPr/>
          <p:nvPr/>
        </p:nvGrpSpPr>
        <p:grpSpPr>
          <a:xfrm>
            <a:off x="6533964" y="969699"/>
            <a:ext cx="2475513" cy="1507984"/>
            <a:chOff x="2689933" y="525002"/>
            <a:chExt cx="2475513" cy="150798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B20073AE-BEE1-4F56-B75B-83FDC8387692}"/>
                </a:ext>
              </a:extLst>
            </p:cNvPr>
            <p:cNvSpPr txBox="1"/>
            <p:nvPr/>
          </p:nvSpPr>
          <p:spPr>
            <a:xfrm>
              <a:off x="2733643" y="525002"/>
              <a:ext cx="243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ρτηρία=παίρνει αίμα </a:t>
              </a:r>
              <a:r>
                <a:rPr lang="el-GR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πό την καρδιά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115FA1CD-7C04-4DC0-98E9-58175F5272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3804" y="1102966"/>
              <a:ext cx="402031" cy="5894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EAEBA95-DE0F-49DF-A5A3-8333356CF1D6}"/>
                </a:ext>
              </a:extLst>
            </p:cNvPr>
            <p:cNvSpPr/>
            <p:nvPr/>
          </p:nvSpPr>
          <p:spPr>
            <a:xfrm>
              <a:off x="2689933" y="1695635"/>
              <a:ext cx="656268" cy="33735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903B9EA-CF38-4AE0-8A77-3C9DA32AF2EC}"/>
              </a:ext>
            </a:extLst>
          </p:cNvPr>
          <p:cNvGrpSpPr/>
          <p:nvPr/>
        </p:nvGrpSpPr>
        <p:grpSpPr>
          <a:xfrm>
            <a:off x="471996" y="945233"/>
            <a:ext cx="2698810" cy="1065320"/>
            <a:chOff x="461639" y="967666"/>
            <a:chExt cx="2698810" cy="10653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586A2F3-3F2D-48C8-BDC7-980498594AF9}"/>
                </a:ext>
              </a:extLst>
            </p:cNvPr>
            <p:cNvSpPr txBox="1"/>
            <p:nvPr/>
          </p:nvSpPr>
          <p:spPr>
            <a:xfrm>
              <a:off x="461639" y="967666"/>
              <a:ext cx="243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</a:t>
              </a:r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λέβα=</a:t>
              </a:r>
              <a:r>
                <a:rPr lang="el-GR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</a:t>
              </a:r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έρνει αίμα στην καρδιά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1DBC98B9-4B75-43E4-BE34-5D20E2E7C131}"/>
                </a:ext>
              </a:extLst>
            </p:cNvPr>
            <p:cNvCxnSpPr/>
            <p:nvPr/>
          </p:nvCxnSpPr>
          <p:spPr>
            <a:xfrm flipH="1" flipV="1">
              <a:off x="2237173" y="1376039"/>
              <a:ext cx="656269" cy="3195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4DBCF34-B03E-410B-A829-1503F3B37A70}"/>
                </a:ext>
              </a:extLst>
            </p:cNvPr>
            <p:cNvSpPr/>
            <p:nvPr/>
          </p:nvSpPr>
          <p:spPr>
            <a:xfrm>
              <a:off x="2689933" y="1695635"/>
              <a:ext cx="470516" cy="33735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E256-03A4-4147-AF85-265FB92C7ACE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1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θέση της καρδιάς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A64CAA-3659-4AEF-AC66-C84B6174BD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01" y="1025253"/>
            <a:ext cx="8255198" cy="4643549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7513-EDEB-4FFD-A102-8820B1275538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Εξωτερική περιγραφή της καρδιάς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84764F-C64E-4696-BFF0-2697E36D8E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637" y="858838"/>
            <a:ext cx="8634380" cy="4856839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D09F-C96E-4FD3-A4FC-7980DED48B67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89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 καρδιακός μυϊκός ιστός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2B10FF2-7558-4BCA-AB97-FD542CF4DE4D}"/>
              </a:ext>
            </a:extLst>
          </p:cNvPr>
          <p:cNvGrpSpPr/>
          <p:nvPr/>
        </p:nvGrpSpPr>
        <p:grpSpPr>
          <a:xfrm>
            <a:off x="1932201" y="618618"/>
            <a:ext cx="6802795" cy="6181684"/>
            <a:chOff x="1932201" y="618618"/>
            <a:chExt cx="6802795" cy="618168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8579CEC3-64C5-4CCF-887E-9B644639E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2201" y="618618"/>
              <a:ext cx="6802795" cy="5792658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17351C9-2150-4CAC-851E-0C149869D3B8}"/>
                </a:ext>
              </a:extLst>
            </p:cNvPr>
            <p:cNvSpPr/>
            <p:nvPr/>
          </p:nvSpPr>
          <p:spPr>
            <a:xfrm>
              <a:off x="2319014" y="3838666"/>
              <a:ext cx="3138644" cy="2961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CAA7D14-7C5E-4FBD-8CDA-36B3CBEEF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641" y="3229634"/>
            <a:ext cx="4565534" cy="2071043"/>
          </a:xfrm>
          <a:prstGeom prst="rect">
            <a:avLst/>
          </a:prstGeom>
        </p:spPr>
      </p:pic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5CC7-FEF9-42FC-A3CA-483A88B03DA4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6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 καρδιακός μυϊκός ιστός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579CEC3-64C5-4CCF-887E-9B644639EE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57751"/>
          <a:stretch>
            <a:fillRect/>
          </a:stretch>
        </p:blipFill>
        <p:spPr>
          <a:xfrm>
            <a:off x="1932201" y="618618"/>
            <a:ext cx="6802795" cy="244731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A9CA5AEF-66BE-4BAD-B152-E4E2FE5EC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084" y="2841246"/>
            <a:ext cx="3263270" cy="348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be 17"/>
          <p:cNvSpPr/>
          <p:nvPr/>
        </p:nvSpPr>
        <p:spPr>
          <a:xfrm rot="393423">
            <a:off x="2932031" y="5277141"/>
            <a:ext cx="267797" cy="131646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Up Arrow 18"/>
          <p:cNvSpPr/>
          <p:nvPr/>
        </p:nvSpPr>
        <p:spPr>
          <a:xfrm rot="19061087">
            <a:off x="3160296" y="4168485"/>
            <a:ext cx="3440576" cy="1013012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73D5-CE2C-4304-98EB-69D6E1E18180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6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ροή του αίματος 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 txBox="1">
            <a:spLocks/>
          </p:cNvSpPr>
          <p:nvPr/>
        </p:nvSpPr>
        <p:spPr>
          <a:xfrm>
            <a:off x="292981" y="2353732"/>
            <a:ext cx="9144000" cy="73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Η ροή του αίματος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5D13-1124-4953-8CAB-4DD39CE470C4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87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B731C8-0233-4EA8-8CEB-9CD7EE97DF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4393" y="2776120"/>
            <a:ext cx="4531875" cy="320179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καρδιά είναι μια αντλία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FB918A6-7838-46B1-9A9C-6B89FCA863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641" y="1089733"/>
            <a:ext cx="4408558" cy="14099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1C59122-EC83-4553-8D30-9E13D0C0749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641" y="2534047"/>
            <a:ext cx="4531875" cy="1181393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A2AF904-55F3-44AE-A095-143374FCD0C7}"/>
              </a:ext>
            </a:extLst>
          </p:cNvPr>
          <p:cNvSpPr/>
          <p:nvPr/>
        </p:nvSpPr>
        <p:spPr>
          <a:xfrm>
            <a:off x="5140171" y="3924257"/>
            <a:ext cx="683580" cy="452761"/>
          </a:xfrm>
          <a:custGeom>
            <a:avLst/>
            <a:gdLst>
              <a:gd name="connsiteX0" fmla="*/ 0 w 683580"/>
              <a:gd name="connsiteY0" fmla="*/ 0 h 452761"/>
              <a:gd name="connsiteX1" fmla="*/ 390617 w 683580"/>
              <a:gd name="connsiteY1" fmla="*/ 168676 h 452761"/>
              <a:gd name="connsiteX2" fmla="*/ 683580 w 683580"/>
              <a:gd name="connsiteY2" fmla="*/ 452761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3580" h="452761">
                <a:moveTo>
                  <a:pt x="0" y="0"/>
                </a:moveTo>
                <a:cubicBezTo>
                  <a:pt x="138343" y="46608"/>
                  <a:pt x="276687" y="93216"/>
                  <a:pt x="390617" y="168676"/>
                </a:cubicBezTo>
                <a:cubicBezTo>
                  <a:pt x="504547" y="244136"/>
                  <a:pt x="594063" y="348448"/>
                  <a:pt x="683580" y="452761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8EC6204-D559-40AA-8D8A-5318A02C098A}"/>
              </a:ext>
            </a:extLst>
          </p:cNvPr>
          <p:cNvSpPr/>
          <p:nvPr/>
        </p:nvSpPr>
        <p:spPr>
          <a:xfrm flipH="1">
            <a:off x="6950050" y="3759879"/>
            <a:ext cx="753122" cy="452761"/>
          </a:xfrm>
          <a:custGeom>
            <a:avLst/>
            <a:gdLst>
              <a:gd name="connsiteX0" fmla="*/ 0 w 683580"/>
              <a:gd name="connsiteY0" fmla="*/ 0 h 452761"/>
              <a:gd name="connsiteX1" fmla="*/ 390617 w 683580"/>
              <a:gd name="connsiteY1" fmla="*/ 168676 h 452761"/>
              <a:gd name="connsiteX2" fmla="*/ 683580 w 683580"/>
              <a:gd name="connsiteY2" fmla="*/ 452761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3580" h="452761">
                <a:moveTo>
                  <a:pt x="0" y="0"/>
                </a:moveTo>
                <a:cubicBezTo>
                  <a:pt x="138343" y="46608"/>
                  <a:pt x="276687" y="93216"/>
                  <a:pt x="390617" y="168676"/>
                </a:cubicBezTo>
                <a:cubicBezTo>
                  <a:pt x="504547" y="244136"/>
                  <a:pt x="594063" y="348448"/>
                  <a:pt x="683580" y="452761"/>
                </a:cubicBezTo>
              </a:path>
            </a:pathLst>
          </a:custGeom>
          <a:noFill/>
          <a:ln w="60325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0F2A94B2-CF31-4709-9593-2F06E940041E}"/>
              </a:ext>
            </a:extLst>
          </p:cNvPr>
          <p:cNvSpPr/>
          <p:nvPr/>
        </p:nvSpPr>
        <p:spPr>
          <a:xfrm>
            <a:off x="5805996" y="2849732"/>
            <a:ext cx="465405" cy="1757779"/>
          </a:xfrm>
          <a:custGeom>
            <a:avLst/>
            <a:gdLst>
              <a:gd name="connsiteX0" fmla="*/ 426128 w 465405"/>
              <a:gd name="connsiteY0" fmla="*/ 1757779 h 1757779"/>
              <a:gd name="connsiteX1" fmla="*/ 461639 w 465405"/>
              <a:gd name="connsiteY1" fmla="*/ 1162975 h 1757779"/>
              <a:gd name="connsiteX2" fmla="*/ 346229 w 465405"/>
              <a:gd name="connsiteY2" fmla="*/ 603682 h 1757779"/>
              <a:gd name="connsiteX3" fmla="*/ 0 w 465405"/>
              <a:gd name="connsiteY3" fmla="*/ 0 h 175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405" h="1757779">
                <a:moveTo>
                  <a:pt x="426128" y="1757779"/>
                </a:moveTo>
                <a:cubicBezTo>
                  <a:pt x="450542" y="1556551"/>
                  <a:pt x="474956" y="1355324"/>
                  <a:pt x="461639" y="1162975"/>
                </a:cubicBezTo>
                <a:cubicBezTo>
                  <a:pt x="448323" y="970625"/>
                  <a:pt x="423169" y="797511"/>
                  <a:pt x="346229" y="603682"/>
                </a:cubicBezTo>
                <a:cubicBezTo>
                  <a:pt x="269289" y="409853"/>
                  <a:pt x="134644" y="204926"/>
                  <a:pt x="0" y="0"/>
                </a:cubicBezTo>
              </a:path>
            </a:pathLst>
          </a:custGeom>
          <a:noFill/>
          <a:ln w="63500">
            <a:solidFill>
              <a:srgbClr val="00B0F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571061F-7FC9-43ED-AB4B-2BA317DF2C28}"/>
              </a:ext>
            </a:extLst>
          </p:cNvPr>
          <p:cNvSpPr/>
          <p:nvPr/>
        </p:nvSpPr>
        <p:spPr>
          <a:xfrm flipH="1">
            <a:off x="6471821" y="2871785"/>
            <a:ext cx="465405" cy="1757779"/>
          </a:xfrm>
          <a:custGeom>
            <a:avLst/>
            <a:gdLst>
              <a:gd name="connsiteX0" fmla="*/ 426128 w 465405"/>
              <a:gd name="connsiteY0" fmla="*/ 1757779 h 1757779"/>
              <a:gd name="connsiteX1" fmla="*/ 461639 w 465405"/>
              <a:gd name="connsiteY1" fmla="*/ 1162975 h 1757779"/>
              <a:gd name="connsiteX2" fmla="*/ 346229 w 465405"/>
              <a:gd name="connsiteY2" fmla="*/ 603682 h 1757779"/>
              <a:gd name="connsiteX3" fmla="*/ 0 w 465405"/>
              <a:gd name="connsiteY3" fmla="*/ 0 h 175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405" h="1757779">
                <a:moveTo>
                  <a:pt x="426128" y="1757779"/>
                </a:moveTo>
                <a:cubicBezTo>
                  <a:pt x="450542" y="1556551"/>
                  <a:pt x="474956" y="1355324"/>
                  <a:pt x="461639" y="1162975"/>
                </a:cubicBezTo>
                <a:cubicBezTo>
                  <a:pt x="448323" y="970625"/>
                  <a:pt x="423169" y="797511"/>
                  <a:pt x="346229" y="603682"/>
                </a:cubicBezTo>
                <a:cubicBezTo>
                  <a:pt x="269289" y="409853"/>
                  <a:pt x="134644" y="204926"/>
                  <a:pt x="0" y="0"/>
                </a:cubicBezTo>
              </a:path>
            </a:pathLst>
          </a:custGeom>
          <a:noFill/>
          <a:ln w="63500">
            <a:solidFill>
              <a:srgbClr val="00B0F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xmlns="" id="{2BBBA0B3-0629-4AA2-B115-4A1390FBF158}"/>
              </a:ext>
            </a:extLst>
          </p:cNvPr>
          <p:cNvGrpSpPr/>
          <p:nvPr/>
        </p:nvGrpSpPr>
        <p:grpSpPr>
          <a:xfrm>
            <a:off x="535769" y="4212640"/>
            <a:ext cx="3907010" cy="775745"/>
            <a:chOff x="535769" y="4212640"/>
            <a:chExt cx="3907010" cy="77574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63CCFE5-53EC-499A-A090-1E49672307EB}"/>
                </a:ext>
              </a:extLst>
            </p:cNvPr>
            <p:cNvCxnSpPr/>
            <p:nvPr/>
          </p:nvCxnSpPr>
          <p:spPr>
            <a:xfrm>
              <a:off x="568171" y="4377018"/>
              <a:ext cx="1100831" cy="0"/>
            </a:xfrm>
            <a:prstGeom prst="line">
              <a:avLst/>
            </a:prstGeom>
            <a:ln w="730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3AAE1695-AE60-4DEA-A7AD-E36FCAC9471F}"/>
                </a:ext>
              </a:extLst>
            </p:cNvPr>
            <p:cNvSpPr txBox="1"/>
            <p:nvPr/>
          </p:nvSpPr>
          <p:spPr>
            <a:xfrm>
              <a:off x="1873188" y="4212640"/>
              <a:ext cx="2569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Αναρρόφηση/είσοδος</a:t>
              </a:r>
              <a:endPara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202D039-6139-4AD8-A2BD-0B0BE54008FB}"/>
                </a:ext>
              </a:extLst>
            </p:cNvPr>
            <p:cNvCxnSpPr/>
            <p:nvPr/>
          </p:nvCxnSpPr>
          <p:spPr>
            <a:xfrm>
              <a:off x="535769" y="4783431"/>
              <a:ext cx="1100831" cy="0"/>
            </a:xfrm>
            <a:prstGeom prst="line">
              <a:avLst/>
            </a:prstGeom>
            <a:ln w="730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3A6E651-8766-41C5-AFC7-CDDDCA242CC3}"/>
                </a:ext>
              </a:extLst>
            </p:cNvPr>
            <p:cNvSpPr txBox="1"/>
            <p:nvPr/>
          </p:nvSpPr>
          <p:spPr>
            <a:xfrm>
              <a:off x="1840786" y="4619053"/>
              <a:ext cx="2569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Συμπίεση/έξοδος</a:t>
              </a:r>
              <a:endPara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7263-BB7D-48C6-A3F6-A43CE52D148B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3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repeatCount="indefinite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6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4">
            <a:extLst>
              <a:ext uri="{FF2B5EF4-FFF2-40B4-BE49-F238E27FC236}">
                <a16:creationId xmlns:a16="http://schemas.microsoft.com/office/drawing/2014/main" xmlns="" id="{8BFFF527-0B49-4CCA-8E8F-729A5011AA58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CB46E54-59BF-4C15-9C47-23D7A392D53F}"/>
              </a:ext>
            </a:extLst>
          </p:cNvPr>
          <p:cNvSpPr txBox="1"/>
          <p:nvPr/>
        </p:nvSpPr>
        <p:spPr>
          <a:xfrm>
            <a:off x="367957" y="947862"/>
            <a:ext cx="34728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b="0" i="0" u="sng" strike="noStrike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Αποτελείται από: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800" b="0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την καρδιά</a:t>
            </a:r>
            <a:endParaRPr lang="el-G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800" b="0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αιμοφόρα αγγεία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800" b="0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αίμα που κυκλοφορεί μέσα σ’ αυτά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51B2E20-102D-446D-B1A2-9CF68BBC7299}"/>
              </a:ext>
            </a:extLst>
          </p:cNvPr>
          <p:cNvGrpSpPr/>
          <p:nvPr/>
        </p:nvGrpSpPr>
        <p:grpSpPr>
          <a:xfrm>
            <a:off x="498230" y="4179550"/>
            <a:ext cx="3690684" cy="2111494"/>
            <a:chOff x="5251141" y="1183312"/>
            <a:chExt cx="3690684" cy="211149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B17AE5E-C3F1-43CB-9E95-0B1D74829248}"/>
                </a:ext>
              </a:extLst>
            </p:cNvPr>
            <p:cNvGrpSpPr/>
            <p:nvPr/>
          </p:nvGrpSpPr>
          <p:grpSpPr>
            <a:xfrm>
              <a:off x="5353234" y="1287424"/>
              <a:ext cx="3345976" cy="1888833"/>
              <a:chOff x="5353234" y="1287424"/>
              <a:chExt cx="3345976" cy="188883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4BEA9574-E34E-4AAF-805F-D94E451E9FC0}"/>
                  </a:ext>
                </a:extLst>
              </p:cNvPr>
              <p:cNvSpPr/>
              <p:nvPr/>
            </p:nvSpPr>
            <p:spPr>
              <a:xfrm>
                <a:off x="6948496" y="2042916"/>
                <a:ext cx="1750714" cy="575119"/>
              </a:xfrm>
              <a:prstGeom prst="rect">
                <a:avLst/>
              </a:prstGeom>
              <a:noFill/>
              <a:ln w="476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Κυκλοφορικό Σύστημα</a:t>
                </a:r>
                <a:endPara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2D82420F-0F2A-4467-BCFD-8C1684E50607}"/>
                  </a:ext>
                </a:extLst>
              </p:cNvPr>
              <p:cNvSpPr txBox="1"/>
              <p:nvPr/>
            </p:nvSpPr>
            <p:spPr>
              <a:xfrm>
                <a:off x="5353235" y="1287424"/>
                <a:ext cx="1278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καρδιά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00F6087-9FEE-4501-87FB-49321AB4D3B3}"/>
                  </a:ext>
                </a:extLst>
              </p:cNvPr>
              <p:cNvSpPr txBox="1"/>
              <p:nvPr/>
            </p:nvSpPr>
            <p:spPr>
              <a:xfrm>
                <a:off x="5353235" y="1962484"/>
                <a:ext cx="1278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αιμοφόρα αγγεία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38D1E4C-043B-433F-A5E6-CB427B04BC95}"/>
                  </a:ext>
                </a:extLst>
              </p:cNvPr>
              <p:cNvSpPr txBox="1"/>
              <p:nvPr/>
            </p:nvSpPr>
            <p:spPr>
              <a:xfrm>
                <a:off x="5353234" y="2806925"/>
                <a:ext cx="1220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αίμα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ight Brace 16">
                <a:extLst>
                  <a:ext uri="{FF2B5EF4-FFF2-40B4-BE49-F238E27FC236}">
                    <a16:creationId xmlns:a16="http://schemas.microsoft.com/office/drawing/2014/main" xmlns="" id="{D124EB01-76DE-4A75-BCAD-CDF5EE8DA6C7}"/>
                  </a:ext>
                </a:extLst>
              </p:cNvPr>
              <p:cNvSpPr/>
              <p:nvPr/>
            </p:nvSpPr>
            <p:spPr>
              <a:xfrm>
                <a:off x="6457950" y="1420427"/>
                <a:ext cx="289078" cy="1739950"/>
              </a:xfrm>
              <a:prstGeom prst="rightBrac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E9F215C-D962-4997-A497-577BA455082E}"/>
                </a:ext>
              </a:extLst>
            </p:cNvPr>
            <p:cNvSpPr/>
            <p:nvPr/>
          </p:nvSpPr>
          <p:spPr>
            <a:xfrm>
              <a:off x="5251141" y="1183312"/>
              <a:ext cx="3690684" cy="211149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BEA25A1-DB8A-4583-ADF4-8EF49766984F}"/>
              </a:ext>
            </a:extLst>
          </p:cNvPr>
          <p:cNvGrpSpPr/>
          <p:nvPr/>
        </p:nvGrpSpPr>
        <p:grpSpPr>
          <a:xfrm rot="16200000">
            <a:off x="4592017" y="4661711"/>
            <a:ext cx="571831" cy="1378037"/>
            <a:chOff x="7885445" y="2704988"/>
            <a:chExt cx="571831" cy="1378037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xmlns="" id="{413E6928-7E65-4D25-8995-046F5134C574}"/>
                </a:ext>
              </a:extLst>
            </p:cNvPr>
            <p:cNvSpPr/>
            <p:nvPr/>
          </p:nvSpPr>
          <p:spPr>
            <a:xfrm rot="5400000">
              <a:off x="7415735" y="3269912"/>
              <a:ext cx="1282823" cy="343404"/>
            </a:xfrm>
            <a:prstGeom prst="rightArrow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xmlns="" id="{4D7595BB-4064-40BF-B585-73A95D7283E7}"/>
                </a:ext>
              </a:extLst>
            </p:cNvPr>
            <p:cNvSpPr/>
            <p:nvPr/>
          </p:nvSpPr>
          <p:spPr>
            <a:xfrm rot="16200000">
              <a:off x="7644162" y="3174698"/>
              <a:ext cx="1282823" cy="343404"/>
            </a:xfrm>
            <a:prstGeom prst="rightArrow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2B8978B-4288-4B16-9756-C47B992B7588}"/>
              </a:ext>
            </a:extLst>
          </p:cNvPr>
          <p:cNvSpPr/>
          <p:nvPr/>
        </p:nvSpPr>
        <p:spPr>
          <a:xfrm>
            <a:off x="5784208" y="5039153"/>
            <a:ext cx="1750714" cy="575119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Λεμφικό Σύστημα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BAC5E41-32AC-4D2B-A8E5-EA52C32D8BF4}"/>
              </a:ext>
            </a:extLst>
          </p:cNvPr>
          <p:cNvSpPr txBox="1"/>
          <p:nvPr/>
        </p:nvSpPr>
        <p:spPr>
          <a:xfrm>
            <a:off x="4667844" y="827181"/>
            <a:ext cx="37727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b="0" i="0" u="sng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Ρόλοι: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Η μεταφορά </a:t>
            </a:r>
            <a:r>
              <a:rPr lang="el-GR" sz="1800" b="0" i="0" u="none" strike="noStrike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οξυγόνου και  </a:t>
            </a:r>
            <a:r>
              <a:rPr lang="el-GR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θρεπτικών </a:t>
            </a:r>
            <a:r>
              <a:rPr lang="el-GR" sz="1800" b="0" i="0" u="none" strike="noStrike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ουσιών </a:t>
            </a:r>
            <a:r>
              <a:rPr lang="el-GR" sz="1800" b="0" i="1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προς</a:t>
            </a:r>
            <a:r>
              <a:rPr lang="el-GR" sz="1800" b="0" i="0" u="none" strike="noStrike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κύτταρα των ιστών </a:t>
            </a:r>
          </a:p>
          <a:p>
            <a:pPr algn="just"/>
            <a:r>
              <a:rPr lang="el-GR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απομάκρυνση </a:t>
            </a:r>
            <a:r>
              <a:rPr lang="el-G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</a:t>
            </a: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αυτά </a:t>
            </a:r>
            <a:r>
              <a:rPr lang="el-G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διοξειδίου του άνθρακα και των αχρήστων προϊόντων του μεταβολισμού τους </a:t>
            </a:r>
            <a:endParaRPr lang="el-GR" sz="1800" b="0" i="0" u="none" strike="noStrike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725E0D2-9879-4BFF-9209-A2BA36587982}"/>
              </a:ext>
            </a:extLst>
          </p:cNvPr>
          <p:cNvSpPr txBox="1"/>
          <p:nvPr/>
        </p:nvSpPr>
        <p:spPr>
          <a:xfrm>
            <a:off x="4417017" y="3667418"/>
            <a:ext cx="4767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0" i="0" u="none" strike="noStrike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Στενά συνδεδεμένο με το κυκλοφορικό σύστημα είναι και το </a:t>
            </a:r>
            <a:r>
              <a:rPr lang="el-GR" sz="1800" b="1" i="0" u="none" strike="noStrike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λεμφικό σύστημα</a:t>
            </a:r>
            <a:r>
              <a:rPr lang="el-GR" sz="1800" b="0" i="0" u="none" strike="noStrike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στο οποίο κυκλοφορεί η λέμφος.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63B0-CF57-46B9-BE23-1322A589F8C7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3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ροή του αίματος εντός της καρδιάς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4" descr="kikloforia.jpg">
            <a:extLst>
              <a:ext uri="{FF2B5EF4-FFF2-40B4-BE49-F238E27FC236}">
                <a16:creationId xmlns:a16="http://schemas.microsoft.com/office/drawing/2014/main" xmlns="" id="{E8AC396F-9BC9-4419-BDE8-E106E0949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817" y="874128"/>
            <a:ext cx="3568540" cy="526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- Αριστερό άγκιστρο"/>
          <p:cNvSpPr/>
          <p:nvPr/>
        </p:nvSpPr>
        <p:spPr>
          <a:xfrm>
            <a:off x="832513" y="1023582"/>
            <a:ext cx="368490" cy="48313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 rot="16200000">
            <a:off x="-1050878" y="3311183"/>
            <a:ext cx="33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</a:rPr>
              <a:t>ΚΥΚΛΟΦΟΡΙΑ ΑΙΜΑΤΟΣ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24836" y="1173707"/>
            <a:ext cx="5824085" cy="3507475"/>
            <a:chOff x="2524836" y="1173707"/>
            <a:chExt cx="5824085" cy="3507475"/>
          </a:xfrm>
        </p:grpSpPr>
        <p:grpSp>
          <p:nvGrpSpPr>
            <p:cNvPr id="29" name="Group 28"/>
            <p:cNvGrpSpPr/>
            <p:nvPr/>
          </p:nvGrpSpPr>
          <p:grpSpPr>
            <a:xfrm>
              <a:off x="2524836" y="1173707"/>
              <a:ext cx="5824085" cy="3507475"/>
              <a:chOff x="2524836" y="1173707"/>
              <a:chExt cx="5824085" cy="3507475"/>
            </a:xfrm>
          </p:grpSpPr>
          <p:pic>
            <p:nvPicPr>
              <p:cNvPr id="18" name="Picture 4" descr="kikloforia.jpg">
                <a:extLst>
                  <a:ext uri="{FF2B5EF4-FFF2-40B4-BE49-F238E27FC236}">
                    <a16:creationId xmlns:a16="http://schemas.microsoft.com/office/drawing/2014/main" xmlns="" id="{E8AC396F-9BC9-4419-BDE8-E106E0949D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2746" t="24310" r="32508" b="39400"/>
              <a:stretch>
                <a:fillRect/>
              </a:stretch>
            </p:blipFill>
            <p:spPr bwMode="auto">
              <a:xfrm>
                <a:off x="5445457" y="1179657"/>
                <a:ext cx="2903464" cy="3474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18 - Ορθογώνιο"/>
              <p:cNvSpPr/>
              <p:nvPr/>
            </p:nvSpPr>
            <p:spPr>
              <a:xfrm>
                <a:off x="2524836" y="2552131"/>
                <a:ext cx="1760561" cy="147395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21" name="20 - Ευθεία γραμμή σύνδεσης"/>
              <p:cNvCxnSpPr/>
              <p:nvPr/>
            </p:nvCxnSpPr>
            <p:spPr>
              <a:xfrm flipV="1">
                <a:off x="4312693" y="1173707"/>
                <a:ext cx="1146411" cy="14057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22 - Ευθεία γραμμή σύνδεσης"/>
              <p:cNvCxnSpPr/>
              <p:nvPr/>
            </p:nvCxnSpPr>
            <p:spPr>
              <a:xfrm>
                <a:off x="4299045" y="4026090"/>
                <a:ext cx="1105468" cy="6550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E2A81610-FB50-4EAB-AF35-80BD42827557}"/>
                </a:ext>
              </a:extLst>
            </p:cNvPr>
            <p:cNvSpPr/>
            <p:nvPr/>
          </p:nvSpPr>
          <p:spPr>
            <a:xfrm>
              <a:off x="6480699" y="3480984"/>
              <a:ext cx="381740" cy="221004"/>
            </a:xfrm>
            <a:custGeom>
              <a:avLst/>
              <a:gdLst>
                <a:gd name="connsiteX0" fmla="*/ 0 w 381740"/>
                <a:gd name="connsiteY0" fmla="*/ 7940 h 221004"/>
                <a:gd name="connsiteX1" fmla="*/ 159798 w 381740"/>
                <a:gd name="connsiteY1" fmla="*/ 25696 h 221004"/>
                <a:gd name="connsiteX2" fmla="*/ 381740 w 381740"/>
                <a:gd name="connsiteY2" fmla="*/ 221004 h 2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740" h="221004">
                  <a:moveTo>
                    <a:pt x="0" y="7940"/>
                  </a:moveTo>
                  <a:cubicBezTo>
                    <a:pt x="48087" y="-938"/>
                    <a:pt x="96175" y="-9815"/>
                    <a:pt x="159798" y="25696"/>
                  </a:cubicBezTo>
                  <a:cubicBezTo>
                    <a:pt x="223421" y="61207"/>
                    <a:pt x="302580" y="141105"/>
                    <a:pt x="381740" y="221004"/>
                  </a:cubicBezTo>
                </a:path>
              </a:pathLst>
            </a:custGeom>
            <a:noFill/>
            <a:ln w="7302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770CAA77-A8DC-4062-996D-0DF934BDCECE}"/>
                </a:ext>
              </a:extLst>
            </p:cNvPr>
            <p:cNvCxnSpPr>
              <a:cxnSpLocks/>
            </p:cNvCxnSpPr>
            <p:nvPr/>
          </p:nvCxnSpPr>
          <p:spPr>
            <a:xfrm>
              <a:off x="7590408" y="3098307"/>
              <a:ext cx="97654" cy="549275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B351773-65F2-4F29-9B33-7547AEEF1A06}"/>
              </a:ext>
            </a:extLst>
          </p:cNvPr>
          <p:cNvGrpSpPr/>
          <p:nvPr/>
        </p:nvGrpSpPr>
        <p:grpSpPr>
          <a:xfrm>
            <a:off x="5293028" y="5334252"/>
            <a:ext cx="3554569" cy="933280"/>
            <a:chOff x="5301494" y="4800852"/>
            <a:chExt cx="3554569" cy="9332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FD7D8F3-E53F-4025-AE11-11D39AB2F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66854"/>
            <a:stretch/>
          </p:blipFill>
          <p:spPr>
            <a:xfrm>
              <a:off x="5301494" y="4880754"/>
              <a:ext cx="3554569" cy="853378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C5BC5E5-FAD8-4DC2-939D-97CCE933448E}"/>
                </a:ext>
              </a:extLst>
            </p:cNvPr>
            <p:cNvSpPr/>
            <p:nvPr/>
          </p:nvSpPr>
          <p:spPr>
            <a:xfrm>
              <a:off x="5301494" y="4800852"/>
              <a:ext cx="1987073" cy="2678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27 - Ομάδα"/>
          <p:cNvGrpSpPr/>
          <p:nvPr/>
        </p:nvGrpSpPr>
        <p:grpSpPr>
          <a:xfrm>
            <a:off x="251087" y="828954"/>
            <a:ext cx="3554569" cy="432579"/>
            <a:chOff x="251087" y="828954"/>
            <a:chExt cx="3554569" cy="432579"/>
          </a:xfrm>
        </p:grpSpPr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xmlns="" id="{F81E8C5A-F9AE-4148-B87B-73725E83C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b="83198"/>
            <a:stretch>
              <a:fillRect/>
            </a:stretch>
          </p:blipFill>
          <p:spPr>
            <a:xfrm>
              <a:off x="251087" y="828954"/>
              <a:ext cx="3554569" cy="432579"/>
            </a:xfrm>
            <a:prstGeom prst="rect">
              <a:avLst/>
            </a:prstGeom>
          </p:spPr>
        </p:pic>
        <p:sp>
          <p:nvSpPr>
            <p:cNvPr id="27" name="26 - Ορθογώνιο"/>
            <p:cNvSpPr/>
            <p:nvPr/>
          </p:nvSpPr>
          <p:spPr>
            <a:xfrm>
              <a:off x="1667934" y="1032933"/>
              <a:ext cx="1930400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6415-2DE6-41B8-9884-1CCB7F31A832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47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Οι βαλβίδες της καρδιάς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A9CA5AEF-66BE-4BAD-B152-E4E2FE5EC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6181" y="1077745"/>
            <a:ext cx="4174848" cy="446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7DD64B8-DE8F-4D4E-888F-9D9029AA5C75}"/>
              </a:ext>
            </a:extLst>
          </p:cNvPr>
          <p:cNvGrpSpPr/>
          <p:nvPr/>
        </p:nvGrpSpPr>
        <p:grpSpPr>
          <a:xfrm>
            <a:off x="242181" y="1077745"/>
            <a:ext cx="4102522" cy="1254930"/>
            <a:chOff x="367957" y="2111457"/>
            <a:chExt cx="4102522" cy="12549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EE86233-98CD-4D51-ACC6-26A6F0133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75334" b="-1"/>
            <a:stretch/>
          </p:blipFill>
          <p:spPr>
            <a:xfrm>
              <a:off x="367957" y="2130459"/>
              <a:ext cx="4102522" cy="123592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E660B5E-F83E-4BE2-8F52-1AA4C7EE7577}"/>
                </a:ext>
              </a:extLst>
            </p:cNvPr>
            <p:cNvSpPr/>
            <p:nvPr/>
          </p:nvSpPr>
          <p:spPr>
            <a:xfrm>
              <a:off x="428417" y="2111457"/>
              <a:ext cx="3032199" cy="269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F8831CC-465F-49CD-A66E-C590EAD0DDE7}"/>
              </a:ext>
            </a:extLst>
          </p:cNvPr>
          <p:cNvSpPr/>
          <p:nvPr/>
        </p:nvSpPr>
        <p:spPr>
          <a:xfrm>
            <a:off x="4709503" y="2592280"/>
            <a:ext cx="1176392" cy="648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93FEEE6C-5A7E-4204-8464-F3D250B16284}"/>
              </a:ext>
            </a:extLst>
          </p:cNvPr>
          <p:cNvSpPr/>
          <p:nvPr/>
        </p:nvSpPr>
        <p:spPr>
          <a:xfrm>
            <a:off x="7865899" y="2916315"/>
            <a:ext cx="1176392" cy="648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EDF87A2-5D59-4FBD-AE4F-823D0DEDFDF9}"/>
              </a:ext>
            </a:extLst>
          </p:cNvPr>
          <p:cNvSpPr/>
          <p:nvPr/>
        </p:nvSpPr>
        <p:spPr>
          <a:xfrm>
            <a:off x="7808109" y="3514632"/>
            <a:ext cx="1176392" cy="64807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98BEA8E-991F-4D10-A0CA-A542C434EF77}"/>
              </a:ext>
            </a:extLst>
          </p:cNvPr>
          <p:cNvSpPr/>
          <p:nvPr/>
        </p:nvSpPr>
        <p:spPr>
          <a:xfrm>
            <a:off x="4736428" y="4174108"/>
            <a:ext cx="1176392" cy="64807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AA34-E82E-4CE5-80D8-E23F1D651123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9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4" descr="kikloforia.jpg">
            <a:extLst>
              <a:ext uri="{FF2B5EF4-FFF2-40B4-BE49-F238E27FC236}">
                <a16:creationId xmlns:a16="http://schemas.microsoft.com/office/drawing/2014/main" xmlns="" id="{E8AC396F-9BC9-4419-BDE8-E106E0949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2758" y="915071"/>
            <a:ext cx="3568540" cy="526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47FCF256-8502-4439-AF31-C027F222BBCE}"/>
              </a:ext>
            </a:extLst>
          </p:cNvPr>
          <p:cNvSpPr/>
          <p:nvPr/>
        </p:nvSpPr>
        <p:spPr>
          <a:xfrm rot="20849750">
            <a:off x="5881186" y="2028375"/>
            <a:ext cx="292963" cy="92327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131DC3E6-FC10-45B7-9892-97BC4529440F}"/>
              </a:ext>
            </a:extLst>
          </p:cNvPr>
          <p:cNvSpPr/>
          <p:nvPr/>
        </p:nvSpPr>
        <p:spPr>
          <a:xfrm rot="12902056">
            <a:off x="5652648" y="3548045"/>
            <a:ext cx="292963" cy="92327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xmlns="" id="{36D14689-BE91-48F4-B010-CDA774215395}"/>
              </a:ext>
            </a:extLst>
          </p:cNvPr>
          <p:cNvGrpSpPr/>
          <p:nvPr/>
        </p:nvGrpSpPr>
        <p:grpSpPr>
          <a:xfrm>
            <a:off x="327287" y="880534"/>
            <a:ext cx="3554569" cy="1947274"/>
            <a:chOff x="454287" y="1803400"/>
            <a:chExt cx="3554569" cy="19472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81E8C5A-F9AE-4148-B87B-73725E83C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t="24366"/>
            <a:stretch>
              <a:fillRect/>
            </a:stretch>
          </p:blipFill>
          <p:spPr>
            <a:xfrm>
              <a:off x="454287" y="1803400"/>
              <a:ext cx="3554569" cy="194727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1832103-BDF0-4282-BC31-9DC2F7CA749A}"/>
                </a:ext>
              </a:extLst>
            </p:cNvPr>
            <p:cNvSpPr/>
            <p:nvPr/>
          </p:nvSpPr>
          <p:spPr>
            <a:xfrm>
              <a:off x="470517" y="3071674"/>
              <a:ext cx="3433623" cy="474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601F710-8AC2-405D-A5DA-A7CFAD54E7E6}"/>
                </a:ext>
              </a:extLst>
            </p:cNvPr>
            <p:cNvSpPr/>
            <p:nvPr/>
          </p:nvSpPr>
          <p:spPr>
            <a:xfrm>
              <a:off x="2384797" y="2867011"/>
              <a:ext cx="1624059" cy="202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409DF0AB-B343-4A03-B30D-6C79E63027B6}"/>
              </a:ext>
            </a:extLst>
          </p:cNvPr>
          <p:cNvSpPr/>
          <p:nvPr/>
        </p:nvSpPr>
        <p:spPr>
          <a:xfrm>
            <a:off x="5255581" y="2867011"/>
            <a:ext cx="683785" cy="383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3AC83243-6725-4AC9-A1EB-49EBEE87E188}"/>
              </a:ext>
            </a:extLst>
          </p:cNvPr>
          <p:cNvSpPr/>
          <p:nvPr/>
        </p:nvSpPr>
        <p:spPr>
          <a:xfrm flipH="1">
            <a:off x="7609848" y="2775741"/>
            <a:ext cx="801502" cy="383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30 - Ομάδα"/>
          <p:cNvGrpSpPr/>
          <p:nvPr/>
        </p:nvGrpSpPr>
        <p:grpSpPr>
          <a:xfrm>
            <a:off x="369623" y="2467091"/>
            <a:ext cx="4459578" cy="1633088"/>
            <a:chOff x="547423" y="3262957"/>
            <a:chExt cx="4459578" cy="1633088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xmlns="" id="{A5A0BE53-1588-49B4-AFDC-71427194E941}"/>
                </a:ext>
              </a:extLst>
            </p:cNvPr>
            <p:cNvSpPr/>
            <p:nvPr/>
          </p:nvSpPr>
          <p:spPr>
            <a:xfrm rot="16200000">
              <a:off x="690845" y="3183069"/>
              <a:ext cx="292963" cy="549285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B29C148-2242-40D2-AC8C-07098ED5047E}"/>
                </a:ext>
              </a:extLst>
            </p:cNvPr>
            <p:cNvSpPr txBox="1"/>
            <p:nvPr/>
          </p:nvSpPr>
          <p:spPr>
            <a:xfrm>
              <a:off x="1106479" y="3262957"/>
              <a:ext cx="33024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Arial" panose="020B0604020202020204" pitchFamily="34" charset="0"/>
                  <a:cs typeface="Arial" panose="020B0604020202020204" pitchFamily="34" charset="0"/>
                </a:rPr>
                <a:t>Ροή αίματος προς δεξιό κόλπο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xmlns="" id="{3BA63CA2-0864-4E41-B6C5-3813C42CB7A9}"/>
                </a:ext>
              </a:extLst>
            </p:cNvPr>
            <p:cNvSpPr/>
            <p:nvPr/>
          </p:nvSpPr>
          <p:spPr>
            <a:xfrm>
              <a:off x="547423" y="3627091"/>
              <a:ext cx="564546" cy="29296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80C38A6-7479-440D-A5E3-02D7D3B3EE9A}"/>
                </a:ext>
              </a:extLst>
            </p:cNvPr>
            <p:cNvSpPr txBox="1"/>
            <p:nvPr/>
          </p:nvSpPr>
          <p:spPr>
            <a:xfrm>
              <a:off x="1090616" y="3601942"/>
              <a:ext cx="3916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Arial" panose="020B0604020202020204" pitchFamily="34" charset="0"/>
                  <a:cs typeface="Arial" panose="020B0604020202020204" pitchFamily="34" charset="0"/>
                </a:rPr>
                <a:t>Ροή αίματος προς αριστερό κόλπο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D8F415A-7055-47AF-B430-42547FE0B047}"/>
                </a:ext>
              </a:extLst>
            </p:cNvPr>
            <p:cNvSpPr/>
            <p:nvPr/>
          </p:nvSpPr>
          <p:spPr>
            <a:xfrm>
              <a:off x="648070" y="4216893"/>
              <a:ext cx="620758" cy="2548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90B2F0A-BC41-48A2-A7BA-A81AAD884936}"/>
                </a:ext>
              </a:extLst>
            </p:cNvPr>
            <p:cNvSpPr txBox="1"/>
            <p:nvPr/>
          </p:nvSpPr>
          <p:spPr>
            <a:xfrm>
              <a:off x="1338874" y="4166873"/>
              <a:ext cx="25907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Arial" panose="020B0604020202020204" pitchFamily="34" charset="0"/>
                  <a:cs typeface="Arial" panose="020B0604020202020204" pitchFamily="34" charset="0"/>
                </a:rPr>
                <a:t>Μη-οξυγονωμένο αίμα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1FD85559-BE41-4CA3-8982-5B37D7CD232E}"/>
                </a:ext>
              </a:extLst>
            </p:cNvPr>
            <p:cNvSpPr/>
            <p:nvPr/>
          </p:nvSpPr>
          <p:spPr>
            <a:xfrm>
              <a:off x="656094" y="4641169"/>
              <a:ext cx="620758" cy="25487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C27E3F1-E63D-4D4A-9ADB-CCAD180A0B0D}"/>
                </a:ext>
              </a:extLst>
            </p:cNvPr>
            <p:cNvSpPr txBox="1"/>
            <p:nvPr/>
          </p:nvSpPr>
          <p:spPr>
            <a:xfrm>
              <a:off x="1306854" y="4573880"/>
              <a:ext cx="25907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Arial" panose="020B0604020202020204" pitchFamily="34" charset="0"/>
                  <a:cs typeface="Arial" panose="020B0604020202020204" pitchFamily="34" charset="0"/>
                </a:rPr>
                <a:t>Οξυγονωμένο αίμα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Ροή Αίματος: από την κυκλοφορία </a:t>
            </a:r>
            <a:r>
              <a:rPr lang="el-GR" sz="2000" i="0" u="none" strike="noStrike" baseline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πρός</a:t>
            </a:r>
            <a:r>
              <a:rPr lang="el-GR" sz="20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την καρδι</a:t>
            </a:r>
            <a:r>
              <a:rPr lang="el-G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ά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026C-2B8B-462D-AC20-351BB55C20F7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47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Ροή Αίματος: από την καρδιά </a:t>
            </a:r>
            <a:r>
              <a:rPr lang="el-GR" sz="2000" i="0" u="none" strike="noStrike" baseline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πρός</a:t>
            </a:r>
            <a:r>
              <a:rPr lang="el-GR" sz="20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την κυκλοφορία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A9CA5AEF-66BE-4BAD-B152-E4E2FE5EC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008" y="2153675"/>
            <a:ext cx="3038039" cy="324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F81E8C5A-F9AE-4148-B87B-73725E83C4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75306"/>
          <a:stretch>
            <a:fillRect/>
          </a:stretch>
        </p:blipFill>
        <p:spPr>
          <a:xfrm>
            <a:off x="327287" y="930554"/>
            <a:ext cx="6073513" cy="1086325"/>
          </a:xfrm>
          <a:prstGeom prst="rect">
            <a:avLst/>
          </a:prstGeom>
        </p:spPr>
      </p:pic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71FF-DBB2-40A4-80CF-679719885545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27" name="Freeform: Shape 10">
            <a:extLst>
              <a:ext uri="{FF2B5EF4-FFF2-40B4-BE49-F238E27FC236}">
                <a16:creationId xmlns:a16="http://schemas.microsoft.com/office/drawing/2014/main" xmlns="" id="{EA2AF904-55F3-44AE-A095-143374FCD0C7}"/>
              </a:ext>
            </a:extLst>
          </p:cNvPr>
          <p:cNvSpPr/>
          <p:nvPr/>
        </p:nvSpPr>
        <p:spPr>
          <a:xfrm>
            <a:off x="5758736" y="4264915"/>
            <a:ext cx="683580" cy="452761"/>
          </a:xfrm>
          <a:custGeom>
            <a:avLst/>
            <a:gdLst>
              <a:gd name="connsiteX0" fmla="*/ 0 w 683580"/>
              <a:gd name="connsiteY0" fmla="*/ 0 h 452761"/>
              <a:gd name="connsiteX1" fmla="*/ 390617 w 683580"/>
              <a:gd name="connsiteY1" fmla="*/ 168676 h 452761"/>
              <a:gd name="connsiteX2" fmla="*/ 683580 w 683580"/>
              <a:gd name="connsiteY2" fmla="*/ 452761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3580" h="452761">
                <a:moveTo>
                  <a:pt x="0" y="0"/>
                </a:moveTo>
                <a:cubicBezTo>
                  <a:pt x="138343" y="46608"/>
                  <a:pt x="276687" y="93216"/>
                  <a:pt x="390617" y="168676"/>
                </a:cubicBezTo>
                <a:cubicBezTo>
                  <a:pt x="504547" y="244136"/>
                  <a:pt x="594063" y="348448"/>
                  <a:pt x="683580" y="452761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5">
            <a:extLst>
              <a:ext uri="{FF2B5EF4-FFF2-40B4-BE49-F238E27FC236}">
                <a16:creationId xmlns:a16="http://schemas.microsoft.com/office/drawing/2014/main" xmlns="" id="{C8EC6204-D559-40AA-8D8A-5318A02C098A}"/>
              </a:ext>
            </a:extLst>
          </p:cNvPr>
          <p:cNvSpPr/>
          <p:nvPr/>
        </p:nvSpPr>
        <p:spPr>
          <a:xfrm rot="19587484" flipH="1">
            <a:off x="6691525" y="3792233"/>
            <a:ext cx="434513" cy="406717"/>
          </a:xfrm>
          <a:custGeom>
            <a:avLst/>
            <a:gdLst>
              <a:gd name="connsiteX0" fmla="*/ 0 w 683580"/>
              <a:gd name="connsiteY0" fmla="*/ 0 h 452761"/>
              <a:gd name="connsiteX1" fmla="*/ 390617 w 683580"/>
              <a:gd name="connsiteY1" fmla="*/ 168676 h 452761"/>
              <a:gd name="connsiteX2" fmla="*/ 683580 w 683580"/>
              <a:gd name="connsiteY2" fmla="*/ 452761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3580" h="452761">
                <a:moveTo>
                  <a:pt x="0" y="0"/>
                </a:moveTo>
                <a:cubicBezTo>
                  <a:pt x="138343" y="46608"/>
                  <a:pt x="276687" y="93216"/>
                  <a:pt x="390617" y="168676"/>
                </a:cubicBezTo>
                <a:cubicBezTo>
                  <a:pt x="504547" y="244136"/>
                  <a:pt x="594063" y="348448"/>
                  <a:pt x="683580" y="452761"/>
                </a:cubicBezTo>
              </a:path>
            </a:pathLst>
          </a:custGeom>
          <a:noFill/>
          <a:ln w="60325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0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Ροή Αίματος: από την καρδιά </a:t>
            </a:r>
            <a:r>
              <a:rPr lang="el-GR" sz="2000" i="0" u="none" strike="noStrike" baseline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πρός</a:t>
            </a:r>
            <a:r>
              <a:rPr lang="el-GR" sz="20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την κυκλοφορία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A9CA5AEF-66BE-4BAD-B152-E4E2FE5EC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4666" y="3231791"/>
            <a:ext cx="2666841" cy="285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7">
            <a:extLst>
              <a:ext uri="{FF2B5EF4-FFF2-40B4-BE49-F238E27FC236}">
                <a16:creationId xmlns:a16="http://schemas.microsoft.com/office/drawing/2014/main" xmlns="" id="{FEC5EE94-2394-4B97-B499-323E74D403D6}"/>
              </a:ext>
            </a:extLst>
          </p:cNvPr>
          <p:cNvGrpSpPr/>
          <p:nvPr/>
        </p:nvGrpSpPr>
        <p:grpSpPr>
          <a:xfrm>
            <a:off x="309915" y="1853973"/>
            <a:ext cx="4102522" cy="1276402"/>
            <a:chOff x="242181" y="812573"/>
            <a:chExt cx="4102522" cy="1276402"/>
          </a:xfrm>
        </p:grpSpPr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xmlns="" id="{B7DD64B8-DE8F-4D4E-888F-9D9029AA5C75}"/>
                </a:ext>
              </a:extLst>
            </p:cNvPr>
            <p:cNvGrpSpPr/>
            <p:nvPr/>
          </p:nvGrpSpPr>
          <p:grpSpPr>
            <a:xfrm>
              <a:off x="242181" y="812573"/>
              <a:ext cx="4102522" cy="1221351"/>
              <a:chOff x="367957" y="1106292"/>
              <a:chExt cx="4102522" cy="122135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CEE86233-98CD-4D51-ACC6-26A6F01332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t="54893" b="20731"/>
              <a:stretch/>
            </p:blipFill>
            <p:spPr>
              <a:xfrm>
                <a:off x="367957" y="1106292"/>
                <a:ext cx="4102522" cy="1221351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6E660B5E-F83E-4BE2-8F52-1AA4C7EE7577}"/>
                  </a:ext>
                </a:extLst>
              </p:cNvPr>
              <p:cNvSpPr/>
              <p:nvPr/>
            </p:nvSpPr>
            <p:spPr>
              <a:xfrm>
                <a:off x="450750" y="1106292"/>
                <a:ext cx="2815554" cy="2691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0E2E654-3350-4D2C-92E2-6630BC593698}"/>
                </a:ext>
              </a:extLst>
            </p:cNvPr>
            <p:cNvSpPr/>
            <p:nvPr/>
          </p:nvSpPr>
          <p:spPr>
            <a:xfrm>
              <a:off x="3299118" y="1796030"/>
              <a:ext cx="978693" cy="292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Το ηλεκτρικό σύστημα της καρδιάς &amp; το ΗΚΓ | Heart Rhythm Center">
            <a:extLst>
              <a:ext uri="{FF2B5EF4-FFF2-40B4-BE49-F238E27FC236}">
                <a16:creationId xmlns:a16="http://schemas.microsoft.com/office/drawing/2014/main" xmlns="" id="{935AD130-34EC-407A-A85D-5DE8F91AB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5280" y="872912"/>
            <a:ext cx="3826539" cy="52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E9E7374-2214-4D54-910A-C1A1A7A7C69C}"/>
              </a:ext>
            </a:extLst>
          </p:cNvPr>
          <p:cNvSpPr txBox="1"/>
          <p:nvPr/>
        </p:nvSpPr>
        <p:spPr>
          <a:xfrm>
            <a:off x="4417017" y="5803906"/>
            <a:ext cx="47673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http://www.eponline.gr/ilektiko-sistima-kardias-erethismatagogo-systima-kardias/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F64CE6E-46D9-4576-8FD6-F281532D5370}"/>
              </a:ext>
            </a:extLst>
          </p:cNvPr>
          <p:cNvSpPr/>
          <p:nvPr/>
        </p:nvSpPr>
        <p:spPr>
          <a:xfrm>
            <a:off x="6747028" y="3195218"/>
            <a:ext cx="142043" cy="275208"/>
          </a:xfrm>
          <a:custGeom>
            <a:avLst/>
            <a:gdLst>
              <a:gd name="connsiteX0" fmla="*/ 142043 w 142043"/>
              <a:gd name="connsiteY0" fmla="*/ 275208 h 275208"/>
              <a:gd name="connsiteX1" fmla="*/ 35511 w 142043"/>
              <a:gd name="connsiteY1" fmla="*/ 53266 h 275208"/>
              <a:gd name="connsiteX2" fmla="*/ 0 w 142043"/>
              <a:gd name="connsiteY2" fmla="*/ 0 h 27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3" h="275208">
                <a:moveTo>
                  <a:pt x="142043" y="275208"/>
                </a:moveTo>
                <a:cubicBezTo>
                  <a:pt x="100614" y="187171"/>
                  <a:pt x="59185" y="99134"/>
                  <a:pt x="35511" y="53266"/>
                </a:cubicBezTo>
                <a:cubicBezTo>
                  <a:pt x="11837" y="7398"/>
                  <a:pt x="5918" y="3699"/>
                  <a:pt x="0" y="0"/>
                </a:cubicBezTo>
              </a:path>
            </a:pathLst>
          </a:cu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F8B4D3A6-8D7C-4ED0-AC0C-4B42EED9AE3A}"/>
              </a:ext>
            </a:extLst>
          </p:cNvPr>
          <p:cNvSpPr/>
          <p:nvPr/>
        </p:nvSpPr>
        <p:spPr>
          <a:xfrm>
            <a:off x="6604986" y="2716567"/>
            <a:ext cx="204187" cy="683581"/>
          </a:xfrm>
          <a:custGeom>
            <a:avLst/>
            <a:gdLst>
              <a:gd name="connsiteX0" fmla="*/ 0 w 204187"/>
              <a:gd name="connsiteY0" fmla="*/ 683581 h 683581"/>
              <a:gd name="connsiteX1" fmla="*/ 26633 w 204187"/>
              <a:gd name="connsiteY1" fmla="*/ 559293 h 683581"/>
              <a:gd name="connsiteX2" fmla="*/ 79899 w 204187"/>
              <a:gd name="connsiteY2" fmla="*/ 363984 h 683581"/>
              <a:gd name="connsiteX3" fmla="*/ 159798 w 204187"/>
              <a:gd name="connsiteY3" fmla="*/ 204186 h 683581"/>
              <a:gd name="connsiteX4" fmla="*/ 204187 w 204187"/>
              <a:gd name="connsiteY4" fmla="*/ 44388 h 683581"/>
              <a:gd name="connsiteX5" fmla="*/ 159798 w 204187"/>
              <a:gd name="connsiteY5" fmla="*/ 0 h 68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187" h="683581">
                <a:moveTo>
                  <a:pt x="0" y="683581"/>
                </a:moveTo>
                <a:cubicBezTo>
                  <a:pt x="6658" y="648070"/>
                  <a:pt x="13317" y="612559"/>
                  <a:pt x="26633" y="559293"/>
                </a:cubicBezTo>
                <a:cubicBezTo>
                  <a:pt x="39949" y="506027"/>
                  <a:pt x="57705" y="423168"/>
                  <a:pt x="79899" y="363984"/>
                </a:cubicBezTo>
                <a:cubicBezTo>
                  <a:pt x="102093" y="304799"/>
                  <a:pt x="139083" y="257452"/>
                  <a:pt x="159798" y="204186"/>
                </a:cubicBezTo>
                <a:cubicBezTo>
                  <a:pt x="180513" y="150920"/>
                  <a:pt x="204187" y="78419"/>
                  <a:pt x="204187" y="44388"/>
                </a:cubicBezTo>
                <a:cubicBezTo>
                  <a:pt x="204187" y="10357"/>
                  <a:pt x="181992" y="5178"/>
                  <a:pt x="159798" y="0"/>
                </a:cubicBezTo>
              </a:path>
            </a:pathLst>
          </a:cu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C4DE005D-75D3-460A-A23A-59E58B61B334}"/>
              </a:ext>
            </a:extLst>
          </p:cNvPr>
          <p:cNvSpPr/>
          <p:nvPr/>
        </p:nvSpPr>
        <p:spPr>
          <a:xfrm>
            <a:off x="6072120" y="1864311"/>
            <a:ext cx="497356" cy="790112"/>
          </a:xfrm>
          <a:custGeom>
            <a:avLst/>
            <a:gdLst>
              <a:gd name="connsiteX0" fmla="*/ 497356 w 497356"/>
              <a:gd name="connsiteY0" fmla="*/ 790112 h 790112"/>
              <a:gd name="connsiteX1" fmla="*/ 346435 w 497356"/>
              <a:gd name="connsiteY1" fmla="*/ 772357 h 790112"/>
              <a:gd name="connsiteX2" fmla="*/ 168882 w 497356"/>
              <a:gd name="connsiteY2" fmla="*/ 683580 h 790112"/>
              <a:gd name="connsiteX3" fmla="*/ 9084 w 497356"/>
              <a:gd name="connsiteY3" fmla="*/ 426128 h 790112"/>
              <a:gd name="connsiteX4" fmla="*/ 35717 w 497356"/>
              <a:gd name="connsiteY4" fmla="*/ 177553 h 790112"/>
              <a:gd name="connsiteX5" fmla="*/ 168882 w 497356"/>
              <a:gd name="connsiteY5" fmla="*/ 0 h 79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356" h="790112">
                <a:moveTo>
                  <a:pt x="497356" y="790112"/>
                </a:moveTo>
                <a:cubicBezTo>
                  <a:pt x="449268" y="790112"/>
                  <a:pt x="401181" y="790112"/>
                  <a:pt x="346435" y="772357"/>
                </a:cubicBezTo>
                <a:cubicBezTo>
                  <a:pt x="291689" y="754602"/>
                  <a:pt x="225107" y="741285"/>
                  <a:pt x="168882" y="683580"/>
                </a:cubicBezTo>
                <a:cubicBezTo>
                  <a:pt x="112657" y="625875"/>
                  <a:pt x="31278" y="510466"/>
                  <a:pt x="9084" y="426128"/>
                </a:cubicBezTo>
                <a:cubicBezTo>
                  <a:pt x="-13110" y="341790"/>
                  <a:pt x="9084" y="248574"/>
                  <a:pt x="35717" y="177553"/>
                </a:cubicBezTo>
                <a:cubicBezTo>
                  <a:pt x="62350" y="106532"/>
                  <a:pt x="115616" y="53266"/>
                  <a:pt x="168882" y="0"/>
                </a:cubicBezTo>
              </a:path>
            </a:pathLst>
          </a:custGeom>
          <a:noFill/>
          <a:ln w="44450">
            <a:solidFill>
              <a:schemeClr val="bg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F4A7991-543F-4ABA-B29B-94ED9DADAD6C}"/>
              </a:ext>
            </a:extLst>
          </p:cNvPr>
          <p:cNvSpPr/>
          <p:nvPr/>
        </p:nvSpPr>
        <p:spPr>
          <a:xfrm>
            <a:off x="6590836" y="2546260"/>
            <a:ext cx="298235" cy="374493"/>
          </a:xfrm>
          <a:custGeom>
            <a:avLst/>
            <a:gdLst>
              <a:gd name="connsiteX0" fmla="*/ 14150 w 218337"/>
              <a:gd name="connsiteY0" fmla="*/ 337351 h 337351"/>
              <a:gd name="connsiteX1" fmla="*/ 5273 w 218337"/>
              <a:gd name="connsiteY1" fmla="*/ 230819 h 337351"/>
              <a:gd name="connsiteX2" fmla="*/ 85172 w 218337"/>
              <a:gd name="connsiteY2" fmla="*/ 53266 h 337351"/>
              <a:gd name="connsiteX3" fmla="*/ 218337 w 218337"/>
              <a:gd name="connsiteY3" fmla="*/ 0 h 337351"/>
              <a:gd name="connsiteX4" fmla="*/ 218337 w 218337"/>
              <a:gd name="connsiteY4" fmla="*/ 0 h 33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37" h="337351">
                <a:moveTo>
                  <a:pt x="14150" y="337351"/>
                </a:moveTo>
                <a:cubicBezTo>
                  <a:pt x="3793" y="307759"/>
                  <a:pt x="-6564" y="278167"/>
                  <a:pt x="5273" y="230819"/>
                </a:cubicBezTo>
                <a:cubicBezTo>
                  <a:pt x="17110" y="183471"/>
                  <a:pt x="49661" y="91736"/>
                  <a:pt x="85172" y="53266"/>
                </a:cubicBezTo>
                <a:cubicBezTo>
                  <a:pt x="120683" y="14796"/>
                  <a:pt x="218337" y="0"/>
                  <a:pt x="218337" y="0"/>
                </a:cubicBezTo>
                <a:lnTo>
                  <a:pt x="218337" y="0"/>
                </a:lnTo>
              </a:path>
            </a:pathLst>
          </a:cu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5116D36E-CA39-489E-B568-50B8EA963198}"/>
              </a:ext>
            </a:extLst>
          </p:cNvPr>
          <p:cNvSpPr/>
          <p:nvPr/>
        </p:nvSpPr>
        <p:spPr>
          <a:xfrm>
            <a:off x="6841078" y="2521258"/>
            <a:ext cx="935762" cy="1926455"/>
          </a:xfrm>
          <a:custGeom>
            <a:avLst/>
            <a:gdLst>
              <a:gd name="connsiteX0" fmla="*/ 0 w 952179"/>
              <a:gd name="connsiteY0" fmla="*/ 35650 h 1899961"/>
              <a:gd name="connsiteX1" fmla="*/ 266331 w 952179"/>
              <a:gd name="connsiteY1" fmla="*/ 139 h 1899961"/>
              <a:gd name="connsiteX2" fmla="*/ 683581 w 952179"/>
              <a:gd name="connsiteY2" fmla="*/ 26772 h 1899961"/>
              <a:gd name="connsiteX3" fmla="*/ 843379 w 952179"/>
              <a:gd name="connsiteY3" fmla="*/ 106671 h 1899961"/>
              <a:gd name="connsiteX4" fmla="*/ 932156 w 952179"/>
              <a:gd name="connsiteY4" fmla="*/ 328613 h 1899961"/>
              <a:gd name="connsiteX5" fmla="*/ 949911 w 952179"/>
              <a:gd name="connsiteY5" fmla="*/ 1225258 h 1899961"/>
              <a:gd name="connsiteX6" fmla="*/ 941034 w 952179"/>
              <a:gd name="connsiteY6" fmla="*/ 1651386 h 1899961"/>
              <a:gd name="connsiteX7" fmla="*/ 852257 w 952179"/>
              <a:gd name="connsiteY7" fmla="*/ 1820062 h 1899961"/>
              <a:gd name="connsiteX8" fmla="*/ 798991 w 952179"/>
              <a:gd name="connsiteY8" fmla="*/ 1899961 h 189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179" h="1899961">
                <a:moveTo>
                  <a:pt x="0" y="35650"/>
                </a:moveTo>
                <a:cubicBezTo>
                  <a:pt x="76200" y="18634"/>
                  <a:pt x="152401" y="1619"/>
                  <a:pt x="266331" y="139"/>
                </a:cubicBezTo>
                <a:cubicBezTo>
                  <a:pt x="380261" y="-1341"/>
                  <a:pt x="587406" y="9017"/>
                  <a:pt x="683581" y="26772"/>
                </a:cubicBezTo>
                <a:cubicBezTo>
                  <a:pt x="779756" y="44527"/>
                  <a:pt x="801950" y="56364"/>
                  <a:pt x="843379" y="106671"/>
                </a:cubicBezTo>
                <a:cubicBezTo>
                  <a:pt x="884808" y="156978"/>
                  <a:pt x="914401" y="142182"/>
                  <a:pt x="932156" y="328613"/>
                </a:cubicBezTo>
                <a:cubicBezTo>
                  <a:pt x="949911" y="515044"/>
                  <a:pt x="948431" y="1004796"/>
                  <a:pt x="949911" y="1225258"/>
                </a:cubicBezTo>
                <a:cubicBezTo>
                  <a:pt x="951391" y="1445720"/>
                  <a:pt x="957310" y="1552252"/>
                  <a:pt x="941034" y="1651386"/>
                </a:cubicBezTo>
                <a:cubicBezTo>
                  <a:pt x="924758" y="1750520"/>
                  <a:pt x="875931" y="1778633"/>
                  <a:pt x="852257" y="1820062"/>
                </a:cubicBezTo>
                <a:cubicBezTo>
                  <a:pt x="828583" y="1861491"/>
                  <a:pt x="813787" y="1880726"/>
                  <a:pt x="798991" y="1899961"/>
                </a:cubicBezTo>
              </a:path>
            </a:pathLst>
          </a:custGeom>
          <a:noFill/>
          <a:ln w="44450">
            <a:solidFill>
              <a:schemeClr val="bg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F81E8C5A-F9AE-4148-B87B-73725E83C46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b="75306"/>
          <a:stretch>
            <a:fillRect/>
          </a:stretch>
        </p:blipFill>
        <p:spPr>
          <a:xfrm>
            <a:off x="327287" y="930555"/>
            <a:ext cx="3554569" cy="635780"/>
          </a:xfrm>
          <a:prstGeom prst="rect">
            <a:avLst/>
          </a:prstGeom>
        </p:spPr>
      </p:pic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71FF-DBB2-40A4-80CF-679719885545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28" name="Freeform: Shape 10">
            <a:extLst>
              <a:ext uri="{FF2B5EF4-FFF2-40B4-BE49-F238E27FC236}">
                <a16:creationId xmlns:a16="http://schemas.microsoft.com/office/drawing/2014/main" xmlns="" id="{EA2AF904-55F3-44AE-A095-143374FCD0C7}"/>
              </a:ext>
            </a:extLst>
          </p:cNvPr>
          <p:cNvSpPr/>
          <p:nvPr/>
        </p:nvSpPr>
        <p:spPr>
          <a:xfrm rot="14259845">
            <a:off x="2284193" y="4156407"/>
            <a:ext cx="1003727" cy="873486"/>
          </a:xfrm>
          <a:custGeom>
            <a:avLst/>
            <a:gdLst>
              <a:gd name="connsiteX0" fmla="*/ 0 w 683580"/>
              <a:gd name="connsiteY0" fmla="*/ 0 h 452761"/>
              <a:gd name="connsiteX1" fmla="*/ 390617 w 683580"/>
              <a:gd name="connsiteY1" fmla="*/ 168676 h 452761"/>
              <a:gd name="connsiteX2" fmla="*/ 683580 w 683580"/>
              <a:gd name="connsiteY2" fmla="*/ 452761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3580" h="452761">
                <a:moveTo>
                  <a:pt x="0" y="0"/>
                </a:moveTo>
                <a:cubicBezTo>
                  <a:pt x="138343" y="46608"/>
                  <a:pt x="276687" y="93216"/>
                  <a:pt x="390617" y="168676"/>
                </a:cubicBezTo>
                <a:cubicBezTo>
                  <a:pt x="504547" y="244136"/>
                  <a:pt x="594063" y="348448"/>
                  <a:pt x="683580" y="452761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0">
            <a:extLst>
              <a:ext uri="{FF2B5EF4-FFF2-40B4-BE49-F238E27FC236}">
                <a16:creationId xmlns:a16="http://schemas.microsoft.com/office/drawing/2014/main" xmlns="" id="{EA2AF904-55F3-44AE-A095-143374FCD0C7}"/>
              </a:ext>
            </a:extLst>
          </p:cNvPr>
          <p:cNvSpPr/>
          <p:nvPr/>
        </p:nvSpPr>
        <p:spPr>
          <a:xfrm rot="12420145">
            <a:off x="2300588" y="4184903"/>
            <a:ext cx="1127272" cy="612830"/>
          </a:xfrm>
          <a:custGeom>
            <a:avLst/>
            <a:gdLst>
              <a:gd name="connsiteX0" fmla="*/ 0 w 683580"/>
              <a:gd name="connsiteY0" fmla="*/ 0 h 452761"/>
              <a:gd name="connsiteX1" fmla="*/ 390617 w 683580"/>
              <a:gd name="connsiteY1" fmla="*/ 168676 h 452761"/>
              <a:gd name="connsiteX2" fmla="*/ 683580 w 683580"/>
              <a:gd name="connsiteY2" fmla="*/ 452761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3580" h="452761">
                <a:moveTo>
                  <a:pt x="0" y="0"/>
                </a:moveTo>
                <a:cubicBezTo>
                  <a:pt x="138343" y="46608"/>
                  <a:pt x="276687" y="93216"/>
                  <a:pt x="390617" y="168676"/>
                </a:cubicBezTo>
                <a:cubicBezTo>
                  <a:pt x="504547" y="244136"/>
                  <a:pt x="594063" y="348448"/>
                  <a:pt x="683580" y="452761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0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1" grpId="0" animBg="1"/>
      <p:bldP spid="22" grpId="0" animBg="1"/>
      <p:bldP spid="23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8DF44AF-262B-4F1D-B425-D0AF66D6DB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96" y="868247"/>
            <a:ext cx="7581432" cy="5328453"/>
          </a:xfrm>
          <a:prstGeom prst="rect">
            <a:avLst/>
          </a:prstGeom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Ροή Αίματος: από </a:t>
            </a:r>
            <a:r>
              <a:rPr lang="el-G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την κυκλοφορία προς την καρδιά 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DC71-8D81-41A5-BC5A-85ADB906C609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16824" y="1416424"/>
            <a:ext cx="3532094" cy="1156447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3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8DF44AF-262B-4F1D-B425-D0AF66D6DB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96" y="868247"/>
            <a:ext cx="7581432" cy="5328453"/>
          </a:xfrm>
          <a:prstGeom prst="rect">
            <a:avLst/>
          </a:prstGeom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i="0" u="none" strike="noStrike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Βαλβίδες των αρτηριών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DC71-8D81-41A5-BC5A-85ADB906C609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6141" y="914400"/>
            <a:ext cx="3810000" cy="1927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63035" y="941294"/>
            <a:ext cx="3810000" cy="268941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63035" y="1219198"/>
            <a:ext cx="3048000" cy="188259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8651862">
            <a:off x="4500281" y="2752165"/>
            <a:ext cx="887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αορτή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3795688">
            <a:off x="2949946" y="2361942"/>
            <a:ext cx="1941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Πνευμονική αρτηρία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4537889">
            <a:off x="3048000" y="1228164"/>
            <a:ext cx="591671" cy="43927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8878214">
            <a:off x="5002305" y="2366681"/>
            <a:ext cx="591671" cy="43927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568823" y="3397623"/>
            <a:ext cx="340659" cy="313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900523" y="3397618"/>
            <a:ext cx="340659" cy="313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141694" y="3325905"/>
            <a:ext cx="340659" cy="313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473394" y="3325900"/>
            <a:ext cx="340659" cy="313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615953" y="3379693"/>
            <a:ext cx="340659" cy="313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947653" y="3379688"/>
            <a:ext cx="340659" cy="313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23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059" y="4125918"/>
            <a:ext cx="4078941" cy="212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Τα μαθηματικά της καρδιάς μας!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249"/>
          <a:stretch>
            <a:fillRect/>
          </a:stretch>
        </p:blipFill>
        <p:spPr bwMode="auto">
          <a:xfrm>
            <a:off x="224118" y="755748"/>
            <a:ext cx="5009310" cy="413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E257-D464-4D54-B4D8-9E268BBF4434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3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- Ομάδα"/>
          <p:cNvGrpSpPr/>
          <p:nvPr/>
        </p:nvGrpSpPr>
        <p:grpSpPr>
          <a:xfrm>
            <a:off x="186268" y="811155"/>
            <a:ext cx="4909608" cy="3173159"/>
            <a:chOff x="220134" y="1022821"/>
            <a:chExt cx="4909608" cy="317315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134" y="1022821"/>
              <a:ext cx="4909608" cy="1292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2990" y="2615296"/>
              <a:ext cx="4581691" cy="1580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Ρύθμιση της Καρδιακής Λειτουργίας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5A23-2A76-46D0-9F2F-AA70658499F3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3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Ρύθμιση της Καρδιακής Λειτουργίας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5A23-2A76-46D0-9F2F-AA70658499F3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60611" y="1114362"/>
            <a:ext cx="77634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Η </a:t>
            </a:r>
            <a:r>
              <a:rPr lang="el-G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λειτουργία της καρδιάς </a:t>
            </a:r>
            <a:r>
              <a:rPr lang="el-G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επηρεάζεται </a:t>
            </a:r>
            <a:r>
              <a:rPr lang="el-G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και από γεγονότα που </a:t>
            </a:r>
            <a:r>
              <a:rPr lang="el-G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συμβαίνουν </a:t>
            </a:r>
            <a:r>
              <a:rPr lang="el-G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στον υπόλοιπο οργανισμό</a:t>
            </a:r>
            <a:r>
              <a:rPr lang="el-G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Όταν τα </a:t>
            </a:r>
            <a:r>
              <a:rPr lang="el-GR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κύτταρα παρουσιάζουν αυξημένη</a:t>
            </a:r>
          </a:p>
          <a:p>
            <a:r>
              <a:rPr lang="el-GR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δραστηριότητα, όπως κατά τη </a:t>
            </a:r>
            <a:r>
              <a:rPr lang="el-GR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διάρκεια </a:t>
            </a:r>
            <a:r>
              <a:rPr lang="el-GR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σωματικής άσκησης, </a:t>
            </a:r>
            <a:r>
              <a:rPr lang="el-GR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χρειάζονται περισσότερο </a:t>
            </a:r>
            <a:r>
              <a:rPr lang="el-GR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αίμα. </a:t>
            </a:r>
            <a:endParaRPr lang="el-GR" sz="28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Τότε </a:t>
            </a:r>
            <a:r>
              <a:rPr lang="el-G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η καρδιά </a:t>
            </a:r>
            <a:r>
              <a:rPr lang="el-G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αναγκάζεται </a:t>
            </a:r>
            <a:r>
              <a:rPr lang="el-G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να αυξήσει το ρυθμό </a:t>
            </a:r>
            <a:r>
              <a:rPr lang="el-G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λειτουργίας </a:t>
            </a:r>
            <a:r>
              <a:rPr lang="el-G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της, </a:t>
            </a:r>
            <a:r>
              <a:rPr lang="el-G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αυτορρύθμιση</a:t>
            </a:r>
            <a:r>
              <a:rPr lang="el-G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3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καρδιά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C2EBF33-1C97-4CC6-AFE6-4B146E15B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5879" y="993081"/>
            <a:ext cx="6005480" cy="400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C586CF3-5182-4255-8232-EEB4BC67F0CA}"/>
              </a:ext>
            </a:extLst>
          </p:cNvPr>
          <p:cNvSpPr txBox="1"/>
          <p:nvPr/>
        </p:nvSpPr>
        <p:spPr>
          <a:xfrm>
            <a:off x="302641" y="937261"/>
            <a:ext cx="4055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κύριο όργανο του κυκλοφορικού συστήματος είναι η </a:t>
            </a:r>
            <a:r>
              <a:rPr lang="el-GR" sz="1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καρδιά</a:t>
            </a:r>
            <a:r>
              <a:rPr lang="el-GR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el-G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97B2-8A89-4E42-B1ED-FE2F197A2E53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62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Πώς ρυθμίζεται ο ρυθμός της καρδιάς;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5A23-2A76-46D0-9F2F-AA70658499F3}" type="datetime1">
              <a:rPr lang="el-GR" smtClean="0"/>
              <a:pPr/>
              <a:t>19/10/2025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87" y="824753"/>
            <a:ext cx="5523302" cy="488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701553" y="1246094"/>
            <a:ext cx="3128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Η λειτουργία της καρδιάς συντονίζεται από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φυσικούς βηματοδότες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Αυτοί συσπώνται απουσία νευρικής ή ορμονικής διέγερσης (συσπώνται δηλαδή από μόνοι τους=αυτορρύθμιση)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3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Πώς ρυθμίζεται ο ρυθμός της καρδιάς;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5A23-2A76-46D0-9F2F-AA70658499F3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60612" y="1093694"/>
            <a:ext cx="5387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Η ρύθμιση της καρδιάς είναι:</a:t>
            </a:r>
          </a:p>
          <a:p>
            <a:pPr lvl="1"/>
            <a:r>
              <a:rPr lang="el-GR" sz="2400" dirty="0" smtClean="0">
                <a:latin typeface="Arial" pitchFamily="34" charset="0"/>
                <a:cs typeface="Arial" pitchFamily="34" charset="0"/>
              </a:rPr>
              <a:t>Α. νευρική</a:t>
            </a:r>
          </a:p>
          <a:p>
            <a:pPr lvl="1"/>
            <a:r>
              <a:rPr lang="el-GR" sz="2400" dirty="0" smtClean="0">
                <a:latin typeface="Arial" pitchFamily="34" charset="0"/>
                <a:cs typeface="Arial" pitchFamily="34" charset="0"/>
              </a:rPr>
              <a:t>Β. ορμονική</a:t>
            </a:r>
          </a:p>
          <a:p>
            <a:pPr lvl="1"/>
            <a:r>
              <a:rPr lang="el-GR" sz="2400" dirty="0" smtClean="0">
                <a:latin typeface="Arial" pitchFamily="34" charset="0"/>
                <a:cs typeface="Arial" pitchFamily="34" charset="0"/>
              </a:rPr>
              <a:t>Γ. ενδογενής (αυτορρύθμιση)</a:t>
            </a:r>
          </a:p>
          <a:p>
            <a:pPr lvl="1"/>
            <a:r>
              <a:rPr lang="el-GR" sz="2400" dirty="0" smtClean="0">
                <a:latin typeface="Arial" pitchFamily="34" charset="0"/>
                <a:cs typeface="Arial" pitchFamily="34" charset="0"/>
              </a:rPr>
              <a:t>Δ. όλα τα παραπάνω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3074894" y="1604682"/>
            <a:ext cx="89647" cy="4930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7975" y="1649506"/>
            <a:ext cx="141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εξωγενής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1647" y="3514165"/>
            <a:ext cx="5387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Η ρύθμιση της καρδιάς είναι:</a:t>
            </a:r>
          </a:p>
          <a:p>
            <a:pPr lvl="1"/>
            <a:r>
              <a:rPr lang="el-GR" sz="2400" dirty="0" smtClean="0">
                <a:latin typeface="Arial" pitchFamily="34" charset="0"/>
                <a:cs typeface="Arial" pitchFamily="34" charset="0"/>
              </a:rPr>
              <a:t>Α. νευρική</a:t>
            </a:r>
          </a:p>
          <a:p>
            <a:pPr lvl="1"/>
            <a:r>
              <a:rPr lang="el-GR" sz="2400" dirty="0" smtClean="0">
                <a:latin typeface="Arial" pitchFamily="34" charset="0"/>
                <a:cs typeface="Arial" pitchFamily="34" charset="0"/>
              </a:rPr>
              <a:t>Β. ορμονική</a:t>
            </a:r>
          </a:p>
          <a:p>
            <a:pPr lvl="1"/>
            <a:r>
              <a:rPr lang="el-GR" sz="2400" dirty="0" smtClean="0">
                <a:latin typeface="Arial" pitchFamily="34" charset="0"/>
                <a:cs typeface="Arial" pitchFamily="34" charset="0"/>
              </a:rPr>
              <a:t>Γ. ενδογενής </a:t>
            </a:r>
          </a:p>
          <a:p>
            <a:pPr lvl="1"/>
            <a:r>
              <a:rPr lang="el-G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Δ. όλα τα παραπάνω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3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θέση της καρδιάς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607451D-1CB8-460C-84AA-C1505C71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064" y="984493"/>
            <a:ext cx="4858044" cy="519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6B64D6-1595-4A75-8A8A-B7EDD2198926}"/>
              </a:ext>
            </a:extLst>
          </p:cNvPr>
          <p:cNvSpPr txBox="1"/>
          <p:nvPr/>
        </p:nvSpPr>
        <p:spPr>
          <a:xfrm>
            <a:off x="302641" y="937261"/>
            <a:ext cx="40556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κύριο όργανο του κυκλοφορικού συστήματος είναι η </a:t>
            </a:r>
            <a:r>
              <a:rPr lang="el-GR" sz="1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καρδιά</a:t>
            </a:r>
            <a:r>
              <a:rPr lang="el-GR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el-G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Βρίσκεται</a:t>
            </a: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ανάμεσα στους δύο πνεύμονες πίσω από το στέρνο</a:t>
            </a:r>
          </a:p>
          <a:p>
            <a:pPr algn="l"/>
            <a:endParaRPr lang="el-GR" sz="1800" b="0" i="0" u="none" strike="noStrike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688-0EA0-4A96-8A76-7FB84A9ADA13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94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σχήμα της</a:t>
            </a:r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καρδιάς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607451D-1CB8-460C-84AA-C1505C71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549" y="984493"/>
            <a:ext cx="4856559" cy="51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6E977C-183D-41D5-9144-DE120E729D42}"/>
              </a:ext>
            </a:extLst>
          </p:cNvPr>
          <p:cNvSpPr txBox="1"/>
          <p:nvPr/>
        </p:nvSpPr>
        <p:spPr>
          <a:xfrm>
            <a:off x="302641" y="937261"/>
            <a:ext cx="40556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κύριο όργανο του κυκλοφορικού συστήματος είναι η </a:t>
            </a:r>
            <a:r>
              <a:rPr lang="el-GR" sz="1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καρδιά</a:t>
            </a:r>
            <a:r>
              <a:rPr lang="el-GR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el-G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Βρίσκεται</a:t>
            </a: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ανάμεσα στους δύο πνεύμονες πίσω από το στέρνο</a:t>
            </a:r>
          </a:p>
          <a:p>
            <a:pPr algn="l"/>
            <a:endParaRPr lang="el-GR" sz="1800" b="0" i="0" u="none" strike="noStrike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όργανο κωνικού σχήματος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C33441C-7259-49A7-A809-B5A8B58BF665}"/>
              </a:ext>
            </a:extLst>
          </p:cNvPr>
          <p:cNvGrpSpPr/>
          <p:nvPr/>
        </p:nvGrpSpPr>
        <p:grpSpPr>
          <a:xfrm>
            <a:off x="2217198" y="4205943"/>
            <a:ext cx="1976710" cy="1392337"/>
            <a:chOff x="2217198" y="4205943"/>
            <a:chExt cx="1976710" cy="1392337"/>
          </a:xfrm>
        </p:grpSpPr>
        <p:pic>
          <p:nvPicPr>
            <p:cNvPr id="3074" name="Picture 2" descr="Φελιζόλ για Ψεύτικες τούρτες - Κώνος -Ø19xY32εκ">
              <a:extLst>
                <a:ext uri="{FF2B5EF4-FFF2-40B4-BE49-F238E27FC236}">
                  <a16:creationId xmlns:a16="http://schemas.microsoft.com/office/drawing/2014/main" xmlns="" id="{69847807-ADA4-46D6-A701-22A860B1F4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805" r="30588"/>
            <a:stretch/>
          </p:blipFill>
          <p:spPr bwMode="auto">
            <a:xfrm rot="7965370">
              <a:off x="2764683" y="3658458"/>
              <a:ext cx="881740" cy="1976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2FD93C2-7784-448B-8557-735D77580D65}"/>
                </a:ext>
              </a:extLst>
            </p:cNvPr>
            <p:cNvSpPr txBox="1"/>
            <p:nvPr/>
          </p:nvSpPr>
          <p:spPr>
            <a:xfrm>
              <a:off x="2831977" y="5228948"/>
              <a:ext cx="975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κώνος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9080F7F-B9BD-4D41-95DD-9658E5F66D9E}"/>
              </a:ext>
            </a:extLst>
          </p:cNvPr>
          <p:cNvSpPr/>
          <p:nvPr/>
        </p:nvSpPr>
        <p:spPr>
          <a:xfrm rot="19523095">
            <a:off x="6309297" y="3633311"/>
            <a:ext cx="1067716" cy="190661"/>
          </a:xfrm>
          <a:prstGeom prst="ellipse">
            <a:avLst/>
          </a:prstGeom>
          <a:noFill/>
          <a:ln w="698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259137B-7949-4407-A82B-1514638442D2}"/>
              </a:ext>
            </a:extLst>
          </p:cNvPr>
          <p:cNvCxnSpPr>
            <a:cxnSpLocks/>
          </p:cNvCxnSpPr>
          <p:nvPr/>
        </p:nvCxnSpPr>
        <p:spPr>
          <a:xfrm>
            <a:off x="6457950" y="4077867"/>
            <a:ext cx="1008103" cy="616034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3702520-9F93-4C87-AFC1-076D8E4DCC9E}"/>
              </a:ext>
            </a:extLst>
          </p:cNvPr>
          <p:cNvCxnSpPr>
            <a:cxnSpLocks/>
          </p:cNvCxnSpPr>
          <p:nvPr/>
        </p:nvCxnSpPr>
        <p:spPr>
          <a:xfrm>
            <a:off x="7281854" y="3461833"/>
            <a:ext cx="184199" cy="1232068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68C3C8C-105A-4E15-A246-750C66F782B7}"/>
              </a:ext>
            </a:extLst>
          </p:cNvPr>
          <p:cNvGrpSpPr/>
          <p:nvPr/>
        </p:nvGrpSpPr>
        <p:grpSpPr>
          <a:xfrm>
            <a:off x="428443" y="4296792"/>
            <a:ext cx="1875430" cy="1693871"/>
            <a:chOff x="428443" y="4296792"/>
            <a:chExt cx="1875430" cy="1693871"/>
          </a:xfrm>
        </p:grpSpPr>
        <p:pic>
          <p:nvPicPr>
            <p:cNvPr id="3076" name="Picture 4" descr="Το πιτόγυρο μου κι εγώ | Red Carpet">
              <a:extLst>
                <a:ext uri="{FF2B5EF4-FFF2-40B4-BE49-F238E27FC236}">
                  <a16:creationId xmlns:a16="http://schemas.microsoft.com/office/drawing/2014/main" xmlns="" id="{F6F99733-039A-4093-B69B-4DA4B1DEA4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8090"/>
            <a:stretch/>
          </p:blipFill>
          <p:spPr bwMode="auto">
            <a:xfrm rot="10800000">
              <a:off x="528909" y="4385884"/>
              <a:ext cx="1774964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CA87A87-6F4B-46A8-87A5-95DE4E5318A1}"/>
                </a:ext>
              </a:extLst>
            </p:cNvPr>
            <p:cNvSpPr/>
            <p:nvPr/>
          </p:nvSpPr>
          <p:spPr>
            <a:xfrm>
              <a:off x="528909" y="4296792"/>
              <a:ext cx="143759" cy="577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6E9E082A-9FFA-454D-9447-DFDEECDCBCB0}"/>
                </a:ext>
              </a:extLst>
            </p:cNvPr>
            <p:cNvSpPr/>
            <p:nvPr/>
          </p:nvSpPr>
          <p:spPr>
            <a:xfrm>
              <a:off x="428443" y="5726097"/>
              <a:ext cx="501677" cy="264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1210-09FC-4838-8812-10AF700D8E28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9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σχήμα της</a:t>
            </a:r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καρδιάς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607451D-1CB8-460C-84AA-C1505C71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549" y="984493"/>
            <a:ext cx="4856559" cy="51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6E977C-183D-41D5-9144-DE120E729D42}"/>
              </a:ext>
            </a:extLst>
          </p:cNvPr>
          <p:cNvSpPr txBox="1"/>
          <p:nvPr/>
        </p:nvSpPr>
        <p:spPr>
          <a:xfrm>
            <a:off x="302641" y="937261"/>
            <a:ext cx="40556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κύριο όργανο του κυκλοφορικού συστήματος είναι η </a:t>
            </a:r>
            <a:r>
              <a:rPr lang="el-GR" sz="1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καρδιά</a:t>
            </a:r>
            <a:r>
              <a:rPr lang="el-GR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el-G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Βρίσκεται</a:t>
            </a: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ανάμεσα στους δύο πνεύμονες πίσω από το στέρνο</a:t>
            </a:r>
          </a:p>
          <a:p>
            <a:pPr algn="l"/>
            <a:endParaRPr lang="el-GR" sz="1800" b="0" i="0" u="none" strike="noStrike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όργανο κωνικού σχήματος, που αποτελείται από μυϊκό ιστό, το </a:t>
            </a:r>
            <a:r>
              <a:rPr lang="el-GR" sz="1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μυοκάρδιο</a:t>
            </a:r>
            <a:r>
              <a:rPr lang="el-GR" sz="1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και έχει μέγεθος μεγάλης γροθιάς.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du4u - ΟΛΟΙ ΜΙΑ ΓΡΟΘΙΑ ΓΙΑ ΤΗΝ ΑΝΑΚΟΙΝΩΣΗ ΤΩΝ ΑΠΟΤΕΛΕΣΜΑΤΩΝ ΤΩΝ ΜΕΤΕΓΓΡΑΦΩΝ">
            <a:extLst>
              <a:ext uri="{FF2B5EF4-FFF2-40B4-BE49-F238E27FC236}">
                <a16:creationId xmlns:a16="http://schemas.microsoft.com/office/drawing/2014/main" xmlns="" id="{9555675A-FCD9-4574-9A13-90F189BB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02441">
            <a:off x="1347788" y="4431315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0B51-0C78-4BD1-8593-C73E757F571D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10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400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καρδιά είναι </a:t>
            </a:r>
            <a:r>
              <a:rPr lang="el-GR" sz="2400" i="0" u="none" strike="noStrike" baseline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τετράχωρη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grpSp>
        <p:nvGrpSpPr>
          <p:cNvPr id="15" name="14 - Ομάδα"/>
          <p:cNvGrpSpPr/>
          <p:nvPr/>
        </p:nvGrpSpPr>
        <p:grpSpPr>
          <a:xfrm>
            <a:off x="242181" y="876699"/>
            <a:ext cx="4102522" cy="3009501"/>
            <a:chOff x="242181" y="876699"/>
            <a:chExt cx="4102522" cy="30095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EE86233-98CD-4D51-ACC6-26A6F0133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998" b="39887"/>
            <a:stretch/>
          </p:blipFill>
          <p:spPr>
            <a:xfrm>
              <a:off x="242181" y="876699"/>
              <a:ext cx="4102522" cy="2961967"/>
            </a:xfrm>
            <a:prstGeom prst="rect">
              <a:avLst/>
            </a:prstGeom>
          </p:spPr>
        </p:pic>
        <p:sp>
          <p:nvSpPr>
            <p:cNvPr id="14" name="13 - Ορθογώνιο"/>
            <p:cNvSpPr/>
            <p:nvPr/>
          </p:nvSpPr>
          <p:spPr>
            <a:xfrm>
              <a:off x="3132667" y="3581400"/>
              <a:ext cx="102446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906108" y="1415562"/>
            <a:ext cx="3631223" cy="306851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0"/>
            <a:endCxn id="21" idx="2"/>
          </p:cNvCxnSpPr>
          <p:nvPr/>
        </p:nvCxnSpPr>
        <p:spPr>
          <a:xfrm>
            <a:off x="6721720" y="1415562"/>
            <a:ext cx="0" cy="30685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88523" y="2804746"/>
            <a:ext cx="3666392" cy="87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35388" y="1748118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δεξιός κόλπος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9011" y="1801906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αριστερός κόλπος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9529" y="3101789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δεξιά κοιλία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8329" y="3155577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αριστερή κοιλία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BA64CAA-3659-4AEF-AC66-C84B6174BD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0136" r="19702" b="26516"/>
          <a:stretch>
            <a:fillRect/>
          </a:stretch>
        </p:blipFill>
        <p:spPr>
          <a:xfrm>
            <a:off x="870958" y="4141693"/>
            <a:ext cx="2974901" cy="204395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840941" y="2814918"/>
            <a:ext cx="3756211" cy="1685364"/>
            <a:chOff x="4840941" y="2814918"/>
            <a:chExt cx="3756211" cy="1685364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552327" y="2814918"/>
              <a:ext cx="0" cy="1685364"/>
            </a:xfrm>
            <a:prstGeom prst="line">
              <a:avLst/>
            </a:prstGeom>
            <a:ln w="2286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867836" y="2814918"/>
              <a:ext cx="0" cy="1685364"/>
            </a:xfrm>
            <a:prstGeom prst="line">
              <a:avLst/>
            </a:prstGeom>
            <a:ln w="2286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840941" y="4383739"/>
              <a:ext cx="3756211" cy="1"/>
            </a:xfrm>
            <a:prstGeom prst="line">
              <a:avLst/>
            </a:prstGeom>
            <a:ln w="2286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 rot="16200000">
            <a:off x="5860844" y="3265999"/>
            <a:ext cx="165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Μεσοκοιλιακό διάφραγμα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5910503" y="1867508"/>
            <a:ext cx="165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Μεσοκολπικό </a:t>
            </a:r>
          </a:p>
          <a:p>
            <a:pPr algn="ctr"/>
            <a:r>
              <a:rPr lang="el-G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διάφραγμα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55059" y="4688541"/>
            <a:ext cx="7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δεξιά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80446" y="4679576"/>
            <a:ext cx="147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αριστερά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A8EB-15C1-433F-A33A-0D2748AAF2F3}" type="datetime1">
              <a:rPr lang="el-GR" smtClean="0"/>
              <a:pPr/>
              <a:t>19/10/2025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4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/>
      <p:bldP spid="29" grpId="0"/>
      <p:bldP spid="30" grpId="0"/>
      <p:bldP spid="31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i="0" u="none" strike="noStrike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Κανόνες</a:t>
            </a:r>
            <a:r>
              <a:rPr lang="el-GR" sz="2000" i="0" u="none" strike="noStrik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Οργάνωσης της Καρδιάς του Ανθρώπου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06108" y="1415562"/>
            <a:ext cx="3631223" cy="306851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0"/>
            <a:endCxn id="21" idx="2"/>
          </p:cNvCxnSpPr>
          <p:nvPr/>
        </p:nvCxnSpPr>
        <p:spPr>
          <a:xfrm>
            <a:off x="6721720" y="1415562"/>
            <a:ext cx="0" cy="30685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88523" y="2804746"/>
            <a:ext cx="3666392" cy="87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35388" y="1748118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δεξιός κόλπος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9011" y="1801906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αριστερός κόλπος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9529" y="3101789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δεξιά κοιλία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8329" y="3155577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αριστερή κοιλία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5755340" y="3404498"/>
            <a:ext cx="1658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Μεσοκοιλιακό διάφραγμα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6051175" y="2006007"/>
            <a:ext cx="1658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Μεσοκολπικό διάφραγμα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A8EB-15C1-433F-A33A-0D2748AAF2F3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3765" y="932330"/>
            <a:ext cx="351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Το δεξιό μέρος της καρδιάς δεν επικοινωνεί με το αριστερό μέρος της καρδιάς.</a:t>
            </a:r>
          </a:p>
          <a:p>
            <a:pPr marL="342900" indent="-342900"/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4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i="0" u="none" strike="noStrike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Κανόνες</a:t>
            </a:r>
            <a:r>
              <a:rPr lang="el-GR" sz="2000" i="0" u="none" strike="noStrik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Οργάνωσης της Καρδιάς του Ανθρώπου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7C69526E-9E54-4FF8-910D-9401571AAD77}"/>
              </a:ext>
            </a:extLst>
          </p:cNvPr>
          <p:cNvSpPr/>
          <p:nvPr/>
        </p:nvSpPr>
        <p:spPr>
          <a:xfrm>
            <a:off x="6560598" y="42386"/>
            <a:ext cx="2526510" cy="307777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κυκλοφορικό σύστημα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06108" y="1415562"/>
            <a:ext cx="3631223" cy="306851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0"/>
            <a:endCxn id="21" idx="2"/>
          </p:cNvCxnSpPr>
          <p:nvPr/>
        </p:nvCxnSpPr>
        <p:spPr>
          <a:xfrm>
            <a:off x="6721720" y="1415562"/>
            <a:ext cx="0" cy="30685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88523" y="2804746"/>
            <a:ext cx="3666392" cy="87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35388" y="1748118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δεξιός κόλπος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9011" y="1801906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αριστερός κόλπος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9529" y="3101789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δεξιά κοιλία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8329" y="3155577"/>
            <a:ext cx="11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αριστερή κοιλία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5755340" y="3404498"/>
            <a:ext cx="1658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Μεσοκοιλιακό διάφραγμα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6051175" y="2006007"/>
            <a:ext cx="1658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Μεσοκολπικό διάφραγμα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A8EB-15C1-433F-A33A-0D2748AAF2F3}" type="datetime1">
              <a:rPr lang="el-GR" smtClean="0"/>
              <a:pPr/>
              <a:t>19/10/2025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3765" y="932330"/>
            <a:ext cx="3514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Το δεξιό μέρος της καρδιάς δεν επικοινωνεί με το αριστερό μέρος της καρδιάς.</a:t>
            </a:r>
          </a:p>
          <a:p>
            <a:r>
              <a:rPr lang="el-G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2. Αίμα εισέρχεται στην καρδιά μόνο στους κόλπους κι εξέρχεται από την καρδιά μόνο από τις κοιλίες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509248" y="1532964"/>
            <a:ext cx="690282" cy="439271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flipH="1">
            <a:off x="8220634" y="1524000"/>
            <a:ext cx="618565" cy="439271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flipH="1">
            <a:off x="4464425" y="3917576"/>
            <a:ext cx="788894" cy="4392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8175812" y="3908612"/>
            <a:ext cx="708211" cy="4392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4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</TotalTime>
  <Words>1355</Words>
  <Application>Microsoft Office PowerPoint</Application>
  <PresentationFormat>On-screen Show (4:3)</PresentationFormat>
  <Paragraphs>287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ΚΕΦ 3. ΚΥΚΛΟΦΟΡΙΚΟ ΣΥΣΤΗΜΑ</vt:lpstr>
      <vt:lpstr>Το Κυκλοφορικό Σύστημα</vt:lpstr>
      <vt:lpstr>Η καρδιά</vt:lpstr>
      <vt:lpstr>Η θέση της καρδιάς</vt:lpstr>
      <vt:lpstr>Το σχήμα της καρδιάς</vt:lpstr>
      <vt:lpstr>Το σχήμα της καρδιάς</vt:lpstr>
      <vt:lpstr>Η καρδιά είναι τετράχωρη</vt:lpstr>
      <vt:lpstr>Κανόνες Οργάνωσης της Καρδιάς του Ανθρώπου</vt:lpstr>
      <vt:lpstr>Κανόνες Οργάνωσης της Καρδιάς του Ανθρώπου</vt:lpstr>
      <vt:lpstr>Κανόνες Οργάνωσης της Καρδιάς του Ανθρώπου</vt:lpstr>
      <vt:lpstr>Ανατομία της Καρδιάς του Ανθρώπου</vt:lpstr>
      <vt:lpstr>Η καρδιά είναι τετράχωρη</vt:lpstr>
      <vt:lpstr>Φλέβες και Αρτηρίες</vt:lpstr>
      <vt:lpstr>Η θέση της καρδιάς</vt:lpstr>
      <vt:lpstr>Εξωτερική περιγραφή της καρδιάς</vt:lpstr>
      <vt:lpstr>Ο καρδιακός μυϊκός ιστός</vt:lpstr>
      <vt:lpstr>Ο καρδιακός μυϊκός ιστός</vt:lpstr>
      <vt:lpstr>Η ροή του αίματος </vt:lpstr>
      <vt:lpstr>Η καρδιά είναι μια αντλία</vt:lpstr>
      <vt:lpstr>Η ροή του αίματος εντός της καρδιάς</vt:lpstr>
      <vt:lpstr>Οι βαλβίδες της καρδιάς</vt:lpstr>
      <vt:lpstr>Ροή Αίματος: από την κυκλοφορία πρός την καρδιά</vt:lpstr>
      <vt:lpstr>Ροή Αίματος: από την καρδιά πρός την κυκλοφορία</vt:lpstr>
      <vt:lpstr>Ροή Αίματος: από την καρδιά πρός την κυκλοφορία</vt:lpstr>
      <vt:lpstr>Ροή Αίματος: από την κυκλοφορία προς την καρδιά </vt:lpstr>
      <vt:lpstr>Βαλβίδες των αρτηριών</vt:lpstr>
      <vt:lpstr>Τα μαθηματικά της καρδιάς μας!</vt:lpstr>
      <vt:lpstr>Ρύθμιση της Καρδιακής Λειτουργίας</vt:lpstr>
      <vt:lpstr>Ρύθμιση της Καρδιακής Λειτουργίας</vt:lpstr>
      <vt:lpstr>Πώς ρυθμίζεται ο ρυθμός της καρδιάς;</vt:lpstr>
      <vt:lpstr>Πώς ρυθμίζεται ο ρυθμός της καρδιάς;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ΕΞΕΤΑΣΤΕΑ ΥΛΗ ΒΙΟΛΟΓΙΑΣ ΠΡΟΣΑΝΑΤΟΛΙΣΜΟΥ</dc:title>
  <dc:creator>Ρήγας Παύλος</dc:creator>
  <cp:lastModifiedBy>pavlo</cp:lastModifiedBy>
  <cp:revision>161</cp:revision>
  <dcterms:created xsi:type="dcterms:W3CDTF">2020-09-14T14:24:24Z</dcterms:created>
  <dcterms:modified xsi:type="dcterms:W3CDTF">2025-10-19T18:03:20Z</dcterms:modified>
</cp:coreProperties>
</file>