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6" r:id="rId10"/>
    <p:sldId id="269" r:id="rId11"/>
    <p:sldId id="264" r:id="rId12"/>
    <p:sldId id="265" r:id="rId13"/>
    <p:sldId id="267" r:id="rId14"/>
    <p:sldId id="268" r:id="rId15"/>
    <p:sldId id="270"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94CA1-149B-4B18-81DB-1B9B43AD2DE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1A174A4B-BC58-4978-860C-168904A0B4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9816276E-8492-4330-B7EF-2079240B72CA}"/>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5" name="Footer Placeholder 4">
            <a:extLst>
              <a:ext uri="{FF2B5EF4-FFF2-40B4-BE49-F238E27FC236}">
                <a16:creationId xmlns:a16="http://schemas.microsoft.com/office/drawing/2014/main" id="{9040739F-78D5-435B-8AC8-592DFD9140CC}"/>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72B072B0-1602-45D8-9DB2-3372C34640F0}"/>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3118598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11804-8ACE-4BBA-A01F-B911CF709DF4}"/>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39A7301E-5E61-48C5-9BDC-50696D6840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309E46BF-1184-46D2-BECC-219260F54298}"/>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5" name="Footer Placeholder 4">
            <a:extLst>
              <a:ext uri="{FF2B5EF4-FFF2-40B4-BE49-F238E27FC236}">
                <a16:creationId xmlns:a16="http://schemas.microsoft.com/office/drawing/2014/main" id="{92DDFE58-D4BD-429C-A5E2-0D9871E6D1E9}"/>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DB10C0C9-CB22-4A82-93FD-22796DB6903B}"/>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3704201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232D22-8B09-4959-9780-74AC8C699A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978AE521-31AE-4394-B454-43DAEBA901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02E0476A-FA8D-4D00-98C0-753933D84AC1}"/>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5" name="Footer Placeholder 4">
            <a:extLst>
              <a:ext uri="{FF2B5EF4-FFF2-40B4-BE49-F238E27FC236}">
                <a16:creationId xmlns:a16="http://schemas.microsoft.com/office/drawing/2014/main" id="{505BA7B8-3C23-48B8-AFE3-CFF63A51B867}"/>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868F2D92-9EDE-4173-B9AB-8A1B2FE5FC47}"/>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17838677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0F477-3D05-4872-A9FE-69259913AFFB}"/>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BAE58B22-506D-4930-BB34-FDE76F48A5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807753CD-A3A8-4C7D-A8B4-5066F472A09A}"/>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5" name="Footer Placeholder 4">
            <a:extLst>
              <a:ext uri="{FF2B5EF4-FFF2-40B4-BE49-F238E27FC236}">
                <a16:creationId xmlns:a16="http://schemas.microsoft.com/office/drawing/2014/main" id="{49A98565-8D5E-47F0-B48E-75BBBBB3A037}"/>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FCEBF28B-5EE6-44A6-B5FC-6CFB0BCF0073}"/>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903067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7EEDC-EE00-42FE-97FA-5AC09B5BDF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6DE7C5B5-0F4F-4509-9996-625588B8B7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C6216F4-7345-4CE6-95EA-D97A375C6E30}"/>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5" name="Footer Placeholder 4">
            <a:extLst>
              <a:ext uri="{FF2B5EF4-FFF2-40B4-BE49-F238E27FC236}">
                <a16:creationId xmlns:a16="http://schemas.microsoft.com/office/drawing/2014/main" id="{79B8A187-4996-4D4E-B395-CF378E859808}"/>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F1D575E0-81E3-401F-877F-D64F202689C4}"/>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119895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04AB-B9C2-462B-B9EC-5E44988FEF11}"/>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A2AA916D-7FFB-48AB-944D-B8D13398126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0A420A60-6EE7-47BE-97F7-D5C2C9B8FB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CDBE299D-D54D-457A-889E-002DE002FADF}"/>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6" name="Footer Placeholder 5">
            <a:extLst>
              <a:ext uri="{FF2B5EF4-FFF2-40B4-BE49-F238E27FC236}">
                <a16:creationId xmlns:a16="http://schemas.microsoft.com/office/drawing/2014/main" id="{3DBA5046-24AC-4EFD-93AC-2FDCDEE0BF90}"/>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0C37496C-A32D-4B8B-8007-92CDB343982C}"/>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145955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EA12E-9ED2-44E8-80E4-2857887718DE}"/>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A06B897D-37F7-48B3-B3F4-A1093CDA09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22185B-ACDD-44E1-BA17-AAC0B22935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7DDB7222-5105-4FC4-8BFF-539B3AFF99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44F7A1-6273-4998-A651-F7623405E9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E6D0BD9E-B0DF-4A3A-8A98-2C82574E4C3D}"/>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8" name="Footer Placeholder 7">
            <a:extLst>
              <a:ext uri="{FF2B5EF4-FFF2-40B4-BE49-F238E27FC236}">
                <a16:creationId xmlns:a16="http://schemas.microsoft.com/office/drawing/2014/main" id="{AA202841-C48F-4D57-A945-A02B3DC94CB5}"/>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8CBFF69C-1DBF-48AF-BC55-250215D81C31}"/>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1133582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7DF94-E2BC-4B79-899D-61E3AD6C8EC9}"/>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0897CDE6-8B32-433B-9606-79F75F3CCA6A}"/>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4" name="Footer Placeholder 3">
            <a:extLst>
              <a:ext uri="{FF2B5EF4-FFF2-40B4-BE49-F238E27FC236}">
                <a16:creationId xmlns:a16="http://schemas.microsoft.com/office/drawing/2014/main" id="{769110FE-0B9D-454D-ACC6-CFFB2250BA5E}"/>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E682332C-A7D4-4645-8D8A-177C05CE59CA}"/>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239554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8A4FA3-5D5C-47D8-8301-E9B72EE9FE51}"/>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3" name="Footer Placeholder 2">
            <a:extLst>
              <a:ext uri="{FF2B5EF4-FFF2-40B4-BE49-F238E27FC236}">
                <a16:creationId xmlns:a16="http://schemas.microsoft.com/office/drawing/2014/main" id="{59668811-CD0C-4B42-8C69-5095F35833FF}"/>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BADCF8D1-0EFC-4488-8B23-0F193B6AA1C4}"/>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2234964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191C7-8D19-4A14-B27D-8B33247FF7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F06763C1-17D8-4B1B-8C5F-35182B39FA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37B188E3-F6EB-45F5-9A13-CD3031A940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35A9D3-81B0-44F6-AFA8-DE2FD65F3CF2}"/>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6" name="Footer Placeholder 5">
            <a:extLst>
              <a:ext uri="{FF2B5EF4-FFF2-40B4-BE49-F238E27FC236}">
                <a16:creationId xmlns:a16="http://schemas.microsoft.com/office/drawing/2014/main" id="{40D1E2AF-71CD-417C-9B6F-CEF63895605C}"/>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FB02891C-D5D3-4B39-A7F4-92714B216B02}"/>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4152641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4C089-1358-4487-A4A2-301DCE680F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0E42ABF4-3D1B-460F-8A02-97186F9927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A5E58AD4-7756-461F-BE3E-38EDD0B60B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F9F935-4A96-4DB8-8674-A4E46069CF2E}"/>
              </a:ext>
            </a:extLst>
          </p:cNvPr>
          <p:cNvSpPr>
            <a:spLocks noGrp="1"/>
          </p:cNvSpPr>
          <p:nvPr>
            <p:ph type="dt" sz="half" idx="10"/>
          </p:nvPr>
        </p:nvSpPr>
        <p:spPr/>
        <p:txBody>
          <a:bodyPr/>
          <a:lstStyle/>
          <a:p>
            <a:fld id="{CD3CD1C6-47D7-4872-A2B2-A563D4BD98F9}" type="datetimeFigureOut">
              <a:rPr lang="el-GR" smtClean="0"/>
              <a:t>3/11/2024</a:t>
            </a:fld>
            <a:endParaRPr lang="el-GR"/>
          </a:p>
        </p:txBody>
      </p:sp>
      <p:sp>
        <p:nvSpPr>
          <p:cNvPr id="6" name="Footer Placeholder 5">
            <a:extLst>
              <a:ext uri="{FF2B5EF4-FFF2-40B4-BE49-F238E27FC236}">
                <a16:creationId xmlns:a16="http://schemas.microsoft.com/office/drawing/2014/main" id="{2A471C38-FA2D-4A58-B499-5190186F2B82}"/>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C381DD8F-9CFB-42A5-AE38-F78DF7A9278E}"/>
              </a:ext>
            </a:extLst>
          </p:cNvPr>
          <p:cNvSpPr>
            <a:spLocks noGrp="1"/>
          </p:cNvSpPr>
          <p:nvPr>
            <p:ph type="sldNum" sz="quarter" idx="12"/>
          </p:nvPr>
        </p:nvSpPr>
        <p:spPr/>
        <p:txBody>
          <a:bodyPr/>
          <a:lstStyle/>
          <a:p>
            <a:fld id="{97310034-EBFF-4C1B-98A6-1208DF04FA21}" type="slidenum">
              <a:rPr lang="el-GR" smtClean="0"/>
              <a:t>‹#›</a:t>
            </a:fld>
            <a:endParaRPr lang="el-GR"/>
          </a:p>
        </p:txBody>
      </p:sp>
    </p:spTree>
    <p:extLst>
      <p:ext uri="{BB962C8B-B14F-4D97-AF65-F5344CB8AC3E}">
        <p14:creationId xmlns:p14="http://schemas.microsoft.com/office/powerpoint/2010/main" val="3857477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AC25E03-85F9-42ED-A262-D0A9A06320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E45DAC78-7366-42D7-87E4-33F9B1027C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7D2B237C-4B75-4D36-97BC-55C2606D39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3CD1C6-47D7-4872-A2B2-A563D4BD98F9}" type="datetimeFigureOut">
              <a:rPr lang="el-GR" smtClean="0"/>
              <a:t>3/11/2024</a:t>
            </a:fld>
            <a:endParaRPr lang="el-GR"/>
          </a:p>
        </p:txBody>
      </p:sp>
      <p:sp>
        <p:nvSpPr>
          <p:cNvPr id="5" name="Footer Placeholder 4">
            <a:extLst>
              <a:ext uri="{FF2B5EF4-FFF2-40B4-BE49-F238E27FC236}">
                <a16:creationId xmlns:a16="http://schemas.microsoft.com/office/drawing/2014/main" id="{5EE7E4D1-6B98-46ED-A3FE-99FF2EBD2D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F29BE405-724F-43A1-9BAA-FBB968067F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10034-EBFF-4C1B-98A6-1208DF04FA21}" type="slidenum">
              <a:rPr lang="el-GR" smtClean="0"/>
              <a:t>‹#›</a:t>
            </a:fld>
            <a:endParaRPr lang="el-GR"/>
          </a:p>
        </p:txBody>
      </p:sp>
    </p:spTree>
    <p:extLst>
      <p:ext uri="{BB962C8B-B14F-4D97-AF65-F5344CB8AC3E}">
        <p14:creationId xmlns:p14="http://schemas.microsoft.com/office/powerpoint/2010/main" val="1699460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EB502-7819-4568-9D25-27A638F7C69C}"/>
              </a:ext>
            </a:extLst>
          </p:cNvPr>
          <p:cNvSpPr>
            <a:spLocks noGrp="1"/>
          </p:cNvSpPr>
          <p:nvPr>
            <p:ph type="ctrTitle"/>
          </p:nvPr>
        </p:nvSpPr>
        <p:spPr/>
        <p:txBody>
          <a:bodyPr/>
          <a:lstStyle/>
          <a:p>
            <a:endParaRPr lang="el-GR"/>
          </a:p>
        </p:txBody>
      </p:sp>
      <p:sp>
        <p:nvSpPr>
          <p:cNvPr id="3" name="Subtitle 2">
            <a:extLst>
              <a:ext uri="{FF2B5EF4-FFF2-40B4-BE49-F238E27FC236}">
                <a16:creationId xmlns:a16="http://schemas.microsoft.com/office/drawing/2014/main" id="{1C9D5E38-61AA-4ECA-B882-B0C7599D3FB2}"/>
              </a:ext>
            </a:extLst>
          </p:cNvPr>
          <p:cNvSpPr>
            <a:spLocks noGrp="1"/>
          </p:cNvSpPr>
          <p:nvPr>
            <p:ph type="subTitle" idx="1"/>
          </p:nvPr>
        </p:nvSpPr>
        <p:spPr/>
        <p:txBody>
          <a:bodyPr/>
          <a:lstStyle/>
          <a:p>
            <a:endParaRPr lang="el-GR"/>
          </a:p>
        </p:txBody>
      </p:sp>
    </p:spTree>
    <p:extLst>
      <p:ext uri="{BB962C8B-B14F-4D97-AF65-F5344CB8AC3E}">
        <p14:creationId xmlns:p14="http://schemas.microsoft.com/office/powerpoint/2010/main" val="3165964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9CFBB7-C7D9-44C8-8FA5-2CD297163CD1}"/>
              </a:ext>
            </a:extLst>
          </p:cNvPr>
          <p:cNvSpPr>
            <a:spLocks noGrp="1"/>
          </p:cNvSpPr>
          <p:nvPr>
            <p:ph idx="1"/>
          </p:nvPr>
        </p:nvSpPr>
        <p:spPr>
          <a:xfrm>
            <a:off x="152400" y="135466"/>
            <a:ext cx="5494867" cy="6646333"/>
          </a:xfrm>
        </p:spPr>
        <p:txBody>
          <a:bodyPr>
            <a:normAutofit fontScale="62500" lnSpcReduction="20000"/>
          </a:bodyPr>
          <a:lstStyle/>
          <a:p>
            <a:r>
              <a:rPr lang="el-GR" dirty="0"/>
              <a:t>Ανατέθηκε σε μια περιβαλλοντική ομάδα να φτιάξει έναν χάρτη επικινδυνότητας πυρκαγιών για την οροσειρά του Ταϋγέτου. Ο χάρτης αυτός θα δείχνει σε ποιες περιοχές υπάρχει μεγάλη πιθανότητα πυρκαγιάς, σε ποιες μέτρια και σε ποιες χαμηλή. Για να μπορέσουν να κατασκευάσουν το χάρτη, θα πρέπει σε κάθε περιοχή να μετρήσουν τη μέση ταχύτητα του αέρα και την υγρασία. </a:t>
            </a:r>
          </a:p>
          <a:p>
            <a:r>
              <a:rPr lang="el-GR" dirty="0"/>
              <a:t>Για να χαρακτηριστεί μια περιοχή ως υψηλής επικινδυνότητας θα πρέπει η μέση ταχύτητα του αέρα να ξεπερνά τα 10 m/s και η υγρασία να είναι σε «χαμηλά επίπεδα». Για να χαρακτηριστεί ως μέτριας επικινδυνότητας θα πρέπει η μέση ταχύτητα του αέρα να ξεπερνά τα 10 m/s και η υγρασία να είναι σε «υψηλά επίπεδα». Τέλος, για να χαρακτηριστεί ως χαμηλής επικινδυνότητας θα πρέπει η μέση ταχύτητα του αέρα να είναι μικρότερη ή ίση των 10 m/s ανεξάρτητα από τα επίπεδα της υγρασίας.</a:t>
            </a:r>
          </a:p>
          <a:p>
            <a:r>
              <a:rPr lang="el-GR" dirty="0"/>
              <a:t>Να αναπτύξετε αλγόριθμο, ο οποίος: </a:t>
            </a:r>
          </a:p>
          <a:p>
            <a:r>
              <a:rPr lang="el-GR" dirty="0"/>
              <a:t>Γ1. Να διαβάζει για 10 περιοχές την υγρασία και τη μέση ταχύτητα του ανέμου.</a:t>
            </a:r>
          </a:p>
          <a:p>
            <a:r>
              <a:rPr lang="el-GR" dirty="0"/>
              <a:t>Γ2. Για κάθε περιοχή να εμφανίζει τα μηνύματα «Υψηλή επικινδυνότητα», «Μεσαία επικινδυνότητα» και «Χαμηλή επικινδυνότητα» ανάλογα με τους συνδυασμούς των συνδυασμών μέσης ταχύτητας και υγρασίας.</a:t>
            </a:r>
          </a:p>
          <a:p>
            <a:r>
              <a:rPr lang="el-GR" dirty="0"/>
              <a:t>Γ3. Να εμφανίζει το πλήθος των περιοχών με υψηλή επικινδυνότητα.</a:t>
            </a:r>
          </a:p>
        </p:txBody>
      </p:sp>
      <p:sp>
        <p:nvSpPr>
          <p:cNvPr id="4" name="TextBox 3">
            <a:extLst>
              <a:ext uri="{FF2B5EF4-FFF2-40B4-BE49-F238E27FC236}">
                <a16:creationId xmlns:a16="http://schemas.microsoft.com/office/drawing/2014/main" id="{1C73DC41-C00A-475C-85CC-A21EDCDC94E1}"/>
              </a:ext>
            </a:extLst>
          </p:cNvPr>
          <p:cNvSpPr txBox="1"/>
          <p:nvPr/>
        </p:nvSpPr>
        <p:spPr>
          <a:xfrm>
            <a:off x="5647267" y="228600"/>
            <a:ext cx="6400800" cy="4247317"/>
          </a:xfrm>
          <a:prstGeom prst="rect">
            <a:avLst/>
          </a:prstGeom>
          <a:noFill/>
        </p:spPr>
        <p:txBody>
          <a:bodyPr wrap="square" rtlCol="0">
            <a:spAutoFit/>
          </a:bodyPr>
          <a:lstStyle/>
          <a:p>
            <a:r>
              <a:rPr lang="el-GR" dirty="0" err="1"/>
              <a:t>Υψηλη</a:t>
            </a:r>
            <a:r>
              <a:rPr lang="el-GR" dirty="0"/>
              <a:t> &lt;- 0 </a:t>
            </a:r>
          </a:p>
          <a:p>
            <a:r>
              <a:rPr lang="el-GR" dirty="0"/>
              <a:t>Για ι από 1 </a:t>
            </a:r>
            <a:r>
              <a:rPr lang="el-GR" dirty="0" err="1"/>
              <a:t>μεχρι</a:t>
            </a:r>
            <a:r>
              <a:rPr lang="el-GR" dirty="0"/>
              <a:t> 10</a:t>
            </a:r>
          </a:p>
          <a:p>
            <a:r>
              <a:rPr lang="el-GR" dirty="0"/>
              <a:t>    </a:t>
            </a:r>
            <a:r>
              <a:rPr lang="el-GR" dirty="0" err="1"/>
              <a:t>Διαβασε</a:t>
            </a:r>
            <a:r>
              <a:rPr lang="el-GR" dirty="0"/>
              <a:t> </a:t>
            </a:r>
            <a:r>
              <a:rPr lang="el-GR" dirty="0" err="1"/>
              <a:t>υγρασια</a:t>
            </a:r>
            <a:endParaRPr lang="el-GR" dirty="0"/>
          </a:p>
          <a:p>
            <a:r>
              <a:rPr lang="el-GR" dirty="0"/>
              <a:t>    </a:t>
            </a:r>
            <a:r>
              <a:rPr lang="el-GR" dirty="0" err="1"/>
              <a:t>Διαβασε</a:t>
            </a:r>
            <a:r>
              <a:rPr lang="el-GR" dirty="0"/>
              <a:t> </a:t>
            </a:r>
            <a:r>
              <a:rPr lang="el-GR" dirty="0" err="1"/>
              <a:t>ταχυτητα</a:t>
            </a:r>
            <a:endParaRPr lang="el-GR" dirty="0"/>
          </a:p>
          <a:p>
            <a:r>
              <a:rPr lang="el-GR" dirty="0"/>
              <a:t>    αν </a:t>
            </a:r>
            <a:r>
              <a:rPr lang="el-GR" dirty="0" err="1"/>
              <a:t>ταχυτητα</a:t>
            </a:r>
            <a:r>
              <a:rPr lang="el-GR" dirty="0"/>
              <a:t> &gt;10 και </a:t>
            </a:r>
            <a:r>
              <a:rPr lang="el-GR" dirty="0" err="1"/>
              <a:t>υγρασια</a:t>
            </a:r>
            <a:r>
              <a:rPr lang="el-GR" dirty="0"/>
              <a:t>=‘</a:t>
            </a:r>
            <a:r>
              <a:rPr lang="el-GR" dirty="0" err="1"/>
              <a:t>χαμηλα</a:t>
            </a:r>
            <a:r>
              <a:rPr lang="el-GR" dirty="0"/>
              <a:t> </a:t>
            </a:r>
            <a:r>
              <a:rPr lang="el-GR" dirty="0" err="1"/>
              <a:t>επιπεδα</a:t>
            </a:r>
            <a:r>
              <a:rPr lang="el-GR" dirty="0"/>
              <a:t>’ </a:t>
            </a:r>
            <a:r>
              <a:rPr lang="el-GR" dirty="0" err="1"/>
              <a:t>τοτε</a:t>
            </a:r>
            <a:endParaRPr lang="el-GR" dirty="0"/>
          </a:p>
          <a:p>
            <a:r>
              <a:rPr lang="el-GR" dirty="0"/>
              <a:t>            </a:t>
            </a:r>
            <a:r>
              <a:rPr lang="el-GR" dirty="0" err="1"/>
              <a:t>γραψε</a:t>
            </a:r>
            <a:r>
              <a:rPr lang="el-GR" dirty="0"/>
              <a:t> ‘</a:t>
            </a:r>
            <a:r>
              <a:rPr lang="el-GR" dirty="0" err="1"/>
              <a:t>υψηλη</a:t>
            </a:r>
            <a:r>
              <a:rPr lang="el-GR" dirty="0"/>
              <a:t> </a:t>
            </a:r>
            <a:r>
              <a:rPr lang="el-GR" dirty="0" err="1"/>
              <a:t>επικινδυνοτητα</a:t>
            </a:r>
            <a:r>
              <a:rPr lang="el-GR" dirty="0"/>
              <a:t>’</a:t>
            </a:r>
          </a:p>
          <a:p>
            <a:r>
              <a:rPr lang="el-GR" dirty="0"/>
              <a:t>            </a:t>
            </a:r>
            <a:r>
              <a:rPr lang="el-GR" dirty="0" err="1"/>
              <a:t>υψηλη</a:t>
            </a:r>
            <a:r>
              <a:rPr lang="el-GR" dirty="0"/>
              <a:t> &lt;- </a:t>
            </a:r>
            <a:r>
              <a:rPr lang="el-GR" dirty="0" err="1"/>
              <a:t>υψηλη</a:t>
            </a:r>
            <a:r>
              <a:rPr lang="el-GR" dirty="0"/>
              <a:t> + 1</a:t>
            </a:r>
          </a:p>
          <a:p>
            <a:r>
              <a:rPr lang="el-GR" dirty="0"/>
              <a:t>    </a:t>
            </a:r>
            <a:r>
              <a:rPr lang="el-GR" dirty="0" err="1"/>
              <a:t>αλλιως_αν</a:t>
            </a:r>
            <a:r>
              <a:rPr lang="el-GR" dirty="0"/>
              <a:t> </a:t>
            </a:r>
            <a:r>
              <a:rPr lang="el-GR" dirty="0" err="1"/>
              <a:t>ταχυτητα</a:t>
            </a:r>
            <a:r>
              <a:rPr lang="el-GR" dirty="0"/>
              <a:t> &gt; 10 και </a:t>
            </a:r>
            <a:r>
              <a:rPr lang="el-GR" dirty="0" err="1"/>
              <a:t>υγρασια</a:t>
            </a:r>
            <a:r>
              <a:rPr lang="el-GR" dirty="0"/>
              <a:t>=</a:t>
            </a:r>
            <a:r>
              <a:rPr lang="el-GR" dirty="0" err="1"/>
              <a:t>υψηλα</a:t>
            </a:r>
            <a:r>
              <a:rPr lang="el-GR" dirty="0"/>
              <a:t> </a:t>
            </a:r>
            <a:r>
              <a:rPr lang="el-GR" dirty="0" err="1"/>
              <a:t>επιπεδα</a:t>
            </a:r>
            <a:r>
              <a:rPr lang="el-GR" dirty="0"/>
              <a:t>’ </a:t>
            </a:r>
            <a:r>
              <a:rPr lang="el-GR" dirty="0" err="1"/>
              <a:t>τοτε</a:t>
            </a:r>
            <a:r>
              <a:rPr lang="el-GR" dirty="0"/>
              <a:t>    </a:t>
            </a:r>
          </a:p>
          <a:p>
            <a:r>
              <a:rPr lang="el-GR" dirty="0"/>
              <a:t>             </a:t>
            </a:r>
            <a:r>
              <a:rPr lang="el-GR" dirty="0" err="1"/>
              <a:t>γραψε</a:t>
            </a:r>
            <a:r>
              <a:rPr lang="el-GR" dirty="0"/>
              <a:t> ‘</a:t>
            </a:r>
            <a:r>
              <a:rPr lang="el-GR" dirty="0" err="1"/>
              <a:t>μεση</a:t>
            </a:r>
            <a:r>
              <a:rPr lang="el-GR" dirty="0"/>
              <a:t> </a:t>
            </a:r>
            <a:r>
              <a:rPr lang="el-GR" dirty="0" err="1"/>
              <a:t>επικινδυνοτητα</a:t>
            </a:r>
            <a:r>
              <a:rPr lang="el-GR" dirty="0"/>
              <a:t>’</a:t>
            </a:r>
          </a:p>
          <a:p>
            <a:r>
              <a:rPr lang="el-GR" dirty="0"/>
              <a:t>   </a:t>
            </a:r>
            <a:r>
              <a:rPr lang="el-GR" dirty="0" err="1"/>
              <a:t>αλλιως</a:t>
            </a:r>
            <a:r>
              <a:rPr lang="el-GR" dirty="0"/>
              <a:t> </a:t>
            </a:r>
          </a:p>
          <a:p>
            <a:r>
              <a:rPr lang="el-GR" dirty="0"/>
              <a:t>             </a:t>
            </a:r>
            <a:r>
              <a:rPr lang="el-GR" dirty="0" err="1"/>
              <a:t>γραψε</a:t>
            </a:r>
            <a:r>
              <a:rPr lang="el-GR" dirty="0"/>
              <a:t> ‘</a:t>
            </a:r>
            <a:r>
              <a:rPr lang="el-GR" dirty="0" err="1"/>
              <a:t>χαμηλη</a:t>
            </a:r>
            <a:r>
              <a:rPr lang="el-GR" dirty="0"/>
              <a:t> </a:t>
            </a:r>
            <a:r>
              <a:rPr lang="el-GR" dirty="0" err="1"/>
              <a:t>επικινδυνοτητα</a:t>
            </a:r>
            <a:r>
              <a:rPr lang="el-GR" dirty="0"/>
              <a:t>’</a:t>
            </a:r>
          </a:p>
          <a:p>
            <a:r>
              <a:rPr lang="el-GR" dirty="0"/>
              <a:t> </a:t>
            </a:r>
            <a:r>
              <a:rPr lang="el-GR" dirty="0" err="1"/>
              <a:t>τελος_αν</a:t>
            </a:r>
            <a:endParaRPr lang="el-GR" dirty="0"/>
          </a:p>
          <a:p>
            <a:r>
              <a:rPr lang="el-GR" dirty="0" err="1"/>
              <a:t>Τελος_επαναληψης</a:t>
            </a:r>
            <a:endParaRPr lang="el-GR" dirty="0"/>
          </a:p>
          <a:p>
            <a:endParaRPr lang="el-GR" dirty="0"/>
          </a:p>
          <a:p>
            <a:r>
              <a:rPr lang="el-GR" dirty="0" err="1"/>
              <a:t>Γραψε</a:t>
            </a:r>
            <a:r>
              <a:rPr lang="el-GR" dirty="0"/>
              <a:t> ‘</a:t>
            </a:r>
            <a:r>
              <a:rPr lang="el-GR" dirty="0" err="1"/>
              <a:t>υψηλη</a:t>
            </a:r>
            <a:r>
              <a:rPr lang="el-GR" dirty="0"/>
              <a:t> </a:t>
            </a:r>
            <a:r>
              <a:rPr lang="el-GR" dirty="0" err="1"/>
              <a:t>επικινδυνοτητα</a:t>
            </a:r>
            <a:r>
              <a:rPr lang="el-GR" dirty="0"/>
              <a:t>’ , </a:t>
            </a:r>
            <a:r>
              <a:rPr lang="el-GR" dirty="0" err="1"/>
              <a:t>υψηλη</a:t>
            </a:r>
            <a:r>
              <a:rPr lang="el-GR" dirty="0"/>
              <a:t> </a:t>
            </a:r>
          </a:p>
        </p:txBody>
      </p:sp>
    </p:spTree>
    <p:extLst>
      <p:ext uri="{BB962C8B-B14F-4D97-AF65-F5344CB8AC3E}">
        <p14:creationId xmlns:p14="http://schemas.microsoft.com/office/powerpoint/2010/main" val="20148936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50DD6-9EA8-4784-97B7-54DE517CAE86}"/>
              </a:ext>
            </a:extLst>
          </p:cNvPr>
          <p:cNvSpPr>
            <a:spLocks noGrp="1"/>
          </p:cNvSpPr>
          <p:nvPr>
            <p:ph type="title"/>
          </p:nvPr>
        </p:nvSpPr>
        <p:spPr/>
        <p:txBody>
          <a:bodyPr/>
          <a:lstStyle/>
          <a:p>
            <a:endParaRPr lang="el-GR"/>
          </a:p>
        </p:txBody>
      </p:sp>
      <p:sp>
        <p:nvSpPr>
          <p:cNvPr id="3" name="Content Placeholder 2">
            <a:extLst>
              <a:ext uri="{FF2B5EF4-FFF2-40B4-BE49-F238E27FC236}">
                <a16:creationId xmlns:a16="http://schemas.microsoft.com/office/drawing/2014/main" id="{64CF2A2E-C271-411D-93F2-91FFED5A7AD5}"/>
              </a:ext>
            </a:extLst>
          </p:cNvPr>
          <p:cNvSpPr>
            <a:spLocks noGrp="1"/>
          </p:cNvSpPr>
          <p:nvPr>
            <p:ph idx="1"/>
          </p:nvPr>
        </p:nvSpPr>
        <p:spPr/>
        <p:txBody>
          <a:bodyPr/>
          <a:lstStyle/>
          <a:p>
            <a:endParaRPr lang="el-GR" dirty="0"/>
          </a:p>
        </p:txBody>
      </p:sp>
      <p:pic>
        <p:nvPicPr>
          <p:cNvPr id="5" name="Picture 4">
            <a:extLst>
              <a:ext uri="{FF2B5EF4-FFF2-40B4-BE49-F238E27FC236}">
                <a16:creationId xmlns:a16="http://schemas.microsoft.com/office/drawing/2014/main" id="{F0F833B5-AD5C-4141-8CA7-E6ECD26A3074}"/>
              </a:ext>
            </a:extLst>
          </p:cNvPr>
          <p:cNvPicPr>
            <a:picLocks noChangeAspect="1"/>
          </p:cNvPicPr>
          <p:nvPr/>
        </p:nvPicPr>
        <p:blipFill>
          <a:blip r:embed="rId2"/>
          <a:stretch>
            <a:fillRect/>
          </a:stretch>
        </p:blipFill>
        <p:spPr>
          <a:xfrm>
            <a:off x="0" y="31992"/>
            <a:ext cx="12192000" cy="6794015"/>
          </a:xfrm>
          <a:prstGeom prst="rect">
            <a:avLst/>
          </a:prstGeom>
        </p:spPr>
      </p:pic>
    </p:spTree>
    <p:extLst>
      <p:ext uri="{BB962C8B-B14F-4D97-AF65-F5344CB8AC3E}">
        <p14:creationId xmlns:p14="http://schemas.microsoft.com/office/powerpoint/2010/main" val="772959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EB37B-D7B4-4D85-904E-4A2A48F75640}"/>
              </a:ext>
            </a:extLst>
          </p:cNvPr>
          <p:cNvSpPr>
            <a:spLocks noGrp="1"/>
          </p:cNvSpPr>
          <p:nvPr>
            <p:ph idx="1"/>
          </p:nvPr>
        </p:nvSpPr>
        <p:spPr>
          <a:xfrm>
            <a:off x="216132" y="382385"/>
            <a:ext cx="4156364" cy="5794578"/>
          </a:xfrm>
        </p:spPr>
        <p:txBody>
          <a:bodyPr>
            <a:normAutofit/>
          </a:bodyPr>
          <a:lstStyle/>
          <a:p>
            <a:r>
              <a:rPr lang="el-GR" dirty="0"/>
              <a:t>Ένα πρατήριο υγρών καυσίμων διαθέτει έναν τύπο καυσίμου που αποθηκεύεται σε δεξαμενή χωρητικότητας 10.000 λίτρων. Να αναπτύξετε αλγόριθμο ο οποίος: Γ1. να διαβάζει την ποσότητα (σε λίτρα) του καυσίμου που υπάρχει αρχικά στη δεξαμενή μέχρι να δοθεί έγκυρη τιμή.</a:t>
            </a:r>
          </a:p>
        </p:txBody>
      </p:sp>
      <p:sp>
        <p:nvSpPr>
          <p:cNvPr id="4" name="TextBox 3">
            <a:extLst>
              <a:ext uri="{FF2B5EF4-FFF2-40B4-BE49-F238E27FC236}">
                <a16:creationId xmlns:a16="http://schemas.microsoft.com/office/drawing/2014/main" id="{B7D3FAF5-E98A-45D1-A51D-946A3C952704}"/>
              </a:ext>
            </a:extLst>
          </p:cNvPr>
          <p:cNvSpPr txBox="1"/>
          <p:nvPr/>
        </p:nvSpPr>
        <p:spPr>
          <a:xfrm>
            <a:off x="4646816" y="540327"/>
            <a:ext cx="7040880" cy="2585323"/>
          </a:xfrm>
          <a:prstGeom prst="rect">
            <a:avLst/>
          </a:prstGeom>
          <a:noFill/>
        </p:spPr>
        <p:txBody>
          <a:bodyPr wrap="square" rtlCol="0">
            <a:spAutoFit/>
          </a:bodyPr>
          <a:lstStyle/>
          <a:p>
            <a:r>
              <a:rPr lang="el-GR" dirty="0">
                <a:latin typeface="Courier New" panose="02070309020205020404" pitchFamily="49" charset="0"/>
                <a:cs typeface="Courier New" panose="02070309020205020404" pitchFamily="49" charset="0"/>
              </a:rPr>
              <a:t>Πρόγραμμα </a:t>
            </a:r>
            <a:r>
              <a:rPr lang="el-GR" dirty="0" err="1">
                <a:latin typeface="Courier New" panose="02070309020205020404" pitchFamily="49" charset="0"/>
                <a:cs typeface="Courier New" panose="02070309020205020404" pitchFamily="49" charset="0"/>
              </a:rPr>
              <a:t>θεμαγ</a:t>
            </a:r>
            <a:endParaRPr lang="el-GR" dirty="0">
              <a:latin typeface="Courier New" panose="02070309020205020404" pitchFamily="49" charset="0"/>
              <a:cs typeface="Courier New" panose="02070309020205020404" pitchFamily="49" charset="0"/>
            </a:endParaRPr>
          </a:p>
          <a:p>
            <a:r>
              <a:rPr lang="el-GR" dirty="0">
                <a:latin typeface="Courier New" panose="02070309020205020404" pitchFamily="49" charset="0"/>
                <a:cs typeface="Courier New" panose="02070309020205020404" pitchFamily="49" charset="0"/>
              </a:rPr>
              <a:t>Μεταβλητές </a:t>
            </a:r>
          </a:p>
          <a:p>
            <a:r>
              <a:rPr lang="el-GR" dirty="0">
                <a:latin typeface="Courier New" panose="02070309020205020404" pitchFamily="49" charset="0"/>
                <a:cs typeface="Courier New" panose="02070309020205020404" pitchFamily="49" charset="0"/>
              </a:rPr>
              <a:t>Ακέραιες: </a:t>
            </a:r>
            <a:r>
              <a:rPr lang="el-GR" dirty="0" err="1">
                <a:latin typeface="Courier New" panose="02070309020205020404" pitchFamily="49" charset="0"/>
                <a:cs typeface="Courier New" panose="02070309020205020404" pitchFamily="49" charset="0"/>
              </a:rPr>
              <a:t>ποσοτητα</a:t>
            </a:r>
            <a:endParaRPr lang="el-GR" dirty="0">
              <a:latin typeface="Courier New" panose="02070309020205020404" pitchFamily="49" charset="0"/>
              <a:cs typeface="Courier New" panose="02070309020205020404" pitchFamily="49" charset="0"/>
            </a:endParaRPr>
          </a:p>
          <a:p>
            <a:r>
              <a:rPr lang="el-GR" dirty="0">
                <a:latin typeface="Courier New" panose="02070309020205020404" pitchFamily="49" charset="0"/>
                <a:cs typeface="Courier New" panose="02070309020205020404" pitchFamily="49" charset="0"/>
              </a:rPr>
              <a:t>Αρχή</a:t>
            </a:r>
          </a:p>
          <a:p>
            <a:r>
              <a:rPr lang="el-GR" dirty="0" err="1">
                <a:latin typeface="Courier New" panose="02070309020205020404" pitchFamily="49" charset="0"/>
                <a:cs typeface="Courier New" panose="02070309020205020404" pitchFamily="49" charset="0"/>
              </a:rPr>
              <a:t>Αρχή_επαναληψης</a:t>
            </a:r>
            <a:r>
              <a:rPr lang="el-GR" dirty="0">
                <a:latin typeface="Courier New" panose="02070309020205020404" pitchFamily="49" charset="0"/>
                <a:cs typeface="Courier New" panose="02070309020205020404" pitchFamily="49" charset="0"/>
              </a:rPr>
              <a:t> </a:t>
            </a:r>
          </a:p>
          <a:p>
            <a:r>
              <a:rPr lang="el-GR" dirty="0">
                <a:latin typeface="Courier New" panose="02070309020205020404" pitchFamily="49" charset="0"/>
                <a:cs typeface="Courier New" panose="02070309020205020404" pitchFamily="49" charset="0"/>
              </a:rPr>
              <a:t>Γράψε ‘ δώσε μου τα λίτρα της δεξαμενής’</a:t>
            </a:r>
          </a:p>
          <a:p>
            <a:r>
              <a:rPr lang="el-GR" dirty="0">
                <a:latin typeface="Courier New" panose="02070309020205020404" pitchFamily="49" charset="0"/>
                <a:cs typeface="Courier New" panose="02070309020205020404" pitchFamily="49" charset="0"/>
              </a:rPr>
              <a:t>Διάβασε </a:t>
            </a:r>
            <a:r>
              <a:rPr lang="el-GR" dirty="0" err="1">
                <a:latin typeface="Courier New" panose="02070309020205020404" pitchFamily="49" charset="0"/>
                <a:cs typeface="Courier New" panose="02070309020205020404" pitchFamily="49" charset="0"/>
              </a:rPr>
              <a:t>ποσοτητα</a:t>
            </a:r>
            <a:endParaRPr lang="el-GR" dirty="0">
              <a:latin typeface="Courier New" panose="02070309020205020404" pitchFamily="49" charset="0"/>
              <a:cs typeface="Courier New" panose="02070309020205020404" pitchFamily="49" charset="0"/>
            </a:endParaRPr>
          </a:p>
          <a:p>
            <a:r>
              <a:rPr lang="el-GR" dirty="0" err="1">
                <a:latin typeface="Courier New" panose="02070309020205020404" pitchFamily="49" charset="0"/>
                <a:cs typeface="Courier New" panose="02070309020205020404" pitchFamily="49" charset="0"/>
              </a:rPr>
              <a:t>Μεχρις_οτου</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ποσοτητα</a:t>
            </a:r>
            <a:r>
              <a:rPr lang="el-GR" dirty="0">
                <a:latin typeface="Courier New" panose="02070309020205020404" pitchFamily="49" charset="0"/>
                <a:cs typeface="Courier New" panose="02070309020205020404" pitchFamily="49" charset="0"/>
              </a:rPr>
              <a:t> &gt;0 και </a:t>
            </a:r>
            <a:r>
              <a:rPr lang="el-GR" dirty="0" err="1">
                <a:latin typeface="Courier New" panose="02070309020205020404" pitchFamily="49" charset="0"/>
                <a:cs typeface="Courier New" panose="02070309020205020404" pitchFamily="49" charset="0"/>
              </a:rPr>
              <a:t>ποσοτητα</a:t>
            </a:r>
            <a:r>
              <a:rPr lang="el-GR" dirty="0">
                <a:latin typeface="Courier New" panose="02070309020205020404" pitchFamily="49" charset="0"/>
                <a:cs typeface="Courier New" panose="02070309020205020404" pitchFamily="49" charset="0"/>
              </a:rPr>
              <a:t>&lt;= 10000</a:t>
            </a:r>
          </a:p>
          <a:p>
            <a:endParaRPr lang="el-GR"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175562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EB37B-D7B4-4D85-904E-4A2A48F75640}"/>
              </a:ext>
            </a:extLst>
          </p:cNvPr>
          <p:cNvSpPr>
            <a:spLocks noGrp="1"/>
          </p:cNvSpPr>
          <p:nvPr>
            <p:ph idx="1"/>
          </p:nvPr>
        </p:nvSpPr>
        <p:spPr>
          <a:xfrm>
            <a:off x="216132" y="382385"/>
            <a:ext cx="4156364" cy="5794578"/>
          </a:xfrm>
        </p:spPr>
        <p:txBody>
          <a:bodyPr>
            <a:normAutofit fontScale="70000" lnSpcReduction="20000"/>
          </a:bodyPr>
          <a:lstStyle/>
          <a:p>
            <a:pPr marL="0" indent="0">
              <a:buNone/>
            </a:pPr>
            <a:r>
              <a:rPr lang="el-GR" dirty="0"/>
              <a:t>Για κάθε όχημα που προσέρχεται στο πρατήριο:</a:t>
            </a:r>
          </a:p>
          <a:p>
            <a:pPr marL="0" indent="0">
              <a:buNone/>
            </a:pPr>
            <a:r>
              <a:rPr lang="el-GR" dirty="0"/>
              <a:t>Γ2. να διαβάζει τον τύπο του οχήματος (“Β” για βυτιοφόρο όχημα που προμηθεύει το πρατήριο με καύσιμο και “E” για επιβατηγό όχημα που προμηθεύεται καύσιμο από το πρατήριο).</a:t>
            </a:r>
          </a:p>
          <a:p>
            <a:pPr marL="0" indent="0">
              <a:buNone/>
            </a:pPr>
            <a:r>
              <a:rPr lang="el-GR" dirty="0"/>
              <a:t>Γ3. Αν το όχημα είναι βυτιοφόρο τότε να γεμίζει τη δεξαμενή μέχρι την πλήρωσή της.</a:t>
            </a:r>
          </a:p>
          <a:p>
            <a:pPr marL="0" indent="0">
              <a:buNone/>
            </a:pPr>
            <a:r>
              <a:rPr lang="el-GR" dirty="0"/>
              <a:t>Αν το όχημα είναι επιβατηγό τότε να διαβάζει την ποσότητα καυσίμου την οποία θέλει να προμηθευτεί και, αν υπάρχει επάρκεια καυσίμου στη δεξαμενή, τότε το επιβατηγό όχημα να εφοδιάζεται με τη ζητούμενη ποσότητα καυσίμου, διαφορετικά το όχημα να μην εξυπηρετείται.</a:t>
            </a:r>
          </a:p>
          <a:p>
            <a:pPr marL="0" indent="0">
              <a:buNone/>
            </a:pPr>
            <a:r>
              <a:rPr lang="el-GR" dirty="0"/>
              <a:t>Γ4. Η επαναληπτική διαδικασία να τερματίζεται, όταν αδειάσει η δεξαμενή του πρατηρίου ή όταν δεν εξυπηρετηθούν τρία διαδοχικά επιβατηγά οχήματα.</a:t>
            </a:r>
          </a:p>
        </p:txBody>
      </p:sp>
      <p:sp>
        <p:nvSpPr>
          <p:cNvPr id="4" name="TextBox 3">
            <a:extLst>
              <a:ext uri="{FF2B5EF4-FFF2-40B4-BE49-F238E27FC236}">
                <a16:creationId xmlns:a16="http://schemas.microsoft.com/office/drawing/2014/main" id="{B7D3FAF5-E98A-45D1-A51D-946A3C952704}"/>
              </a:ext>
            </a:extLst>
          </p:cNvPr>
          <p:cNvSpPr txBox="1"/>
          <p:nvPr/>
        </p:nvSpPr>
        <p:spPr>
          <a:xfrm>
            <a:off x="4638503" y="232756"/>
            <a:ext cx="7040880" cy="1631216"/>
          </a:xfrm>
          <a:prstGeom prst="rect">
            <a:avLst/>
          </a:prstGeom>
          <a:noFill/>
        </p:spPr>
        <p:txBody>
          <a:bodyPr wrap="square" rtlCol="0">
            <a:spAutoFit/>
          </a:bodyPr>
          <a:lstStyle/>
          <a:p>
            <a:r>
              <a:rPr lang="el-GR" sz="1000" dirty="0">
                <a:latin typeface="Courier New" panose="02070309020205020404" pitchFamily="49" charset="0"/>
                <a:cs typeface="Courier New" panose="02070309020205020404" pitchFamily="49" charset="0"/>
              </a:rPr>
              <a:t>Πρόγραμμα </a:t>
            </a:r>
            <a:r>
              <a:rPr lang="el-GR" sz="1000" dirty="0" err="1">
                <a:latin typeface="Courier New" panose="02070309020205020404" pitchFamily="49" charset="0"/>
                <a:cs typeface="Courier New" panose="02070309020205020404" pitchFamily="49" charset="0"/>
              </a:rPr>
              <a:t>θεμαγ</a:t>
            </a:r>
            <a:endParaRPr lang="el-GR" sz="1000" dirty="0">
              <a:latin typeface="Courier New" panose="02070309020205020404" pitchFamily="49" charset="0"/>
              <a:cs typeface="Courier New" panose="02070309020205020404" pitchFamily="49" charset="0"/>
            </a:endParaRPr>
          </a:p>
          <a:p>
            <a:r>
              <a:rPr lang="el-GR" sz="1000" dirty="0">
                <a:latin typeface="Courier New" panose="02070309020205020404" pitchFamily="49" charset="0"/>
                <a:cs typeface="Courier New" panose="02070309020205020404" pitchFamily="49" charset="0"/>
              </a:rPr>
              <a:t>Μεταβλητές </a:t>
            </a:r>
          </a:p>
          <a:p>
            <a:r>
              <a:rPr lang="el-GR" sz="1000" dirty="0">
                <a:latin typeface="Courier New" panose="02070309020205020404" pitchFamily="49" charset="0"/>
                <a:cs typeface="Courier New" panose="02070309020205020404" pitchFamily="49" charset="0"/>
              </a:rPr>
              <a:t>Ακέραιες: </a:t>
            </a:r>
            <a:r>
              <a:rPr lang="el-GR" sz="1000" dirty="0" err="1">
                <a:latin typeface="Courier New" panose="02070309020205020404" pitchFamily="49" charset="0"/>
                <a:cs typeface="Courier New" panose="02070309020205020404" pitchFamily="49" charset="0"/>
              </a:rPr>
              <a:t>ποσοτητα</a:t>
            </a:r>
            <a:r>
              <a:rPr lang="el-GR" sz="1000" dirty="0">
                <a:latin typeface="Courier New" panose="02070309020205020404" pitchFamily="49" charset="0"/>
                <a:cs typeface="Courier New" panose="02070309020205020404" pitchFamily="49" charset="0"/>
              </a:rPr>
              <a:t>, </a:t>
            </a:r>
            <a:r>
              <a:rPr lang="el-GR" sz="1000" dirty="0" err="1">
                <a:solidFill>
                  <a:srgbClr val="FF0000"/>
                </a:solidFill>
                <a:latin typeface="Courier New" panose="02070309020205020404" pitchFamily="49" charset="0"/>
                <a:cs typeface="Courier New" panose="02070309020205020404" pitchFamily="49" charset="0"/>
              </a:rPr>
              <a:t>λιτρα</a:t>
            </a:r>
            <a:r>
              <a:rPr lang="el-GR" sz="1000" dirty="0">
                <a:solidFill>
                  <a:srgbClr val="FF0000"/>
                </a:solidFill>
                <a:latin typeface="Courier New" panose="02070309020205020404" pitchFamily="49" charset="0"/>
                <a:cs typeface="Courier New" panose="02070309020205020404" pitchFamily="49" charset="0"/>
              </a:rPr>
              <a:t> ,</a:t>
            </a:r>
            <a:r>
              <a:rPr lang="el-GR" sz="1000" dirty="0" err="1">
                <a:solidFill>
                  <a:srgbClr val="FF0000"/>
                </a:solidFill>
                <a:latin typeface="Courier New" panose="02070309020205020404" pitchFamily="49" charset="0"/>
                <a:cs typeface="Courier New" panose="02070309020205020404" pitchFamily="49" charset="0"/>
              </a:rPr>
              <a:t>μη_εξυπ</a:t>
            </a:r>
            <a:endParaRPr lang="el-GR" sz="1000" dirty="0">
              <a:solidFill>
                <a:srgbClr val="FF0000"/>
              </a:solidFill>
              <a:latin typeface="Courier New" panose="02070309020205020404" pitchFamily="49" charset="0"/>
              <a:cs typeface="Courier New" panose="02070309020205020404" pitchFamily="49" charset="0"/>
            </a:endParaRPr>
          </a:p>
          <a:p>
            <a:r>
              <a:rPr lang="el-GR" sz="1000" dirty="0" err="1">
                <a:solidFill>
                  <a:srgbClr val="FF0000"/>
                </a:solidFill>
                <a:latin typeface="Courier New" panose="02070309020205020404" pitchFamily="49" charset="0"/>
                <a:cs typeface="Courier New" panose="02070309020205020404" pitchFamily="49" charset="0"/>
              </a:rPr>
              <a:t>Χαρακτηρες</a:t>
            </a:r>
            <a:r>
              <a:rPr lang="el-GR" sz="1000" dirty="0">
                <a:solidFill>
                  <a:srgbClr val="FF0000"/>
                </a:solidFill>
                <a:latin typeface="Courier New" panose="02070309020205020404" pitchFamily="49" charset="0"/>
                <a:cs typeface="Courier New" panose="02070309020205020404" pitchFamily="49" charset="0"/>
              </a:rPr>
              <a:t> : </a:t>
            </a:r>
            <a:r>
              <a:rPr lang="el-GR" sz="1000" dirty="0" err="1">
                <a:solidFill>
                  <a:srgbClr val="FF0000"/>
                </a:solidFill>
                <a:latin typeface="Courier New" panose="02070309020205020404" pitchFamily="49" charset="0"/>
                <a:cs typeface="Courier New" panose="02070309020205020404" pitchFamily="49" charset="0"/>
              </a:rPr>
              <a:t>οχημα</a:t>
            </a:r>
            <a:endParaRPr lang="el-GR" sz="1000" dirty="0">
              <a:solidFill>
                <a:srgbClr val="FF0000"/>
              </a:solidFill>
              <a:latin typeface="Courier New" panose="02070309020205020404" pitchFamily="49" charset="0"/>
              <a:cs typeface="Courier New" panose="02070309020205020404" pitchFamily="49" charset="0"/>
            </a:endParaRPr>
          </a:p>
          <a:p>
            <a:r>
              <a:rPr lang="el-GR" sz="1000" dirty="0">
                <a:latin typeface="Courier New" panose="02070309020205020404" pitchFamily="49" charset="0"/>
                <a:cs typeface="Courier New" panose="02070309020205020404" pitchFamily="49" charset="0"/>
              </a:rPr>
              <a:t>Αρχή</a:t>
            </a:r>
          </a:p>
          <a:p>
            <a:r>
              <a:rPr lang="el-GR" sz="1000" dirty="0" err="1">
                <a:latin typeface="Courier New" panose="02070309020205020404" pitchFamily="49" charset="0"/>
                <a:cs typeface="Courier New" panose="02070309020205020404" pitchFamily="49" charset="0"/>
              </a:rPr>
              <a:t>Αρχή_επαναληψης</a:t>
            </a:r>
            <a:r>
              <a:rPr lang="el-GR" sz="1000" dirty="0">
                <a:latin typeface="Courier New" panose="02070309020205020404" pitchFamily="49" charset="0"/>
                <a:cs typeface="Courier New" panose="02070309020205020404" pitchFamily="49" charset="0"/>
              </a:rPr>
              <a:t> </a:t>
            </a:r>
          </a:p>
          <a:p>
            <a:r>
              <a:rPr lang="el-GR" sz="1000" dirty="0">
                <a:latin typeface="Courier New" panose="02070309020205020404" pitchFamily="49" charset="0"/>
                <a:cs typeface="Courier New" panose="02070309020205020404" pitchFamily="49" charset="0"/>
              </a:rPr>
              <a:t>Γράψε ‘ δώσε μου τα λίτρα της δεξαμενής’</a:t>
            </a:r>
          </a:p>
          <a:p>
            <a:r>
              <a:rPr lang="el-GR" sz="1000" dirty="0">
                <a:latin typeface="Courier New" panose="02070309020205020404" pitchFamily="49" charset="0"/>
                <a:cs typeface="Courier New" panose="02070309020205020404" pitchFamily="49" charset="0"/>
              </a:rPr>
              <a:t>Διάβασε </a:t>
            </a:r>
            <a:r>
              <a:rPr lang="el-GR" sz="1000" dirty="0" err="1">
                <a:latin typeface="Courier New" panose="02070309020205020404" pitchFamily="49" charset="0"/>
                <a:cs typeface="Courier New" panose="02070309020205020404" pitchFamily="49" charset="0"/>
              </a:rPr>
              <a:t>ποσοτητα</a:t>
            </a:r>
            <a:endParaRPr lang="el-GR" sz="1000" dirty="0">
              <a:latin typeface="Courier New" panose="02070309020205020404" pitchFamily="49" charset="0"/>
              <a:cs typeface="Courier New" panose="02070309020205020404" pitchFamily="49" charset="0"/>
            </a:endParaRPr>
          </a:p>
          <a:p>
            <a:r>
              <a:rPr lang="el-GR" sz="1000" dirty="0" err="1">
                <a:latin typeface="Courier New" panose="02070309020205020404" pitchFamily="49" charset="0"/>
                <a:cs typeface="Courier New" panose="02070309020205020404" pitchFamily="49" charset="0"/>
              </a:rPr>
              <a:t>Μεχρις_οτου</a:t>
            </a:r>
            <a:r>
              <a:rPr lang="el-GR" sz="1000" dirty="0">
                <a:latin typeface="Courier New" panose="02070309020205020404" pitchFamily="49" charset="0"/>
                <a:cs typeface="Courier New" panose="02070309020205020404" pitchFamily="49" charset="0"/>
              </a:rPr>
              <a:t> </a:t>
            </a:r>
            <a:r>
              <a:rPr lang="el-GR" sz="1000" dirty="0" err="1">
                <a:latin typeface="Courier New" panose="02070309020205020404" pitchFamily="49" charset="0"/>
                <a:cs typeface="Courier New" panose="02070309020205020404" pitchFamily="49" charset="0"/>
              </a:rPr>
              <a:t>ποσοτητα</a:t>
            </a:r>
            <a:r>
              <a:rPr lang="el-GR" sz="1000" dirty="0">
                <a:latin typeface="Courier New" panose="02070309020205020404" pitchFamily="49" charset="0"/>
                <a:cs typeface="Courier New" panose="02070309020205020404" pitchFamily="49" charset="0"/>
              </a:rPr>
              <a:t> &gt;0 και </a:t>
            </a:r>
            <a:r>
              <a:rPr lang="el-GR" sz="1000" dirty="0" err="1">
                <a:latin typeface="Courier New" panose="02070309020205020404" pitchFamily="49" charset="0"/>
                <a:cs typeface="Courier New" panose="02070309020205020404" pitchFamily="49" charset="0"/>
              </a:rPr>
              <a:t>ποσοτητα</a:t>
            </a:r>
            <a:r>
              <a:rPr lang="el-GR" sz="1000" dirty="0">
                <a:latin typeface="Courier New" panose="02070309020205020404" pitchFamily="49" charset="0"/>
                <a:cs typeface="Courier New" panose="02070309020205020404" pitchFamily="49" charset="0"/>
              </a:rPr>
              <a:t> &lt;= 10000</a:t>
            </a:r>
          </a:p>
          <a:p>
            <a:endParaRPr lang="el-GR" sz="1000" dirty="0">
              <a:latin typeface="Courier New" panose="02070309020205020404" pitchFamily="49" charset="0"/>
              <a:cs typeface="Courier New" panose="02070309020205020404" pitchFamily="49" charset="0"/>
            </a:endParaRPr>
          </a:p>
        </p:txBody>
      </p:sp>
      <p:sp>
        <p:nvSpPr>
          <p:cNvPr id="5" name="TextBox 4">
            <a:extLst>
              <a:ext uri="{FF2B5EF4-FFF2-40B4-BE49-F238E27FC236}">
                <a16:creationId xmlns:a16="http://schemas.microsoft.com/office/drawing/2014/main" id="{AB1FE075-D8F0-4F22-A725-5939D4D39F5F}"/>
              </a:ext>
            </a:extLst>
          </p:cNvPr>
          <p:cNvSpPr txBox="1"/>
          <p:nvPr/>
        </p:nvSpPr>
        <p:spPr>
          <a:xfrm>
            <a:off x="4638503" y="1778988"/>
            <a:ext cx="7040880" cy="5078313"/>
          </a:xfrm>
          <a:prstGeom prst="rect">
            <a:avLst/>
          </a:prstGeom>
          <a:noFill/>
        </p:spPr>
        <p:txBody>
          <a:bodyPr wrap="square" rtlCol="0">
            <a:spAutoFit/>
          </a:bodyPr>
          <a:lstStyle/>
          <a:p>
            <a:r>
              <a:rPr lang="el-GR" dirty="0" err="1">
                <a:latin typeface="Courier New" panose="02070309020205020404" pitchFamily="49" charset="0"/>
                <a:cs typeface="Courier New" panose="02070309020205020404" pitchFamily="49" charset="0"/>
              </a:rPr>
              <a:t>Μη_εξ</a:t>
            </a:r>
            <a:r>
              <a:rPr lang="el-GR" dirty="0">
                <a:latin typeface="Courier New" panose="02070309020205020404" pitchFamily="49" charset="0"/>
                <a:cs typeface="Courier New" panose="02070309020205020404" pitchFamily="49" charset="0"/>
              </a:rPr>
              <a:t> &lt;- 0 </a:t>
            </a:r>
          </a:p>
          <a:p>
            <a:r>
              <a:rPr lang="el-GR" dirty="0">
                <a:latin typeface="Courier New" panose="02070309020205020404" pitchFamily="49" charset="0"/>
                <a:cs typeface="Courier New" panose="02070309020205020404" pitchFamily="49" charset="0"/>
              </a:rPr>
              <a:t>Όσο </a:t>
            </a:r>
            <a:r>
              <a:rPr lang="el-GR" dirty="0" err="1">
                <a:latin typeface="Courier New" panose="02070309020205020404" pitchFamily="49" charset="0"/>
                <a:cs typeface="Courier New" panose="02070309020205020404" pitchFamily="49" charset="0"/>
              </a:rPr>
              <a:t>ποσοτητα</a:t>
            </a:r>
            <a:r>
              <a:rPr lang="el-GR" dirty="0">
                <a:latin typeface="Courier New" panose="02070309020205020404" pitchFamily="49" charset="0"/>
                <a:cs typeface="Courier New" panose="02070309020205020404" pitchFamily="49" charset="0"/>
              </a:rPr>
              <a:t> &gt; 0 ή </a:t>
            </a:r>
            <a:r>
              <a:rPr lang="el-GR" dirty="0" err="1">
                <a:latin typeface="Courier New" panose="02070309020205020404" pitchFamily="49" charset="0"/>
                <a:cs typeface="Courier New" panose="02070309020205020404" pitchFamily="49" charset="0"/>
              </a:rPr>
              <a:t>μη_εξ</a:t>
            </a:r>
            <a:r>
              <a:rPr lang="el-GR" dirty="0">
                <a:latin typeface="Courier New" panose="02070309020205020404" pitchFamily="49" charset="0"/>
                <a:cs typeface="Courier New" panose="02070309020205020404" pitchFamily="49" charset="0"/>
              </a:rPr>
              <a:t> &lt; 3 </a:t>
            </a:r>
            <a:r>
              <a:rPr lang="el-GR" dirty="0" err="1">
                <a:latin typeface="Courier New" panose="02070309020205020404" pitchFamily="49" charset="0"/>
                <a:cs typeface="Courier New" panose="02070309020205020404" pitchFamily="49" charset="0"/>
              </a:rPr>
              <a:t>επαναλαβε</a:t>
            </a:r>
            <a:endParaRPr lang="el-GR" dirty="0">
              <a:latin typeface="Courier New" panose="02070309020205020404" pitchFamily="49" charset="0"/>
              <a:cs typeface="Courier New" panose="02070309020205020404" pitchFamily="49" charset="0"/>
            </a:endParaRPr>
          </a:p>
          <a:p>
            <a:r>
              <a:rPr lang="el-GR" dirty="0" err="1">
                <a:latin typeface="Courier New" panose="02070309020205020404" pitchFamily="49" charset="0"/>
                <a:cs typeface="Courier New" panose="02070309020205020404" pitchFamily="49" charset="0"/>
              </a:rPr>
              <a:t>Γραψε</a:t>
            </a:r>
            <a:r>
              <a:rPr lang="el-GR" dirty="0">
                <a:latin typeface="Courier New" panose="02070309020205020404" pitchFamily="49" charset="0"/>
                <a:cs typeface="Courier New" panose="02070309020205020404" pitchFamily="49" charset="0"/>
              </a:rPr>
              <a:t> ‘ Β </a:t>
            </a:r>
            <a:r>
              <a:rPr lang="el-GR" dirty="0" err="1">
                <a:latin typeface="Courier New" panose="02070309020205020404" pitchFamily="49" charset="0"/>
                <a:cs typeface="Courier New" panose="02070309020205020404" pitchFamily="49" charset="0"/>
              </a:rPr>
              <a:t>βυτιοφορο</a:t>
            </a:r>
            <a:r>
              <a:rPr lang="el-GR" dirty="0">
                <a:latin typeface="Courier New" panose="02070309020205020404" pitchFamily="49" charset="0"/>
                <a:cs typeface="Courier New" panose="02070309020205020404" pitchFamily="49" charset="0"/>
              </a:rPr>
              <a:t> , Ε </a:t>
            </a:r>
            <a:r>
              <a:rPr lang="el-GR" dirty="0" err="1">
                <a:latin typeface="Courier New" panose="02070309020205020404" pitchFamily="49" charset="0"/>
                <a:cs typeface="Courier New" panose="02070309020205020404" pitchFamily="49" charset="0"/>
              </a:rPr>
              <a:t>επιβατηγο</a:t>
            </a:r>
            <a:r>
              <a:rPr lang="el-GR" dirty="0">
                <a:latin typeface="Courier New" panose="02070309020205020404" pitchFamily="49" charset="0"/>
                <a:cs typeface="Courier New" panose="02070309020205020404" pitchFamily="49" charset="0"/>
              </a:rPr>
              <a:t>’</a:t>
            </a:r>
          </a:p>
          <a:p>
            <a:r>
              <a:rPr lang="el-GR" dirty="0" err="1">
                <a:latin typeface="Courier New" panose="02070309020205020404" pitchFamily="49" charset="0"/>
                <a:cs typeface="Courier New" panose="02070309020205020404" pitchFamily="49" charset="0"/>
              </a:rPr>
              <a:t>Διαβασε</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οχημα</a:t>
            </a:r>
            <a:endParaRPr lang="el-GR" dirty="0">
              <a:latin typeface="Courier New" panose="02070309020205020404" pitchFamily="49" charset="0"/>
              <a:cs typeface="Courier New" panose="02070309020205020404" pitchFamily="49" charset="0"/>
            </a:endParaRPr>
          </a:p>
          <a:p>
            <a:r>
              <a:rPr lang="el-GR" dirty="0">
                <a:latin typeface="Courier New" panose="02070309020205020404" pitchFamily="49" charset="0"/>
                <a:cs typeface="Courier New" panose="02070309020205020404" pitchFamily="49" charset="0"/>
              </a:rPr>
              <a:t>Αν </a:t>
            </a:r>
            <a:r>
              <a:rPr lang="el-GR" dirty="0" err="1">
                <a:latin typeface="Courier New" panose="02070309020205020404" pitchFamily="49" charset="0"/>
                <a:cs typeface="Courier New" panose="02070309020205020404" pitchFamily="49" charset="0"/>
              </a:rPr>
              <a:t>οχημα</a:t>
            </a:r>
            <a:r>
              <a:rPr lang="el-GR" dirty="0">
                <a:latin typeface="Courier New" panose="02070309020205020404" pitchFamily="49" charset="0"/>
                <a:cs typeface="Courier New" panose="02070309020205020404" pitchFamily="49" charset="0"/>
              </a:rPr>
              <a:t>=‘Β’ </a:t>
            </a:r>
            <a:r>
              <a:rPr lang="el-GR" dirty="0" err="1">
                <a:latin typeface="Courier New" panose="02070309020205020404" pitchFamily="49" charset="0"/>
                <a:cs typeface="Courier New" panose="02070309020205020404" pitchFamily="49" charset="0"/>
              </a:rPr>
              <a:t>τοτε</a:t>
            </a:r>
            <a:endParaRPr lang="el-GR" dirty="0">
              <a:latin typeface="Courier New" panose="02070309020205020404" pitchFamily="49" charset="0"/>
              <a:cs typeface="Courier New" panose="02070309020205020404" pitchFamily="49" charset="0"/>
            </a:endParaRPr>
          </a:p>
          <a:p>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ποσοτητα</a:t>
            </a:r>
            <a:r>
              <a:rPr lang="el-GR" dirty="0">
                <a:latin typeface="Courier New" panose="02070309020205020404" pitchFamily="49" charset="0"/>
                <a:cs typeface="Courier New" panose="02070309020205020404" pitchFamily="49" charset="0"/>
              </a:rPr>
              <a:t> &lt;- 10000</a:t>
            </a:r>
          </a:p>
          <a:p>
            <a:r>
              <a:rPr lang="el-GR" dirty="0" err="1">
                <a:latin typeface="Courier New" panose="02070309020205020404" pitchFamily="49" charset="0"/>
                <a:cs typeface="Courier New" panose="02070309020205020404" pitchFamily="49" charset="0"/>
              </a:rPr>
              <a:t>Αλλιως_αν</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οχημα</a:t>
            </a:r>
            <a:r>
              <a:rPr lang="el-GR" dirty="0">
                <a:latin typeface="Courier New" panose="02070309020205020404" pitchFamily="49" charset="0"/>
                <a:cs typeface="Courier New" panose="02070309020205020404" pitchFamily="49" charset="0"/>
              </a:rPr>
              <a:t>= ‘Ε’ </a:t>
            </a:r>
            <a:r>
              <a:rPr lang="el-GR" dirty="0" err="1">
                <a:latin typeface="Courier New" panose="02070309020205020404" pitchFamily="49" charset="0"/>
                <a:cs typeface="Courier New" panose="02070309020205020404" pitchFamily="49" charset="0"/>
              </a:rPr>
              <a:t>τοτε</a:t>
            </a:r>
            <a:endParaRPr lang="el-GR" dirty="0">
              <a:latin typeface="Courier New" panose="02070309020205020404" pitchFamily="49" charset="0"/>
              <a:cs typeface="Courier New" panose="02070309020205020404" pitchFamily="49" charset="0"/>
            </a:endParaRPr>
          </a:p>
          <a:p>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γραψε</a:t>
            </a:r>
            <a:r>
              <a:rPr lang="el-GR" dirty="0">
                <a:latin typeface="Courier New" panose="02070309020205020404" pitchFamily="49" charset="0"/>
                <a:cs typeface="Courier New" panose="02070309020205020404" pitchFamily="49" charset="0"/>
              </a:rPr>
              <a:t> ‘ </a:t>
            </a:r>
            <a:r>
              <a:rPr lang="el-GR" dirty="0" err="1">
                <a:latin typeface="Courier New" panose="02070309020205020404" pitchFamily="49" charset="0"/>
                <a:cs typeface="Courier New" panose="02070309020205020404" pitchFamily="49" charset="0"/>
              </a:rPr>
              <a:t>ποσα</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λιτρα</a:t>
            </a:r>
            <a:r>
              <a:rPr lang="el-GR" dirty="0">
                <a:latin typeface="Courier New" panose="02070309020205020404" pitchFamily="49" charset="0"/>
                <a:cs typeface="Courier New" panose="02070309020205020404" pitchFamily="49" charset="0"/>
              </a:rPr>
              <a:t> να </a:t>
            </a:r>
            <a:r>
              <a:rPr lang="el-GR" dirty="0" err="1">
                <a:latin typeface="Courier New" panose="02070309020205020404" pitchFamily="49" charset="0"/>
                <a:cs typeface="Courier New" panose="02070309020205020404" pitchFamily="49" charset="0"/>
              </a:rPr>
              <a:t>βαλω</a:t>
            </a:r>
            <a:r>
              <a:rPr lang="el-GR" dirty="0">
                <a:latin typeface="Courier New" panose="02070309020205020404" pitchFamily="49" charset="0"/>
                <a:cs typeface="Courier New" panose="02070309020205020404" pitchFamily="49" charset="0"/>
              </a:rPr>
              <a:t>’</a:t>
            </a:r>
          </a:p>
          <a:p>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διαβασε</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λιτρα</a:t>
            </a:r>
            <a:endParaRPr lang="el-GR" dirty="0">
              <a:latin typeface="Courier New" panose="02070309020205020404" pitchFamily="49" charset="0"/>
              <a:cs typeface="Courier New" panose="02070309020205020404" pitchFamily="49" charset="0"/>
            </a:endParaRPr>
          </a:p>
          <a:p>
            <a:r>
              <a:rPr lang="el-GR" dirty="0">
                <a:latin typeface="Courier New" panose="02070309020205020404" pitchFamily="49" charset="0"/>
                <a:cs typeface="Courier New" panose="02070309020205020404" pitchFamily="49" charset="0"/>
              </a:rPr>
              <a:t>   αν </a:t>
            </a:r>
            <a:r>
              <a:rPr lang="el-GR" dirty="0" err="1">
                <a:latin typeface="Courier New" panose="02070309020205020404" pitchFamily="49" charset="0"/>
                <a:cs typeface="Courier New" panose="02070309020205020404" pitchFamily="49" charset="0"/>
              </a:rPr>
              <a:t>λιτρα</a:t>
            </a:r>
            <a:r>
              <a:rPr lang="el-GR" dirty="0">
                <a:latin typeface="Courier New" panose="02070309020205020404" pitchFamily="49" charset="0"/>
                <a:cs typeface="Courier New" panose="02070309020205020404" pitchFamily="49" charset="0"/>
              </a:rPr>
              <a:t>&lt; </a:t>
            </a:r>
            <a:r>
              <a:rPr lang="el-GR" dirty="0" err="1">
                <a:latin typeface="Courier New" panose="02070309020205020404" pitchFamily="49" charset="0"/>
                <a:cs typeface="Courier New" panose="02070309020205020404" pitchFamily="49" charset="0"/>
              </a:rPr>
              <a:t>ποσοτητα</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τοτε</a:t>
            </a:r>
            <a:endParaRPr lang="el-GR" dirty="0">
              <a:latin typeface="Courier New" panose="02070309020205020404" pitchFamily="49" charset="0"/>
              <a:cs typeface="Courier New" panose="02070309020205020404" pitchFamily="49" charset="0"/>
            </a:endParaRPr>
          </a:p>
          <a:p>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ποσοτητα</a:t>
            </a:r>
            <a:r>
              <a:rPr lang="el-GR" dirty="0">
                <a:latin typeface="Courier New" panose="02070309020205020404" pitchFamily="49" charset="0"/>
                <a:cs typeface="Courier New" panose="02070309020205020404" pitchFamily="49" charset="0"/>
              </a:rPr>
              <a:t> &lt;- </a:t>
            </a:r>
            <a:r>
              <a:rPr lang="el-GR" dirty="0" err="1">
                <a:latin typeface="Courier New" panose="02070309020205020404" pitchFamily="49" charset="0"/>
                <a:cs typeface="Courier New" panose="02070309020205020404" pitchFamily="49" charset="0"/>
              </a:rPr>
              <a:t>ποσοτητα</a:t>
            </a:r>
            <a:r>
              <a:rPr lang="el-GR" dirty="0">
                <a:latin typeface="Courier New" panose="02070309020205020404" pitchFamily="49" charset="0"/>
                <a:cs typeface="Courier New" panose="02070309020205020404" pitchFamily="49" charset="0"/>
              </a:rPr>
              <a:t> – </a:t>
            </a:r>
            <a:r>
              <a:rPr lang="el-GR" dirty="0" err="1">
                <a:latin typeface="Courier New" panose="02070309020205020404" pitchFamily="49" charset="0"/>
                <a:cs typeface="Courier New" panose="02070309020205020404" pitchFamily="49" charset="0"/>
              </a:rPr>
              <a:t>λιτρα</a:t>
            </a:r>
            <a:endParaRPr lang="el-GR" dirty="0">
              <a:latin typeface="Courier New" panose="02070309020205020404" pitchFamily="49" charset="0"/>
              <a:cs typeface="Courier New" panose="02070309020205020404" pitchFamily="49" charset="0"/>
            </a:endParaRPr>
          </a:p>
          <a:p>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μη_εξ</a:t>
            </a:r>
            <a:r>
              <a:rPr lang="el-GR" dirty="0">
                <a:latin typeface="Courier New" panose="02070309020205020404" pitchFamily="49" charset="0"/>
                <a:cs typeface="Courier New" panose="02070309020205020404" pitchFamily="49" charset="0"/>
              </a:rPr>
              <a:t> &lt;- 0 </a:t>
            </a:r>
          </a:p>
          <a:p>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αλλιως</a:t>
            </a:r>
            <a:endParaRPr lang="el-GR" dirty="0">
              <a:latin typeface="Courier New" panose="02070309020205020404" pitchFamily="49" charset="0"/>
              <a:cs typeface="Courier New" panose="02070309020205020404" pitchFamily="49" charset="0"/>
            </a:endParaRPr>
          </a:p>
          <a:p>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μη_εξ</a:t>
            </a:r>
            <a:r>
              <a:rPr lang="el-GR" dirty="0">
                <a:latin typeface="Courier New" panose="02070309020205020404" pitchFamily="49" charset="0"/>
                <a:cs typeface="Courier New" panose="02070309020205020404" pitchFamily="49" charset="0"/>
              </a:rPr>
              <a:t> &lt;- </a:t>
            </a:r>
            <a:r>
              <a:rPr lang="el-GR" dirty="0" err="1">
                <a:latin typeface="Courier New" panose="02070309020205020404" pitchFamily="49" charset="0"/>
                <a:cs typeface="Courier New" panose="02070309020205020404" pitchFamily="49" charset="0"/>
              </a:rPr>
              <a:t>μη_εξ</a:t>
            </a:r>
            <a:r>
              <a:rPr lang="el-GR" dirty="0">
                <a:latin typeface="Courier New" panose="02070309020205020404" pitchFamily="49" charset="0"/>
                <a:cs typeface="Courier New" panose="02070309020205020404" pitchFamily="49" charset="0"/>
              </a:rPr>
              <a:t> + 1</a:t>
            </a:r>
          </a:p>
          <a:p>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τελος_αν</a:t>
            </a:r>
            <a:endParaRPr lang="el-GR" dirty="0">
              <a:latin typeface="Courier New" panose="02070309020205020404" pitchFamily="49" charset="0"/>
              <a:cs typeface="Courier New" panose="02070309020205020404" pitchFamily="49" charset="0"/>
            </a:endParaRPr>
          </a:p>
          <a:p>
            <a:r>
              <a:rPr lang="el-GR" dirty="0" err="1">
                <a:latin typeface="Courier New" panose="02070309020205020404" pitchFamily="49" charset="0"/>
                <a:cs typeface="Courier New" panose="02070309020205020404" pitchFamily="49" charset="0"/>
              </a:rPr>
              <a:t>Τελος_αν</a:t>
            </a:r>
            <a:endParaRPr lang="el-GR" dirty="0">
              <a:latin typeface="Courier New" panose="02070309020205020404" pitchFamily="49" charset="0"/>
              <a:cs typeface="Courier New" panose="02070309020205020404" pitchFamily="49" charset="0"/>
            </a:endParaRPr>
          </a:p>
          <a:p>
            <a:r>
              <a:rPr lang="el-GR" dirty="0" err="1">
                <a:latin typeface="Courier New" panose="02070309020205020404" pitchFamily="49" charset="0"/>
                <a:cs typeface="Courier New" panose="02070309020205020404" pitchFamily="49" charset="0"/>
              </a:rPr>
              <a:t>Τελος_επαναληψης</a:t>
            </a:r>
            <a:endParaRPr lang="el-GR" dirty="0">
              <a:latin typeface="Courier New" panose="02070309020205020404" pitchFamily="49" charset="0"/>
              <a:cs typeface="Courier New" panose="02070309020205020404" pitchFamily="49" charset="0"/>
            </a:endParaRPr>
          </a:p>
          <a:p>
            <a:endParaRPr lang="el-GR"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005179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7EB37B-D7B4-4D85-904E-4A2A48F75640}"/>
              </a:ext>
            </a:extLst>
          </p:cNvPr>
          <p:cNvSpPr>
            <a:spLocks noGrp="1"/>
          </p:cNvSpPr>
          <p:nvPr>
            <p:ph idx="1"/>
          </p:nvPr>
        </p:nvSpPr>
        <p:spPr>
          <a:xfrm>
            <a:off x="216132" y="382385"/>
            <a:ext cx="4156364" cy="5794578"/>
          </a:xfrm>
        </p:spPr>
        <p:txBody>
          <a:bodyPr>
            <a:normAutofit fontScale="85000" lnSpcReduction="20000"/>
          </a:bodyPr>
          <a:lstStyle/>
          <a:p>
            <a:pPr marL="0" indent="0">
              <a:buNone/>
            </a:pPr>
            <a:r>
              <a:rPr lang="el-GR" dirty="0"/>
              <a:t>Γ5. Στο τέλος ο αλγόριθμος να εμφανίζει: </a:t>
            </a:r>
          </a:p>
          <a:p>
            <a:pPr marL="0" indent="0">
              <a:buNone/>
            </a:pPr>
            <a:r>
              <a:rPr lang="el-GR" dirty="0"/>
              <a:t>α. τη μέση ποσότητα καυσίμου ανά επιβατηγό όχημα που εξυπηρετήθηκε</a:t>
            </a:r>
          </a:p>
          <a:p>
            <a:pPr marL="0" indent="0">
              <a:buNone/>
            </a:pPr>
            <a:r>
              <a:rPr lang="el-GR" dirty="0"/>
              <a:t>β. τη συνολική ποσότητα καυσίμου με την οποία τα βυτιοφόρα ανεφοδίασαν τη δεξαμενή.</a:t>
            </a:r>
          </a:p>
          <a:p>
            <a:pPr marL="0" indent="0">
              <a:buNone/>
            </a:pPr>
            <a:r>
              <a:rPr lang="el-GR" dirty="0"/>
              <a:t>Σημειώσεις:</a:t>
            </a:r>
          </a:p>
          <a:p>
            <a:pPr marL="0" indent="0">
              <a:buNone/>
            </a:pPr>
            <a:r>
              <a:rPr lang="el-GR" dirty="0"/>
              <a:t>• Δεν απαιτείται έλεγχος εγκυρότητας για τον τύπο του οχήματος.</a:t>
            </a:r>
          </a:p>
          <a:p>
            <a:pPr marL="0" indent="0">
              <a:buNone/>
            </a:pPr>
            <a:r>
              <a:rPr lang="el-GR" dirty="0"/>
              <a:t>• Θεωρήστε ότι στο πρατήριο προσέρχεται ένα τουλάχιστον επιβατηγό όχημα για το οποίο η ποσότητα καυσίμου στη δεξαμενή επαρκεί.</a:t>
            </a:r>
          </a:p>
        </p:txBody>
      </p:sp>
      <p:sp>
        <p:nvSpPr>
          <p:cNvPr id="4" name="TextBox 3">
            <a:extLst>
              <a:ext uri="{FF2B5EF4-FFF2-40B4-BE49-F238E27FC236}">
                <a16:creationId xmlns:a16="http://schemas.microsoft.com/office/drawing/2014/main" id="{B7D3FAF5-E98A-45D1-A51D-946A3C952704}"/>
              </a:ext>
            </a:extLst>
          </p:cNvPr>
          <p:cNvSpPr txBox="1"/>
          <p:nvPr/>
        </p:nvSpPr>
        <p:spPr>
          <a:xfrm>
            <a:off x="4638503" y="232756"/>
            <a:ext cx="7040880" cy="1938992"/>
          </a:xfrm>
          <a:prstGeom prst="rect">
            <a:avLst/>
          </a:prstGeom>
          <a:noFill/>
        </p:spPr>
        <p:txBody>
          <a:bodyPr wrap="square" rtlCol="0">
            <a:spAutoFit/>
          </a:bodyPr>
          <a:lstStyle/>
          <a:p>
            <a:r>
              <a:rPr lang="el-GR" sz="1000" dirty="0">
                <a:latin typeface="Courier New" panose="02070309020205020404" pitchFamily="49" charset="0"/>
                <a:cs typeface="Courier New" panose="02070309020205020404" pitchFamily="49" charset="0"/>
              </a:rPr>
              <a:t>Πρόγραμμα </a:t>
            </a:r>
            <a:r>
              <a:rPr lang="el-GR" sz="1000" dirty="0" err="1">
                <a:latin typeface="Courier New" panose="02070309020205020404" pitchFamily="49" charset="0"/>
                <a:cs typeface="Courier New" panose="02070309020205020404" pitchFamily="49" charset="0"/>
              </a:rPr>
              <a:t>θεμαγ</a:t>
            </a:r>
            <a:endParaRPr lang="el-GR" sz="1000" dirty="0">
              <a:latin typeface="Courier New" panose="02070309020205020404" pitchFamily="49" charset="0"/>
              <a:cs typeface="Courier New" panose="02070309020205020404" pitchFamily="49" charset="0"/>
            </a:endParaRPr>
          </a:p>
          <a:p>
            <a:r>
              <a:rPr lang="el-GR" sz="1000" dirty="0">
                <a:latin typeface="Courier New" panose="02070309020205020404" pitchFamily="49" charset="0"/>
                <a:cs typeface="Courier New" panose="02070309020205020404" pitchFamily="49" charset="0"/>
              </a:rPr>
              <a:t>Μεταβλητές </a:t>
            </a:r>
          </a:p>
          <a:p>
            <a:r>
              <a:rPr lang="el-GR" sz="1000" dirty="0">
                <a:latin typeface="Courier New" panose="02070309020205020404" pitchFamily="49" charset="0"/>
                <a:cs typeface="Courier New" panose="02070309020205020404" pitchFamily="49" charset="0"/>
              </a:rPr>
              <a:t>Ακέραιες: </a:t>
            </a:r>
            <a:r>
              <a:rPr lang="el-GR" sz="1000" dirty="0" err="1">
                <a:latin typeface="Courier New" panose="02070309020205020404" pitchFamily="49" charset="0"/>
                <a:cs typeface="Courier New" panose="02070309020205020404" pitchFamily="49" charset="0"/>
              </a:rPr>
              <a:t>ποσοτητα</a:t>
            </a:r>
            <a:r>
              <a:rPr lang="el-GR" sz="1000" dirty="0">
                <a:latin typeface="Courier New" panose="02070309020205020404" pitchFamily="49" charset="0"/>
                <a:cs typeface="Courier New" panose="02070309020205020404" pitchFamily="49" charset="0"/>
              </a:rPr>
              <a:t>, </a:t>
            </a:r>
            <a:r>
              <a:rPr lang="el-GR" sz="1000" dirty="0" err="1">
                <a:solidFill>
                  <a:srgbClr val="FF0000"/>
                </a:solidFill>
                <a:latin typeface="Courier New" panose="02070309020205020404" pitchFamily="49" charset="0"/>
                <a:cs typeface="Courier New" panose="02070309020205020404" pitchFamily="49" charset="0"/>
              </a:rPr>
              <a:t>λιτρα</a:t>
            </a:r>
            <a:r>
              <a:rPr lang="el-GR" sz="1000" dirty="0">
                <a:solidFill>
                  <a:srgbClr val="FF0000"/>
                </a:solidFill>
                <a:latin typeface="Courier New" panose="02070309020205020404" pitchFamily="49" charset="0"/>
                <a:cs typeface="Courier New" panose="02070309020205020404" pitchFamily="49" charset="0"/>
              </a:rPr>
              <a:t> ,</a:t>
            </a:r>
            <a:r>
              <a:rPr lang="el-GR" sz="1000" dirty="0" err="1">
                <a:solidFill>
                  <a:srgbClr val="FF0000"/>
                </a:solidFill>
                <a:latin typeface="Courier New" panose="02070309020205020404" pitchFamily="49" charset="0"/>
                <a:cs typeface="Courier New" panose="02070309020205020404" pitchFamily="49" charset="0"/>
              </a:rPr>
              <a:t>μη_εξυπ</a:t>
            </a:r>
            <a:r>
              <a:rPr lang="el-GR" sz="1000" dirty="0">
                <a:solidFill>
                  <a:srgbClr val="FF0000"/>
                </a:solidFill>
                <a:latin typeface="Courier New" panose="02070309020205020404" pitchFamily="49" charset="0"/>
                <a:cs typeface="Courier New" panose="02070309020205020404" pitchFamily="49" charset="0"/>
              </a:rPr>
              <a:t>, </a:t>
            </a:r>
            <a:r>
              <a:rPr lang="el-GR" sz="1000" dirty="0" err="1">
                <a:solidFill>
                  <a:srgbClr val="FF0000"/>
                </a:solidFill>
                <a:highlight>
                  <a:srgbClr val="FFFF00"/>
                </a:highlight>
                <a:latin typeface="Courier New" panose="02070309020205020404" pitchFamily="49" charset="0"/>
                <a:cs typeface="Courier New" panose="02070309020205020404" pitchFamily="49" charset="0"/>
              </a:rPr>
              <a:t>συνολο</a:t>
            </a:r>
            <a:r>
              <a:rPr lang="el-GR" sz="1000" dirty="0">
                <a:solidFill>
                  <a:srgbClr val="FF0000"/>
                </a:solidFill>
                <a:highlight>
                  <a:srgbClr val="FFFF00"/>
                </a:highlight>
                <a:latin typeface="Courier New" panose="02070309020205020404" pitchFamily="49" charset="0"/>
                <a:cs typeface="Courier New" panose="02070309020205020404" pitchFamily="49" charset="0"/>
              </a:rPr>
              <a:t>, </a:t>
            </a:r>
            <a:r>
              <a:rPr lang="el-GR" sz="1000" dirty="0" err="1">
                <a:solidFill>
                  <a:srgbClr val="FF0000"/>
                </a:solidFill>
                <a:highlight>
                  <a:srgbClr val="FFFF00"/>
                </a:highlight>
                <a:latin typeface="Courier New" panose="02070309020205020404" pitchFamily="49" charset="0"/>
                <a:cs typeface="Courier New" panose="02070309020205020404" pitchFamily="49" charset="0"/>
              </a:rPr>
              <a:t>ποσα</a:t>
            </a:r>
            <a:r>
              <a:rPr lang="el-GR" sz="1000" dirty="0">
                <a:solidFill>
                  <a:srgbClr val="FF0000"/>
                </a:solidFill>
                <a:highlight>
                  <a:srgbClr val="FFFF00"/>
                </a:highlight>
                <a:latin typeface="Courier New" panose="02070309020205020404" pitchFamily="49" charset="0"/>
                <a:cs typeface="Courier New" panose="02070309020205020404" pitchFamily="49" charset="0"/>
              </a:rPr>
              <a:t>, </a:t>
            </a:r>
            <a:r>
              <a:rPr lang="el-GR" sz="1000" dirty="0" err="1">
                <a:solidFill>
                  <a:srgbClr val="FF0000"/>
                </a:solidFill>
                <a:highlight>
                  <a:srgbClr val="FFFF00"/>
                </a:highlight>
                <a:latin typeface="Courier New" panose="02070309020205020404" pitchFamily="49" charset="0"/>
                <a:cs typeface="Courier New" panose="02070309020205020404" pitchFamily="49" charset="0"/>
              </a:rPr>
              <a:t>ποσο_βυτιο</a:t>
            </a:r>
            <a:endParaRPr lang="el-GR" sz="1000" dirty="0">
              <a:solidFill>
                <a:srgbClr val="FF0000"/>
              </a:solidFill>
              <a:highlight>
                <a:srgbClr val="FFFF00"/>
              </a:highlight>
              <a:latin typeface="Courier New" panose="02070309020205020404" pitchFamily="49" charset="0"/>
              <a:cs typeface="Courier New" panose="02070309020205020404" pitchFamily="49" charset="0"/>
            </a:endParaRPr>
          </a:p>
          <a:p>
            <a:r>
              <a:rPr lang="el-GR" sz="1000" dirty="0" err="1">
                <a:solidFill>
                  <a:srgbClr val="FF0000"/>
                </a:solidFill>
                <a:latin typeface="Courier New" panose="02070309020205020404" pitchFamily="49" charset="0"/>
                <a:cs typeface="Courier New" panose="02070309020205020404" pitchFamily="49" charset="0"/>
              </a:rPr>
              <a:t>Χαρακτηρες</a:t>
            </a:r>
            <a:r>
              <a:rPr lang="el-GR" sz="1000" dirty="0">
                <a:solidFill>
                  <a:srgbClr val="FF0000"/>
                </a:solidFill>
                <a:latin typeface="Courier New" panose="02070309020205020404" pitchFamily="49" charset="0"/>
                <a:cs typeface="Courier New" panose="02070309020205020404" pitchFamily="49" charset="0"/>
              </a:rPr>
              <a:t> : </a:t>
            </a:r>
            <a:r>
              <a:rPr lang="el-GR" sz="1000" dirty="0" err="1">
                <a:solidFill>
                  <a:srgbClr val="FF0000"/>
                </a:solidFill>
                <a:latin typeface="Courier New" panose="02070309020205020404" pitchFamily="49" charset="0"/>
                <a:cs typeface="Courier New" panose="02070309020205020404" pitchFamily="49" charset="0"/>
              </a:rPr>
              <a:t>οχημα</a:t>
            </a:r>
            <a:endParaRPr lang="el-GR" sz="1000" dirty="0">
              <a:solidFill>
                <a:srgbClr val="FF0000"/>
              </a:solidFill>
              <a:latin typeface="Courier New" panose="02070309020205020404" pitchFamily="49" charset="0"/>
              <a:cs typeface="Courier New" panose="02070309020205020404" pitchFamily="49" charset="0"/>
            </a:endParaRPr>
          </a:p>
          <a:p>
            <a:r>
              <a:rPr lang="el-GR" sz="1000" dirty="0">
                <a:latin typeface="Courier New" panose="02070309020205020404" pitchFamily="49" charset="0"/>
                <a:cs typeface="Courier New" panose="02070309020205020404" pitchFamily="49" charset="0"/>
              </a:rPr>
              <a:t>Αρχή</a:t>
            </a:r>
          </a:p>
          <a:p>
            <a:r>
              <a:rPr lang="el-GR" sz="1000" dirty="0" err="1">
                <a:latin typeface="Courier New" panose="02070309020205020404" pitchFamily="49" charset="0"/>
                <a:cs typeface="Courier New" panose="02070309020205020404" pitchFamily="49" charset="0"/>
              </a:rPr>
              <a:t>Αρχή_επαναληψης</a:t>
            </a:r>
            <a:r>
              <a:rPr lang="el-GR" sz="1000" dirty="0">
                <a:latin typeface="Courier New" panose="02070309020205020404" pitchFamily="49" charset="0"/>
                <a:cs typeface="Courier New" panose="02070309020205020404" pitchFamily="49" charset="0"/>
              </a:rPr>
              <a:t> </a:t>
            </a:r>
          </a:p>
          <a:p>
            <a:r>
              <a:rPr lang="el-GR" sz="1000" dirty="0">
                <a:latin typeface="Courier New" panose="02070309020205020404" pitchFamily="49" charset="0"/>
                <a:cs typeface="Courier New" panose="02070309020205020404" pitchFamily="49" charset="0"/>
              </a:rPr>
              <a:t>Γράψε ‘ δώσε μου τα λίτρα της δεξαμενής’</a:t>
            </a:r>
          </a:p>
          <a:p>
            <a:r>
              <a:rPr lang="el-GR" sz="1000" dirty="0">
                <a:latin typeface="Courier New" panose="02070309020205020404" pitchFamily="49" charset="0"/>
                <a:cs typeface="Courier New" panose="02070309020205020404" pitchFamily="49" charset="0"/>
              </a:rPr>
              <a:t>Διάβασε </a:t>
            </a:r>
            <a:r>
              <a:rPr lang="el-GR" sz="1000" dirty="0" err="1">
                <a:latin typeface="Courier New" panose="02070309020205020404" pitchFamily="49" charset="0"/>
                <a:cs typeface="Courier New" panose="02070309020205020404" pitchFamily="49" charset="0"/>
              </a:rPr>
              <a:t>ποσοτητα</a:t>
            </a:r>
            <a:endParaRPr lang="el-GR" sz="1000" dirty="0">
              <a:latin typeface="Courier New" panose="02070309020205020404" pitchFamily="49" charset="0"/>
              <a:cs typeface="Courier New" panose="02070309020205020404" pitchFamily="49" charset="0"/>
            </a:endParaRPr>
          </a:p>
          <a:p>
            <a:r>
              <a:rPr lang="el-GR" sz="1000" dirty="0" err="1">
                <a:latin typeface="Courier New" panose="02070309020205020404" pitchFamily="49" charset="0"/>
                <a:cs typeface="Courier New" panose="02070309020205020404" pitchFamily="49" charset="0"/>
              </a:rPr>
              <a:t>Μεχρις_οτου</a:t>
            </a:r>
            <a:r>
              <a:rPr lang="el-GR" sz="1000" dirty="0">
                <a:latin typeface="Courier New" panose="02070309020205020404" pitchFamily="49" charset="0"/>
                <a:cs typeface="Courier New" panose="02070309020205020404" pitchFamily="49" charset="0"/>
              </a:rPr>
              <a:t> </a:t>
            </a:r>
            <a:r>
              <a:rPr lang="el-GR" sz="1000" dirty="0" err="1">
                <a:latin typeface="Courier New" panose="02070309020205020404" pitchFamily="49" charset="0"/>
                <a:cs typeface="Courier New" panose="02070309020205020404" pitchFamily="49" charset="0"/>
              </a:rPr>
              <a:t>ποσοτητα</a:t>
            </a:r>
            <a:r>
              <a:rPr lang="el-GR" sz="1000" dirty="0">
                <a:latin typeface="Courier New" panose="02070309020205020404" pitchFamily="49" charset="0"/>
                <a:cs typeface="Courier New" panose="02070309020205020404" pitchFamily="49" charset="0"/>
              </a:rPr>
              <a:t> &gt;0 και </a:t>
            </a:r>
            <a:r>
              <a:rPr lang="el-GR" sz="1000" dirty="0" err="1">
                <a:latin typeface="Courier New" panose="02070309020205020404" pitchFamily="49" charset="0"/>
                <a:cs typeface="Courier New" panose="02070309020205020404" pitchFamily="49" charset="0"/>
              </a:rPr>
              <a:t>ποσοτητα</a:t>
            </a:r>
            <a:r>
              <a:rPr lang="el-GR" sz="1000" dirty="0">
                <a:latin typeface="Courier New" panose="02070309020205020404" pitchFamily="49" charset="0"/>
                <a:cs typeface="Courier New" panose="02070309020205020404" pitchFamily="49" charset="0"/>
              </a:rPr>
              <a:t> &lt;= 10000</a:t>
            </a:r>
          </a:p>
          <a:p>
            <a:r>
              <a:rPr lang="el-GR" sz="1000" dirty="0" err="1">
                <a:solidFill>
                  <a:srgbClr val="FF0000"/>
                </a:solidFill>
                <a:highlight>
                  <a:srgbClr val="FFFF00"/>
                </a:highlight>
                <a:latin typeface="Courier New" panose="02070309020205020404" pitchFamily="49" charset="0"/>
                <a:cs typeface="Courier New" panose="02070309020205020404" pitchFamily="49" charset="0"/>
              </a:rPr>
              <a:t>Συνολο</a:t>
            </a:r>
            <a:r>
              <a:rPr lang="el-GR" sz="1000" dirty="0">
                <a:solidFill>
                  <a:srgbClr val="FF0000"/>
                </a:solidFill>
                <a:highlight>
                  <a:srgbClr val="FFFF00"/>
                </a:highlight>
                <a:latin typeface="Courier New" panose="02070309020205020404" pitchFamily="49" charset="0"/>
                <a:cs typeface="Courier New" panose="02070309020205020404" pitchFamily="49" charset="0"/>
              </a:rPr>
              <a:t> &lt; - 0 </a:t>
            </a:r>
          </a:p>
          <a:p>
            <a:r>
              <a:rPr lang="el-GR" sz="1000" dirty="0" err="1">
                <a:solidFill>
                  <a:srgbClr val="FF0000"/>
                </a:solidFill>
                <a:highlight>
                  <a:srgbClr val="FFFF00"/>
                </a:highlight>
                <a:latin typeface="Courier New" panose="02070309020205020404" pitchFamily="49" charset="0"/>
                <a:cs typeface="Courier New" panose="02070309020205020404" pitchFamily="49" charset="0"/>
              </a:rPr>
              <a:t>Ποσα</a:t>
            </a:r>
            <a:r>
              <a:rPr lang="el-GR" sz="1000" dirty="0">
                <a:solidFill>
                  <a:srgbClr val="FF0000"/>
                </a:solidFill>
                <a:highlight>
                  <a:srgbClr val="FFFF00"/>
                </a:highlight>
                <a:latin typeface="Courier New" panose="02070309020205020404" pitchFamily="49" charset="0"/>
                <a:cs typeface="Courier New" panose="02070309020205020404" pitchFamily="49" charset="0"/>
              </a:rPr>
              <a:t> &lt;- 0 </a:t>
            </a:r>
          </a:p>
          <a:p>
            <a:r>
              <a:rPr lang="el-GR" sz="1000" dirty="0" err="1">
                <a:solidFill>
                  <a:srgbClr val="FF0000"/>
                </a:solidFill>
                <a:highlight>
                  <a:srgbClr val="FFFF00"/>
                </a:highlight>
                <a:latin typeface="Courier New" panose="02070309020205020404" pitchFamily="49" charset="0"/>
                <a:cs typeface="Courier New" panose="02070309020205020404" pitchFamily="49" charset="0"/>
              </a:rPr>
              <a:t>Ποσο_βυτ</a:t>
            </a:r>
            <a:r>
              <a:rPr lang="el-GR" sz="1000" dirty="0">
                <a:solidFill>
                  <a:srgbClr val="FF0000"/>
                </a:solidFill>
                <a:highlight>
                  <a:srgbClr val="FFFF00"/>
                </a:highlight>
                <a:latin typeface="Courier New" panose="02070309020205020404" pitchFamily="49" charset="0"/>
                <a:cs typeface="Courier New" panose="02070309020205020404" pitchFamily="49" charset="0"/>
              </a:rPr>
              <a:t>&lt;- 0 </a:t>
            </a:r>
          </a:p>
        </p:txBody>
      </p:sp>
      <p:sp>
        <p:nvSpPr>
          <p:cNvPr id="5" name="TextBox 4">
            <a:extLst>
              <a:ext uri="{FF2B5EF4-FFF2-40B4-BE49-F238E27FC236}">
                <a16:creationId xmlns:a16="http://schemas.microsoft.com/office/drawing/2014/main" id="{AB1FE075-D8F0-4F22-A725-5939D4D39F5F}"/>
              </a:ext>
            </a:extLst>
          </p:cNvPr>
          <p:cNvSpPr txBox="1"/>
          <p:nvPr/>
        </p:nvSpPr>
        <p:spPr>
          <a:xfrm>
            <a:off x="4638503" y="2248692"/>
            <a:ext cx="7040880" cy="2677656"/>
          </a:xfrm>
          <a:prstGeom prst="rect">
            <a:avLst/>
          </a:prstGeom>
          <a:noFill/>
        </p:spPr>
        <p:txBody>
          <a:bodyPr wrap="square" rtlCol="0">
            <a:spAutoFit/>
          </a:bodyPr>
          <a:lstStyle/>
          <a:p>
            <a:r>
              <a:rPr lang="el-GR" sz="800" dirty="0" err="1">
                <a:latin typeface="Courier New" panose="02070309020205020404" pitchFamily="49" charset="0"/>
                <a:cs typeface="Courier New" panose="02070309020205020404" pitchFamily="49" charset="0"/>
              </a:rPr>
              <a:t>Μη_εξ</a:t>
            </a:r>
            <a:r>
              <a:rPr lang="el-GR" sz="800" dirty="0">
                <a:latin typeface="Courier New" panose="02070309020205020404" pitchFamily="49" charset="0"/>
                <a:cs typeface="Courier New" panose="02070309020205020404" pitchFamily="49" charset="0"/>
              </a:rPr>
              <a:t> &lt;- 0 </a:t>
            </a:r>
          </a:p>
          <a:p>
            <a:r>
              <a:rPr lang="el-GR" sz="800" dirty="0">
                <a:latin typeface="Courier New" panose="02070309020205020404" pitchFamily="49" charset="0"/>
                <a:cs typeface="Courier New" panose="02070309020205020404" pitchFamily="49" charset="0"/>
              </a:rPr>
              <a:t>Όσο </a:t>
            </a:r>
            <a:r>
              <a:rPr lang="el-GR" sz="800" dirty="0" err="1">
                <a:latin typeface="Courier New" panose="02070309020205020404" pitchFamily="49" charset="0"/>
                <a:cs typeface="Courier New" panose="02070309020205020404" pitchFamily="49" charset="0"/>
              </a:rPr>
              <a:t>ποσοτητα</a:t>
            </a:r>
            <a:r>
              <a:rPr lang="el-GR" sz="800" dirty="0">
                <a:latin typeface="Courier New" panose="02070309020205020404" pitchFamily="49" charset="0"/>
                <a:cs typeface="Courier New" panose="02070309020205020404" pitchFamily="49" charset="0"/>
              </a:rPr>
              <a:t> &gt; 0 ή </a:t>
            </a:r>
            <a:r>
              <a:rPr lang="el-GR" sz="800" dirty="0" err="1">
                <a:latin typeface="Courier New" panose="02070309020205020404" pitchFamily="49" charset="0"/>
                <a:cs typeface="Courier New" panose="02070309020205020404" pitchFamily="49" charset="0"/>
              </a:rPr>
              <a:t>μη_εξ</a:t>
            </a:r>
            <a:r>
              <a:rPr lang="el-GR" sz="800" dirty="0">
                <a:latin typeface="Courier New" panose="02070309020205020404" pitchFamily="49" charset="0"/>
                <a:cs typeface="Courier New" panose="02070309020205020404" pitchFamily="49" charset="0"/>
              </a:rPr>
              <a:t> &lt; 3 </a:t>
            </a:r>
            <a:r>
              <a:rPr lang="el-GR" sz="800" dirty="0" err="1">
                <a:latin typeface="Courier New" panose="02070309020205020404" pitchFamily="49" charset="0"/>
                <a:cs typeface="Courier New" panose="02070309020205020404" pitchFamily="49" charset="0"/>
              </a:rPr>
              <a:t>επαναλαβε</a:t>
            </a:r>
            <a:endParaRPr lang="el-GR" sz="800" dirty="0">
              <a:latin typeface="Courier New" panose="02070309020205020404" pitchFamily="49" charset="0"/>
              <a:cs typeface="Courier New" panose="02070309020205020404" pitchFamily="49" charset="0"/>
            </a:endParaRPr>
          </a:p>
          <a:p>
            <a:r>
              <a:rPr lang="el-GR" sz="800" dirty="0" err="1">
                <a:latin typeface="Courier New" panose="02070309020205020404" pitchFamily="49" charset="0"/>
                <a:cs typeface="Courier New" panose="02070309020205020404" pitchFamily="49" charset="0"/>
              </a:rPr>
              <a:t>Γραψε</a:t>
            </a:r>
            <a:r>
              <a:rPr lang="el-GR" sz="800" dirty="0">
                <a:latin typeface="Courier New" panose="02070309020205020404" pitchFamily="49" charset="0"/>
                <a:cs typeface="Courier New" panose="02070309020205020404" pitchFamily="49" charset="0"/>
              </a:rPr>
              <a:t> ‘ Β </a:t>
            </a:r>
            <a:r>
              <a:rPr lang="el-GR" sz="800" dirty="0" err="1">
                <a:latin typeface="Courier New" panose="02070309020205020404" pitchFamily="49" charset="0"/>
                <a:cs typeface="Courier New" panose="02070309020205020404" pitchFamily="49" charset="0"/>
              </a:rPr>
              <a:t>βυτιοφορο</a:t>
            </a:r>
            <a:r>
              <a:rPr lang="el-GR" sz="800" dirty="0">
                <a:latin typeface="Courier New" panose="02070309020205020404" pitchFamily="49" charset="0"/>
                <a:cs typeface="Courier New" panose="02070309020205020404" pitchFamily="49" charset="0"/>
              </a:rPr>
              <a:t> , Ε </a:t>
            </a:r>
            <a:r>
              <a:rPr lang="el-GR" sz="800" dirty="0" err="1">
                <a:latin typeface="Courier New" panose="02070309020205020404" pitchFamily="49" charset="0"/>
                <a:cs typeface="Courier New" panose="02070309020205020404" pitchFamily="49" charset="0"/>
              </a:rPr>
              <a:t>επιβατηγο</a:t>
            </a:r>
            <a:r>
              <a:rPr lang="el-GR" sz="800" dirty="0">
                <a:latin typeface="Courier New" panose="02070309020205020404" pitchFamily="49" charset="0"/>
                <a:cs typeface="Courier New" panose="02070309020205020404" pitchFamily="49" charset="0"/>
              </a:rPr>
              <a:t>’</a:t>
            </a:r>
          </a:p>
          <a:p>
            <a:r>
              <a:rPr lang="el-GR" sz="800" dirty="0" err="1">
                <a:latin typeface="Courier New" panose="02070309020205020404" pitchFamily="49" charset="0"/>
                <a:cs typeface="Courier New" panose="02070309020205020404" pitchFamily="49" charset="0"/>
              </a:rPr>
              <a:t>Διαβασε</a:t>
            </a:r>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οχημα</a:t>
            </a:r>
            <a:endParaRPr lang="el-GR" sz="800" dirty="0">
              <a:latin typeface="Courier New" panose="02070309020205020404" pitchFamily="49" charset="0"/>
              <a:cs typeface="Courier New" panose="02070309020205020404" pitchFamily="49" charset="0"/>
            </a:endParaRPr>
          </a:p>
          <a:p>
            <a:r>
              <a:rPr lang="el-GR" sz="800" dirty="0">
                <a:latin typeface="Courier New" panose="02070309020205020404" pitchFamily="49" charset="0"/>
                <a:cs typeface="Courier New" panose="02070309020205020404" pitchFamily="49" charset="0"/>
              </a:rPr>
              <a:t>Αν </a:t>
            </a:r>
            <a:r>
              <a:rPr lang="el-GR" sz="800" dirty="0" err="1">
                <a:latin typeface="Courier New" panose="02070309020205020404" pitchFamily="49" charset="0"/>
                <a:cs typeface="Courier New" panose="02070309020205020404" pitchFamily="49" charset="0"/>
              </a:rPr>
              <a:t>οχημα</a:t>
            </a:r>
            <a:r>
              <a:rPr lang="el-GR" sz="800" dirty="0">
                <a:latin typeface="Courier New" panose="02070309020205020404" pitchFamily="49" charset="0"/>
                <a:cs typeface="Courier New" panose="02070309020205020404" pitchFamily="49" charset="0"/>
              </a:rPr>
              <a:t>=‘Β’ </a:t>
            </a:r>
            <a:r>
              <a:rPr lang="el-GR" sz="800" dirty="0" err="1">
                <a:latin typeface="Courier New" panose="02070309020205020404" pitchFamily="49" charset="0"/>
                <a:cs typeface="Courier New" panose="02070309020205020404" pitchFamily="49" charset="0"/>
              </a:rPr>
              <a:t>τοτε</a:t>
            </a:r>
            <a:endParaRPr lang="el-GR" sz="800" dirty="0">
              <a:latin typeface="Courier New" panose="02070309020205020404" pitchFamily="49" charset="0"/>
              <a:cs typeface="Courier New" panose="02070309020205020404" pitchFamily="49" charset="0"/>
            </a:endParaRPr>
          </a:p>
          <a:p>
            <a:r>
              <a:rPr lang="el-GR" sz="800" dirty="0">
                <a:latin typeface="Courier New" panose="02070309020205020404" pitchFamily="49" charset="0"/>
                <a:cs typeface="Courier New" panose="02070309020205020404" pitchFamily="49" charset="0"/>
              </a:rPr>
              <a:t>   </a:t>
            </a:r>
            <a:r>
              <a:rPr lang="el-GR" sz="800" dirty="0" err="1">
                <a:highlight>
                  <a:srgbClr val="FFFF00"/>
                </a:highlight>
                <a:latin typeface="Courier New" panose="02070309020205020404" pitchFamily="49" charset="0"/>
                <a:cs typeface="Courier New" panose="02070309020205020404" pitchFamily="49" charset="0"/>
              </a:rPr>
              <a:t>ποσο_βυτιο</a:t>
            </a:r>
            <a:r>
              <a:rPr lang="el-GR" sz="800" dirty="0">
                <a:highlight>
                  <a:srgbClr val="FFFF00"/>
                </a:highlight>
                <a:latin typeface="Courier New" panose="02070309020205020404" pitchFamily="49" charset="0"/>
                <a:cs typeface="Courier New" panose="02070309020205020404" pitchFamily="49" charset="0"/>
              </a:rPr>
              <a:t> &lt;- </a:t>
            </a:r>
            <a:r>
              <a:rPr lang="el-GR" sz="800" dirty="0" err="1">
                <a:highlight>
                  <a:srgbClr val="FFFF00"/>
                </a:highlight>
                <a:latin typeface="Courier New" panose="02070309020205020404" pitchFamily="49" charset="0"/>
                <a:cs typeface="Courier New" panose="02070309020205020404" pitchFamily="49" charset="0"/>
              </a:rPr>
              <a:t>ποσο_βυτιο</a:t>
            </a:r>
            <a:r>
              <a:rPr lang="el-GR" sz="800" dirty="0">
                <a:highlight>
                  <a:srgbClr val="FFFF00"/>
                </a:highlight>
                <a:latin typeface="Courier New" panose="02070309020205020404" pitchFamily="49" charset="0"/>
                <a:cs typeface="Courier New" panose="02070309020205020404" pitchFamily="49" charset="0"/>
              </a:rPr>
              <a:t> + (10000-ποσοτητα)</a:t>
            </a:r>
          </a:p>
          <a:p>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ποσοτητα</a:t>
            </a:r>
            <a:r>
              <a:rPr lang="el-GR" sz="800" dirty="0">
                <a:latin typeface="Courier New" panose="02070309020205020404" pitchFamily="49" charset="0"/>
                <a:cs typeface="Courier New" panose="02070309020205020404" pitchFamily="49" charset="0"/>
              </a:rPr>
              <a:t> &lt;- 10000</a:t>
            </a:r>
          </a:p>
          <a:p>
            <a:r>
              <a:rPr lang="el-GR" sz="800" dirty="0" err="1">
                <a:latin typeface="Courier New" panose="02070309020205020404" pitchFamily="49" charset="0"/>
                <a:cs typeface="Courier New" panose="02070309020205020404" pitchFamily="49" charset="0"/>
              </a:rPr>
              <a:t>Αλλιως_αν</a:t>
            </a:r>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οχημα</a:t>
            </a:r>
            <a:r>
              <a:rPr lang="el-GR" sz="800" dirty="0">
                <a:latin typeface="Courier New" panose="02070309020205020404" pitchFamily="49" charset="0"/>
                <a:cs typeface="Courier New" panose="02070309020205020404" pitchFamily="49" charset="0"/>
              </a:rPr>
              <a:t>= ‘Ε’ </a:t>
            </a:r>
            <a:r>
              <a:rPr lang="el-GR" sz="800" dirty="0" err="1">
                <a:latin typeface="Courier New" panose="02070309020205020404" pitchFamily="49" charset="0"/>
                <a:cs typeface="Courier New" panose="02070309020205020404" pitchFamily="49" charset="0"/>
              </a:rPr>
              <a:t>τοτε</a:t>
            </a:r>
            <a:endParaRPr lang="el-GR" sz="800" dirty="0">
              <a:latin typeface="Courier New" panose="02070309020205020404" pitchFamily="49" charset="0"/>
              <a:cs typeface="Courier New" panose="02070309020205020404" pitchFamily="49" charset="0"/>
            </a:endParaRPr>
          </a:p>
          <a:p>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γραψε</a:t>
            </a:r>
            <a:r>
              <a:rPr lang="el-GR" sz="800" dirty="0">
                <a:latin typeface="Courier New" panose="02070309020205020404" pitchFamily="49" charset="0"/>
                <a:cs typeface="Courier New" panose="02070309020205020404" pitchFamily="49" charset="0"/>
              </a:rPr>
              <a:t> ‘ </a:t>
            </a:r>
            <a:r>
              <a:rPr lang="el-GR" sz="800" dirty="0" err="1">
                <a:latin typeface="Courier New" panose="02070309020205020404" pitchFamily="49" charset="0"/>
                <a:cs typeface="Courier New" panose="02070309020205020404" pitchFamily="49" charset="0"/>
              </a:rPr>
              <a:t>ποσα</a:t>
            </a:r>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λιτρα</a:t>
            </a:r>
            <a:r>
              <a:rPr lang="el-GR" sz="800" dirty="0">
                <a:latin typeface="Courier New" panose="02070309020205020404" pitchFamily="49" charset="0"/>
                <a:cs typeface="Courier New" panose="02070309020205020404" pitchFamily="49" charset="0"/>
              </a:rPr>
              <a:t> να </a:t>
            </a:r>
            <a:r>
              <a:rPr lang="el-GR" sz="800" dirty="0" err="1">
                <a:latin typeface="Courier New" panose="02070309020205020404" pitchFamily="49" charset="0"/>
                <a:cs typeface="Courier New" panose="02070309020205020404" pitchFamily="49" charset="0"/>
              </a:rPr>
              <a:t>βαλω</a:t>
            </a:r>
            <a:r>
              <a:rPr lang="el-GR" sz="800" dirty="0">
                <a:latin typeface="Courier New" panose="02070309020205020404" pitchFamily="49" charset="0"/>
                <a:cs typeface="Courier New" panose="02070309020205020404" pitchFamily="49" charset="0"/>
              </a:rPr>
              <a:t>’</a:t>
            </a:r>
          </a:p>
          <a:p>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διαβασε</a:t>
            </a:r>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λιτρα</a:t>
            </a:r>
            <a:endParaRPr lang="el-GR" sz="800" dirty="0">
              <a:latin typeface="Courier New" panose="02070309020205020404" pitchFamily="49" charset="0"/>
              <a:cs typeface="Courier New" panose="02070309020205020404" pitchFamily="49" charset="0"/>
            </a:endParaRPr>
          </a:p>
          <a:p>
            <a:r>
              <a:rPr lang="el-GR" sz="800" dirty="0">
                <a:latin typeface="Courier New" panose="02070309020205020404" pitchFamily="49" charset="0"/>
                <a:cs typeface="Courier New" panose="02070309020205020404" pitchFamily="49" charset="0"/>
              </a:rPr>
              <a:t>   αν </a:t>
            </a:r>
            <a:r>
              <a:rPr lang="el-GR" sz="800" dirty="0" err="1">
                <a:latin typeface="Courier New" panose="02070309020205020404" pitchFamily="49" charset="0"/>
                <a:cs typeface="Courier New" panose="02070309020205020404" pitchFamily="49" charset="0"/>
              </a:rPr>
              <a:t>λιτρα</a:t>
            </a:r>
            <a:r>
              <a:rPr lang="el-GR" sz="800" dirty="0">
                <a:latin typeface="Courier New" panose="02070309020205020404" pitchFamily="49" charset="0"/>
                <a:cs typeface="Courier New" panose="02070309020205020404" pitchFamily="49" charset="0"/>
              </a:rPr>
              <a:t>&lt; </a:t>
            </a:r>
            <a:r>
              <a:rPr lang="el-GR" sz="800" dirty="0" err="1">
                <a:latin typeface="Courier New" panose="02070309020205020404" pitchFamily="49" charset="0"/>
                <a:cs typeface="Courier New" panose="02070309020205020404" pitchFamily="49" charset="0"/>
              </a:rPr>
              <a:t>ποσοτητα</a:t>
            </a:r>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τοτε</a:t>
            </a:r>
            <a:endParaRPr lang="el-GR" sz="800" dirty="0">
              <a:latin typeface="Courier New" panose="02070309020205020404" pitchFamily="49" charset="0"/>
              <a:cs typeface="Courier New" panose="02070309020205020404" pitchFamily="49" charset="0"/>
            </a:endParaRPr>
          </a:p>
          <a:p>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ποσοτητα</a:t>
            </a:r>
            <a:r>
              <a:rPr lang="el-GR" sz="800" dirty="0">
                <a:latin typeface="Courier New" panose="02070309020205020404" pitchFamily="49" charset="0"/>
                <a:cs typeface="Courier New" panose="02070309020205020404" pitchFamily="49" charset="0"/>
              </a:rPr>
              <a:t> &lt;- </a:t>
            </a:r>
            <a:r>
              <a:rPr lang="el-GR" sz="800" dirty="0" err="1">
                <a:latin typeface="Courier New" panose="02070309020205020404" pitchFamily="49" charset="0"/>
                <a:cs typeface="Courier New" panose="02070309020205020404" pitchFamily="49" charset="0"/>
              </a:rPr>
              <a:t>ποσοτητα</a:t>
            </a:r>
            <a:r>
              <a:rPr lang="el-GR" sz="800" dirty="0">
                <a:latin typeface="Courier New" panose="02070309020205020404" pitchFamily="49" charset="0"/>
                <a:cs typeface="Courier New" panose="02070309020205020404" pitchFamily="49" charset="0"/>
              </a:rPr>
              <a:t> – </a:t>
            </a:r>
            <a:r>
              <a:rPr lang="el-GR" sz="800" dirty="0" err="1">
                <a:latin typeface="Courier New" panose="02070309020205020404" pitchFamily="49" charset="0"/>
                <a:cs typeface="Courier New" panose="02070309020205020404" pitchFamily="49" charset="0"/>
              </a:rPr>
              <a:t>λιτρα</a:t>
            </a:r>
            <a:endParaRPr lang="el-GR" sz="800" dirty="0">
              <a:latin typeface="Courier New" panose="02070309020205020404" pitchFamily="49" charset="0"/>
              <a:cs typeface="Courier New" panose="02070309020205020404" pitchFamily="49" charset="0"/>
            </a:endParaRPr>
          </a:p>
          <a:p>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μη_εξ</a:t>
            </a:r>
            <a:r>
              <a:rPr lang="el-GR" sz="800" dirty="0">
                <a:latin typeface="Courier New" panose="02070309020205020404" pitchFamily="49" charset="0"/>
                <a:cs typeface="Courier New" panose="02070309020205020404" pitchFamily="49" charset="0"/>
              </a:rPr>
              <a:t> &lt;- 0 </a:t>
            </a:r>
          </a:p>
          <a:p>
            <a:r>
              <a:rPr lang="el-GR" sz="800" dirty="0">
                <a:latin typeface="Courier New" panose="02070309020205020404" pitchFamily="49" charset="0"/>
                <a:cs typeface="Courier New" panose="02070309020205020404" pitchFamily="49" charset="0"/>
              </a:rPr>
              <a:t>      </a:t>
            </a:r>
            <a:r>
              <a:rPr lang="el-GR" sz="800" dirty="0" err="1">
                <a:highlight>
                  <a:srgbClr val="FFFF00"/>
                </a:highlight>
                <a:latin typeface="Courier New" panose="02070309020205020404" pitchFamily="49" charset="0"/>
                <a:cs typeface="Courier New" panose="02070309020205020404" pitchFamily="49" charset="0"/>
              </a:rPr>
              <a:t>ποσα</a:t>
            </a:r>
            <a:r>
              <a:rPr lang="el-GR" sz="800" dirty="0">
                <a:highlight>
                  <a:srgbClr val="FFFF00"/>
                </a:highlight>
                <a:latin typeface="Courier New" panose="02070309020205020404" pitchFamily="49" charset="0"/>
                <a:cs typeface="Courier New" panose="02070309020205020404" pitchFamily="49" charset="0"/>
              </a:rPr>
              <a:t> &lt;- </a:t>
            </a:r>
            <a:r>
              <a:rPr lang="el-GR" sz="800" dirty="0" err="1">
                <a:highlight>
                  <a:srgbClr val="FFFF00"/>
                </a:highlight>
                <a:latin typeface="Courier New" panose="02070309020205020404" pitchFamily="49" charset="0"/>
                <a:cs typeface="Courier New" panose="02070309020205020404" pitchFamily="49" charset="0"/>
              </a:rPr>
              <a:t>ποσα</a:t>
            </a:r>
            <a:r>
              <a:rPr lang="el-GR" sz="800" dirty="0">
                <a:highlight>
                  <a:srgbClr val="FFFF00"/>
                </a:highlight>
                <a:latin typeface="Courier New" panose="02070309020205020404" pitchFamily="49" charset="0"/>
                <a:cs typeface="Courier New" panose="02070309020205020404" pitchFamily="49" charset="0"/>
              </a:rPr>
              <a:t> + 1</a:t>
            </a:r>
          </a:p>
          <a:p>
            <a:r>
              <a:rPr lang="el-GR" sz="800" dirty="0">
                <a:highlight>
                  <a:srgbClr val="FFFF00"/>
                </a:highlight>
                <a:latin typeface="Courier New" panose="02070309020205020404" pitchFamily="49" charset="0"/>
                <a:cs typeface="Courier New" panose="02070309020205020404" pitchFamily="49" charset="0"/>
              </a:rPr>
              <a:t>      </a:t>
            </a:r>
            <a:r>
              <a:rPr lang="el-GR" sz="800" dirty="0" err="1">
                <a:highlight>
                  <a:srgbClr val="FFFF00"/>
                </a:highlight>
                <a:latin typeface="Courier New" panose="02070309020205020404" pitchFamily="49" charset="0"/>
                <a:cs typeface="Courier New" panose="02070309020205020404" pitchFamily="49" charset="0"/>
              </a:rPr>
              <a:t>συνολο</a:t>
            </a:r>
            <a:r>
              <a:rPr lang="el-GR" sz="800" dirty="0">
                <a:highlight>
                  <a:srgbClr val="FFFF00"/>
                </a:highlight>
                <a:latin typeface="Courier New" panose="02070309020205020404" pitchFamily="49" charset="0"/>
                <a:cs typeface="Courier New" panose="02070309020205020404" pitchFamily="49" charset="0"/>
              </a:rPr>
              <a:t> &lt;- </a:t>
            </a:r>
            <a:r>
              <a:rPr lang="el-GR" sz="800" dirty="0" err="1">
                <a:highlight>
                  <a:srgbClr val="FFFF00"/>
                </a:highlight>
                <a:latin typeface="Courier New" panose="02070309020205020404" pitchFamily="49" charset="0"/>
                <a:cs typeface="Courier New" panose="02070309020205020404" pitchFamily="49" charset="0"/>
              </a:rPr>
              <a:t>συνολο</a:t>
            </a:r>
            <a:r>
              <a:rPr lang="el-GR" sz="800" dirty="0">
                <a:highlight>
                  <a:srgbClr val="FFFF00"/>
                </a:highlight>
                <a:latin typeface="Courier New" panose="02070309020205020404" pitchFamily="49" charset="0"/>
                <a:cs typeface="Courier New" panose="02070309020205020404" pitchFamily="49" charset="0"/>
              </a:rPr>
              <a:t> +</a:t>
            </a:r>
            <a:r>
              <a:rPr lang="el-GR" sz="800" dirty="0" err="1">
                <a:highlight>
                  <a:srgbClr val="FFFF00"/>
                </a:highlight>
                <a:latin typeface="Courier New" panose="02070309020205020404" pitchFamily="49" charset="0"/>
                <a:cs typeface="Courier New" panose="02070309020205020404" pitchFamily="49" charset="0"/>
              </a:rPr>
              <a:t>λιτρα</a:t>
            </a:r>
            <a:endParaRPr lang="el-GR" sz="800" dirty="0">
              <a:highlight>
                <a:srgbClr val="FFFF00"/>
              </a:highlight>
              <a:latin typeface="Courier New" panose="02070309020205020404" pitchFamily="49" charset="0"/>
              <a:cs typeface="Courier New" panose="02070309020205020404" pitchFamily="49" charset="0"/>
            </a:endParaRPr>
          </a:p>
          <a:p>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αλλιως</a:t>
            </a:r>
            <a:endParaRPr lang="el-GR" sz="800" dirty="0">
              <a:latin typeface="Courier New" panose="02070309020205020404" pitchFamily="49" charset="0"/>
              <a:cs typeface="Courier New" panose="02070309020205020404" pitchFamily="49" charset="0"/>
            </a:endParaRPr>
          </a:p>
          <a:p>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μη_εξ</a:t>
            </a:r>
            <a:r>
              <a:rPr lang="el-GR" sz="800" dirty="0">
                <a:latin typeface="Courier New" panose="02070309020205020404" pitchFamily="49" charset="0"/>
                <a:cs typeface="Courier New" panose="02070309020205020404" pitchFamily="49" charset="0"/>
              </a:rPr>
              <a:t> &lt;- </a:t>
            </a:r>
            <a:r>
              <a:rPr lang="el-GR" sz="800" dirty="0" err="1">
                <a:latin typeface="Courier New" panose="02070309020205020404" pitchFamily="49" charset="0"/>
                <a:cs typeface="Courier New" panose="02070309020205020404" pitchFamily="49" charset="0"/>
              </a:rPr>
              <a:t>μη_εξ</a:t>
            </a:r>
            <a:r>
              <a:rPr lang="el-GR" sz="800" dirty="0">
                <a:latin typeface="Courier New" panose="02070309020205020404" pitchFamily="49" charset="0"/>
                <a:cs typeface="Courier New" panose="02070309020205020404" pitchFamily="49" charset="0"/>
              </a:rPr>
              <a:t> + 1</a:t>
            </a:r>
          </a:p>
          <a:p>
            <a:r>
              <a:rPr lang="el-GR" sz="800" dirty="0">
                <a:latin typeface="Courier New" panose="02070309020205020404" pitchFamily="49" charset="0"/>
                <a:cs typeface="Courier New" panose="02070309020205020404" pitchFamily="49" charset="0"/>
              </a:rPr>
              <a:t>   </a:t>
            </a:r>
            <a:r>
              <a:rPr lang="el-GR" sz="800" dirty="0" err="1">
                <a:latin typeface="Courier New" panose="02070309020205020404" pitchFamily="49" charset="0"/>
                <a:cs typeface="Courier New" panose="02070309020205020404" pitchFamily="49" charset="0"/>
              </a:rPr>
              <a:t>τελος_αν</a:t>
            </a:r>
            <a:endParaRPr lang="el-GR" sz="800" dirty="0">
              <a:latin typeface="Courier New" panose="02070309020205020404" pitchFamily="49" charset="0"/>
              <a:cs typeface="Courier New" panose="02070309020205020404" pitchFamily="49" charset="0"/>
            </a:endParaRPr>
          </a:p>
          <a:p>
            <a:r>
              <a:rPr lang="el-GR" sz="800" dirty="0" err="1">
                <a:latin typeface="Courier New" panose="02070309020205020404" pitchFamily="49" charset="0"/>
                <a:cs typeface="Courier New" panose="02070309020205020404" pitchFamily="49" charset="0"/>
              </a:rPr>
              <a:t>Τελος_αν</a:t>
            </a:r>
            <a:endParaRPr lang="el-GR" sz="800" dirty="0">
              <a:latin typeface="Courier New" panose="02070309020205020404" pitchFamily="49" charset="0"/>
              <a:cs typeface="Courier New" panose="02070309020205020404" pitchFamily="49" charset="0"/>
            </a:endParaRPr>
          </a:p>
          <a:p>
            <a:r>
              <a:rPr lang="el-GR" sz="800" dirty="0" err="1">
                <a:latin typeface="Courier New" panose="02070309020205020404" pitchFamily="49" charset="0"/>
                <a:cs typeface="Courier New" panose="02070309020205020404" pitchFamily="49" charset="0"/>
              </a:rPr>
              <a:t>Τελος_επαναληψης</a:t>
            </a:r>
            <a:endParaRPr lang="el-GR" sz="800" dirty="0">
              <a:latin typeface="Courier New" panose="02070309020205020404" pitchFamily="49" charset="0"/>
              <a:cs typeface="Courier New" panose="02070309020205020404" pitchFamily="49" charset="0"/>
            </a:endParaRPr>
          </a:p>
          <a:p>
            <a:endParaRPr lang="el-GR" sz="800" dirty="0">
              <a:latin typeface="Courier New" panose="02070309020205020404" pitchFamily="49" charset="0"/>
              <a:cs typeface="Courier New" panose="02070309020205020404" pitchFamily="49" charset="0"/>
            </a:endParaRPr>
          </a:p>
        </p:txBody>
      </p:sp>
      <p:sp>
        <p:nvSpPr>
          <p:cNvPr id="6" name="TextBox 5">
            <a:extLst>
              <a:ext uri="{FF2B5EF4-FFF2-40B4-BE49-F238E27FC236}">
                <a16:creationId xmlns:a16="http://schemas.microsoft.com/office/drawing/2014/main" id="{07FC29F2-F155-4DAA-81BB-74DB33159FE7}"/>
              </a:ext>
            </a:extLst>
          </p:cNvPr>
          <p:cNvSpPr txBox="1"/>
          <p:nvPr/>
        </p:nvSpPr>
        <p:spPr>
          <a:xfrm>
            <a:off x="4638503" y="4926348"/>
            <a:ext cx="7040880" cy="923330"/>
          </a:xfrm>
          <a:prstGeom prst="rect">
            <a:avLst/>
          </a:prstGeom>
          <a:noFill/>
        </p:spPr>
        <p:txBody>
          <a:bodyPr wrap="square" rtlCol="0">
            <a:spAutoFit/>
          </a:bodyPr>
          <a:lstStyle/>
          <a:p>
            <a:r>
              <a:rPr lang="el-GR" dirty="0" err="1">
                <a:latin typeface="Courier New" panose="02070309020205020404" pitchFamily="49" charset="0"/>
                <a:cs typeface="Courier New" panose="02070309020205020404" pitchFamily="49" charset="0"/>
              </a:rPr>
              <a:t>Γραψε</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μεσος</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ορος</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λιτρων</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συνολο</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ποσα</a:t>
            </a:r>
            <a:endParaRPr lang="el-GR" dirty="0">
              <a:latin typeface="Courier New" panose="02070309020205020404" pitchFamily="49" charset="0"/>
              <a:cs typeface="Courier New" panose="02070309020205020404" pitchFamily="49" charset="0"/>
            </a:endParaRPr>
          </a:p>
          <a:p>
            <a:r>
              <a:rPr lang="el-GR" dirty="0" err="1">
                <a:latin typeface="Courier New" panose="02070309020205020404" pitchFamily="49" charset="0"/>
                <a:cs typeface="Courier New" panose="02070309020205020404" pitchFamily="49" charset="0"/>
              </a:rPr>
              <a:t>Γραψε</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βυτιοφορα</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γεμισαν</a:t>
            </a:r>
            <a:r>
              <a:rPr lang="el-GR" dirty="0">
                <a:latin typeface="Courier New" panose="02070309020205020404" pitchFamily="49" charset="0"/>
                <a:cs typeface="Courier New" panose="02070309020205020404" pitchFamily="49" charset="0"/>
              </a:rPr>
              <a:t> με ‘, </a:t>
            </a:r>
            <a:r>
              <a:rPr lang="el-GR" dirty="0" err="1">
                <a:latin typeface="Courier New" panose="02070309020205020404" pitchFamily="49" charset="0"/>
                <a:cs typeface="Courier New" panose="02070309020205020404" pitchFamily="49" charset="0"/>
              </a:rPr>
              <a:t>ποσο_βυτιο</a:t>
            </a:r>
            <a:r>
              <a:rPr lang="el-GR" dirty="0">
                <a:latin typeface="Courier New" panose="02070309020205020404" pitchFamily="49" charset="0"/>
                <a:cs typeface="Courier New" panose="02070309020205020404" pitchFamily="49" charset="0"/>
              </a:rPr>
              <a:t>, ‘</a:t>
            </a:r>
            <a:r>
              <a:rPr lang="el-GR" dirty="0" err="1">
                <a:latin typeface="Courier New" panose="02070309020205020404" pitchFamily="49" charset="0"/>
                <a:cs typeface="Courier New" panose="02070309020205020404" pitchFamily="49" charset="0"/>
              </a:rPr>
              <a:t>λιτρα</a:t>
            </a:r>
            <a:endParaRPr lang="el-GR" dirty="0">
              <a:latin typeface="Courier New" panose="02070309020205020404" pitchFamily="49" charset="0"/>
              <a:cs typeface="Courier New" panose="02070309020205020404" pitchFamily="49" charset="0"/>
            </a:endParaRPr>
          </a:p>
          <a:p>
            <a:r>
              <a:rPr lang="el-GR" dirty="0" err="1">
                <a:latin typeface="Courier New" panose="02070309020205020404" pitchFamily="49" charset="0"/>
                <a:cs typeface="Courier New" panose="02070309020205020404" pitchFamily="49" charset="0"/>
              </a:rPr>
              <a:t>Τελος_προγραμματος</a:t>
            </a:r>
            <a:r>
              <a:rPr lang="el-GR" dirty="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2079235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BB71040-E461-4526-90B1-246311CC87A0}"/>
              </a:ext>
            </a:extLst>
          </p:cNvPr>
          <p:cNvPicPr>
            <a:picLocks noChangeAspect="1"/>
          </p:cNvPicPr>
          <p:nvPr/>
        </p:nvPicPr>
        <p:blipFill>
          <a:blip r:embed="rId2"/>
          <a:stretch>
            <a:fillRect/>
          </a:stretch>
        </p:blipFill>
        <p:spPr>
          <a:xfrm>
            <a:off x="324196" y="297515"/>
            <a:ext cx="11570530" cy="4365925"/>
          </a:xfrm>
          <a:prstGeom prst="rect">
            <a:avLst/>
          </a:prstGeom>
        </p:spPr>
      </p:pic>
    </p:spTree>
    <p:extLst>
      <p:ext uri="{BB962C8B-B14F-4D97-AF65-F5344CB8AC3E}">
        <p14:creationId xmlns:p14="http://schemas.microsoft.com/office/powerpoint/2010/main" val="29808095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8429A-E75B-42AB-9D8E-2C3784A6C67E}"/>
              </a:ext>
            </a:extLst>
          </p:cNvPr>
          <p:cNvSpPr>
            <a:spLocks noGrp="1"/>
          </p:cNvSpPr>
          <p:nvPr>
            <p:ph type="title"/>
          </p:nvPr>
        </p:nvSpPr>
        <p:spPr>
          <a:xfrm>
            <a:off x="838200" y="365126"/>
            <a:ext cx="10515600" cy="856846"/>
          </a:xfrm>
        </p:spPr>
        <p:txBody>
          <a:bodyPr>
            <a:normAutofit/>
          </a:bodyPr>
          <a:lstStyle/>
          <a:p>
            <a:r>
              <a:rPr lang="el-GR" dirty="0"/>
              <a:t>ΘΕΜΑ 3</a:t>
            </a:r>
            <a:r>
              <a:rPr lang="el-GR" baseline="30000" dirty="0"/>
              <a:t> </a:t>
            </a:r>
            <a:r>
              <a:rPr lang="el-GR" dirty="0"/>
              <a:t>- 2005</a:t>
            </a:r>
          </a:p>
        </p:txBody>
      </p:sp>
      <p:sp>
        <p:nvSpPr>
          <p:cNvPr id="3" name="Content Placeholder 2">
            <a:extLst>
              <a:ext uri="{FF2B5EF4-FFF2-40B4-BE49-F238E27FC236}">
                <a16:creationId xmlns:a16="http://schemas.microsoft.com/office/drawing/2014/main" id="{3D210BEB-1A0F-4D25-93C7-E1A792F6173E}"/>
              </a:ext>
            </a:extLst>
          </p:cNvPr>
          <p:cNvSpPr>
            <a:spLocks noGrp="1"/>
          </p:cNvSpPr>
          <p:nvPr>
            <p:ph idx="1"/>
          </p:nvPr>
        </p:nvSpPr>
        <p:spPr/>
        <p:txBody>
          <a:bodyPr>
            <a:normAutofit lnSpcReduction="10000"/>
          </a:bodyPr>
          <a:lstStyle/>
          <a:p>
            <a:pPr marL="0" indent="0">
              <a:buNone/>
            </a:pPr>
            <a:r>
              <a:rPr lang="el-GR" dirty="0"/>
              <a:t>Εκατό (100) υποψήφιοι του ΑΣΕΠ διαγωνίζονται σε τρία μαθήματα για την κάλυψη θέσεων του ∆</a:t>
            </a:r>
            <a:r>
              <a:rPr lang="el-GR" dirty="0" err="1"/>
              <a:t>ημοσίου</a:t>
            </a:r>
            <a:r>
              <a:rPr lang="el-GR" dirty="0"/>
              <a:t>. Να γραφεί κύριο πρόγραμμα σε ΓΛΩΣΣΑ που να κάνει τα παρακάτω: </a:t>
            </a:r>
          </a:p>
          <a:p>
            <a:pPr marL="0" indent="0">
              <a:buNone/>
            </a:pPr>
            <a:r>
              <a:rPr lang="el-GR" dirty="0"/>
              <a:t>α) ∆</a:t>
            </a:r>
            <a:r>
              <a:rPr lang="el-GR" dirty="0" err="1"/>
              <a:t>ιαβάζει</a:t>
            </a:r>
            <a:r>
              <a:rPr lang="el-GR" dirty="0"/>
              <a:t> τα ονόματα των 100 υποψηφίων του ΑΣΕΠ και τη βαθμολογία καθενός υποψηφίου σε τρία διαφορετικά μαθήματα. (Θεωρήστε ότι η βαθμολογία κάθε μαθήματος είναι από 1 έως 20).  (Μονάδες 4)</a:t>
            </a:r>
          </a:p>
          <a:p>
            <a:pPr marL="0" indent="0">
              <a:buNone/>
            </a:pPr>
            <a:r>
              <a:rPr lang="el-GR" dirty="0"/>
              <a:t>β) Βρίσκει και τυπώνει τον ελάχιστο και τον μέγιστο βαθμό καθενός υποψηφίου στα τρία μαθήματα που εξετάστηκε. (Μονάδες 6)</a:t>
            </a:r>
          </a:p>
          <a:p>
            <a:pPr marL="0" indent="0">
              <a:buNone/>
            </a:pPr>
            <a:r>
              <a:rPr lang="el-GR" dirty="0"/>
              <a:t>γ) Εκτύπωση του μέσου όρου κάθε υποψηφίου στα τρία μαθήματα που διαγωνίστηκε. (Μονάδες 10)</a:t>
            </a:r>
          </a:p>
        </p:txBody>
      </p:sp>
    </p:spTree>
    <p:extLst>
      <p:ext uri="{BB962C8B-B14F-4D97-AF65-F5344CB8AC3E}">
        <p14:creationId xmlns:p14="http://schemas.microsoft.com/office/powerpoint/2010/main" val="3084636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C91F7-D678-468A-AC91-6AF68BFF6C7F}"/>
              </a:ext>
            </a:extLst>
          </p:cNvPr>
          <p:cNvSpPr>
            <a:spLocks noGrp="1"/>
          </p:cNvSpPr>
          <p:nvPr>
            <p:ph type="title"/>
          </p:nvPr>
        </p:nvSpPr>
        <p:spPr>
          <a:xfrm>
            <a:off x="838200" y="365126"/>
            <a:ext cx="10515600" cy="607464"/>
          </a:xfrm>
        </p:spPr>
        <p:txBody>
          <a:bodyPr>
            <a:normAutofit fontScale="90000"/>
          </a:bodyPr>
          <a:lstStyle/>
          <a:p>
            <a:r>
              <a:rPr lang="el-GR" dirty="0"/>
              <a:t>Θέμα Γ 2006 - επαναληπτικές</a:t>
            </a:r>
          </a:p>
        </p:txBody>
      </p:sp>
      <p:sp>
        <p:nvSpPr>
          <p:cNvPr id="3" name="Content Placeholder 2">
            <a:extLst>
              <a:ext uri="{FF2B5EF4-FFF2-40B4-BE49-F238E27FC236}">
                <a16:creationId xmlns:a16="http://schemas.microsoft.com/office/drawing/2014/main" id="{677662AD-84AD-46B4-A01E-C362612960DA}"/>
              </a:ext>
            </a:extLst>
          </p:cNvPr>
          <p:cNvSpPr>
            <a:spLocks noGrp="1"/>
          </p:cNvSpPr>
          <p:nvPr>
            <p:ph idx="1"/>
          </p:nvPr>
        </p:nvSpPr>
        <p:spPr>
          <a:xfrm>
            <a:off x="382385" y="972590"/>
            <a:ext cx="3965172" cy="1517901"/>
          </a:xfrm>
        </p:spPr>
        <p:txBody>
          <a:bodyPr>
            <a:normAutofit/>
          </a:bodyPr>
          <a:lstStyle/>
          <a:p>
            <a:endParaRPr lang="el-GR" sz="2000" dirty="0"/>
          </a:p>
          <a:p>
            <a:pPr marL="0" indent="0">
              <a:buNone/>
            </a:pPr>
            <a:r>
              <a:rPr lang="el-GR" sz="2000" dirty="0"/>
              <a:t>Σε ένα πάρκινγκ η χρέωση γίνεται κλιμακωτά, όπως φαίνεται στον παρακάτω πίνακα:</a:t>
            </a:r>
          </a:p>
        </p:txBody>
      </p:sp>
      <p:pic>
        <p:nvPicPr>
          <p:cNvPr id="5" name="Picture 4">
            <a:extLst>
              <a:ext uri="{FF2B5EF4-FFF2-40B4-BE49-F238E27FC236}">
                <a16:creationId xmlns:a16="http://schemas.microsoft.com/office/drawing/2014/main" id="{0788FE16-6439-4F60-9E69-1488756D6BA2}"/>
              </a:ext>
            </a:extLst>
          </p:cNvPr>
          <p:cNvPicPr>
            <a:picLocks noChangeAspect="1"/>
          </p:cNvPicPr>
          <p:nvPr/>
        </p:nvPicPr>
        <p:blipFill>
          <a:blip r:embed="rId2"/>
          <a:stretch>
            <a:fillRect/>
          </a:stretch>
        </p:blipFill>
        <p:spPr>
          <a:xfrm>
            <a:off x="4658311" y="1067090"/>
            <a:ext cx="7274926" cy="1715370"/>
          </a:xfrm>
          <a:prstGeom prst="rect">
            <a:avLst/>
          </a:prstGeom>
        </p:spPr>
      </p:pic>
      <p:sp>
        <p:nvSpPr>
          <p:cNvPr id="7" name="TextBox 6">
            <a:extLst>
              <a:ext uri="{FF2B5EF4-FFF2-40B4-BE49-F238E27FC236}">
                <a16:creationId xmlns:a16="http://schemas.microsoft.com/office/drawing/2014/main" id="{0DFA3AA4-8BD1-4C91-9636-17ED715A612B}"/>
              </a:ext>
            </a:extLst>
          </p:cNvPr>
          <p:cNvSpPr txBox="1"/>
          <p:nvPr/>
        </p:nvSpPr>
        <p:spPr>
          <a:xfrm>
            <a:off x="548640" y="2782460"/>
            <a:ext cx="11575789" cy="3477875"/>
          </a:xfrm>
          <a:prstGeom prst="rect">
            <a:avLst/>
          </a:prstGeom>
          <a:noFill/>
        </p:spPr>
        <p:txBody>
          <a:bodyPr wrap="square">
            <a:spAutoFit/>
          </a:bodyPr>
          <a:lstStyle/>
          <a:p>
            <a:pPr marL="0" indent="0">
              <a:buNone/>
            </a:pPr>
            <a:r>
              <a:rPr lang="el-GR" sz="2000" dirty="0"/>
              <a:t>Να κατασκευάσετε πρόγραμμα το οποίο:</a:t>
            </a:r>
            <a:endParaRPr lang="en-US" sz="2000" dirty="0"/>
          </a:p>
          <a:p>
            <a:pPr marL="0" indent="0">
              <a:buNone/>
            </a:pPr>
            <a:r>
              <a:rPr lang="el-GR" sz="2000" dirty="0"/>
              <a:t>α) περιλαμβάνει τμήμα δηλώσεων. Μονάδες 2</a:t>
            </a:r>
          </a:p>
          <a:p>
            <a:pPr marL="0" indent="0">
              <a:buNone/>
            </a:pPr>
            <a:r>
              <a:rPr lang="el-GR" sz="2000" dirty="0"/>
              <a:t>β) για κάθε αυτοκίνητο που στάθμευσε στο πάρκινγκ:</a:t>
            </a:r>
          </a:p>
          <a:p>
            <a:pPr marL="0" indent="0">
              <a:buNone/>
            </a:pPr>
            <a:r>
              <a:rPr lang="el-GR" sz="2000" dirty="0"/>
              <a:t>i. διαβάζει τον αριθμό κυκλοφορίας μέχρι να δοθεί το 0. Να θεωρήσετε ότι ο αριθμός κυκλοφορίας μπορεί να περιέχει τόσο γράμματα όσο και αριθμούς. Μονάδες 2</a:t>
            </a:r>
          </a:p>
          <a:p>
            <a:pPr marL="0" indent="0">
              <a:buNone/>
            </a:pPr>
            <a:r>
              <a:rPr lang="el-GR" sz="2000" dirty="0" err="1"/>
              <a:t>ii</a:t>
            </a:r>
            <a:r>
              <a:rPr lang="el-GR" sz="2000" dirty="0"/>
              <a:t>. διαβάζει τη διάρκεια στάθμευσης σε ώρες και τη δέχεται μόνο εφ’ όσον είναι μεγαλύτερη από το 0. Μονάδες 3</a:t>
            </a:r>
          </a:p>
          <a:p>
            <a:pPr marL="0" indent="0">
              <a:buNone/>
            </a:pPr>
            <a:r>
              <a:rPr lang="el-GR" sz="2000" dirty="0" err="1"/>
              <a:t>iii</a:t>
            </a:r>
            <a:r>
              <a:rPr lang="el-GR" sz="2000" dirty="0"/>
              <a:t>. Να υπολογίζει το ποσό  που πρέπει να πληρώσει ο κάτοχός του. Μονάδες 7</a:t>
            </a:r>
          </a:p>
          <a:p>
            <a:pPr marL="0" indent="0">
              <a:buNone/>
            </a:pPr>
            <a:r>
              <a:rPr lang="el-GR" sz="2000" dirty="0" err="1"/>
              <a:t>iv</a:t>
            </a:r>
            <a:r>
              <a:rPr lang="el-GR" sz="2000" dirty="0"/>
              <a:t>. εμφανίζει τον αριθμό κυκλοφορίας και το ποσό που αναλογεί. Μονάδες 2</a:t>
            </a:r>
          </a:p>
          <a:p>
            <a:pPr marL="0" indent="0">
              <a:buNone/>
            </a:pPr>
            <a:r>
              <a:rPr lang="el-GR" sz="2000" dirty="0"/>
              <a:t>γ) εμφανίζει το πλήθος των αυτοκινήτων που έμειναν στο πάρκινγκ μέχρι και δύο ώρες. Μονάδες 4</a:t>
            </a:r>
          </a:p>
          <a:p>
            <a:pPr marL="0" indent="0">
              <a:buNone/>
            </a:pPr>
            <a:r>
              <a:rPr lang="el-GR" sz="2000" dirty="0"/>
              <a:t>ΙΙ. Να κατασκευάσετε το </a:t>
            </a:r>
            <a:r>
              <a:rPr lang="el-GR" sz="2000" dirty="0" err="1"/>
              <a:t>υποπρόγραμμα</a:t>
            </a:r>
            <a:r>
              <a:rPr lang="el-GR" sz="2000" dirty="0"/>
              <a:t> που καλείται στο ερώτημα β) </a:t>
            </a:r>
            <a:r>
              <a:rPr lang="el-GR" sz="2000" dirty="0" err="1"/>
              <a:t>iii</a:t>
            </a:r>
            <a:r>
              <a:rPr lang="el-GR" sz="2000" dirty="0"/>
              <a:t>. Μονάδες 5</a:t>
            </a:r>
          </a:p>
        </p:txBody>
      </p:sp>
    </p:spTree>
    <p:extLst>
      <p:ext uri="{BB962C8B-B14F-4D97-AF65-F5344CB8AC3E}">
        <p14:creationId xmlns:p14="http://schemas.microsoft.com/office/powerpoint/2010/main" val="1364172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609B5-C962-4083-AAEE-FCCF753FB75D}"/>
              </a:ext>
            </a:extLst>
          </p:cNvPr>
          <p:cNvSpPr>
            <a:spLocks noGrp="1"/>
          </p:cNvSpPr>
          <p:nvPr>
            <p:ph type="title"/>
          </p:nvPr>
        </p:nvSpPr>
        <p:spPr>
          <a:xfrm>
            <a:off x="838200" y="365125"/>
            <a:ext cx="4614949" cy="732155"/>
          </a:xfrm>
        </p:spPr>
        <p:txBody>
          <a:bodyPr/>
          <a:lstStyle/>
          <a:p>
            <a:r>
              <a:rPr lang="el-GR" dirty="0"/>
              <a:t>Θέμα Γ - 2007</a:t>
            </a:r>
          </a:p>
        </p:txBody>
      </p:sp>
      <p:sp>
        <p:nvSpPr>
          <p:cNvPr id="3" name="Content Placeholder 2">
            <a:extLst>
              <a:ext uri="{FF2B5EF4-FFF2-40B4-BE49-F238E27FC236}">
                <a16:creationId xmlns:a16="http://schemas.microsoft.com/office/drawing/2014/main" id="{A4FBAEDD-F1FA-4D6A-AFBF-74DF4153DF46}"/>
              </a:ext>
            </a:extLst>
          </p:cNvPr>
          <p:cNvSpPr>
            <a:spLocks noGrp="1"/>
          </p:cNvSpPr>
          <p:nvPr>
            <p:ph idx="1"/>
          </p:nvPr>
        </p:nvSpPr>
        <p:spPr>
          <a:xfrm>
            <a:off x="663632" y="1326861"/>
            <a:ext cx="4972396" cy="5166013"/>
          </a:xfrm>
        </p:spPr>
        <p:txBody>
          <a:bodyPr>
            <a:normAutofit fontScale="85000" lnSpcReduction="10000"/>
          </a:bodyPr>
          <a:lstStyle/>
          <a:p>
            <a:pPr marL="0" indent="0">
              <a:buNone/>
            </a:pPr>
            <a:r>
              <a:rPr lang="el-GR" dirty="0"/>
              <a:t>Ένας συλλέκτης γραμματοσήμων επισκέπτεται στο διαδίκτυο το αγαπημένο του ηλεκτρονικό κατάστημα φιλοτελισμού προκειμένου να αγοράσει γραμματόσημα. Προτίθεται να ξοδέψει μέχρι 1500 ευρώ.</a:t>
            </a:r>
          </a:p>
          <a:p>
            <a:pPr marL="0" indent="0">
              <a:buNone/>
            </a:pPr>
            <a:r>
              <a:rPr lang="el-GR" dirty="0"/>
              <a:t>Να αναπτύξετε αλγόριθμο ο οποίος:</a:t>
            </a:r>
          </a:p>
          <a:p>
            <a:pPr marL="0" indent="0">
              <a:buNone/>
            </a:pPr>
            <a:r>
              <a:rPr lang="el-GR" dirty="0"/>
              <a:t>α. Για κάθε γραμματόσημο, να διαβάζει την τιμή και την προέλευσή του (ελληνικό/ξένο) και να επιτρέπει την αγορά του, εφόσον η τιμή του δεν υπερβαίνει το διαθέσιμο υπόλοιπο χρημάτων. ∆</a:t>
            </a:r>
            <a:r>
              <a:rPr lang="el-GR" dirty="0" err="1"/>
              <a:t>ιαφορετικά</a:t>
            </a:r>
            <a:r>
              <a:rPr lang="el-GR" dirty="0"/>
              <a:t> να τερματίζει τυπώνοντας το μήνυμα «ΤΕΛΟΣ ΑΓΟΡΩΝ».</a:t>
            </a:r>
          </a:p>
        </p:txBody>
      </p:sp>
      <p:sp>
        <p:nvSpPr>
          <p:cNvPr id="4" name="TextBox 3">
            <a:extLst>
              <a:ext uri="{FF2B5EF4-FFF2-40B4-BE49-F238E27FC236}">
                <a16:creationId xmlns:a16="http://schemas.microsoft.com/office/drawing/2014/main" id="{515D7486-C084-492B-B461-CEF125906B86}"/>
              </a:ext>
            </a:extLst>
          </p:cNvPr>
          <p:cNvSpPr txBox="1"/>
          <p:nvPr/>
        </p:nvSpPr>
        <p:spPr>
          <a:xfrm>
            <a:off x="5810596" y="620583"/>
            <a:ext cx="5717772" cy="4524315"/>
          </a:xfrm>
          <a:prstGeom prst="rect">
            <a:avLst/>
          </a:prstGeom>
          <a:noFill/>
        </p:spPr>
        <p:txBody>
          <a:bodyPr wrap="square" rtlCol="0">
            <a:spAutoFit/>
          </a:bodyPr>
          <a:lstStyle/>
          <a:p>
            <a:r>
              <a:rPr lang="el-GR" sz="2400" dirty="0"/>
              <a:t>ΣΗΜΕΙΩΣΗ: ∆εν απαιτείται έλεγχος εγκυρότητας για τα δεδομένα εισόδου.</a:t>
            </a:r>
          </a:p>
          <a:p>
            <a:endParaRPr lang="el-GR" sz="2400" dirty="0"/>
          </a:p>
          <a:p>
            <a:r>
              <a:rPr lang="el-GR" sz="2400" dirty="0"/>
              <a:t>β. Να τυπώνει:</a:t>
            </a:r>
          </a:p>
          <a:p>
            <a:pPr marL="457200" indent="-457200">
              <a:buAutoNum type="arabicPeriod"/>
            </a:pPr>
            <a:r>
              <a:rPr lang="el-GR" sz="2400" dirty="0"/>
              <a:t>Το συνολικό ποσό που ξόδεψε ο συλλέκτης. </a:t>
            </a:r>
          </a:p>
          <a:p>
            <a:pPr marL="457200" indent="-457200">
              <a:buAutoNum type="arabicPeriod"/>
            </a:pPr>
            <a:r>
              <a:rPr lang="el-GR" sz="2400" dirty="0"/>
              <a:t>Το πλήθος των ελληνικών και το πλήθος των ξένων γραμματοσήμων που αγόρασε. </a:t>
            </a:r>
          </a:p>
          <a:p>
            <a:pPr marL="457200" indent="-457200">
              <a:buAutoNum type="arabicPeriod"/>
            </a:pPr>
            <a:r>
              <a:rPr lang="el-GR" sz="2400" dirty="0"/>
              <a:t>Το ποσό που περίσσεψε, εφόσον υπάρχει, διαφορετικά το μήνυμα «ΕΞΑΝΤΛΗΘΗΚΕ ΟΛΟ ΤΟ ΠΟΣΟ».</a:t>
            </a:r>
          </a:p>
        </p:txBody>
      </p:sp>
    </p:spTree>
    <p:extLst>
      <p:ext uri="{BB962C8B-B14F-4D97-AF65-F5344CB8AC3E}">
        <p14:creationId xmlns:p14="http://schemas.microsoft.com/office/powerpoint/2010/main" val="363797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6E385-49A6-4541-8E2D-1950B3EB9291}"/>
              </a:ext>
            </a:extLst>
          </p:cNvPr>
          <p:cNvSpPr>
            <a:spLocks noGrp="1"/>
          </p:cNvSpPr>
          <p:nvPr>
            <p:ph type="title"/>
          </p:nvPr>
        </p:nvSpPr>
        <p:spPr/>
        <p:txBody>
          <a:bodyPr/>
          <a:lstStyle/>
          <a:p>
            <a:r>
              <a:rPr lang="el-GR" dirty="0"/>
              <a:t>Θέμα  Γ - 2007  </a:t>
            </a:r>
          </a:p>
        </p:txBody>
      </p:sp>
      <p:sp>
        <p:nvSpPr>
          <p:cNvPr id="3" name="Content Placeholder 2">
            <a:extLst>
              <a:ext uri="{FF2B5EF4-FFF2-40B4-BE49-F238E27FC236}">
                <a16:creationId xmlns:a16="http://schemas.microsoft.com/office/drawing/2014/main" id="{9F901490-F3E5-4EA5-9721-D558A9F8B201}"/>
              </a:ext>
            </a:extLst>
          </p:cNvPr>
          <p:cNvSpPr>
            <a:spLocks noGrp="1"/>
          </p:cNvSpPr>
          <p:nvPr>
            <p:ph idx="1"/>
          </p:nvPr>
        </p:nvSpPr>
        <p:spPr>
          <a:xfrm>
            <a:off x="4853247" y="727060"/>
            <a:ext cx="6319058" cy="601691"/>
          </a:xfrm>
        </p:spPr>
        <p:txBody>
          <a:bodyPr>
            <a:normAutofit fontScale="77500" lnSpcReduction="20000"/>
          </a:bodyPr>
          <a:lstStyle/>
          <a:p>
            <a:r>
              <a:rPr lang="el-GR" dirty="0"/>
              <a:t>Όσο δεν υπερβαίνει η τιμή του γραμματοσήμου το διαθέσιμο ποσό</a:t>
            </a:r>
          </a:p>
        </p:txBody>
      </p:sp>
      <p:sp>
        <p:nvSpPr>
          <p:cNvPr id="8" name="TextBox 7">
            <a:extLst>
              <a:ext uri="{FF2B5EF4-FFF2-40B4-BE49-F238E27FC236}">
                <a16:creationId xmlns:a16="http://schemas.microsoft.com/office/drawing/2014/main" id="{CD016947-5D48-4D52-9B7A-CF05BBA9EE24}"/>
              </a:ext>
            </a:extLst>
          </p:cNvPr>
          <p:cNvSpPr txBox="1"/>
          <p:nvPr/>
        </p:nvSpPr>
        <p:spPr>
          <a:xfrm>
            <a:off x="580505" y="1774839"/>
            <a:ext cx="3326476" cy="4801314"/>
          </a:xfrm>
          <a:prstGeom prst="rect">
            <a:avLst/>
          </a:prstGeom>
          <a:noFill/>
        </p:spPr>
        <p:txBody>
          <a:bodyPr wrap="square" rtlCol="0">
            <a:spAutoFit/>
          </a:bodyPr>
          <a:lstStyle/>
          <a:p>
            <a:r>
              <a:rPr lang="el-GR" dirty="0"/>
              <a:t>ΠΡΟΓΡΑΜΜΑ </a:t>
            </a:r>
            <a:r>
              <a:rPr lang="el-GR" dirty="0" err="1"/>
              <a:t>θεμαγ</a:t>
            </a:r>
            <a:endParaRPr lang="el-GR" dirty="0"/>
          </a:p>
          <a:p>
            <a:r>
              <a:rPr lang="el-GR" dirty="0"/>
              <a:t>ΜΕΤΑΒΛΗΤΕΣ</a:t>
            </a:r>
          </a:p>
          <a:p>
            <a:r>
              <a:rPr lang="el-GR" dirty="0"/>
              <a:t>  ΠΡΑΓΜΑΤΙΚΕΣ: </a:t>
            </a:r>
            <a:r>
              <a:rPr lang="el-GR" dirty="0" err="1"/>
              <a:t>υπολοιπο</a:t>
            </a:r>
            <a:r>
              <a:rPr lang="el-GR" dirty="0"/>
              <a:t>, </a:t>
            </a:r>
            <a:r>
              <a:rPr lang="el-GR" dirty="0" err="1"/>
              <a:t>τιμη</a:t>
            </a:r>
            <a:r>
              <a:rPr lang="el-GR" dirty="0"/>
              <a:t>, </a:t>
            </a:r>
          </a:p>
          <a:p>
            <a:r>
              <a:rPr lang="el-GR" dirty="0"/>
              <a:t>  ΑΚΕΡΑΙΕΣ: </a:t>
            </a:r>
            <a:r>
              <a:rPr lang="el-GR" dirty="0" err="1"/>
              <a:t>ελληνικα</a:t>
            </a:r>
            <a:r>
              <a:rPr lang="el-GR" dirty="0"/>
              <a:t>, </a:t>
            </a:r>
            <a:r>
              <a:rPr lang="el-GR" dirty="0" err="1"/>
              <a:t>ξενα</a:t>
            </a:r>
            <a:endParaRPr lang="el-GR" dirty="0"/>
          </a:p>
          <a:p>
            <a:r>
              <a:rPr lang="el-GR" dirty="0"/>
              <a:t>  ΧΑΡΑΚΤΗΡΕΣ: </a:t>
            </a:r>
            <a:r>
              <a:rPr lang="el-GR" dirty="0" err="1"/>
              <a:t>προελευση</a:t>
            </a:r>
            <a:endParaRPr lang="el-GR" dirty="0"/>
          </a:p>
          <a:p>
            <a:r>
              <a:rPr lang="el-GR" dirty="0"/>
              <a:t>ΑΡΧΗ</a:t>
            </a:r>
          </a:p>
          <a:p>
            <a:r>
              <a:rPr lang="el-GR" dirty="0"/>
              <a:t>  </a:t>
            </a:r>
            <a:r>
              <a:rPr lang="el-GR" dirty="0" err="1"/>
              <a:t>ελληνικα</a:t>
            </a:r>
            <a:r>
              <a:rPr lang="el-GR" dirty="0"/>
              <a:t> &lt;- 0</a:t>
            </a:r>
          </a:p>
          <a:p>
            <a:r>
              <a:rPr lang="el-GR" dirty="0"/>
              <a:t>  </a:t>
            </a:r>
            <a:r>
              <a:rPr lang="el-GR" dirty="0" err="1"/>
              <a:t>ξενα</a:t>
            </a:r>
            <a:r>
              <a:rPr lang="el-GR" dirty="0"/>
              <a:t> &lt;- 0</a:t>
            </a:r>
          </a:p>
          <a:p>
            <a:r>
              <a:rPr lang="el-GR" dirty="0"/>
              <a:t>  </a:t>
            </a:r>
            <a:r>
              <a:rPr lang="el-GR" dirty="0" err="1"/>
              <a:t>υπολοιπο</a:t>
            </a:r>
            <a:r>
              <a:rPr lang="el-GR" dirty="0"/>
              <a:t> &lt;- 1500</a:t>
            </a:r>
          </a:p>
          <a:p>
            <a:r>
              <a:rPr lang="el-GR" dirty="0"/>
              <a:t>  </a:t>
            </a:r>
            <a:r>
              <a:rPr lang="el-GR" dirty="0" err="1"/>
              <a:t>συνολο</a:t>
            </a:r>
            <a:r>
              <a:rPr lang="el-GR" dirty="0"/>
              <a:t> &lt;- 0</a:t>
            </a:r>
          </a:p>
          <a:p>
            <a:r>
              <a:rPr lang="el-GR" dirty="0"/>
              <a:t>  ΓΡΑΨΕ '</a:t>
            </a:r>
            <a:r>
              <a:rPr lang="el-GR" dirty="0" err="1"/>
              <a:t>τιμη</a:t>
            </a:r>
            <a:r>
              <a:rPr lang="el-GR" dirty="0"/>
              <a:t> ?'</a:t>
            </a:r>
          </a:p>
          <a:p>
            <a:r>
              <a:rPr lang="el-GR" dirty="0"/>
              <a:t>  ΔΙΑΒΑΣΕ </a:t>
            </a:r>
            <a:r>
              <a:rPr lang="el-GR" dirty="0" err="1"/>
              <a:t>τιμη</a:t>
            </a:r>
            <a:endParaRPr lang="el-GR" dirty="0"/>
          </a:p>
          <a:p>
            <a:r>
              <a:rPr lang="el-GR" dirty="0"/>
              <a:t>  ΓΡΑΨΕ ' ελληνικό ή ξένο ? (Ε/Ξ)'</a:t>
            </a:r>
          </a:p>
          <a:p>
            <a:r>
              <a:rPr lang="el-GR" dirty="0"/>
              <a:t>  ΔΙΑΒΑΣΕ </a:t>
            </a:r>
            <a:r>
              <a:rPr lang="el-GR" dirty="0" err="1"/>
              <a:t>προελευση</a:t>
            </a:r>
            <a:endParaRPr lang="el-GR" dirty="0"/>
          </a:p>
          <a:p>
            <a:r>
              <a:rPr lang="el-GR" dirty="0"/>
              <a:t>  </a:t>
            </a:r>
          </a:p>
          <a:p>
            <a:endParaRPr lang="el-GR" dirty="0"/>
          </a:p>
          <a:p>
            <a:endParaRPr lang="el-GR" dirty="0"/>
          </a:p>
        </p:txBody>
      </p:sp>
      <p:sp>
        <p:nvSpPr>
          <p:cNvPr id="10" name="TextBox 9">
            <a:extLst>
              <a:ext uri="{FF2B5EF4-FFF2-40B4-BE49-F238E27FC236}">
                <a16:creationId xmlns:a16="http://schemas.microsoft.com/office/drawing/2014/main" id="{F916B851-46EF-4857-9D8A-0388D6526391}"/>
              </a:ext>
            </a:extLst>
          </p:cNvPr>
          <p:cNvSpPr txBox="1"/>
          <p:nvPr/>
        </p:nvSpPr>
        <p:spPr>
          <a:xfrm>
            <a:off x="8454044" y="1774839"/>
            <a:ext cx="3557847" cy="3416320"/>
          </a:xfrm>
          <a:prstGeom prst="rect">
            <a:avLst/>
          </a:prstGeom>
          <a:noFill/>
        </p:spPr>
        <p:txBody>
          <a:bodyPr wrap="square" rtlCol="0">
            <a:spAutoFit/>
          </a:bodyPr>
          <a:lstStyle/>
          <a:p>
            <a:endParaRPr lang="el-GR" dirty="0"/>
          </a:p>
          <a:p>
            <a:r>
              <a:rPr lang="el-GR" dirty="0"/>
              <a:t>  ΓΡΑΨΕ 1500 - </a:t>
            </a:r>
            <a:r>
              <a:rPr lang="el-GR" dirty="0" err="1"/>
              <a:t>υπολοιπο</a:t>
            </a:r>
            <a:endParaRPr lang="el-GR" dirty="0"/>
          </a:p>
          <a:p>
            <a:r>
              <a:rPr lang="el-GR" dirty="0"/>
              <a:t>  ΓΡΑΨΕ ' </a:t>
            </a:r>
            <a:r>
              <a:rPr lang="el-GR" dirty="0" err="1"/>
              <a:t>ελληνικα</a:t>
            </a:r>
            <a:r>
              <a:rPr lang="el-GR" dirty="0"/>
              <a:t> ', </a:t>
            </a:r>
            <a:r>
              <a:rPr lang="el-GR" dirty="0" err="1"/>
              <a:t>ελληνικα</a:t>
            </a:r>
            <a:endParaRPr lang="el-GR" dirty="0"/>
          </a:p>
          <a:p>
            <a:r>
              <a:rPr lang="el-GR" dirty="0"/>
              <a:t>  ΓΡΑΨΕ ' </a:t>
            </a:r>
            <a:r>
              <a:rPr lang="el-GR" dirty="0" err="1"/>
              <a:t>ξενα</a:t>
            </a:r>
            <a:r>
              <a:rPr lang="el-GR" dirty="0"/>
              <a:t> ', </a:t>
            </a:r>
            <a:r>
              <a:rPr lang="el-GR" dirty="0" err="1"/>
              <a:t>ξενα</a:t>
            </a:r>
            <a:endParaRPr lang="el-GR" dirty="0"/>
          </a:p>
          <a:p>
            <a:r>
              <a:rPr lang="el-GR" dirty="0"/>
              <a:t>  ΑΝ </a:t>
            </a:r>
            <a:r>
              <a:rPr lang="el-GR" dirty="0" err="1"/>
              <a:t>υπολοιπο</a:t>
            </a:r>
            <a:r>
              <a:rPr lang="el-GR" dirty="0"/>
              <a:t> &gt; 0 ΤΟΤΕ</a:t>
            </a:r>
          </a:p>
          <a:p>
            <a:r>
              <a:rPr lang="el-GR" dirty="0"/>
              <a:t>    ΓΡΑΨΕ '</a:t>
            </a:r>
            <a:r>
              <a:rPr lang="el-GR" dirty="0" err="1"/>
              <a:t>υπολοιπο</a:t>
            </a:r>
            <a:r>
              <a:rPr lang="el-GR" dirty="0"/>
              <a:t> ', </a:t>
            </a:r>
            <a:r>
              <a:rPr lang="el-GR" dirty="0" err="1"/>
              <a:t>υπολοιπο</a:t>
            </a:r>
            <a:endParaRPr lang="el-GR" dirty="0"/>
          </a:p>
          <a:p>
            <a:r>
              <a:rPr lang="el-GR" dirty="0"/>
              <a:t>  ΑΛΛΙΩΣ</a:t>
            </a:r>
          </a:p>
          <a:p>
            <a:r>
              <a:rPr lang="el-GR" dirty="0"/>
              <a:t>    ΓΡΑΨΕ ' </a:t>
            </a:r>
            <a:r>
              <a:rPr lang="el-GR" dirty="0" err="1"/>
              <a:t>εξαντληθηκε</a:t>
            </a:r>
            <a:r>
              <a:rPr lang="el-GR" dirty="0"/>
              <a:t> </a:t>
            </a:r>
            <a:r>
              <a:rPr lang="el-GR" dirty="0" err="1"/>
              <a:t>ολο</a:t>
            </a:r>
            <a:r>
              <a:rPr lang="el-GR" dirty="0"/>
              <a:t> το </a:t>
            </a:r>
            <a:r>
              <a:rPr lang="el-GR" dirty="0" err="1"/>
              <a:t>ποσο</a:t>
            </a:r>
            <a:r>
              <a:rPr lang="el-GR" dirty="0"/>
              <a:t>'</a:t>
            </a:r>
          </a:p>
          <a:p>
            <a:r>
              <a:rPr lang="el-GR" dirty="0"/>
              <a:t>  ΤΕΛΟΣ_ΑΝ</a:t>
            </a:r>
          </a:p>
          <a:p>
            <a:r>
              <a:rPr lang="el-GR" dirty="0"/>
              <a:t>ΤΕΛΟΣ_ΠΡΟΓΡΑΜΜΑΤΟΣ</a:t>
            </a:r>
          </a:p>
          <a:p>
            <a:endParaRPr lang="el-GR" dirty="0"/>
          </a:p>
        </p:txBody>
      </p:sp>
      <p:sp>
        <p:nvSpPr>
          <p:cNvPr id="11" name="TextBox 10">
            <a:extLst>
              <a:ext uri="{FF2B5EF4-FFF2-40B4-BE49-F238E27FC236}">
                <a16:creationId xmlns:a16="http://schemas.microsoft.com/office/drawing/2014/main" id="{B36A2B9E-EAC3-438F-B703-93CE6A163C67}"/>
              </a:ext>
            </a:extLst>
          </p:cNvPr>
          <p:cNvSpPr txBox="1"/>
          <p:nvPr/>
        </p:nvSpPr>
        <p:spPr>
          <a:xfrm>
            <a:off x="4419602" y="1862797"/>
            <a:ext cx="3865419" cy="4625398"/>
          </a:xfrm>
          <a:prstGeom prst="rect">
            <a:avLst/>
          </a:prstGeom>
          <a:noFill/>
        </p:spPr>
        <p:txBody>
          <a:bodyPr wrap="square" rtlCol="0">
            <a:spAutoFit/>
          </a:bodyPr>
          <a:lstStyle/>
          <a:p>
            <a:r>
              <a:rPr lang="el-GR" dirty="0"/>
              <a:t>ΟΣΟ </a:t>
            </a:r>
            <a:r>
              <a:rPr lang="el-GR" dirty="0" err="1"/>
              <a:t>τιμη</a:t>
            </a:r>
            <a:r>
              <a:rPr lang="el-GR" dirty="0"/>
              <a:t> &lt; </a:t>
            </a:r>
            <a:r>
              <a:rPr lang="el-GR" dirty="0" err="1"/>
              <a:t>υπολοιπο</a:t>
            </a:r>
            <a:r>
              <a:rPr lang="el-GR" dirty="0"/>
              <a:t> ΕΠΑΝΑΛΑΒΕ</a:t>
            </a:r>
          </a:p>
          <a:p>
            <a:r>
              <a:rPr lang="el-GR" dirty="0"/>
              <a:t>    </a:t>
            </a:r>
            <a:r>
              <a:rPr lang="el-GR" dirty="0" err="1"/>
              <a:t>υπολοιπο</a:t>
            </a:r>
            <a:r>
              <a:rPr lang="el-GR" dirty="0"/>
              <a:t> &lt;- </a:t>
            </a:r>
            <a:r>
              <a:rPr lang="el-GR" dirty="0" err="1"/>
              <a:t>υπολοιπο</a:t>
            </a:r>
            <a:r>
              <a:rPr lang="el-GR" dirty="0"/>
              <a:t> - </a:t>
            </a:r>
            <a:r>
              <a:rPr lang="el-GR" dirty="0" err="1"/>
              <a:t>τιμη</a:t>
            </a:r>
            <a:endParaRPr lang="el-GR" dirty="0"/>
          </a:p>
          <a:p>
            <a:r>
              <a:rPr lang="el-GR" dirty="0"/>
              <a:t>    ΑΝ </a:t>
            </a:r>
            <a:r>
              <a:rPr lang="el-GR" dirty="0" err="1"/>
              <a:t>προελευση</a:t>
            </a:r>
            <a:r>
              <a:rPr lang="el-GR" dirty="0"/>
              <a:t> = 'Ε' ΤΟΤΕ</a:t>
            </a:r>
          </a:p>
          <a:p>
            <a:r>
              <a:rPr lang="el-GR" dirty="0"/>
              <a:t>      </a:t>
            </a:r>
            <a:r>
              <a:rPr lang="el-GR" dirty="0" err="1"/>
              <a:t>ελληνικα</a:t>
            </a:r>
            <a:r>
              <a:rPr lang="el-GR" dirty="0"/>
              <a:t> &lt;- </a:t>
            </a:r>
            <a:r>
              <a:rPr lang="el-GR" dirty="0" err="1"/>
              <a:t>ελληνικα</a:t>
            </a:r>
            <a:r>
              <a:rPr lang="el-GR" dirty="0"/>
              <a:t> + 1</a:t>
            </a:r>
          </a:p>
          <a:p>
            <a:r>
              <a:rPr lang="el-GR" dirty="0"/>
              <a:t>    ΑΛΛΙΩΣ_ΑΝ </a:t>
            </a:r>
            <a:r>
              <a:rPr lang="el-GR" dirty="0" err="1"/>
              <a:t>προελευση</a:t>
            </a:r>
            <a:r>
              <a:rPr lang="el-GR" dirty="0"/>
              <a:t> = 'Ξ' ΤΟΤΕ</a:t>
            </a:r>
          </a:p>
          <a:p>
            <a:r>
              <a:rPr lang="el-GR" dirty="0"/>
              <a:t>      </a:t>
            </a:r>
            <a:r>
              <a:rPr lang="el-GR" dirty="0" err="1"/>
              <a:t>ξενα</a:t>
            </a:r>
            <a:r>
              <a:rPr lang="el-GR" dirty="0"/>
              <a:t> &lt;- </a:t>
            </a:r>
            <a:r>
              <a:rPr lang="el-GR" dirty="0" err="1"/>
              <a:t>ξενα</a:t>
            </a:r>
            <a:r>
              <a:rPr lang="el-GR" dirty="0"/>
              <a:t> + 1</a:t>
            </a:r>
          </a:p>
          <a:p>
            <a:r>
              <a:rPr lang="el-GR" dirty="0"/>
              <a:t>    ΤΕΛΟΣ_ΑΝ</a:t>
            </a:r>
          </a:p>
          <a:p>
            <a:r>
              <a:rPr lang="el-GR" dirty="0"/>
              <a:t>    ΓΡΑΨΕ ' </a:t>
            </a:r>
            <a:r>
              <a:rPr lang="el-GR" dirty="0" err="1"/>
              <a:t>εχεις</a:t>
            </a:r>
            <a:r>
              <a:rPr lang="el-GR" dirty="0"/>
              <a:t> </a:t>
            </a:r>
            <a:r>
              <a:rPr lang="el-GR" dirty="0" err="1"/>
              <a:t>διαθεσιμα</a:t>
            </a:r>
            <a:r>
              <a:rPr lang="el-GR" dirty="0"/>
              <a:t> ', </a:t>
            </a:r>
            <a:r>
              <a:rPr lang="el-GR" dirty="0" err="1"/>
              <a:t>υπολοιπο</a:t>
            </a:r>
            <a:r>
              <a:rPr lang="el-GR" dirty="0"/>
              <a:t>, ' </a:t>
            </a:r>
            <a:r>
              <a:rPr lang="el-GR" dirty="0" err="1"/>
              <a:t>ευρω</a:t>
            </a:r>
            <a:r>
              <a:rPr lang="el-GR" dirty="0"/>
              <a:t>  '</a:t>
            </a:r>
          </a:p>
          <a:p>
            <a:endParaRPr lang="el-GR" dirty="0"/>
          </a:p>
          <a:p>
            <a:r>
              <a:rPr lang="el-GR" dirty="0"/>
              <a:t>    ΓΡΑΨΕ '</a:t>
            </a:r>
            <a:r>
              <a:rPr lang="el-GR" dirty="0" err="1"/>
              <a:t>τιμη</a:t>
            </a:r>
            <a:r>
              <a:rPr lang="el-GR" dirty="0"/>
              <a:t> ?'</a:t>
            </a:r>
          </a:p>
          <a:p>
            <a:r>
              <a:rPr lang="el-GR" dirty="0"/>
              <a:t>    ΔΙΑΒΑΣΕ </a:t>
            </a:r>
            <a:r>
              <a:rPr lang="el-GR" dirty="0" err="1"/>
              <a:t>τιμη</a:t>
            </a:r>
            <a:endParaRPr lang="el-GR" dirty="0"/>
          </a:p>
          <a:p>
            <a:r>
              <a:rPr lang="el-GR" dirty="0"/>
              <a:t>    ΓΡΑΨΕ ' ελληνικό ή ξένο ? (Ε/Ξ)'</a:t>
            </a:r>
          </a:p>
          <a:p>
            <a:r>
              <a:rPr lang="el-GR" dirty="0"/>
              <a:t>    ΔΙΑΒΑΣΕ </a:t>
            </a:r>
            <a:r>
              <a:rPr lang="el-GR" dirty="0" err="1"/>
              <a:t>προελευση</a:t>
            </a:r>
            <a:endParaRPr lang="el-GR" dirty="0"/>
          </a:p>
          <a:p>
            <a:r>
              <a:rPr lang="el-GR" dirty="0"/>
              <a:t>  ΤΕΛΟΣ_ΕΠΑΝΑΛΗΨΗΣ</a:t>
            </a:r>
          </a:p>
          <a:p>
            <a:endParaRPr lang="el-GR" dirty="0"/>
          </a:p>
        </p:txBody>
      </p:sp>
    </p:spTree>
    <p:extLst>
      <p:ext uri="{BB962C8B-B14F-4D97-AF65-F5344CB8AC3E}">
        <p14:creationId xmlns:p14="http://schemas.microsoft.com/office/powerpoint/2010/main" val="2914821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717AB-092D-47EF-BB1A-90E6DE5A5D09}"/>
              </a:ext>
            </a:extLst>
          </p:cNvPr>
          <p:cNvSpPr>
            <a:spLocks noGrp="1"/>
          </p:cNvSpPr>
          <p:nvPr>
            <p:ph type="title"/>
          </p:nvPr>
        </p:nvSpPr>
        <p:spPr>
          <a:xfrm>
            <a:off x="364374" y="173934"/>
            <a:ext cx="3966556" cy="815282"/>
          </a:xfrm>
        </p:spPr>
        <p:txBody>
          <a:bodyPr/>
          <a:lstStyle/>
          <a:p>
            <a:r>
              <a:rPr lang="el-GR" dirty="0"/>
              <a:t>Θέμα γ - 2008</a:t>
            </a:r>
          </a:p>
        </p:txBody>
      </p:sp>
      <p:sp>
        <p:nvSpPr>
          <p:cNvPr id="3" name="Content Placeholder 2">
            <a:extLst>
              <a:ext uri="{FF2B5EF4-FFF2-40B4-BE49-F238E27FC236}">
                <a16:creationId xmlns:a16="http://schemas.microsoft.com/office/drawing/2014/main" id="{49401E0F-EB15-4769-BD74-BB797D8EAE86}"/>
              </a:ext>
            </a:extLst>
          </p:cNvPr>
          <p:cNvSpPr>
            <a:spLocks noGrp="1"/>
          </p:cNvSpPr>
          <p:nvPr>
            <p:ph idx="1"/>
          </p:nvPr>
        </p:nvSpPr>
        <p:spPr>
          <a:xfrm>
            <a:off x="364374" y="1253331"/>
            <a:ext cx="3334790" cy="4351338"/>
          </a:xfrm>
        </p:spPr>
        <p:txBody>
          <a:bodyPr>
            <a:normAutofit fontScale="85000" lnSpcReduction="10000"/>
          </a:bodyPr>
          <a:lstStyle/>
          <a:p>
            <a:pPr marL="0" indent="0">
              <a:buNone/>
            </a:pPr>
            <a:r>
              <a:rPr lang="el-GR" dirty="0"/>
              <a:t>Μία εταιρεία αποφάσισε να δώσει βοηθητικό επίδομα στους</a:t>
            </a:r>
          </a:p>
          <a:p>
            <a:pPr marL="0" indent="0">
              <a:buNone/>
            </a:pPr>
            <a:r>
              <a:rPr lang="el-GR" dirty="0"/>
              <a:t>υπαλλήλους της για τον μήνα Ιούλιο. Το επίδομα</a:t>
            </a:r>
          </a:p>
          <a:p>
            <a:pPr marL="0" indent="0">
              <a:buNone/>
            </a:pPr>
            <a:r>
              <a:rPr lang="el-GR" dirty="0"/>
              <a:t>διαφοροποιείται, ανάλογα με το φύλο του/της υπαλλήλου</a:t>
            </a:r>
          </a:p>
          <a:p>
            <a:pPr marL="0" indent="0">
              <a:buNone/>
            </a:pPr>
            <a:r>
              <a:rPr lang="el-GR" dirty="0"/>
              <a:t>και τον αριθμό των παιδιών του/της, με </a:t>
            </a:r>
            <a:r>
              <a:rPr lang="el-GR"/>
              <a:t>βάση τους παρακάτω </a:t>
            </a:r>
            <a:r>
              <a:rPr lang="el-GR" dirty="0"/>
              <a:t>πίνακες:</a:t>
            </a:r>
          </a:p>
        </p:txBody>
      </p:sp>
      <p:pic>
        <p:nvPicPr>
          <p:cNvPr id="5" name="Picture 4">
            <a:extLst>
              <a:ext uri="{FF2B5EF4-FFF2-40B4-BE49-F238E27FC236}">
                <a16:creationId xmlns:a16="http://schemas.microsoft.com/office/drawing/2014/main" id="{FA939120-56C8-43C4-9025-171E68C5FBDF}"/>
              </a:ext>
            </a:extLst>
          </p:cNvPr>
          <p:cNvPicPr>
            <a:picLocks noChangeAspect="1"/>
          </p:cNvPicPr>
          <p:nvPr/>
        </p:nvPicPr>
        <p:blipFill>
          <a:blip r:embed="rId2"/>
          <a:stretch>
            <a:fillRect/>
          </a:stretch>
        </p:blipFill>
        <p:spPr>
          <a:xfrm>
            <a:off x="4569264" y="365126"/>
            <a:ext cx="6854533" cy="2161943"/>
          </a:xfrm>
          <a:prstGeom prst="rect">
            <a:avLst/>
          </a:prstGeom>
        </p:spPr>
      </p:pic>
      <p:sp>
        <p:nvSpPr>
          <p:cNvPr id="6" name="TextBox 5">
            <a:extLst>
              <a:ext uri="{FF2B5EF4-FFF2-40B4-BE49-F238E27FC236}">
                <a16:creationId xmlns:a16="http://schemas.microsoft.com/office/drawing/2014/main" id="{5BC6203E-DCFC-4530-AD26-50E751A58EDA}"/>
              </a:ext>
            </a:extLst>
          </p:cNvPr>
          <p:cNvSpPr txBox="1"/>
          <p:nvPr/>
        </p:nvSpPr>
        <p:spPr>
          <a:xfrm>
            <a:off x="3782291" y="2709949"/>
            <a:ext cx="8113221" cy="3477875"/>
          </a:xfrm>
          <a:prstGeom prst="rect">
            <a:avLst/>
          </a:prstGeom>
          <a:noFill/>
        </p:spPr>
        <p:txBody>
          <a:bodyPr wrap="square" rtlCol="0">
            <a:spAutoFit/>
          </a:bodyPr>
          <a:lstStyle/>
          <a:p>
            <a:r>
              <a:rPr lang="el-GR" sz="2200" dirty="0"/>
              <a:t>Να γράψετε αλγόριθμο ο οποίος α. διαβάζει το φύλο («Α» ή «Γ») το οποίο ελέγχεται ως προς την ορθότητα της εισαγωγής του. Επίσης διαβάζει τον μισθό και τον αριθμό των παιδιών του υπαλλήλου.</a:t>
            </a:r>
          </a:p>
          <a:p>
            <a:r>
              <a:rPr lang="el-GR" sz="2200" dirty="0"/>
              <a:t>β. υπολογίζει και εμφανίζει το επίδομα και το συνολικό ποσό που θα εισπράξει ο υπάλληλος τον μήνα Ιούλιο. </a:t>
            </a:r>
          </a:p>
          <a:p>
            <a:r>
              <a:rPr lang="el-GR" sz="2200" dirty="0"/>
              <a:t>γ. δέχεται απάντηση «ΝΑΙ» ή «ΟΧΙ» για τη συνέχεια ή τον τερματισμό της επανάληψης μετά την εμφάνιση σχετικού</a:t>
            </a:r>
          </a:p>
          <a:p>
            <a:r>
              <a:rPr lang="el-GR" sz="2200" dirty="0"/>
              <a:t>μηνύματος. </a:t>
            </a:r>
          </a:p>
          <a:p>
            <a:r>
              <a:rPr lang="el-GR" sz="2200" dirty="0"/>
              <a:t>δ. υπολογίζει και εμφανίζει το συνολικό ποσό επιδόματος που πρέπει να καταβάλει η Εταιρεία στους υπαλλήλους της.</a:t>
            </a:r>
          </a:p>
        </p:txBody>
      </p:sp>
    </p:spTree>
    <p:extLst>
      <p:ext uri="{BB962C8B-B14F-4D97-AF65-F5344CB8AC3E}">
        <p14:creationId xmlns:p14="http://schemas.microsoft.com/office/powerpoint/2010/main" val="2068722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C47054-72F9-41BC-815D-00613C641241}"/>
              </a:ext>
            </a:extLst>
          </p:cNvPr>
          <p:cNvSpPr>
            <a:spLocks noGrp="1"/>
          </p:cNvSpPr>
          <p:nvPr>
            <p:ph idx="1"/>
          </p:nvPr>
        </p:nvSpPr>
        <p:spPr>
          <a:xfrm>
            <a:off x="838200" y="404147"/>
            <a:ext cx="4731328" cy="6088091"/>
          </a:xfrm>
        </p:spPr>
        <p:txBody>
          <a:bodyPr>
            <a:normAutofit fontScale="92500" lnSpcReduction="10000"/>
          </a:bodyPr>
          <a:lstStyle/>
          <a:p>
            <a:pPr marL="0" indent="0">
              <a:buNone/>
            </a:pPr>
            <a:r>
              <a:rPr lang="el-GR" sz="1800" dirty="0" err="1">
                <a:latin typeface="Courier New" panose="02070309020205020404" pitchFamily="49" charset="0"/>
                <a:cs typeface="Courier New" panose="02070309020205020404" pitchFamily="49" charset="0"/>
              </a:rPr>
              <a:t>Προγραμμα</a:t>
            </a:r>
            <a:r>
              <a:rPr lang="el-GR" sz="1800" dirty="0">
                <a:latin typeface="Courier New" panose="02070309020205020404" pitchFamily="49" charset="0"/>
                <a:cs typeface="Courier New" panose="02070309020205020404" pitchFamily="49" charset="0"/>
              </a:rPr>
              <a:t> </a:t>
            </a:r>
            <a:r>
              <a:rPr lang="el-GR" sz="1800" dirty="0" err="1">
                <a:latin typeface="Courier New" panose="02070309020205020404" pitchFamily="49" charset="0"/>
                <a:cs typeface="Courier New" panose="02070309020205020404" pitchFamily="49" charset="0"/>
              </a:rPr>
              <a:t>θγ</a:t>
            </a:r>
            <a:endParaRPr lang="el-GR" sz="1800" dirty="0">
              <a:latin typeface="Courier New" panose="02070309020205020404" pitchFamily="49" charset="0"/>
              <a:cs typeface="Courier New" panose="02070309020205020404" pitchFamily="49" charset="0"/>
            </a:endParaRPr>
          </a:p>
          <a:p>
            <a:pPr marL="0" indent="0">
              <a:buNone/>
            </a:pPr>
            <a:r>
              <a:rPr lang="el-GR" sz="1700" dirty="0">
                <a:latin typeface="Courier New" panose="02070309020205020404" pitchFamily="49" charset="0"/>
                <a:cs typeface="Courier New" panose="02070309020205020404" pitchFamily="49" charset="0"/>
              </a:rPr>
              <a:t>Μεταβλητές</a:t>
            </a:r>
          </a:p>
          <a:p>
            <a:pPr marL="0" indent="0">
              <a:buNone/>
            </a:pPr>
            <a:r>
              <a:rPr lang="el-GR" sz="1700" dirty="0">
                <a:latin typeface="Courier New" panose="02070309020205020404" pitchFamily="49" charset="0"/>
                <a:cs typeface="Courier New" panose="02070309020205020404" pitchFamily="49" charset="0"/>
              </a:rPr>
              <a:t>Χαρακτήρες : </a:t>
            </a:r>
            <a:r>
              <a:rPr lang="el-GR" sz="1700" dirty="0" err="1">
                <a:latin typeface="Courier New" panose="02070309020205020404" pitchFamily="49" charset="0"/>
                <a:cs typeface="Courier New" panose="02070309020205020404" pitchFamily="49" charset="0"/>
              </a:rPr>
              <a:t>φυλο</a:t>
            </a:r>
            <a:r>
              <a:rPr lang="el-GR" sz="1700" dirty="0">
                <a:latin typeface="Courier New" panose="02070309020205020404" pitchFamily="49" charset="0"/>
                <a:cs typeface="Courier New" panose="02070309020205020404" pitchFamily="49" charset="0"/>
              </a:rPr>
              <a:t>, </a:t>
            </a:r>
            <a:r>
              <a:rPr lang="el-GR" sz="1700" dirty="0" err="1">
                <a:latin typeface="Courier New" panose="02070309020205020404" pitchFamily="49" charset="0"/>
                <a:cs typeface="Courier New" panose="02070309020205020404" pitchFamily="49" charset="0"/>
              </a:rPr>
              <a:t>απαντηση</a:t>
            </a:r>
            <a:endParaRPr lang="el-GR" sz="1700" dirty="0">
              <a:latin typeface="Courier New" panose="02070309020205020404" pitchFamily="49" charset="0"/>
              <a:cs typeface="Courier New" panose="02070309020205020404" pitchFamily="49" charset="0"/>
            </a:endParaRPr>
          </a:p>
          <a:p>
            <a:pPr marL="0" indent="0">
              <a:buNone/>
            </a:pPr>
            <a:r>
              <a:rPr lang="el-GR" sz="1700" dirty="0">
                <a:latin typeface="Courier New" panose="02070309020205020404" pitchFamily="49" charset="0"/>
                <a:cs typeface="Courier New" panose="02070309020205020404" pitchFamily="49" charset="0"/>
              </a:rPr>
              <a:t>Πραγματικές: </a:t>
            </a:r>
            <a:r>
              <a:rPr lang="el-GR" sz="1700" dirty="0" err="1">
                <a:latin typeface="Courier New" panose="02070309020205020404" pitchFamily="49" charset="0"/>
                <a:cs typeface="Courier New" panose="02070309020205020404" pitchFamily="49" charset="0"/>
              </a:rPr>
              <a:t>μισθος,συνολο</a:t>
            </a:r>
            <a:r>
              <a:rPr lang="el-GR" sz="1700" dirty="0">
                <a:latin typeface="Courier New" panose="02070309020205020404" pitchFamily="49" charset="0"/>
                <a:cs typeface="Courier New" panose="02070309020205020404" pitchFamily="49" charset="0"/>
              </a:rPr>
              <a:t>, </a:t>
            </a:r>
            <a:r>
              <a:rPr lang="el-GR" sz="1700" dirty="0" err="1">
                <a:latin typeface="Courier New" panose="02070309020205020404" pitchFamily="49" charset="0"/>
                <a:cs typeface="Courier New" panose="02070309020205020404" pitchFamily="49" charset="0"/>
              </a:rPr>
              <a:t>επιδομα</a:t>
            </a:r>
            <a:endParaRPr lang="el-GR" sz="1700" dirty="0">
              <a:latin typeface="Courier New" panose="02070309020205020404" pitchFamily="49" charset="0"/>
              <a:cs typeface="Courier New" panose="02070309020205020404" pitchFamily="49" charset="0"/>
            </a:endParaRPr>
          </a:p>
          <a:p>
            <a:pPr marL="0" indent="0">
              <a:buNone/>
            </a:pPr>
            <a:r>
              <a:rPr lang="el-GR" sz="1700" dirty="0">
                <a:latin typeface="Courier New" panose="02070309020205020404" pitchFamily="49" charset="0"/>
                <a:cs typeface="Courier New" panose="02070309020205020404" pitchFamily="49" charset="0"/>
              </a:rPr>
              <a:t>Ακέραιες : </a:t>
            </a:r>
            <a:r>
              <a:rPr lang="el-GR" sz="1700" dirty="0" err="1">
                <a:latin typeface="Courier New" panose="02070309020205020404" pitchFamily="49" charset="0"/>
                <a:cs typeface="Courier New" panose="02070309020205020404" pitchFamily="49" charset="0"/>
              </a:rPr>
              <a:t>παιδια</a:t>
            </a:r>
            <a:endParaRPr lang="el-GR" sz="1700" dirty="0">
              <a:latin typeface="Courier New" panose="02070309020205020404" pitchFamily="49" charset="0"/>
              <a:cs typeface="Courier New" panose="02070309020205020404" pitchFamily="49" charset="0"/>
            </a:endParaRPr>
          </a:p>
          <a:p>
            <a:pPr marL="0" indent="0">
              <a:buNone/>
            </a:pPr>
            <a:r>
              <a:rPr lang="el-GR" sz="1800" dirty="0">
                <a:latin typeface="Courier New" panose="02070309020205020404" pitchFamily="49" charset="0"/>
                <a:cs typeface="Courier New" panose="02070309020205020404" pitchFamily="49" charset="0"/>
              </a:rPr>
              <a:t>Αρχή</a:t>
            </a:r>
          </a:p>
          <a:p>
            <a:pPr marL="0" indent="0">
              <a:buNone/>
            </a:pPr>
            <a:r>
              <a:rPr lang="el-GR" sz="1800" dirty="0" err="1">
                <a:latin typeface="Courier New" panose="02070309020205020404" pitchFamily="49" charset="0"/>
                <a:cs typeface="Courier New" panose="02070309020205020404" pitchFamily="49" charset="0"/>
              </a:rPr>
              <a:t>Συνολο</a:t>
            </a:r>
            <a:r>
              <a:rPr lang="el-GR" sz="1800" dirty="0">
                <a:latin typeface="Courier New" panose="02070309020205020404" pitchFamily="49" charset="0"/>
                <a:cs typeface="Courier New" panose="02070309020205020404" pitchFamily="49" charset="0"/>
              </a:rPr>
              <a:t> &lt;- 0</a:t>
            </a:r>
          </a:p>
          <a:p>
            <a:pPr marL="0" indent="0">
              <a:buNone/>
            </a:pPr>
            <a:r>
              <a:rPr lang="el-GR" sz="1800" dirty="0" err="1">
                <a:latin typeface="Courier New" panose="02070309020205020404" pitchFamily="49" charset="0"/>
                <a:cs typeface="Courier New" panose="02070309020205020404" pitchFamily="49" charset="0"/>
              </a:rPr>
              <a:t>Αρχή_επαναληψης</a:t>
            </a:r>
            <a:r>
              <a:rPr lang="el-GR" sz="1800" dirty="0">
                <a:latin typeface="Courier New" panose="02070309020205020404" pitchFamily="49" charset="0"/>
                <a:cs typeface="Courier New" panose="02070309020205020404" pitchFamily="49" charset="0"/>
              </a:rPr>
              <a:t> </a:t>
            </a:r>
          </a:p>
          <a:p>
            <a:pPr marL="457200" lvl="1" indent="0">
              <a:buNone/>
            </a:pPr>
            <a:r>
              <a:rPr lang="el-GR" sz="1400" dirty="0" err="1">
                <a:latin typeface="Courier New" panose="02070309020205020404" pitchFamily="49" charset="0"/>
                <a:cs typeface="Courier New" panose="02070309020205020404" pitchFamily="49" charset="0"/>
              </a:rPr>
              <a:t>Αρχή_επανάληψης</a:t>
            </a:r>
            <a:endParaRPr lang="el-GR" sz="1400" dirty="0">
              <a:latin typeface="Courier New" panose="02070309020205020404" pitchFamily="49" charset="0"/>
              <a:cs typeface="Courier New" panose="02070309020205020404" pitchFamily="49" charset="0"/>
            </a:endParaRPr>
          </a:p>
          <a:p>
            <a:pPr marL="457200" lvl="1" indent="0">
              <a:buNone/>
            </a:pPr>
            <a:r>
              <a:rPr lang="el-GR" sz="1400" dirty="0" err="1">
                <a:latin typeface="Courier New" panose="02070309020205020404" pitchFamily="49" charset="0"/>
                <a:cs typeface="Courier New" panose="02070309020205020404" pitchFamily="49" charset="0"/>
              </a:rPr>
              <a:t>Διαβασε</a:t>
            </a:r>
            <a:r>
              <a:rPr lang="el-GR" sz="1400" dirty="0">
                <a:latin typeface="Courier New" panose="02070309020205020404" pitchFamily="49" charset="0"/>
                <a:cs typeface="Courier New" panose="02070309020205020404" pitchFamily="49" charset="0"/>
              </a:rPr>
              <a:t> </a:t>
            </a:r>
            <a:r>
              <a:rPr lang="el-GR" sz="1400" dirty="0" err="1">
                <a:latin typeface="Courier New" panose="02070309020205020404" pitchFamily="49" charset="0"/>
                <a:cs typeface="Courier New" panose="02070309020205020404" pitchFamily="49" charset="0"/>
              </a:rPr>
              <a:t>φυλο</a:t>
            </a:r>
            <a:endParaRPr lang="el-GR" sz="1400" dirty="0">
              <a:latin typeface="Courier New" panose="02070309020205020404" pitchFamily="49" charset="0"/>
              <a:cs typeface="Courier New" panose="02070309020205020404" pitchFamily="49" charset="0"/>
            </a:endParaRPr>
          </a:p>
          <a:p>
            <a:pPr marL="457200" lvl="1" indent="0">
              <a:buNone/>
            </a:pPr>
            <a:r>
              <a:rPr lang="el-GR" sz="1400" dirty="0" err="1">
                <a:latin typeface="Courier New" panose="02070309020205020404" pitchFamily="49" charset="0"/>
                <a:cs typeface="Courier New" panose="02070309020205020404" pitchFamily="49" charset="0"/>
              </a:rPr>
              <a:t>Μέχρις_ότου</a:t>
            </a:r>
            <a:r>
              <a:rPr lang="el-GR" sz="1400" dirty="0">
                <a:latin typeface="Courier New" panose="02070309020205020404" pitchFamily="49" charset="0"/>
                <a:cs typeface="Courier New" panose="02070309020205020404" pitchFamily="49" charset="0"/>
              </a:rPr>
              <a:t> </a:t>
            </a:r>
            <a:r>
              <a:rPr lang="el-GR" sz="1400" dirty="0" err="1">
                <a:latin typeface="Courier New" panose="02070309020205020404" pitchFamily="49" charset="0"/>
                <a:cs typeface="Courier New" panose="02070309020205020404" pitchFamily="49" charset="0"/>
              </a:rPr>
              <a:t>φυλο</a:t>
            </a:r>
            <a:r>
              <a:rPr lang="el-GR" sz="1400" dirty="0">
                <a:latin typeface="Courier New" panose="02070309020205020404" pitchFamily="49" charset="0"/>
                <a:cs typeface="Courier New" panose="02070309020205020404" pitchFamily="49" charset="0"/>
              </a:rPr>
              <a:t>=‘Α’ ή </a:t>
            </a:r>
            <a:r>
              <a:rPr lang="el-GR" sz="1400" dirty="0" err="1">
                <a:latin typeface="Courier New" panose="02070309020205020404" pitchFamily="49" charset="0"/>
                <a:cs typeface="Courier New" panose="02070309020205020404" pitchFamily="49" charset="0"/>
              </a:rPr>
              <a:t>φυλο</a:t>
            </a:r>
            <a:r>
              <a:rPr lang="el-GR" sz="1400" dirty="0">
                <a:latin typeface="Courier New" panose="02070309020205020404" pitchFamily="49" charset="0"/>
                <a:cs typeface="Courier New" panose="02070309020205020404" pitchFamily="49" charset="0"/>
              </a:rPr>
              <a:t>=‘Γ’</a:t>
            </a:r>
          </a:p>
          <a:p>
            <a:pPr marL="457200" lvl="1" indent="0">
              <a:buNone/>
            </a:pPr>
            <a:r>
              <a:rPr lang="el-GR" sz="1400" dirty="0" err="1">
                <a:latin typeface="Courier New" panose="02070309020205020404" pitchFamily="49" charset="0"/>
                <a:cs typeface="Courier New" panose="02070309020205020404" pitchFamily="49" charset="0"/>
              </a:rPr>
              <a:t>Διαβασε</a:t>
            </a:r>
            <a:r>
              <a:rPr lang="el-GR" sz="1400" dirty="0">
                <a:latin typeface="Courier New" panose="02070309020205020404" pitchFamily="49" charset="0"/>
                <a:cs typeface="Courier New" panose="02070309020205020404" pitchFamily="49" charset="0"/>
              </a:rPr>
              <a:t> </a:t>
            </a:r>
            <a:r>
              <a:rPr lang="el-GR" sz="1400" dirty="0" err="1">
                <a:latin typeface="Courier New" panose="02070309020205020404" pitchFamily="49" charset="0"/>
                <a:cs typeface="Courier New" panose="02070309020205020404" pitchFamily="49" charset="0"/>
              </a:rPr>
              <a:t>μισθος</a:t>
            </a:r>
            <a:endParaRPr lang="el-GR" sz="1400" dirty="0">
              <a:latin typeface="Courier New" panose="02070309020205020404" pitchFamily="49" charset="0"/>
              <a:cs typeface="Courier New" panose="02070309020205020404" pitchFamily="49" charset="0"/>
            </a:endParaRPr>
          </a:p>
          <a:p>
            <a:pPr marL="457200" lvl="1" indent="0">
              <a:buNone/>
            </a:pPr>
            <a:r>
              <a:rPr lang="el-GR" sz="1400" dirty="0" err="1">
                <a:latin typeface="Courier New" panose="02070309020205020404" pitchFamily="49" charset="0"/>
                <a:cs typeface="Courier New" panose="02070309020205020404" pitchFamily="49" charset="0"/>
              </a:rPr>
              <a:t>Διαβασε</a:t>
            </a:r>
            <a:r>
              <a:rPr lang="el-GR" sz="1400" dirty="0">
                <a:latin typeface="Courier New" panose="02070309020205020404" pitchFamily="49" charset="0"/>
                <a:cs typeface="Courier New" panose="02070309020205020404" pitchFamily="49" charset="0"/>
              </a:rPr>
              <a:t> </a:t>
            </a:r>
            <a:r>
              <a:rPr lang="el-GR" sz="1400" dirty="0" err="1">
                <a:latin typeface="Courier New" panose="02070309020205020404" pitchFamily="49" charset="0"/>
                <a:cs typeface="Courier New" panose="02070309020205020404" pitchFamily="49" charset="0"/>
              </a:rPr>
              <a:t>παιδια</a:t>
            </a:r>
            <a:endParaRPr lang="el-GR" sz="1400" dirty="0">
              <a:latin typeface="Courier New" panose="02070309020205020404" pitchFamily="49" charset="0"/>
              <a:cs typeface="Courier New" panose="02070309020205020404" pitchFamily="49" charset="0"/>
            </a:endParaRPr>
          </a:p>
          <a:p>
            <a:pPr marL="457200" lvl="1" indent="0">
              <a:buNone/>
            </a:pPr>
            <a:r>
              <a:rPr lang="el-GR" sz="1400" dirty="0" err="1">
                <a:latin typeface="Courier New" panose="02070309020205020404" pitchFamily="49" charset="0"/>
                <a:cs typeface="Courier New" panose="02070309020205020404" pitchFamily="49" charset="0"/>
              </a:rPr>
              <a:t>Επιδομα</a:t>
            </a:r>
            <a:r>
              <a:rPr lang="el-GR" sz="1400" dirty="0">
                <a:latin typeface="Courier New" panose="02070309020205020404" pitchFamily="49" charset="0"/>
                <a:cs typeface="Courier New" panose="02070309020205020404" pitchFamily="49" charset="0"/>
              </a:rPr>
              <a:t> &lt;- 0 </a:t>
            </a:r>
          </a:p>
          <a:p>
            <a:pPr marL="457200" lvl="1" indent="0">
              <a:buNone/>
            </a:pPr>
            <a:r>
              <a:rPr lang="el-GR" sz="1400" dirty="0">
                <a:latin typeface="Courier New" panose="02070309020205020404" pitchFamily="49" charset="0"/>
                <a:cs typeface="Courier New" panose="02070309020205020404" pitchFamily="49" charset="0"/>
              </a:rPr>
              <a:t>Αν φύλο=‘Α’ τότε</a:t>
            </a:r>
          </a:p>
          <a:p>
            <a:pPr marL="457200" lvl="1" indent="0">
              <a:buNone/>
            </a:pPr>
            <a:r>
              <a:rPr lang="el-GR" sz="1400" dirty="0">
                <a:latin typeface="Courier New" panose="02070309020205020404" pitchFamily="49" charset="0"/>
                <a:cs typeface="Courier New" panose="02070309020205020404" pitchFamily="49" charset="0"/>
              </a:rPr>
              <a:t> Αν </a:t>
            </a:r>
            <a:r>
              <a:rPr lang="el-GR" sz="1400" dirty="0" err="1">
                <a:latin typeface="Courier New" panose="02070309020205020404" pitchFamily="49" charset="0"/>
                <a:cs typeface="Courier New" panose="02070309020205020404" pitchFamily="49" charset="0"/>
              </a:rPr>
              <a:t>παιδια</a:t>
            </a:r>
            <a:r>
              <a:rPr lang="el-GR" sz="1400" dirty="0">
                <a:latin typeface="Courier New" panose="02070309020205020404" pitchFamily="49" charset="0"/>
                <a:cs typeface="Courier New" panose="02070309020205020404" pitchFamily="49" charset="0"/>
              </a:rPr>
              <a:t> = 1 </a:t>
            </a:r>
            <a:r>
              <a:rPr lang="el-GR" sz="1400" dirty="0" err="1">
                <a:latin typeface="Courier New" panose="02070309020205020404" pitchFamily="49" charset="0"/>
                <a:cs typeface="Courier New" panose="02070309020205020404" pitchFamily="49" charset="0"/>
              </a:rPr>
              <a:t>τοτε</a:t>
            </a:r>
            <a:endParaRPr lang="el-GR" sz="1400" dirty="0">
              <a:latin typeface="Courier New" panose="02070309020205020404" pitchFamily="49" charset="0"/>
              <a:cs typeface="Courier New" panose="02070309020205020404" pitchFamily="49" charset="0"/>
            </a:endParaRPr>
          </a:p>
          <a:p>
            <a:pPr marL="457200" lvl="1" indent="0">
              <a:buNone/>
            </a:pPr>
            <a:r>
              <a:rPr lang="el-GR" sz="1400" dirty="0">
                <a:latin typeface="Courier New" panose="02070309020205020404" pitchFamily="49" charset="0"/>
                <a:cs typeface="Courier New" panose="02070309020205020404" pitchFamily="49" charset="0"/>
              </a:rPr>
              <a:t>  </a:t>
            </a:r>
            <a:r>
              <a:rPr lang="el-GR" sz="1400" dirty="0" err="1">
                <a:latin typeface="Courier New" panose="02070309020205020404" pitchFamily="49" charset="0"/>
                <a:cs typeface="Courier New" panose="02070309020205020404" pitchFamily="49" charset="0"/>
              </a:rPr>
              <a:t>επιδομα</a:t>
            </a:r>
            <a:r>
              <a:rPr lang="el-GR" sz="1400" dirty="0">
                <a:latin typeface="Courier New" panose="02070309020205020404" pitchFamily="49" charset="0"/>
                <a:cs typeface="Courier New" panose="02070309020205020404" pitchFamily="49" charset="0"/>
              </a:rPr>
              <a:t> &lt;- 10</a:t>
            </a:r>
          </a:p>
          <a:p>
            <a:pPr marL="457200" lvl="1" indent="0">
              <a:buNone/>
            </a:pPr>
            <a:r>
              <a:rPr lang="el-GR" sz="1400" dirty="0" err="1">
                <a:latin typeface="Courier New" panose="02070309020205020404" pitchFamily="49" charset="0"/>
                <a:cs typeface="Courier New" panose="02070309020205020404" pitchFamily="49" charset="0"/>
              </a:rPr>
              <a:t>Αλλιως_αν</a:t>
            </a:r>
            <a:r>
              <a:rPr lang="el-GR" sz="1400" dirty="0">
                <a:latin typeface="Courier New" panose="02070309020205020404" pitchFamily="49" charset="0"/>
                <a:cs typeface="Courier New" panose="02070309020205020404" pitchFamily="49" charset="0"/>
              </a:rPr>
              <a:t> </a:t>
            </a:r>
            <a:r>
              <a:rPr lang="el-GR" sz="1400" dirty="0" err="1">
                <a:latin typeface="Courier New" panose="02070309020205020404" pitchFamily="49" charset="0"/>
                <a:cs typeface="Courier New" panose="02070309020205020404" pitchFamily="49" charset="0"/>
              </a:rPr>
              <a:t>παιδια</a:t>
            </a:r>
            <a:r>
              <a:rPr lang="el-GR" sz="1400" dirty="0">
                <a:latin typeface="Courier New" panose="02070309020205020404" pitchFamily="49" charset="0"/>
                <a:cs typeface="Courier New" panose="02070309020205020404" pitchFamily="49" charset="0"/>
              </a:rPr>
              <a:t> = 2 </a:t>
            </a:r>
            <a:r>
              <a:rPr lang="el-GR" sz="1400" dirty="0" err="1">
                <a:latin typeface="Courier New" panose="02070309020205020404" pitchFamily="49" charset="0"/>
                <a:cs typeface="Courier New" panose="02070309020205020404" pitchFamily="49" charset="0"/>
              </a:rPr>
              <a:t>τοτε</a:t>
            </a:r>
            <a:endParaRPr lang="el-GR" sz="1400" dirty="0">
              <a:latin typeface="Courier New" panose="02070309020205020404" pitchFamily="49" charset="0"/>
              <a:cs typeface="Courier New" panose="02070309020205020404" pitchFamily="49" charset="0"/>
            </a:endParaRPr>
          </a:p>
          <a:p>
            <a:pPr marL="457200" lvl="1" indent="0">
              <a:buNone/>
            </a:pPr>
            <a:r>
              <a:rPr lang="el-GR" sz="1400" dirty="0">
                <a:latin typeface="Courier New" panose="02070309020205020404" pitchFamily="49" charset="0"/>
                <a:cs typeface="Courier New" panose="02070309020205020404" pitchFamily="49" charset="0"/>
              </a:rPr>
              <a:t>  </a:t>
            </a:r>
            <a:r>
              <a:rPr lang="el-GR" sz="1400" dirty="0" err="1">
                <a:latin typeface="Courier New" panose="02070309020205020404" pitchFamily="49" charset="0"/>
                <a:cs typeface="Courier New" panose="02070309020205020404" pitchFamily="49" charset="0"/>
              </a:rPr>
              <a:t>επιδομα</a:t>
            </a:r>
            <a:r>
              <a:rPr lang="el-GR" sz="1400" dirty="0">
                <a:latin typeface="Courier New" panose="02070309020205020404" pitchFamily="49" charset="0"/>
                <a:cs typeface="Courier New" panose="02070309020205020404" pitchFamily="49" charset="0"/>
              </a:rPr>
              <a:t> &lt;- 50 </a:t>
            </a:r>
          </a:p>
          <a:p>
            <a:pPr marL="457200" lvl="1" indent="0">
              <a:buNone/>
            </a:pPr>
            <a:r>
              <a:rPr lang="el-GR" sz="1400" dirty="0" err="1">
                <a:latin typeface="Courier New" panose="02070309020205020404" pitchFamily="49" charset="0"/>
                <a:cs typeface="Courier New" panose="02070309020205020404" pitchFamily="49" charset="0"/>
              </a:rPr>
              <a:t>Αλλιως</a:t>
            </a:r>
            <a:endParaRPr lang="el-GR" sz="1400" dirty="0">
              <a:latin typeface="Courier New" panose="02070309020205020404" pitchFamily="49" charset="0"/>
              <a:cs typeface="Courier New" panose="02070309020205020404" pitchFamily="49" charset="0"/>
            </a:endParaRPr>
          </a:p>
          <a:p>
            <a:pPr marL="457200" lvl="1" indent="0">
              <a:buNone/>
            </a:pPr>
            <a:r>
              <a:rPr lang="el-GR" sz="1400" dirty="0">
                <a:latin typeface="Courier New" panose="02070309020205020404" pitchFamily="49" charset="0"/>
                <a:cs typeface="Courier New" panose="02070309020205020404" pitchFamily="49" charset="0"/>
              </a:rPr>
              <a:t>    </a:t>
            </a:r>
            <a:r>
              <a:rPr lang="el-GR" sz="1400" dirty="0" err="1">
                <a:latin typeface="Courier New" panose="02070309020205020404" pitchFamily="49" charset="0"/>
                <a:cs typeface="Courier New" panose="02070309020205020404" pitchFamily="49" charset="0"/>
              </a:rPr>
              <a:t>επιδομα</a:t>
            </a:r>
            <a:r>
              <a:rPr lang="el-GR" sz="1400" dirty="0">
                <a:latin typeface="Courier New" panose="02070309020205020404" pitchFamily="49" charset="0"/>
                <a:cs typeface="Courier New" panose="02070309020205020404" pitchFamily="49" charset="0"/>
              </a:rPr>
              <a:t> &lt;- 120</a:t>
            </a:r>
          </a:p>
          <a:p>
            <a:pPr marL="457200" lvl="1" indent="0">
              <a:buNone/>
            </a:pPr>
            <a:r>
              <a:rPr lang="el-GR" sz="1400" dirty="0" err="1">
                <a:latin typeface="Courier New" panose="02070309020205020404" pitchFamily="49" charset="0"/>
                <a:cs typeface="Courier New" panose="02070309020205020404" pitchFamily="49" charset="0"/>
              </a:rPr>
              <a:t>Τελος_αν</a:t>
            </a:r>
            <a:endParaRPr lang="el-GR" sz="1400" dirty="0">
              <a:latin typeface="Courier New" panose="02070309020205020404" pitchFamily="49" charset="0"/>
              <a:cs typeface="Courier New" panose="02070309020205020404" pitchFamily="49" charset="0"/>
            </a:endParaRPr>
          </a:p>
          <a:p>
            <a:pPr marL="0" indent="0">
              <a:buNone/>
            </a:pPr>
            <a:endParaRPr lang="el-GR" sz="1800" dirty="0">
              <a:latin typeface="Courier New" panose="02070309020205020404" pitchFamily="49" charset="0"/>
              <a:cs typeface="Courier New" panose="02070309020205020404" pitchFamily="49" charset="0"/>
            </a:endParaRPr>
          </a:p>
          <a:p>
            <a:pPr marL="0" indent="0">
              <a:buNone/>
            </a:pPr>
            <a:endParaRPr lang="el-GR" sz="1800" dirty="0">
              <a:latin typeface="Courier New" panose="02070309020205020404" pitchFamily="49" charset="0"/>
              <a:cs typeface="Courier New" panose="02070309020205020404" pitchFamily="49" charset="0"/>
            </a:endParaRPr>
          </a:p>
        </p:txBody>
      </p:sp>
      <p:sp>
        <p:nvSpPr>
          <p:cNvPr id="5" name="Content Placeholder 2">
            <a:extLst>
              <a:ext uri="{FF2B5EF4-FFF2-40B4-BE49-F238E27FC236}">
                <a16:creationId xmlns:a16="http://schemas.microsoft.com/office/drawing/2014/main" id="{169480B1-5C68-46AD-9288-AE254AF8F6BC}"/>
              </a:ext>
            </a:extLst>
          </p:cNvPr>
          <p:cNvSpPr txBox="1">
            <a:spLocks/>
          </p:cNvSpPr>
          <p:nvPr/>
        </p:nvSpPr>
        <p:spPr>
          <a:xfrm>
            <a:off x="6242858" y="384954"/>
            <a:ext cx="5345083" cy="608809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buNone/>
            </a:pPr>
            <a:r>
              <a:rPr lang="el-GR" sz="1600" dirty="0" err="1">
                <a:latin typeface="Courier New" panose="02070309020205020404" pitchFamily="49" charset="0"/>
                <a:cs typeface="Courier New" panose="02070309020205020404" pitchFamily="49" charset="0"/>
              </a:rPr>
              <a:t>Αλλιως_αν</a:t>
            </a:r>
            <a:r>
              <a:rPr lang="el-GR" sz="1600" dirty="0">
                <a:latin typeface="Courier New" panose="02070309020205020404" pitchFamily="49" charset="0"/>
                <a:cs typeface="Courier New" panose="02070309020205020404" pitchFamily="49" charset="0"/>
              </a:rPr>
              <a:t> </a:t>
            </a:r>
            <a:r>
              <a:rPr lang="el-GR" sz="1600" dirty="0" err="1">
                <a:latin typeface="Courier New" panose="02070309020205020404" pitchFamily="49" charset="0"/>
                <a:cs typeface="Courier New" panose="02070309020205020404" pitchFamily="49" charset="0"/>
              </a:rPr>
              <a:t>φυλο</a:t>
            </a:r>
            <a:r>
              <a:rPr lang="el-GR" sz="1600" dirty="0">
                <a:latin typeface="Courier New" panose="02070309020205020404" pitchFamily="49" charset="0"/>
                <a:cs typeface="Courier New" panose="02070309020205020404" pitchFamily="49" charset="0"/>
              </a:rPr>
              <a:t>=‘Γ’</a:t>
            </a:r>
          </a:p>
          <a:p>
            <a:pPr marL="457200" lvl="1" indent="0">
              <a:buNone/>
            </a:pPr>
            <a:r>
              <a:rPr lang="el-GR" sz="1600" dirty="0">
                <a:latin typeface="Courier New" panose="02070309020205020404" pitchFamily="49" charset="0"/>
                <a:cs typeface="Courier New" panose="02070309020205020404" pitchFamily="49" charset="0"/>
              </a:rPr>
              <a:t>αν </a:t>
            </a:r>
            <a:r>
              <a:rPr lang="el-GR" sz="1600" dirty="0" err="1">
                <a:latin typeface="Courier New" panose="02070309020205020404" pitchFamily="49" charset="0"/>
                <a:cs typeface="Courier New" panose="02070309020205020404" pitchFamily="49" charset="0"/>
              </a:rPr>
              <a:t>παιδια</a:t>
            </a:r>
            <a:r>
              <a:rPr lang="el-GR" sz="1600" dirty="0">
                <a:latin typeface="Courier New" panose="02070309020205020404" pitchFamily="49" charset="0"/>
                <a:cs typeface="Courier New" panose="02070309020205020404" pitchFamily="49" charset="0"/>
              </a:rPr>
              <a:t> = 1 </a:t>
            </a:r>
            <a:r>
              <a:rPr lang="el-GR" sz="1600" dirty="0" err="1">
                <a:latin typeface="Courier New" panose="02070309020205020404" pitchFamily="49" charset="0"/>
                <a:cs typeface="Courier New" panose="02070309020205020404" pitchFamily="49" charset="0"/>
              </a:rPr>
              <a:t>τοτε</a:t>
            </a:r>
            <a:endParaRPr lang="el-GR" sz="1600" dirty="0">
              <a:latin typeface="Courier New" panose="02070309020205020404" pitchFamily="49" charset="0"/>
              <a:cs typeface="Courier New" panose="02070309020205020404" pitchFamily="49" charset="0"/>
            </a:endParaRPr>
          </a:p>
          <a:p>
            <a:pPr marL="457200" lvl="1" indent="0">
              <a:buNone/>
            </a:pPr>
            <a:r>
              <a:rPr lang="el-GR" sz="1600" dirty="0">
                <a:latin typeface="Courier New" panose="02070309020205020404" pitchFamily="49" charset="0"/>
                <a:cs typeface="Courier New" panose="02070309020205020404" pitchFamily="49" charset="0"/>
              </a:rPr>
              <a:t>  </a:t>
            </a:r>
            <a:r>
              <a:rPr lang="el-GR" sz="1600" dirty="0" err="1">
                <a:latin typeface="Courier New" panose="02070309020205020404" pitchFamily="49" charset="0"/>
                <a:cs typeface="Courier New" panose="02070309020205020404" pitchFamily="49" charset="0"/>
              </a:rPr>
              <a:t>επιδομα</a:t>
            </a:r>
            <a:r>
              <a:rPr lang="el-GR" sz="1600" dirty="0">
                <a:latin typeface="Courier New" panose="02070309020205020404" pitchFamily="49" charset="0"/>
                <a:cs typeface="Courier New" panose="02070309020205020404" pitchFamily="49" charset="0"/>
              </a:rPr>
              <a:t> &lt;- 30</a:t>
            </a:r>
          </a:p>
          <a:p>
            <a:pPr marL="457200" lvl="1" indent="0">
              <a:buNone/>
            </a:pPr>
            <a:r>
              <a:rPr lang="el-GR" sz="1600" dirty="0" err="1">
                <a:latin typeface="Courier New" panose="02070309020205020404" pitchFamily="49" charset="0"/>
                <a:cs typeface="Courier New" panose="02070309020205020404" pitchFamily="49" charset="0"/>
              </a:rPr>
              <a:t>Αλλιως_αν</a:t>
            </a:r>
            <a:r>
              <a:rPr lang="el-GR" sz="1600" dirty="0">
                <a:latin typeface="Courier New" panose="02070309020205020404" pitchFamily="49" charset="0"/>
                <a:cs typeface="Courier New" panose="02070309020205020404" pitchFamily="49" charset="0"/>
              </a:rPr>
              <a:t> </a:t>
            </a:r>
            <a:r>
              <a:rPr lang="el-GR" sz="1600" dirty="0" err="1">
                <a:latin typeface="Courier New" panose="02070309020205020404" pitchFamily="49" charset="0"/>
                <a:cs typeface="Courier New" panose="02070309020205020404" pitchFamily="49" charset="0"/>
              </a:rPr>
              <a:t>παιδια</a:t>
            </a:r>
            <a:r>
              <a:rPr lang="el-GR" sz="1600" dirty="0">
                <a:latin typeface="Courier New" panose="02070309020205020404" pitchFamily="49" charset="0"/>
                <a:cs typeface="Courier New" panose="02070309020205020404" pitchFamily="49" charset="0"/>
              </a:rPr>
              <a:t> = 2 </a:t>
            </a:r>
            <a:r>
              <a:rPr lang="el-GR" sz="1600" dirty="0" err="1">
                <a:latin typeface="Courier New" panose="02070309020205020404" pitchFamily="49" charset="0"/>
                <a:cs typeface="Courier New" panose="02070309020205020404" pitchFamily="49" charset="0"/>
              </a:rPr>
              <a:t>τοτε</a:t>
            </a:r>
            <a:endParaRPr lang="el-GR" sz="1600" dirty="0">
              <a:latin typeface="Courier New" panose="02070309020205020404" pitchFamily="49" charset="0"/>
              <a:cs typeface="Courier New" panose="02070309020205020404" pitchFamily="49" charset="0"/>
            </a:endParaRPr>
          </a:p>
          <a:p>
            <a:pPr marL="457200" lvl="1" indent="0">
              <a:buNone/>
            </a:pPr>
            <a:r>
              <a:rPr lang="el-GR" sz="1600" dirty="0">
                <a:latin typeface="Courier New" panose="02070309020205020404" pitchFamily="49" charset="0"/>
                <a:cs typeface="Courier New" panose="02070309020205020404" pitchFamily="49" charset="0"/>
              </a:rPr>
              <a:t>  </a:t>
            </a:r>
            <a:r>
              <a:rPr lang="el-GR" sz="1600" dirty="0" err="1">
                <a:latin typeface="Courier New" panose="02070309020205020404" pitchFamily="49" charset="0"/>
                <a:cs typeface="Courier New" panose="02070309020205020404" pitchFamily="49" charset="0"/>
              </a:rPr>
              <a:t>επιδομα</a:t>
            </a:r>
            <a:r>
              <a:rPr lang="el-GR" sz="1600" dirty="0">
                <a:latin typeface="Courier New" panose="02070309020205020404" pitchFamily="49" charset="0"/>
                <a:cs typeface="Courier New" panose="02070309020205020404" pitchFamily="49" charset="0"/>
              </a:rPr>
              <a:t> &lt;- 80 </a:t>
            </a:r>
          </a:p>
          <a:p>
            <a:pPr marL="457200" lvl="1" indent="0">
              <a:buNone/>
            </a:pPr>
            <a:r>
              <a:rPr lang="el-GR" sz="1600" dirty="0" err="1">
                <a:latin typeface="Courier New" panose="02070309020205020404" pitchFamily="49" charset="0"/>
                <a:cs typeface="Courier New" panose="02070309020205020404" pitchFamily="49" charset="0"/>
              </a:rPr>
              <a:t>Αλλιως</a:t>
            </a:r>
            <a:endParaRPr lang="el-GR" sz="1600" dirty="0">
              <a:latin typeface="Courier New" panose="02070309020205020404" pitchFamily="49" charset="0"/>
              <a:cs typeface="Courier New" panose="02070309020205020404" pitchFamily="49" charset="0"/>
            </a:endParaRPr>
          </a:p>
          <a:p>
            <a:pPr marL="457200" lvl="1" indent="0">
              <a:buNone/>
            </a:pPr>
            <a:r>
              <a:rPr lang="el-GR" sz="1600" dirty="0">
                <a:latin typeface="Courier New" panose="02070309020205020404" pitchFamily="49" charset="0"/>
                <a:cs typeface="Courier New" panose="02070309020205020404" pitchFamily="49" charset="0"/>
              </a:rPr>
              <a:t>    </a:t>
            </a:r>
            <a:r>
              <a:rPr lang="el-GR" sz="1600" dirty="0" err="1">
                <a:latin typeface="Courier New" panose="02070309020205020404" pitchFamily="49" charset="0"/>
                <a:cs typeface="Courier New" panose="02070309020205020404" pitchFamily="49" charset="0"/>
              </a:rPr>
              <a:t>επιδομα</a:t>
            </a:r>
            <a:r>
              <a:rPr lang="el-GR" sz="1600" dirty="0">
                <a:latin typeface="Courier New" panose="02070309020205020404" pitchFamily="49" charset="0"/>
                <a:cs typeface="Courier New" panose="02070309020205020404" pitchFamily="49" charset="0"/>
              </a:rPr>
              <a:t> &lt;- 160</a:t>
            </a:r>
          </a:p>
          <a:p>
            <a:pPr marL="457200" lvl="1" indent="0">
              <a:buNone/>
            </a:pPr>
            <a:r>
              <a:rPr lang="el-GR" sz="1600" dirty="0" err="1">
                <a:latin typeface="Courier New" panose="02070309020205020404" pitchFamily="49" charset="0"/>
                <a:cs typeface="Courier New" panose="02070309020205020404" pitchFamily="49" charset="0"/>
              </a:rPr>
              <a:t>Τελος_αν</a:t>
            </a:r>
            <a:endParaRPr lang="el-GR" sz="1600" dirty="0">
              <a:latin typeface="Courier New" panose="02070309020205020404" pitchFamily="49" charset="0"/>
              <a:cs typeface="Courier New" panose="02070309020205020404" pitchFamily="49" charset="0"/>
            </a:endParaRPr>
          </a:p>
          <a:p>
            <a:pPr marL="457200" lvl="1" indent="0">
              <a:buNone/>
            </a:pPr>
            <a:r>
              <a:rPr lang="el-GR" sz="1600" dirty="0" err="1">
                <a:latin typeface="Courier New" panose="02070309020205020404" pitchFamily="49" charset="0"/>
                <a:cs typeface="Courier New" panose="02070309020205020404" pitchFamily="49" charset="0"/>
              </a:rPr>
              <a:t>Τελος_αν</a:t>
            </a:r>
            <a:endParaRPr lang="el-GR" sz="1600" dirty="0">
              <a:latin typeface="Courier New" panose="02070309020205020404" pitchFamily="49" charset="0"/>
              <a:cs typeface="Courier New" panose="02070309020205020404" pitchFamily="49" charset="0"/>
            </a:endParaRPr>
          </a:p>
          <a:p>
            <a:pPr marL="457200" lvl="1" indent="0">
              <a:buNone/>
            </a:pPr>
            <a:r>
              <a:rPr lang="el-GR" sz="1600" dirty="0" err="1">
                <a:latin typeface="Courier New" panose="02070309020205020404" pitchFamily="49" charset="0"/>
                <a:cs typeface="Courier New" panose="02070309020205020404" pitchFamily="49" charset="0"/>
              </a:rPr>
              <a:t>συνολο</a:t>
            </a:r>
            <a:r>
              <a:rPr lang="el-GR" sz="1600" dirty="0">
                <a:latin typeface="Courier New" panose="02070309020205020404" pitchFamily="49" charset="0"/>
                <a:cs typeface="Courier New" panose="02070309020205020404" pitchFamily="49" charset="0"/>
              </a:rPr>
              <a:t> &lt;- </a:t>
            </a:r>
            <a:r>
              <a:rPr lang="el-GR" sz="1600" dirty="0" err="1">
                <a:latin typeface="Courier New" panose="02070309020205020404" pitchFamily="49" charset="0"/>
                <a:cs typeface="Courier New" panose="02070309020205020404" pitchFamily="49" charset="0"/>
              </a:rPr>
              <a:t>συνολο</a:t>
            </a:r>
            <a:r>
              <a:rPr lang="el-GR" sz="1600" dirty="0">
                <a:latin typeface="Courier New" panose="02070309020205020404" pitchFamily="49" charset="0"/>
                <a:cs typeface="Courier New" panose="02070309020205020404" pitchFamily="49" charset="0"/>
              </a:rPr>
              <a:t> + </a:t>
            </a:r>
            <a:r>
              <a:rPr lang="el-GR" sz="1600" dirty="0" err="1">
                <a:latin typeface="Courier New" panose="02070309020205020404" pitchFamily="49" charset="0"/>
                <a:cs typeface="Courier New" panose="02070309020205020404" pitchFamily="49" charset="0"/>
              </a:rPr>
              <a:t>επιδομα</a:t>
            </a:r>
            <a:endParaRPr lang="el-GR" sz="1600" dirty="0">
              <a:latin typeface="Courier New" panose="02070309020205020404" pitchFamily="49" charset="0"/>
              <a:cs typeface="Courier New" panose="02070309020205020404" pitchFamily="49" charset="0"/>
            </a:endParaRPr>
          </a:p>
          <a:p>
            <a:pPr marL="457200" lvl="1" indent="0">
              <a:buNone/>
            </a:pPr>
            <a:r>
              <a:rPr lang="el-GR" sz="1600" dirty="0" err="1">
                <a:latin typeface="Courier New" panose="02070309020205020404" pitchFamily="49" charset="0"/>
                <a:cs typeface="Courier New" panose="02070309020205020404" pitchFamily="49" charset="0"/>
              </a:rPr>
              <a:t>Γραψε</a:t>
            </a:r>
            <a:r>
              <a:rPr lang="el-GR" sz="1600" dirty="0">
                <a:latin typeface="Courier New" panose="02070309020205020404" pitchFamily="49" charset="0"/>
                <a:cs typeface="Courier New" panose="02070309020205020404" pitchFamily="49" charset="0"/>
              </a:rPr>
              <a:t> </a:t>
            </a:r>
            <a:r>
              <a:rPr lang="el-GR" sz="1600" dirty="0" err="1">
                <a:latin typeface="Courier New" panose="02070309020205020404" pitchFamily="49" charset="0"/>
                <a:cs typeface="Courier New" panose="02070309020205020404" pitchFamily="49" charset="0"/>
              </a:rPr>
              <a:t>μισθος</a:t>
            </a:r>
            <a:r>
              <a:rPr lang="el-GR" sz="1600" dirty="0">
                <a:latin typeface="Courier New" panose="02070309020205020404" pitchFamily="49" charset="0"/>
                <a:cs typeface="Courier New" panose="02070309020205020404" pitchFamily="49" charset="0"/>
              </a:rPr>
              <a:t> + </a:t>
            </a:r>
            <a:r>
              <a:rPr lang="el-GR" sz="1600" dirty="0" err="1">
                <a:latin typeface="Courier New" panose="02070309020205020404" pitchFamily="49" charset="0"/>
                <a:cs typeface="Courier New" panose="02070309020205020404" pitchFamily="49" charset="0"/>
              </a:rPr>
              <a:t>επιδομα</a:t>
            </a:r>
            <a:endParaRPr lang="el-GR" sz="1600" dirty="0">
              <a:latin typeface="Courier New" panose="02070309020205020404" pitchFamily="49" charset="0"/>
              <a:cs typeface="Courier New" panose="02070309020205020404" pitchFamily="49" charset="0"/>
            </a:endParaRPr>
          </a:p>
          <a:p>
            <a:pPr marL="457200" lvl="1" indent="0">
              <a:buNone/>
            </a:pPr>
            <a:r>
              <a:rPr lang="el-GR" sz="1600" dirty="0" err="1">
                <a:latin typeface="Courier New" panose="02070309020205020404" pitchFamily="49" charset="0"/>
                <a:cs typeface="Courier New" panose="02070309020205020404" pitchFamily="49" charset="0"/>
              </a:rPr>
              <a:t>Γραψε</a:t>
            </a:r>
            <a:r>
              <a:rPr lang="el-GR" sz="1600" dirty="0">
                <a:latin typeface="Courier New" panose="02070309020205020404" pitchFamily="49" charset="0"/>
                <a:cs typeface="Courier New" panose="02070309020205020404" pitchFamily="49" charset="0"/>
              </a:rPr>
              <a:t> ‘θες να συνεχίσεις Ν/Ο’</a:t>
            </a:r>
          </a:p>
          <a:p>
            <a:pPr marL="457200" lvl="1" indent="0">
              <a:buNone/>
            </a:pPr>
            <a:r>
              <a:rPr lang="el-GR" sz="1600" dirty="0" err="1">
                <a:latin typeface="Courier New" panose="02070309020205020404" pitchFamily="49" charset="0"/>
                <a:cs typeface="Courier New" panose="02070309020205020404" pitchFamily="49" charset="0"/>
              </a:rPr>
              <a:t>Διαβασε</a:t>
            </a:r>
            <a:r>
              <a:rPr lang="el-GR" sz="1600" dirty="0">
                <a:latin typeface="Courier New" panose="02070309020205020404" pitchFamily="49" charset="0"/>
                <a:cs typeface="Courier New" panose="02070309020205020404" pitchFamily="49" charset="0"/>
              </a:rPr>
              <a:t> </a:t>
            </a:r>
            <a:r>
              <a:rPr lang="el-GR" sz="1600" dirty="0" err="1">
                <a:latin typeface="Courier New" panose="02070309020205020404" pitchFamily="49" charset="0"/>
                <a:cs typeface="Courier New" panose="02070309020205020404" pitchFamily="49" charset="0"/>
              </a:rPr>
              <a:t>απαντηση</a:t>
            </a:r>
            <a:endParaRPr lang="el-GR" sz="1600" dirty="0">
              <a:latin typeface="Courier New" panose="02070309020205020404" pitchFamily="49" charset="0"/>
              <a:cs typeface="Courier New" panose="02070309020205020404" pitchFamily="49" charset="0"/>
            </a:endParaRPr>
          </a:p>
          <a:p>
            <a:pPr marL="0" indent="0">
              <a:buNone/>
            </a:pPr>
            <a:r>
              <a:rPr lang="el-GR" sz="2000" dirty="0" err="1">
                <a:latin typeface="Courier New" panose="02070309020205020404" pitchFamily="49" charset="0"/>
                <a:cs typeface="Courier New" panose="02070309020205020404" pitchFamily="49" charset="0"/>
              </a:rPr>
              <a:t>Μέχρις_ότου</a:t>
            </a:r>
            <a:r>
              <a:rPr lang="el-GR" sz="2000" dirty="0">
                <a:latin typeface="Courier New" panose="02070309020205020404" pitchFamily="49" charset="0"/>
                <a:cs typeface="Courier New" panose="02070309020205020404" pitchFamily="49" charset="0"/>
              </a:rPr>
              <a:t> απάντηση=‘Ο’</a:t>
            </a:r>
          </a:p>
          <a:p>
            <a:pPr marL="0" indent="0">
              <a:buNone/>
            </a:pPr>
            <a:r>
              <a:rPr lang="el-GR" sz="2000" dirty="0" err="1">
                <a:latin typeface="Courier New" panose="02070309020205020404" pitchFamily="49" charset="0"/>
                <a:cs typeface="Courier New" panose="02070309020205020404" pitchFamily="49" charset="0"/>
              </a:rPr>
              <a:t>Γραψε</a:t>
            </a:r>
            <a:r>
              <a:rPr lang="el-GR" sz="2000" dirty="0">
                <a:latin typeface="Courier New" panose="02070309020205020404" pitchFamily="49" charset="0"/>
                <a:cs typeface="Courier New" panose="02070309020205020404" pitchFamily="49" charset="0"/>
              </a:rPr>
              <a:t> </a:t>
            </a:r>
            <a:r>
              <a:rPr lang="el-GR" sz="2000" dirty="0" err="1">
                <a:latin typeface="Courier New" panose="02070309020205020404" pitchFamily="49" charset="0"/>
                <a:cs typeface="Courier New" panose="02070309020205020404" pitchFamily="49" charset="0"/>
              </a:rPr>
              <a:t>συνολο</a:t>
            </a:r>
            <a:endParaRPr lang="el-GR" sz="2000" dirty="0">
              <a:latin typeface="Courier New" panose="02070309020205020404" pitchFamily="49" charset="0"/>
              <a:cs typeface="Courier New" panose="02070309020205020404" pitchFamily="49" charset="0"/>
            </a:endParaRPr>
          </a:p>
          <a:p>
            <a:pPr marL="0" indent="0">
              <a:buNone/>
            </a:pPr>
            <a:r>
              <a:rPr lang="el-GR" sz="2000" dirty="0" err="1">
                <a:latin typeface="Courier New" panose="02070309020205020404" pitchFamily="49" charset="0"/>
                <a:cs typeface="Courier New" panose="02070309020205020404" pitchFamily="49" charset="0"/>
              </a:rPr>
              <a:t>τελος_προγραμματος</a:t>
            </a:r>
            <a:endParaRPr lang="el-GR" sz="2000" dirty="0">
              <a:latin typeface="Courier New" panose="02070309020205020404" pitchFamily="49" charset="0"/>
              <a:cs typeface="Courier New" panose="02070309020205020404" pitchFamily="49" charset="0"/>
            </a:endParaRPr>
          </a:p>
          <a:p>
            <a:pPr marL="0" indent="0">
              <a:buNone/>
            </a:pPr>
            <a:endParaRPr lang="el-GR" sz="20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297554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B2A74-7BFB-4EA5-B5B1-27073DA6958C}"/>
              </a:ext>
            </a:extLst>
          </p:cNvPr>
          <p:cNvSpPr>
            <a:spLocks noGrp="1"/>
          </p:cNvSpPr>
          <p:nvPr>
            <p:ph type="title"/>
          </p:nvPr>
        </p:nvSpPr>
        <p:spPr>
          <a:xfrm>
            <a:off x="563880" y="150928"/>
            <a:ext cx="4398818" cy="572280"/>
          </a:xfrm>
        </p:spPr>
        <p:txBody>
          <a:bodyPr>
            <a:normAutofit fontScale="90000"/>
          </a:bodyPr>
          <a:lstStyle/>
          <a:p>
            <a:r>
              <a:rPr lang="el-GR" sz="3600" dirty="0"/>
              <a:t>2011 – Θέμα Γ</a:t>
            </a:r>
          </a:p>
        </p:txBody>
      </p:sp>
      <p:sp>
        <p:nvSpPr>
          <p:cNvPr id="3" name="Content Placeholder 2">
            <a:extLst>
              <a:ext uri="{FF2B5EF4-FFF2-40B4-BE49-F238E27FC236}">
                <a16:creationId xmlns:a16="http://schemas.microsoft.com/office/drawing/2014/main" id="{AF185623-DFEC-4663-B9C2-2BB2A04F99D7}"/>
              </a:ext>
            </a:extLst>
          </p:cNvPr>
          <p:cNvSpPr>
            <a:spLocks noGrp="1"/>
          </p:cNvSpPr>
          <p:nvPr>
            <p:ph idx="1"/>
          </p:nvPr>
        </p:nvSpPr>
        <p:spPr>
          <a:xfrm>
            <a:off x="216131" y="931026"/>
            <a:ext cx="5270269" cy="5237624"/>
          </a:xfrm>
        </p:spPr>
        <p:txBody>
          <a:bodyPr>
            <a:normAutofit fontScale="92500" lnSpcReduction="10000"/>
          </a:bodyPr>
          <a:lstStyle/>
          <a:p>
            <a:pPr marL="0" indent="0">
              <a:buNone/>
            </a:pPr>
            <a:r>
              <a:rPr lang="el-GR" dirty="0"/>
              <a:t>Στις εξετάσεις του ΑΣΕΠ οι υποψήφιοι εξετάζονται σε τρεις θεματικές ενότητες. Ο βαθμός κάθε θεματικής ενότητας είναι από 1 έως 100. Η συνολική βαθμολογία κάθε υποψηφίου προκύπτει από τον μέσο όρο των βαθμών του στις τρεις θεματικές ενότητες. </a:t>
            </a:r>
          </a:p>
          <a:p>
            <a:pPr marL="0" indent="0">
              <a:buNone/>
            </a:pPr>
            <a:r>
              <a:rPr lang="el-GR" dirty="0"/>
              <a:t>Ο υποψήφιος θεωρείται ως επιτυχών, αν η συνολική βαθμολογία του είναι τουλάχιστον 55 και ο βαθμός του σε κάθε θεματική ενότητα είναι τουλάχιστον 50. </a:t>
            </a:r>
          </a:p>
          <a:p>
            <a:pPr marL="0" indent="0">
              <a:buNone/>
            </a:pPr>
            <a:r>
              <a:rPr lang="el-GR" dirty="0"/>
              <a:t>Να γράψετε αλγόριθμο ο οποίος: Για κάθε υποψήφιο:</a:t>
            </a:r>
          </a:p>
        </p:txBody>
      </p:sp>
      <p:sp>
        <p:nvSpPr>
          <p:cNvPr id="4" name="TextBox 3">
            <a:extLst>
              <a:ext uri="{FF2B5EF4-FFF2-40B4-BE49-F238E27FC236}">
                <a16:creationId xmlns:a16="http://schemas.microsoft.com/office/drawing/2014/main" id="{F698FA98-6896-4CD0-87B9-A0A3C2212914}"/>
              </a:ext>
            </a:extLst>
          </p:cNvPr>
          <p:cNvSpPr txBox="1"/>
          <p:nvPr/>
        </p:nvSpPr>
        <p:spPr>
          <a:xfrm>
            <a:off x="5611091" y="428178"/>
            <a:ext cx="6141720" cy="6001643"/>
          </a:xfrm>
          <a:prstGeom prst="rect">
            <a:avLst/>
          </a:prstGeom>
          <a:noFill/>
        </p:spPr>
        <p:txBody>
          <a:bodyPr wrap="square" rtlCol="0">
            <a:spAutoFit/>
          </a:bodyPr>
          <a:lstStyle/>
          <a:p>
            <a:r>
              <a:rPr lang="el-GR" sz="2400" dirty="0"/>
              <a:t>Γ1. Να διαβάζει το όνομά του και τους βαθμούς του σε καθεμία από τις τρεις θεματικές ενότητες. (∆εν απαιτείται έλεγχος εγκυρότητας δεδομένων).</a:t>
            </a:r>
          </a:p>
          <a:p>
            <a:pPr marL="0" indent="0">
              <a:buNone/>
            </a:pPr>
            <a:r>
              <a:rPr lang="el-GR" sz="2400" dirty="0"/>
              <a:t>Γ2. Να εμφανίζει τον μεγαλύτερο από τους βαθμούς που πήρε στις τρεις θεματικές ενότητες. </a:t>
            </a:r>
          </a:p>
          <a:p>
            <a:pPr marL="0" indent="0">
              <a:buNone/>
            </a:pPr>
            <a:r>
              <a:rPr lang="el-GR" sz="2400" dirty="0"/>
              <a:t>Γ3. Να εμφανίζει το όνομα και τη συνολική βαθμολογία του στην περίπτωση που είναι επιτυχών. </a:t>
            </a:r>
          </a:p>
          <a:p>
            <a:pPr marL="0" indent="0">
              <a:buNone/>
            </a:pPr>
            <a:r>
              <a:rPr lang="el-GR" sz="2400" dirty="0"/>
              <a:t>Γ4. Ο αλγόριθμος να τερματίζει όταν δοθεί ως όνομα η λέξη “ΤΕΛΟΣ”.</a:t>
            </a:r>
          </a:p>
          <a:p>
            <a:pPr marL="0" indent="0">
              <a:buNone/>
            </a:pPr>
            <a:r>
              <a:rPr lang="el-GR" sz="2400" dirty="0"/>
              <a:t>Γ5. Στο τέλος να εμφανίζει το όνομα του επιτυχόντα με τη μικρότερη συνολική βαθμολογία. Θεωρήστε ότι είναι μοναδικός.</a:t>
            </a:r>
          </a:p>
          <a:p>
            <a:endParaRPr lang="el-GR" sz="2400" dirty="0"/>
          </a:p>
        </p:txBody>
      </p:sp>
    </p:spTree>
    <p:extLst>
      <p:ext uri="{BB962C8B-B14F-4D97-AF65-F5344CB8AC3E}">
        <p14:creationId xmlns:p14="http://schemas.microsoft.com/office/powerpoint/2010/main" val="2830382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16C18C7-8F9C-4A7D-93E0-A0A27683AFBD}"/>
              </a:ext>
            </a:extLst>
          </p:cNvPr>
          <p:cNvPicPr>
            <a:picLocks noChangeAspect="1"/>
          </p:cNvPicPr>
          <p:nvPr/>
        </p:nvPicPr>
        <p:blipFill>
          <a:blip r:embed="rId2"/>
          <a:stretch>
            <a:fillRect/>
          </a:stretch>
        </p:blipFill>
        <p:spPr>
          <a:xfrm>
            <a:off x="108758" y="318583"/>
            <a:ext cx="11974484" cy="5531922"/>
          </a:xfrm>
          <a:prstGeom prst="rect">
            <a:avLst/>
          </a:prstGeom>
        </p:spPr>
      </p:pic>
    </p:spTree>
    <p:extLst>
      <p:ext uri="{BB962C8B-B14F-4D97-AF65-F5344CB8AC3E}">
        <p14:creationId xmlns:p14="http://schemas.microsoft.com/office/powerpoint/2010/main" val="4006831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TotalTime>
  <Words>2005</Words>
  <Application>Microsoft Office PowerPoint</Application>
  <PresentationFormat>Widescreen</PresentationFormat>
  <Paragraphs>227</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Courier New</vt:lpstr>
      <vt:lpstr>Office Theme</vt:lpstr>
      <vt:lpstr>PowerPoint Presentation</vt:lpstr>
      <vt:lpstr>ΘΕΜΑ 3 - 2005</vt:lpstr>
      <vt:lpstr>Θέμα Γ 2006 - επαναληπτικές</vt:lpstr>
      <vt:lpstr>Θέμα Γ - 2007</vt:lpstr>
      <vt:lpstr>Θέμα  Γ - 2007  </vt:lpstr>
      <vt:lpstr>Θέμα γ - 2008</vt:lpstr>
      <vt:lpstr>PowerPoint Presentation</vt:lpstr>
      <vt:lpstr>2011 – Θέμα Γ</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Κωνσταντίνος Σολωμός</dc:creator>
  <cp:lastModifiedBy>Κωνσταντίνος Σολωμός</cp:lastModifiedBy>
  <cp:revision>11</cp:revision>
  <dcterms:created xsi:type="dcterms:W3CDTF">2024-10-28T16:35:22Z</dcterms:created>
  <dcterms:modified xsi:type="dcterms:W3CDTF">2024-11-03T19:53:46Z</dcterms:modified>
</cp:coreProperties>
</file>