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sldIdLst>
    <p:sldId id="256" r:id="rId2"/>
    <p:sldId id="257" r:id="rId3"/>
    <p:sldId id="258" r:id="rId4"/>
    <p:sldId id="259" r:id="rId5"/>
    <p:sldId id="264" r:id="rId6"/>
    <p:sldId id="266" r:id="rId7"/>
    <p:sldId id="267" r:id="rId8"/>
    <p:sldId id="261"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9" d="100"/>
          <a:sy n="59" d="100"/>
        </p:scale>
        <p:origin x="1500"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49CB2-019B-411F-BC8A-2B758AF7B130}"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16032264-1126-4411-9C31-08ACF4F9C623}">
      <dgm:prSet/>
      <dgm:spPr/>
      <dgm:t>
        <a:bodyPr/>
        <a:lstStyle/>
        <a:p>
          <a:r>
            <a:rPr lang="el-GR" dirty="0"/>
            <a:t>1. Ανάπτυξη Δεξιοτήτων: Ενίσχυση λεπτών κινητικών δεξιοτήτων και συντονισμού χεριού-ματιού.</a:t>
          </a:r>
          <a:endParaRPr lang="en-US" dirty="0"/>
        </a:p>
      </dgm:t>
    </dgm:pt>
    <dgm:pt modelId="{D3B6B79F-C2F6-4900-928E-16A1668D8785}" type="parTrans" cxnId="{4630C601-B62D-432D-B4A1-35B694513FDF}">
      <dgm:prSet/>
      <dgm:spPr/>
      <dgm:t>
        <a:bodyPr/>
        <a:lstStyle/>
        <a:p>
          <a:endParaRPr lang="en-US"/>
        </a:p>
      </dgm:t>
    </dgm:pt>
    <dgm:pt modelId="{4012AFD1-F285-42F8-A78F-F687E17F9BCC}" type="sibTrans" cxnId="{4630C601-B62D-432D-B4A1-35B694513FDF}">
      <dgm:prSet/>
      <dgm:spPr/>
      <dgm:t>
        <a:bodyPr/>
        <a:lstStyle/>
        <a:p>
          <a:endParaRPr lang="en-US" dirty="0"/>
        </a:p>
      </dgm:t>
    </dgm:pt>
    <dgm:pt modelId="{E02C84E9-4FA3-4ACE-8F8C-08F62FB259E0}">
      <dgm:prSet/>
      <dgm:spPr/>
      <dgm:t>
        <a:bodyPr/>
        <a:lstStyle/>
        <a:p>
          <a:r>
            <a:rPr lang="el-GR" dirty="0"/>
            <a:t>2. Ενίσχυση της Δημιουργικότητας: Ελευθερία στην έκφραση και ανάπτυξη φαντασίας.</a:t>
          </a:r>
          <a:endParaRPr lang="en-US" dirty="0"/>
        </a:p>
      </dgm:t>
    </dgm:pt>
    <dgm:pt modelId="{ABD72F15-DCC7-4E03-82FF-E4BBE0E36655}" type="parTrans" cxnId="{E6B3E258-03BD-4DEE-A2EE-F423CF4869B5}">
      <dgm:prSet/>
      <dgm:spPr/>
      <dgm:t>
        <a:bodyPr/>
        <a:lstStyle/>
        <a:p>
          <a:endParaRPr lang="en-US"/>
        </a:p>
      </dgm:t>
    </dgm:pt>
    <dgm:pt modelId="{850B9F27-CFA0-4969-9BD2-198062C3D677}" type="sibTrans" cxnId="{E6B3E258-03BD-4DEE-A2EE-F423CF4869B5}">
      <dgm:prSet/>
      <dgm:spPr/>
      <dgm:t>
        <a:bodyPr/>
        <a:lstStyle/>
        <a:p>
          <a:endParaRPr lang="en-US" dirty="0"/>
        </a:p>
      </dgm:t>
    </dgm:pt>
    <dgm:pt modelId="{3FEF5A5F-5FF6-4AC4-A707-2FB92F657F48}">
      <dgm:prSet/>
      <dgm:spPr/>
      <dgm:t>
        <a:bodyPr/>
        <a:lstStyle/>
        <a:p>
          <a:r>
            <a:rPr lang="el-GR" dirty="0"/>
            <a:t>3. Αισθητηριακή Εμπειρία: Επαφή με διαφορετικές υφές, υλικά και χρώματα.</a:t>
          </a:r>
          <a:endParaRPr lang="en-US" dirty="0"/>
        </a:p>
      </dgm:t>
    </dgm:pt>
    <dgm:pt modelId="{65CFA54B-EFB7-418E-A374-728FFF4E4FF5}" type="parTrans" cxnId="{3FCADD7B-8B19-48F0-80B0-1D21D20A1EAB}">
      <dgm:prSet/>
      <dgm:spPr/>
      <dgm:t>
        <a:bodyPr/>
        <a:lstStyle/>
        <a:p>
          <a:endParaRPr lang="en-US"/>
        </a:p>
      </dgm:t>
    </dgm:pt>
    <dgm:pt modelId="{CA7D43E1-72F9-41D4-B045-D685BEAA51B8}" type="sibTrans" cxnId="{3FCADD7B-8B19-48F0-80B0-1D21D20A1EAB}">
      <dgm:prSet/>
      <dgm:spPr/>
      <dgm:t>
        <a:bodyPr/>
        <a:lstStyle/>
        <a:p>
          <a:endParaRPr lang="en-US" dirty="0"/>
        </a:p>
      </dgm:t>
    </dgm:pt>
    <dgm:pt modelId="{DDFB7034-6340-4297-B56E-50D51F44CC5A}">
      <dgm:prSet/>
      <dgm:spPr/>
      <dgm:t>
        <a:bodyPr/>
        <a:lstStyle/>
        <a:p>
          <a:r>
            <a:rPr lang="el-GR" dirty="0"/>
            <a:t>4. Κοινωνικές Δεξιότητες: Συνεργασία και ενίσχυση αυτοπεποίθησης.</a:t>
          </a:r>
          <a:endParaRPr lang="en-US" dirty="0"/>
        </a:p>
      </dgm:t>
    </dgm:pt>
    <dgm:pt modelId="{45FCFC35-5F0C-4DC5-A469-070ACB60F502}" type="parTrans" cxnId="{593B4B1F-14B7-4C33-9EF7-52E2A588E745}">
      <dgm:prSet/>
      <dgm:spPr/>
      <dgm:t>
        <a:bodyPr/>
        <a:lstStyle/>
        <a:p>
          <a:endParaRPr lang="en-US"/>
        </a:p>
      </dgm:t>
    </dgm:pt>
    <dgm:pt modelId="{16FB85DE-466A-4292-939B-B36C8021849F}" type="sibTrans" cxnId="{593B4B1F-14B7-4C33-9EF7-52E2A588E745}">
      <dgm:prSet/>
      <dgm:spPr/>
      <dgm:t>
        <a:bodyPr/>
        <a:lstStyle/>
        <a:p>
          <a:endParaRPr lang="en-US" dirty="0"/>
        </a:p>
      </dgm:t>
    </dgm:pt>
    <dgm:pt modelId="{DAB0CDA9-0048-4601-8CCB-FD807506B1F0}">
      <dgm:prSet/>
      <dgm:spPr/>
      <dgm:t>
        <a:bodyPr/>
        <a:lstStyle/>
        <a:p>
          <a:r>
            <a:rPr lang="el-GR" dirty="0"/>
            <a:t>5. Συναισθηματική Ανάπτυξη: Έκφραση συναισθημάτων μέσα από την τέχνη.</a:t>
          </a:r>
          <a:endParaRPr lang="en-US" dirty="0"/>
        </a:p>
      </dgm:t>
    </dgm:pt>
    <dgm:pt modelId="{4E72ECDC-1766-4BAE-9BBD-FBB0BAD6B755}" type="parTrans" cxnId="{A0768EF2-EE1F-4C8E-9D98-548EC12E40B0}">
      <dgm:prSet/>
      <dgm:spPr/>
      <dgm:t>
        <a:bodyPr/>
        <a:lstStyle/>
        <a:p>
          <a:endParaRPr lang="en-US"/>
        </a:p>
      </dgm:t>
    </dgm:pt>
    <dgm:pt modelId="{D9F264CD-AAE6-45FC-B4C2-C8E42D3A6D3A}" type="sibTrans" cxnId="{A0768EF2-EE1F-4C8E-9D98-548EC12E40B0}">
      <dgm:prSet/>
      <dgm:spPr/>
      <dgm:t>
        <a:bodyPr/>
        <a:lstStyle/>
        <a:p>
          <a:endParaRPr lang="en-US"/>
        </a:p>
      </dgm:t>
    </dgm:pt>
    <dgm:pt modelId="{2995B38F-9213-4FA8-874B-A7B3D880D256}" type="pres">
      <dgm:prSet presAssocID="{76249CB2-019B-411F-BC8A-2B758AF7B130}" presName="outerComposite" presStyleCnt="0">
        <dgm:presLayoutVars>
          <dgm:chMax val="5"/>
          <dgm:dir/>
          <dgm:resizeHandles val="exact"/>
        </dgm:presLayoutVars>
      </dgm:prSet>
      <dgm:spPr/>
    </dgm:pt>
    <dgm:pt modelId="{18D1062E-BF4B-4E39-B34D-6FE32A27386C}" type="pres">
      <dgm:prSet presAssocID="{76249CB2-019B-411F-BC8A-2B758AF7B130}" presName="dummyMaxCanvas" presStyleCnt="0">
        <dgm:presLayoutVars/>
      </dgm:prSet>
      <dgm:spPr/>
    </dgm:pt>
    <dgm:pt modelId="{5B247074-48E0-45AB-9658-E8AB7C63A972}" type="pres">
      <dgm:prSet presAssocID="{76249CB2-019B-411F-BC8A-2B758AF7B130}" presName="FiveNodes_1" presStyleLbl="node1" presStyleIdx="0" presStyleCnt="5">
        <dgm:presLayoutVars>
          <dgm:bulletEnabled val="1"/>
        </dgm:presLayoutVars>
      </dgm:prSet>
      <dgm:spPr/>
    </dgm:pt>
    <dgm:pt modelId="{C6E8A097-9751-416E-817D-00C5E1BDE890}" type="pres">
      <dgm:prSet presAssocID="{76249CB2-019B-411F-BC8A-2B758AF7B130}" presName="FiveNodes_2" presStyleLbl="node1" presStyleIdx="1" presStyleCnt="5">
        <dgm:presLayoutVars>
          <dgm:bulletEnabled val="1"/>
        </dgm:presLayoutVars>
      </dgm:prSet>
      <dgm:spPr/>
    </dgm:pt>
    <dgm:pt modelId="{BAB825E1-E3D7-49F4-B42A-ACFCC82E9A54}" type="pres">
      <dgm:prSet presAssocID="{76249CB2-019B-411F-BC8A-2B758AF7B130}" presName="FiveNodes_3" presStyleLbl="node1" presStyleIdx="2" presStyleCnt="5">
        <dgm:presLayoutVars>
          <dgm:bulletEnabled val="1"/>
        </dgm:presLayoutVars>
      </dgm:prSet>
      <dgm:spPr/>
    </dgm:pt>
    <dgm:pt modelId="{0EF5557E-216A-4D70-8AF9-2461276E82D9}" type="pres">
      <dgm:prSet presAssocID="{76249CB2-019B-411F-BC8A-2B758AF7B130}" presName="FiveNodes_4" presStyleLbl="node1" presStyleIdx="3" presStyleCnt="5">
        <dgm:presLayoutVars>
          <dgm:bulletEnabled val="1"/>
        </dgm:presLayoutVars>
      </dgm:prSet>
      <dgm:spPr/>
    </dgm:pt>
    <dgm:pt modelId="{6AD67E0D-E8FE-4568-8AA5-3705D8017EC0}" type="pres">
      <dgm:prSet presAssocID="{76249CB2-019B-411F-BC8A-2B758AF7B130}" presName="FiveNodes_5" presStyleLbl="node1" presStyleIdx="4" presStyleCnt="5">
        <dgm:presLayoutVars>
          <dgm:bulletEnabled val="1"/>
        </dgm:presLayoutVars>
      </dgm:prSet>
      <dgm:spPr/>
    </dgm:pt>
    <dgm:pt modelId="{7439FE9A-B480-4B94-B35D-09628EE0B6FC}" type="pres">
      <dgm:prSet presAssocID="{76249CB2-019B-411F-BC8A-2B758AF7B130}" presName="FiveConn_1-2" presStyleLbl="fgAccFollowNode1" presStyleIdx="0" presStyleCnt="4">
        <dgm:presLayoutVars>
          <dgm:bulletEnabled val="1"/>
        </dgm:presLayoutVars>
      </dgm:prSet>
      <dgm:spPr/>
    </dgm:pt>
    <dgm:pt modelId="{750F6330-5391-4810-8661-3D06F6B55438}" type="pres">
      <dgm:prSet presAssocID="{76249CB2-019B-411F-BC8A-2B758AF7B130}" presName="FiveConn_2-3" presStyleLbl="fgAccFollowNode1" presStyleIdx="1" presStyleCnt="4">
        <dgm:presLayoutVars>
          <dgm:bulletEnabled val="1"/>
        </dgm:presLayoutVars>
      </dgm:prSet>
      <dgm:spPr/>
    </dgm:pt>
    <dgm:pt modelId="{F37B6926-AA40-4C0F-8F8D-402B8616B0A5}" type="pres">
      <dgm:prSet presAssocID="{76249CB2-019B-411F-BC8A-2B758AF7B130}" presName="FiveConn_3-4" presStyleLbl="fgAccFollowNode1" presStyleIdx="2" presStyleCnt="4">
        <dgm:presLayoutVars>
          <dgm:bulletEnabled val="1"/>
        </dgm:presLayoutVars>
      </dgm:prSet>
      <dgm:spPr/>
    </dgm:pt>
    <dgm:pt modelId="{274A57B0-8638-40DD-B131-C3B113C026D7}" type="pres">
      <dgm:prSet presAssocID="{76249CB2-019B-411F-BC8A-2B758AF7B130}" presName="FiveConn_4-5" presStyleLbl="fgAccFollowNode1" presStyleIdx="3" presStyleCnt="4">
        <dgm:presLayoutVars>
          <dgm:bulletEnabled val="1"/>
        </dgm:presLayoutVars>
      </dgm:prSet>
      <dgm:spPr/>
    </dgm:pt>
    <dgm:pt modelId="{51DC21C1-231D-48E9-B44F-725E77512718}" type="pres">
      <dgm:prSet presAssocID="{76249CB2-019B-411F-BC8A-2B758AF7B130}" presName="FiveNodes_1_text" presStyleLbl="node1" presStyleIdx="4" presStyleCnt="5">
        <dgm:presLayoutVars>
          <dgm:bulletEnabled val="1"/>
        </dgm:presLayoutVars>
      </dgm:prSet>
      <dgm:spPr/>
    </dgm:pt>
    <dgm:pt modelId="{FFE46320-FA94-4550-8CB1-6B49A785AF6B}" type="pres">
      <dgm:prSet presAssocID="{76249CB2-019B-411F-BC8A-2B758AF7B130}" presName="FiveNodes_2_text" presStyleLbl="node1" presStyleIdx="4" presStyleCnt="5">
        <dgm:presLayoutVars>
          <dgm:bulletEnabled val="1"/>
        </dgm:presLayoutVars>
      </dgm:prSet>
      <dgm:spPr/>
    </dgm:pt>
    <dgm:pt modelId="{D1D49B83-1434-4292-B79D-77B08E94C478}" type="pres">
      <dgm:prSet presAssocID="{76249CB2-019B-411F-BC8A-2B758AF7B130}" presName="FiveNodes_3_text" presStyleLbl="node1" presStyleIdx="4" presStyleCnt="5">
        <dgm:presLayoutVars>
          <dgm:bulletEnabled val="1"/>
        </dgm:presLayoutVars>
      </dgm:prSet>
      <dgm:spPr/>
    </dgm:pt>
    <dgm:pt modelId="{03D4AA84-6090-440A-A81E-2E9A4C04ED31}" type="pres">
      <dgm:prSet presAssocID="{76249CB2-019B-411F-BC8A-2B758AF7B130}" presName="FiveNodes_4_text" presStyleLbl="node1" presStyleIdx="4" presStyleCnt="5">
        <dgm:presLayoutVars>
          <dgm:bulletEnabled val="1"/>
        </dgm:presLayoutVars>
      </dgm:prSet>
      <dgm:spPr/>
    </dgm:pt>
    <dgm:pt modelId="{3F532E9B-1C33-4C53-A15F-DA1153FD5827}" type="pres">
      <dgm:prSet presAssocID="{76249CB2-019B-411F-BC8A-2B758AF7B130}" presName="FiveNodes_5_text" presStyleLbl="node1" presStyleIdx="4" presStyleCnt="5">
        <dgm:presLayoutVars>
          <dgm:bulletEnabled val="1"/>
        </dgm:presLayoutVars>
      </dgm:prSet>
      <dgm:spPr/>
    </dgm:pt>
  </dgm:ptLst>
  <dgm:cxnLst>
    <dgm:cxn modelId="{4630C601-B62D-432D-B4A1-35B694513FDF}" srcId="{76249CB2-019B-411F-BC8A-2B758AF7B130}" destId="{16032264-1126-4411-9C31-08ACF4F9C623}" srcOrd="0" destOrd="0" parTransId="{D3B6B79F-C2F6-4900-928E-16A1668D8785}" sibTransId="{4012AFD1-F285-42F8-A78F-F687E17F9BCC}"/>
    <dgm:cxn modelId="{9CD15F0B-C102-42AC-A277-C2539D35AE33}" type="presOf" srcId="{CA7D43E1-72F9-41D4-B045-D685BEAA51B8}" destId="{F37B6926-AA40-4C0F-8F8D-402B8616B0A5}" srcOrd="0" destOrd="0" presId="urn:microsoft.com/office/officeart/2005/8/layout/vProcess5"/>
    <dgm:cxn modelId="{AE50A814-5934-4C01-BCD7-82E429767CB8}" type="presOf" srcId="{16032264-1126-4411-9C31-08ACF4F9C623}" destId="{5B247074-48E0-45AB-9658-E8AB7C63A972}" srcOrd="0" destOrd="0" presId="urn:microsoft.com/office/officeart/2005/8/layout/vProcess5"/>
    <dgm:cxn modelId="{593B4B1F-14B7-4C33-9EF7-52E2A588E745}" srcId="{76249CB2-019B-411F-BC8A-2B758AF7B130}" destId="{DDFB7034-6340-4297-B56E-50D51F44CC5A}" srcOrd="3" destOrd="0" parTransId="{45FCFC35-5F0C-4DC5-A469-070ACB60F502}" sibTransId="{16FB85DE-466A-4292-939B-B36C8021849F}"/>
    <dgm:cxn modelId="{C23E6126-AB5E-486C-9FE0-5F17B89B41FC}" type="presOf" srcId="{DDFB7034-6340-4297-B56E-50D51F44CC5A}" destId="{0EF5557E-216A-4D70-8AF9-2461276E82D9}" srcOrd="0" destOrd="0" presId="urn:microsoft.com/office/officeart/2005/8/layout/vProcess5"/>
    <dgm:cxn modelId="{8E81082D-B730-4F99-AEEA-AA41C3DA3DB4}" type="presOf" srcId="{DAB0CDA9-0048-4601-8CCB-FD807506B1F0}" destId="{6AD67E0D-E8FE-4568-8AA5-3705D8017EC0}" srcOrd="0" destOrd="0" presId="urn:microsoft.com/office/officeart/2005/8/layout/vProcess5"/>
    <dgm:cxn modelId="{C64DDD54-2700-4E89-B509-712D359DAE34}" type="presOf" srcId="{76249CB2-019B-411F-BC8A-2B758AF7B130}" destId="{2995B38F-9213-4FA8-874B-A7B3D880D256}" srcOrd="0" destOrd="0" presId="urn:microsoft.com/office/officeart/2005/8/layout/vProcess5"/>
    <dgm:cxn modelId="{E6B3E258-03BD-4DEE-A2EE-F423CF4869B5}" srcId="{76249CB2-019B-411F-BC8A-2B758AF7B130}" destId="{E02C84E9-4FA3-4ACE-8F8C-08F62FB259E0}" srcOrd="1" destOrd="0" parTransId="{ABD72F15-DCC7-4E03-82FF-E4BBE0E36655}" sibTransId="{850B9F27-CFA0-4969-9BD2-198062C3D677}"/>
    <dgm:cxn modelId="{3FCADD7B-8B19-48F0-80B0-1D21D20A1EAB}" srcId="{76249CB2-019B-411F-BC8A-2B758AF7B130}" destId="{3FEF5A5F-5FF6-4AC4-A707-2FB92F657F48}" srcOrd="2" destOrd="0" parTransId="{65CFA54B-EFB7-418E-A374-728FFF4E4FF5}" sibTransId="{CA7D43E1-72F9-41D4-B045-D685BEAA51B8}"/>
    <dgm:cxn modelId="{A906F893-2084-49B9-9513-79A12BABA01D}" type="presOf" srcId="{3FEF5A5F-5FF6-4AC4-A707-2FB92F657F48}" destId="{BAB825E1-E3D7-49F4-B42A-ACFCC82E9A54}" srcOrd="0" destOrd="0" presId="urn:microsoft.com/office/officeart/2005/8/layout/vProcess5"/>
    <dgm:cxn modelId="{6013AA94-3A67-477A-A831-C9BB8251F88D}" type="presOf" srcId="{E02C84E9-4FA3-4ACE-8F8C-08F62FB259E0}" destId="{C6E8A097-9751-416E-817D-00C5E1BDE890}" srcOrd="0" destOrd="0" presId="urn:microsoft.com/office/officeart/2005/8/layout/vProcess5"/>
    <dgm:cxn modelId="{3D1EA397-71B0-4A8F-A9FF-182948F5365F}" type="presOf" srcId="{16FB85DE-466A-4292-939B-B36C8021849F}" destId="{274A57B0-8638-40DD-B131-C3B113C026D7}" srcOrd="0" destOrd="0" presId="urn:microsoft.com/office/officeart/2005/8/layout/vProcess5"/>
    <dgm:cxn modelId="{F5C32E98-2256-4BBF-9B82-D945DC938E68}" type="presOf" srcId="{850B9F27-CFA0-4969-9BD2-198062C3D677}" destId="{750F6330-5391-4810-8661-3D06F6B55438}" srcOrd="0" destOrd="0" presId="urn:microsoft.com/office/officeart/2005/8/layout/vProcess5"/>
    <dgm:cxn modelId="{845D68AC-2956-46CF-827B-C9817B99228A}" type="presOf" srcId="{DAB0CDA9-0048-4601-8CCB-FD807506B1F0}" destId="{3F532E9B-1C33-4C53-A15F-DA1153FD5827}" srcOrd="1" destOrd="0" presId="urn:microsoft.com/office/officeart/2005/8/layout/vProcess5"/>
    <dgm:cxn modelId="{493E7ABC-1539-4ED8-91C1-45C7848E4D64}" type="presOf" srcId="{16032264-1126-4411-9C31-08ACF4F9C623}" destId="{51DC21C1-231D-48E9-B44F-725E77512718}" srcOrd="1" destOrd="0" presId="urn:microsoft.com/office/officeart/2005/8/layout/vProcess5"/>
    <dgm:cxn modelId="{D1C048BE-E238-420E-8E3E-7D3B877E9E6A}" type="presOf" srcId="{4012AFD1-F285-42F8-A78F-F687E17F9BCC}" destId="{7439FE9A-B480-4B94-B35D-09628EE0B6FC}" srcOrd="0" destOrd="0" presId="urn:microsoft.com/office/officeart/2005/8/layout/vProcess5"/>
    <dgm:cxn modelId="{EA8907D5-D561-4FC4-BD79-D5710731111B}" type="presOf" srcId="{DDFB7034-6340-4297-B56E-50D51F44CC5A}" destId="{03D4AA84-6090-440A-A81E-2E9A4C04ED31}" srcOrd="1" destOrd="0" presId="urn:microsoft.com/office/officeart/2005/8/layout/vProcess5"/>
    <dgm:cxn modelId="{090682DC-415F-495D-B51D-5ADEE6220C29}" type="presOf" srcId="{E02C84E9-4FA3-4ACE-8F8C-08F62FB259E0}" destId="{FFE46320-FA94-4550-8CB1-6B49A785AF6B}" srcOrd="1" destOrd="0" presId="urn:microsoft.com/office/officeart/2005/8/layout/vProcess5"/>
    <dgm:cxn modelId="{A0768EF2-EE1F-4C8E-9D98-548EC12E40B0}" srcId="{76249CB2-019B-411F-BC8A-2B758AF7B130}" destId="{DAB0CDA9-0048-4601-8CCB-FD807506B1F0}" srcOrd="4" destOrd="0" parTransId="{4E72ECDC-1766-4BAE-9BBD-FBB0BAD6B755}" sibTransId="{D9F264CD-AAE6-45FC-B4C2-C8E42D3A6D3A}"/>
    <dgm:cxn modelId="{156551F9-336F-4C60-927D-3802B235A7A6}" type="presOf" srcId="{3FEF5A5F-5FF6-4AC4-A707-2FB92F657F48}" destId="{D1D49B83-1434-4292-B79D-77B08E94C478}" srcOrd="1" destOrd="0" presId="urn:microsoft.com/office/officeart/2005/8/layout/vProcess5"/>
    <dgm:cxn modelId="{3B11473A-FD81-4B1B-8A1E-2211DC2F1F62}" type="presParOf" srcId="{2995B38F-9213-4FA8-874B-A7B3D880D256}" destId="{18D1062E-BF4B-4E39-B34D-6FE32A27386C}" srcOrd="0" destOrd="0" presId="urn:microsoft.com/office/officeart/2005/8/layout/vProcess5"/>
    <dgm:cxn modelId="{6775E036-8060-459E-A560-59AE4438FC38}" type="presParOf" srcId="{2995B38F-9213-4FA8-874B-A7B3D880D256}" destId="{5B247074-48E0-45AB-9658-E8AB7C63A972}" srcOrd="1" destOrd="0" presId="urn:microsoft.com/office/officeart/2005/8/layout/vProcess5"/>
    <dgm:cxn modelId="{102AF884-94E6-485A-8030-9385BE7E1BB6}" type="presParOf" srcId="{2995B38F-9213-4FA8-874B-A7B3D880D256}" destId="{C6E8A097-9751-416E-817D-00C5E1BDE890}" srcOrd="2" destOrd="0" presId="urn:microsoft.com/office/officeart/2005/8/layout/vProcess5"/>
    <dgm:cxn modelId="{166CEB3D-CDC1-4A51-9770-FEF4593FE3D1}" type="presParOf" srcId="{2995B38F-9213-4FA8-874B-A7B3D880D256}" destId="{BAB825E1-E3D7-49F4-B42A-ACFCC82E9A54}" srcOrd="3" destOrd="0" presId="urn:microsoft.com/office/officeart/2005/8/layout/vProcess5"/>
    <dgm:cxn modelId="{E28B46A9-F4F5-4103-92AA-31F130BB8A50}" type="presParOf" srcId="{2995B38F-9213-4FA8-874B-A7B3D880D256}" destId="{0EF5557E-216A-4D70-8AF9-2461276E82D9}" srcOrd="4" destOrd="0" presId="urn:microsoft.com/office/officeart/2005/8/layout/vProcess5"/>
    <dgm:cxn modelId="{D15CCBBE-C603-4752-857B-3736BD9F5123}" type="presParOf" srcId="{2995B38F-9213-4FA8-874B-A7B3D880D256}" destId="{6AD67E0D-E8FE-4568-8AA5-3705D8017EC0}" srcOrd="5" destOrd="0" presId="urn:microsoft.com/office/officeart/2005/8/layout/vProcess5"/>
    <dgm:cxn modelId="{5CB31E0A-EF9C-43E8-8B94-079F964A341E}" type="presParOf" srcId="{2995B38F-9213-4FA8-874B-A7B3D880D256}" destId="{7439FE9A-B480-4B94-B35D-09628EE0B6FC}" srcOrd="6" destOrd="0" presId="urn:microsoft.com/office/officeart/2005/8/layout/vProcess5"/>
    <dgm:cxn modelId="{B40D2A60-C742-4FA9-8899-2F820A5C6497}" type="presParOf" srcId="{2995B38F-9213-4FA8-874B-A7B3D880D256}" destId="{750F6330-5391-4810-8661-3D06F6B55438}" srcOrd="7" destOrd="0" presId="urn:microsoft.com/office/officeart/2005/8/layout/vProcess5"/>
    <dgm:cxn modelId="{CAA6BC45-0D40-462A-A770-D565B3EE5695}" type="presParOf" srcId="{2995B38F-9213-4FA8-874B-A7B3D880D256}" destId="{F37B6926-AA40-4C0F-8F8D-402B8616B0A5}" srcOrd="8" destOrd="0" presId="urn:microsoft.com/office/officeart/2005/8/layout/vProcess5"/>
    <dgm:cxn modelId="{CE522001-378F-4F49-A57A-CDC2CF806B4F}" type="presParOf" srcId="{2995B38F-9213-4FA8-874B-A7B3D880D256}" destId="{274A57B0-8638-40DD-B131-C3B113C026D7}" srcOrd="9" destOrd="0" presId="urn:microsoft.com/office/officeart/2005/8/layout/vProcess5"/>
    <dgm:cxn modelId="{0549AE97-4170-402B-BE38-8DF041096A59}" type="presParOf" srcId="{2995B38F-9213-4FA8-874B-A7B3D880D256}" destId="{51DC21C1-231D-48E9-B44F-725E77512718}" srcOrd="10" destOrd="0" presId="urn:microsoft.com/office/officeart/2005/8/layout/vProcess5"/>
    <dgm:cxn modelId="{6A448314-3CD7-4B0E-BE1A-AC469B3DD6B7}" type="presParOf" srcId="{2995B38F-9213-4FA8-874B-A7B3D880D256}" destId="{FFE46320-FA94-4550-8CB1-6B49A785AF6B}" srcOrd="11" destOrd="0" presId="urn:microsoft.com/office/officeart/2005/8/layout/vProcess5"/>
    <dgm:cxn modelId="{7FC353FD-C61C-49D6-B9D8-6125A2B3EF9F}" type="presParOf" srcId="{2995B38F-9213-4FA8-874B-A7B3D880D256}" destId="{D1D49B83-1434-4292-B79D-77B08E94C478}" srcOrd="12" destOrd="0" presId="urn:microsoft.com/office/officeart/2005/8/layout/vProcess5"/>
    <dgm:cxn modelId="{9DDEE595-61AC-4B86-B6FD-12D8B7261724}" type="presParOf" srcId="{2995B38F-9213-4FA8-874B-A7B3D880D256}" destId="{03D4AA84-6090-440A-A81E-2E9A4C04ED31}" srcOrd="13" destOrd="0" presId="urn:microsoft.com/office/officeart/2005/8/layout/vProcess5"/>
    <dgm:cxn modelId="{A8EACB85-D0F4-4AEC-8584-E4E8B3AAC508}" type="presParOf" srcId="{2995B38F-9213-4FA8-874B-A7B3D880D256}" destId="{3F532E9B-1C33-4C53-A15F-DA1153FD582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7ACB2C-BC95-4FC4-A780-2B223EFD6EA9}" type="doc">
      <dgm:prSet loTypeId="urn:microsoft.com/office/officeart/2005/8/layout/matrix3" loCatId="matrix" qsTypeId="urn:microsoft.com/office/officeart/2005/8/quickstyle/simple2" qsCatId="simple" csTypeId="urn:microsoft.com/office/officeart/2005/8/colors/colorful1" csCatId="colorful"/>
      <dgm:spPr/>
      <dgm:t>
        <a:bodyPr/>
        <a:lstStyle/>
        <a:p>
          <a:endParaRPr lang="en-US"/>
        </a:p>
      </dgm:t>
    </dgm:pt>
    <dgm:pt modelId="{CAF98C3A-7113-498E-AEB3-BA2D05112AA0}">
      <dgm:prSet/>
      <dgm:spPr/>
      <dgm:t>
        <a:bodyPr/>
        <a:lstStyle/>
        <a:p>
          <a:r>
            <a:rPr lang="en-US" dirty="0"/>
            <a:t>Σύμφωνα με τον Piaget, η αισθησιοκινητική ανάπτυξη είναι κρίσιμη στα πρώτα χρόνια ζωής.</a:t>
          </a:r>
        </a:p>
      </dgm:t>
    </dgm:pt>
    <dgm:pt modelId="{24E4180F-D82B-4D8B-97F7-013988DDC187}" type="parTrans" cxnId="{BFBEF009-5688-4B44-AE3F-7EB376FDBCAC}">
      <dgm:prSet/>
      <dgm:spPr/>
      <dgm:t>
        <a:bodyPr/>
        <a:lstStyle/>
        <a:p>
          <a:endParaRPr lang="en-US"/>
        </a:p>
      </dgm:t>
    </dgm:pt>
    <dgm:pt modelId="{C8B5C3F1-CEF1-4C9E-9ED1-BB26D57D843D}" type="sibTrans" cxnId="{BFBEF009-5688-4B44-AE3F-7EB376FDBCAC}">
      <dgm:prSet/>
      <dgm:spPr/>
      <dgm:t>
        <a:bodyPr/>
        <a:lstStyle/>
        <a:p>
          <a:endParaRPr lang="en-US"/>
        </a:p>
      </dgm:t>
    </dgm:pt>
    <dgm:pt modelId="{1357FD5B-C3B5-4E93-B6B8-8B0F992AEFF1}">
      <dgm:prSet/>
      <dgm:spPr/>
      <dgm:t>
        <a:bodyPr/>
        <a:lstStyle/>
        <a:p>
          <a:r>
            <a:rPr lang="en-US" dirty="0"/>
            <a:t>Η τέχνη, όπως υποστηρίζει ο Vygotsky, είναι μέσο έκφρασης και κοινωνικής αλληλεπίδρασης.</a:t>
          </a:r>
        </a:p>
      </dgm:t>
    </dgm:pt>
    <dgm:pt modelId="{2BC96505-BD22-493F-A3B8-73BE7EEC55CE}" type="parTrans" cxnId="{59CF8B8F-19C2-4295-9B1B-5B64A798B5B9}">
      <dgm:prSet/>
      <dgm:spPr/>
      <dgm:t>
        <a:bodyPr/>
        <a:lstStyle/>
        <a:p>
          <a:endParaRPr lang="en-US"/>
        </a:p>
      </dgm:t>
    </dgm:pt>
    <dgm:pt modelId="{FE5DA131-791D-407F-AB20-A3198718133B}" type="sibTrans" cxnId="{59CF8B8F-19C2-4295-9B1B-5B64A798B5B9}">
      <dgm:prSet/>
      <dgm:spPr/>
      <dgm:t>
        <a:bodyPr/>
        <a:lstStyle/>
        <a:p>
          <a:endParaRPr lang="en-US"/>
        </a:p>
      </dgm:t>
    </dgm:pt>
    <dgm:pt modelId="{7A4CC216-F7BD-4D74-AAD1-976F9AC8B4FB}">
      <dgm:prSet/>
      <dgm:spPr/>
      <dgm:t>
        <a:bodyPr/>
        <a:lstStyle/>
        <a:p>
          <a:r>
            <a:rPr lang="en-US" dirty="0"/>
            <a:t>Ο Gardner (Θεωρία Πολλαπλής Νοημοσύνης) υπογραμμίζει τη σημασία της εικαστικής νοημοσύνης.</a:t>
          </a:r>
        </a:p>
      </dgm:t>
    </dgm:pt>
    <dgm:pt modelId="{5988E2E5-17BE-43B8-A020-A7E58C7C17BE}" type="parTrans" cxnId="{908C4E5C-AEB1-4B93-AED9-7EAC2BB0AF2B}">
      <dgm:prSet/>
      <dgm:spPr/>
      <dgm:t>
        <a:bodyPr/>
        <a:lstStyle/>
        <a:p>
          <a:endParaRPr lang="en-US"/>
        </a:p>
      </dgm:t>
    </dgm:pt>
    <dgm:pt modelId="{85D8D85C-6EB8-4261-BB53-54E24848633C}" type="sibTrans" cxnId="{908C4E5C-AEB1-4B93-AED9-7EAC2BB0AF2B}">
      <dgm:prSet/>
      <dgm:spPr/>
      <dgm:t>
        <a:bodyPr/>
        <a:lstStyle/>
        <a:p>
          <a:endParaRPr lang="en-US"/>
        </a:p>
      </dgm:t>
    </dgm:pt>
    <dgm:pt modelId="{26398D8E-A097-42FD-AF1B-C4B330CD1DF0}">
      <dgm:prSet/>
      <dgm:spPr/>
      <dgm:t>
        <a:bodyPr/>
        <a:lstStyle/>
        <a:p>
          <a:r>
            <a:rPr lang="en-US" dirty="0"/>
            <a:t>Η βιωματική μάθηση (Dewey) ενισχύει τη μάθηση μέσα από εμπειρίες.</a:t>
          </a:r>
        </a:p>
      </dgm:t>
    </dgm:pt>
    <dgm:pt modelId="{71DC11EF-E130-40EF-AF78-81A1E5A4E4BE}" type="parTrans" cxnId="{DFE11245-EB24-4FB7-8625-2ECA92998E07}">
      <dgm:prSet/>
      <dgm:spPr/>
      <dgm:t>
        <a:bodyPr/>
        <a:lstStyle/>
        <a:p>
          <a:endParaRPr lang="en-US"/>
        </a:p>
      </dgm:t>
    </dgm:pt>
    <dgm:pt modelId="{617043F3-0B80-4CF9-B41A-F1B28E6DA2C4}" type="sibTrans" cxnId="{DFE11245-EB24-4FB7-8625-2ECA92998E07}">
      <dgm:prSet/>
      <dgm:spPr/>
      <dgm:t>
        <a:bodyPr/>
        <a:lstStyle/>
        <a:p>
          <a:endParaRPr lang="en-US"/>
        </a:p>
      </dgm:t>
    </dgm:pt>
    <dgm:pt modelId="{BA25FA44-AE21-4AA8-9C91-5F10BCB45A4D}" type="pres">
      <dgm:prSet presAssocID="{487ACB2C-BC95-4FC4-A780-2B223EFD6EA9}" presName="matrix" presStyleCnt="0">
        <dgm:presLayoutVars>
          <dgm:chMax val="1"/>
          <dgm:dir/>
          <dgm:resizeHandles val="exact"/>
        </dgm:presLayoutVars>
      </dgm:prSet>
      <dgm:spPr/>
    </dgm:pt>
    <dgm:pt modelId="{DFCDCDDF-6397-4E3D-B9DE-A4C7965C3BA5}" type="pres">
      <dgm:prSet presAssocID="{487ACB2C-BC95-4FC4-A780-2B223EFD6EA9}" presName="diamond" presStyleLbl="bgShp" presStyleIdx="0" presStyleCnt="1"/>
      <dgm:spPr/>
    </dgm:pt>
    <dgm:pt modelId="{0DA81E87-D30E-4A3F-95A4-BC12C162C452}" type="pres">
      <dgm:prSet presAssocID="{487ACB2C-BC95-4FC4-A780-2B223EFD6EA9}" presName="quad1" presStyleLbl="node1" presStyleIdx="0" presStyleCnt="4">
        <dgm:presLayoutVars>
          <dgm:chMax val="0"/>
          <dgm:chPref val="0"/>
          <dgm:bulletEnabled val="1"/>
        </dgm:presLayoutVars>
      </dgm:prSet>
      <dgm:spPr/>
    </dgm:pt>
    <dgm:pt modelId="{FA5BCAD8-BC95-466F-8960-127B7ED12B92}" type="pres">
      <dgm:prSet presAssocID="{487ACB2C-BC95-4FC4-A780-2B223EFD6EA9}" presName="quad2" presStyleLbl="node1" presStyleIdx="1" presStyleCnt="4">
        <dgm:presLayoutVars>
          <dgm:chMax val="0"/>
          <dgm:chPref val="0"/>
          <dgm:bulletEnabled val="1"/>
        </dgm:presLayoutVars>
      </dgm:prSet>
      <dgm:spPr/>
    </dgm:pt>
    <dgm:pt modelId="{AE954F93-1CA9-4E19-A93F-CE84AF858EAC}" type="pres">
      <dgm:prSet presAssocID="{487ACB2C-BC95-4FC4-A780-2B223EFD6EA9}" presName="quad3" presStyleLbl="node1" presStyleIdx="2" presStyleCnt="4">
        <dgm:presLayoutVars>
          <dgm:chMax val="0"/>
          <dgm:chPref val="0"/>
          <dgm:bulletEnabled val="1"/>
        </dgm:presLayoutVars>
      </dgm:prSet>
      <dgm:spPr/>
    </dgm:pt>
    <dgm:pt modelId="{D184F8D9-5A94-42C0-AE6F-3F696F8C06DE}" type="pres">
      <dgm:prSet presAssocID="{487ACB2C-BC95-4FC4-A780-2B223EFD6EA9}" presName="quad4" presStyleLbl="node1" presStyleIdx="3" presStyleCnt="4">
        <dgm:presLayoutVars>
          <dgm:chMax val="0"/>
          <dgm:chPref val="0"/>
          <dgm:bulletEnabled val="1"/>
        </dgm:presLayoutVars>
      </dgm:prSet>
      <dgm:spPr/>
    </dgm:pt>
  </dgm:ptLst>
  <dgm:cxnLst>
    <dgm:cxn modelId="{BFBEF009-5688-4B44-AE3F-7EB376FDBCAC}" srcId="{487ACB2C-BC95-4FC4-A780-2B223EFD6EA9}" destId="{CAF98C3A-7113-498E-AEB3-BA2D05112AA0}" srcOrd="0" destOrd="0" parTransId="{24E4180F-D82B-4D8B-97F7-013988DDC187}" sibTransId="{C8B5C3F1-CEF1-4C9E-9ED1-BB26D57D843D}"/>
    <dgm:cxn modelId="{ED110019-C64C-4046-A2C0-5AA22AF81D22}" type="presOf" srcId="{1357FD5B-C3B5-4E93-B6B8-8B0F992AEFF1}" destId="{FA5BCAD8-BC95-466F-8960-127B7ED12B92}" srcOrd="0" destOrd="0" presId="urn:microsoft.com/office/officeart/2005/8/layout/matrix3"/>
    <dgm:cxn modelId="{94514427-744A-4E1A-B4CD-F5823D086A05}" type="presOf" srcId="{26398D8E-A097-42FD-AF1B-C4B330CD1DF0}" destId="{D184F8D9-5A94-42C0-AE6F-3F696F8C06DE}" srcOrd="0" destOrd="0" presId="urn:microsoft.com/office/officeart/2005/8/layout/matrix3"/>
    <dgm:cxn modelId="{C84CAA3E-4FDA-4285-B5F5-1D28FDF8F937}" type="presOf" srcId="{CAF98C3A-7113-498E-AEB3-BA2D05112AA0}" destId="{0DA81E87-D30E-4A3F-95A4-BC12C162C452}" srcOrd="0" destOrd="0" presId="urn:microsoft.com/office/officeart/2005/8/layout/matrix3"/>
    <dgm:cxn modelId="{908C4E5C-AEB1-4B93-AED9-7EAC2BB0AF2B}" srcId="{487ACB2C-BC95-4FC4-A780-2B223EFD6EA9}" destId="{7A4CC216-F7BD-4D74-AAD1-976F9AC8B4FB}" srcOrd="2" destOrd="0" parTransId="{5988E2E5-17BE-43B8-A020-A7E58C7C17BE}" sibTransId="{85D8D85C-6EB8-4261-BB53-54E24848633C}"/>
    <dgm:cxn modelId="{DFE11245-EB24-4FB7-8625-2ECA92998E07}" srcId="{487ACB2C-BC95-4FC4-A780-2B223EFD6EA9}" destId="{26398D8E-A097-42FD-AF1B-C4B330CD1DF0}" srcOrd="3" destOrd="0" parTransId="{71DC11EF-E130-40EF-AF78-81A1E5A4E4BE}" sibTransId="{617043F3-0B80-4CF9-B41A-F1B28E6DA2C4}"/>
    <dgm:cxn modelId="{59CF8B8F-19C2-4295-9B1B-5B64A798B5B9}" srcId="{487ACB2C-BC95-4FC4-A780-2B223EFD6EA9}" destId="{1357FD5B-C3B5-4E93-B6B8-8B0F992AEFF1}" srcOrd="1" destOrd="0" parTransId="{2BC96505-BD22-493F-A3B8-73BE7EEC55CE}" sibTransId="{FE5DA131-791D-407F-AB20-A3198718133B}"/>
    <dgm:cxn modelId="{14175A97-A879-40F3-BD57-017B76EA8E0E}" type="presOf" srcId="{487ACB2C-BC95-4FC4-A780-2B223EFD6EA9}" destId="{BA25FA44-AE21-4AA8-9C91-5F10BCB45A4D}" srcOrd="0" destOrd="0" presId="urn:microsoft.com/office/officeart/2005/8/layout/matrix3"/>
    <dgm:cxn modelId="{BAADDEC2-4A19-4037-ACB7-DE94A32C065F}" type="presOf" srcId="{7A4CC216-F7BD-4D74-AAD1-976F9AC8B4FB}" destId="{AE954F93-1CA9-4E19-A93F-CE84AF858EAC}" srcOrd="0" destOrd="0" presId="urn:microsoft.com/office/officeart/2005/8/layout/matrix3"/>
    <dgm:cxn modelId="{83FC78A7-6F4A-4308-B41F-3D4C03A1018D}" type="presParOf" srcId="{BA25FA44-AE21-4AA8-9C91-5F10BCB45A4D}" destId="{DFCDCDDF-6397-4E3D-B9DE-A4C7965C3BA5}" srcOrd="0" destOrd="0" presId="urn:microsoft.com/office/officeart/2005/8/layout/matrix3"/>
    <dgm:cxn modelId="{861F9E6B-3BF2-4406-9B3E-C4D505758523}" type="presParOf" srcId="{BA25FA44-AE21-4AA8-9C91-5F10BCB45A4D}" destId="{0DA81E87-D30E-4A3F-95A4-BC12C162C452}" srcOrd="1" destOrd="0" presId="urn:microsoft.com/office/officeart/2005/8/layout/matrix3"/>
    <dgm:cxn modelId="{1ECC31C0-D459-4683-99D0-DA10515401F8}" type="presParOf" srcId="{BA25FA44-AE21-4AA8-9C91-5F10BCB45A4D}" destId="{FA5BCAD8-BC95-466F-8960-127B7ED12B92}" srcOrd="2" destOrd="0" presId="urn:microsoft.com/office/officeart/2005/8/layout/matrix3"/>
    <dgm:cxn modelId="{CD8358A0-E035-455E-91BE-26965E7A7AA0}" type="presParOf" srcId="{BA25FA44-AE21-4AA8-9C91-5F10BCB45A4D}" destId="{AE954F93-1CA9-4E19-A93F-CE84AF858EAC}" srcOrd="3" destOrd="0" presId="urn:microsoft.com/office/officeart/2005/8/layout/matrix3"/>
    <dgm:cxn modelId="{02E85CDA-D4B4-494D-84B1-819A7532D6A1}" type="presParOf" srcId="{BA25FA44-AE21-4AA8-9C91-5F10BCB45A4D}" destId="{D184F8D9-5A94-42C0-AE6F-3F696F8C06D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47074-48E0-45AB-9658-E8AB7C63A972}">
      <dsp:nvSpPr>
        <dsp:cNvPr id="0" name=""/>
        <dsp:cNvSpPr/>
      </dsp:nvSpPr>
      <dsp:spPr>
        <a:xfrm>
          <a:off x="0" y="0"/>
          <a:ext cx="6210276" cy="6478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l-GR" sz="1700" kern="1200" dirty="0"/>
            <a:t>1. Ανάπτυξη Δεξιοτήτων: Ενίσχυση λεπτών κινητικών δεξιοτήτων και συντονισμού χεριού-ματιού.</a:t>
          </a:r>
          <a:endParaRPr lang="en-US" sz="1700" kern="1200" dirty="0"/>
        </a:p>
      </dsp:txBody>
      <dsp:txXfrm>
        <a:off x="18975" y="18975"/>
        <a:ext cx="5435383" cy="609912"/>
      </dsp:txXfrm>
    </dsp:sp>
    <dsp:sp modelId="{C6E8A097-9751-416E-817D-00C5E1BDE890}">
      <dsp:nvSpPr>
        <dsp:cNvPr id="0" name=""/>
        <dsp:cNvSpPr/>
      </dsp:nvSpPr>
      <dsp:spPr>
        <a:xfrm>
          <a:off x="463754" y="737842"/>
          <a:ext cx="6210276" cy="64786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l-GR" sz="1700" kern="1200" dirty="0"/>
            <a:t>2. Ενίσχυση της Δημιουργικότητας: Ελευθερία στην έκφραση και ανάπτυξη φαντασίας.</a:t>
          </a:r>
          <a:endParaRPr lang="en-US" sz="1700" kern="1200" dirty="0"/>
        </a:p>
      </dsp:txBody>
      <dsp:txXfrm>
        <a:off x="482729" y="756817"/>
        <a:ext cx="5287461" cy="609912"/>
      </dsp:txXfrm>
    </dsp:sp>
    <dsp:sp modelId="{BAB825E1-E3D7-49F4-B42A-ACFCC82E9A54}">
      <dsp:nvSpPr>
        <dsp:cNvPr id="0" name=""/>
        <dsp:cNvSpPr/>
      </dsp:nvSpPr>
      <dsp:spPr>
        <a:xfrm>
          <a:off x="927508" y="1475685"/>
          <a:ext cx="6210276" cy="6478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l-GR" sz="1700" kern="1200" dirty="0"/>
            <a:t>3. Αισθητηριακή Εμπειρία: Επαφή με διαφορετικές υφές, υλικά και χρώματα.</a:t>
          </a:r>
          <a:endParaRPr lang="en-US" sz="1700" kern="1200" dirty="0"/>
        </a:p>
      </dsp:txBody>
      <dsp:txXfrm>
        <a:off x="946483" y="1494660"/>
        <a:ext cx="5287461" cy="609912"/>
      </dsp:txXfrm>
    </dsp:sp>
    <dsp:sp modelId="{0EF5557E-216A-4D70-8AF9-2461276E82D9}">
      <dsp:nvSpPr>
        <dsp:cNvPr id="0" name=""/>
        <dsp:cNvSpPr/>
      </dsp:nvSpPr>
      <dsp:spPr>
        <a:xfrm>
          <a:off x="1391263" y="2213528"/>
          <a:ext cx="6210276" cy="64786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l-GR" sz="1700" kern="1200" dirty="0"/>
            <a:t>4. Κοινωνικές Δεξιότητες: Συνεργασία και ενίσχυση αυτοπεποίθησης.</a:t>
          </a:r>
          <a:endParaRPr lang="en-US" sz="1700" kern="1200" dirty="0"/>
        </a:p>
      </dsp:txBody>
      <dsp:txXfrm>
        <a:off x="1410238" y="2232503"/>
        <a:ext cx="5287461" cy="609912"/>
      </dsp:txXfrm>
    </dsp:sp>
    <dsp:sp modelId="{6AD67E0D-E8FE-4568-8AA5-3705D8017EC0}">
      <dsp:nvSpPr>
        <dsp:cNvPr id="0" name=""/>
        <dsp:cNvSpPr/>
      </dsp:nvSpPr>
      <dsp:spPr>
        <a:xfrm>
          <a:off x="1855017" y="2951371"/>
          <a:ext cx="6210276" cy="64786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l-GR" sz="1700" kern="1200" dirty="0"/>
            <a:t>5. Συναισθηματική Ανάπτυξη: Έκφραση συναισθημάτων μέσα από την τέχνη.</a:t>
          </a:r>
          <a:endParaRPr lang="en-US" sz="1700" kern="1200" dirty="0"/>
        </a:p>
      </dsp:txBody>
      <dsp:txXfrm>
        <a:off x="1873992" y="2970346"/>
        <a:ext cx="5287461" cy="609912"/>
      </dsp:txXfrm>
    </dsp:sp>
    <dsp:sp modelId="{7439FE9A-B480-4B94-B35D-09628EE0B6FC}">
      <dsp:nvSpPr>
        <dsp:cNvPr id="0" name=""/>
        <dsp:cNvSpPr/>
      </dsp:nvSpPr>
      <dsp:spPr>
        <a:xfrm>
          <a:off x="5789166" y="473299"/>
          <a:ext cx="421110" cy="42111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883916" y="473299"/>
        <a:ext cx="231610" cy="316885"/>
      </dsp:txXfrm>
    </dsp:sp>
    <dsp:sp modelId="{750F6330-5391-4810-8661-3D06F6B55438}">
      <dsp:nvSpPr>
        <dsp:cNvPr id="0" name=""/>
        <dsp:cNvSpPr/>
      </dsp:nvSpPr>
      <dsp:spPr>
        <a:xfrm>
          <a:off x="6252920" y="1211142"/>
          <a:ext cx="421110" cy="421110"/>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6347670" y="1211142"/>
        <a:ext cx="231610" cy="316885"/>
      </dsp:txXfrm>
    </dsp:sp>
    <dsp:sp modelId="{F37B6926-AA40-4C0F-8F8D-402B8616B0A5}">
      <dsp:nvSpPr>
        <dsp:cNvPr id="0" name=""/>
        <dsp:cNvSpPr/>
      </dsp:nvSpPr>
      <dsp:spPr>
        <a:xfrm>
          <a:off x="6716674" y="1938187"/>
          <a:ext cx="421110" cy="421110"/>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6811424" y="1938187"/>
        <a:ext cx="231610" cy="316885"/>
      </dsp:txXfrm>
    </dsp:sp>
    <dsp:sp modelId="{274A57B0-8638-40DD-B131-C3B113C026D7}">
      <dsp:nvSpPr>
        <dsp:cNvPr id="0" name=""/>
        <dsp:cNvSpPr/>
      </dsp:nvSpPr>
      <dsp:spPr>
        <a:xfrm>
          <a:off x="7180429" y="2683228"/>
          <a:ext cx="421110" cy="421110"/>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7275179" y="2683228"/>
        <a:ext cx="231610" cy="316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DCDDF-6397-4E3D-B9DE-A4C7965C3BA5}">
      <dsp:nvSpPr>
        <dsp:cNvPr id="0" name=""/>
        <dsp:cNvSpPr/>
      </dsp:nvSpPr>
      <dsp:spPr>
        <a:xfrm>
          <a:off x="0" y="400853"/>
          <a:ext cx="4691043" cy="469104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A81E87-D30E-4A3F-95A4-BC12C162C452}">
      <dsp:nvSpPr>
        <dsp:cNvPr id="0" name=""/>
        <dsp:cNvSpPr/>
      </dsp:nvSpPr>
      <dsp:spPr>
        <a:xfrm>
          <a:off x="445649" y="846502"/>
          <a:ext cx="1829506" cy="182950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Σύμφωνα με τον Piaget, η αισθησιοκινητική ανάπτυξη είναι κρίσιμη στα πρώτα χρόνια ζωής.</a:t>
          </a:r>
        </a:p>
      </dsp:txBody>
      <dsp:txXfrm>
        <a:off x="534958" y="935811"/>
        <a:ext cx="1650888" cy="1650888"/>
      </dsp:txXfrm>
    </dsp:sp>
    <dsp:sp modelId="{FA5BCAD8-BC95-466F-8960-127B7ED12B92}">
      <dsp:nvSpPr>
        <dsp:cNvPr id="0" name=""/>
        <dsp:cNvSpPr/>
      </dsp:nvSpPr>
      <dsp:spPr>
        <a:xfrm>
          <a:off x="2415887" y="846502"/>
          <a:ext cx="1829506" cy="182950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Η τέχνη, όπως υποστηρίζει ο Vygotsky, είναι μέσο έκφρασης και κοινωνικής αλληλεπίδρασης.</a:t>
          </a:r>
        </a:p>
      </dsp:txBody>
      <dsp:txXfrm>
        <a:off x="2505196" y="935811"/>
        <a:ext cx="1650888" cy="1650888"/>
      </dsp:txXfrm>
    </dsp:sp>
    <dsp:sp modelId="{AE954F93-1CA9-4E19-A93F-CE84AF858EAC}">
      <dsp:nvSpPr>
        <dsp:cNvPr id="0" name=""/>
        <dsp:cNvSpPr/>
      </dsp:nvSpPr>
      <dsp:spPr>
        <a:xfrm>
          <a:off x="445649" y="2816740"/>
          <a:ext cx="1829506" cy="182950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Ο Gardner (Θεωρία Πολλαπλής Νοημοσύνης) υπογραμμίζει τη σημασία της εικαστικής νοημοσύνης.</a:t>
          </a:r>
        </a:p>
      </dsp:txBody>
      <dsp:txXfrm>
        <a:off x="534958" y="2906049"/>
        <a:ext cx="1650888" cy="1650888"/>
      </dsp:txXfrm>
    </dsp:sp>
    <dsp:sp modelId="{D184F8D9-5A94-42C0-AE6F-3F696F8C06DE}">
      <dsp:nvSpPr>
        <dsp:cNvPr id="0" name=""/>
        <dsp:cNvSpPr/>
      </dsp:nvSpPr>
      <dsp:spPr>
        <a:xfrm>
          <a:off x="2415887" y="2816740"/>
          <a:ext cx="1829506" cy="182950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Η βιωματική μάθηση (Dewey) ενισχύει τη μάθηση μέσα από εμπειρίες.</a:t>
          </a:r>
        </a:p>
      </dsp:txBody>
      <dsp:txXfrm>
        <a:off x="2505196" y="2906049"/>
        <a:ext cx="1650888" cy="165088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5BCAD085-E8A6-8845-BD4E-CB4CCA059FC4}" type="datetimeFigureOut">
              <a:rPr lang="en-US" smtClean="0"/>
              <a:t>11/16/2024</a:t>
            </a:fld>
            <a:endParaRPr lang="en-US" dirty="0"/>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C1FF6DA9-008F-8B48-92A6-B652298478BF}" type="slidenum">
              <a:rPr lang="en-US" smtClean="0"/>
              <a:t>‹#›</a:t>
            </a:fld>
            <a:endParaRPr lang="en-US" dirty="0"/>
          </a:p>
        </p:txBody>
      </p:sp>
    </p:spTree>
    <p:extLst>
      <p:ext uri="{BB962C8B-B14F-4D97-AF65-F5344CB8AC3E}">
        <p14:creationId xmlns:p14="http://schemas.microsoft.com/office/powerpoint/2010/main" val="47739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73265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5919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703648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BCAD085-E8A6-8845-BD4E-CB4CCA059FC4}" type="datetimeFigureOut">
              <a:rPr lang="en-US" smtClean="0"/>
              <a:t>11/16/2024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65982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984153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11/16/2024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76117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32952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12229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l-GR"/>
              <a:t>Στυλ κειμένου υποδείγματος</a:t>
            </a:r>
          </a:p>
        </p:txBody>
      </p:sp>
      <p:sp>
        <p:nvSpPr>
          <p:cNvPr id="5" name="Date Placeholder 4"/>
          <p:cNvSpPr>
            <a:spLocks noGrp="1"/>
          </p:cNvSpPr>
          <p:nvPr>
            <p:ph type="dt" sz="half" idx="10"/>
          </p:nvPr>
        </p:nvSpPr>
        <p:spPr/>
        <p:txBody>
          <a:bodyPr/>
          <a:lstStyle/>
          <a:p>
            <a:fld id="{5BCAD085-E8A6-8845-BD4E-CB4CCA059FC4}" type="datetimeFigureOut">
              <a:rPr lang="en-US" smtClean="0"/>
              <a:t>11/16/2024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C1FF6DA9-008F-8B48-92A6-B652298478BF}" type="slidenum">
              <a:rPr lang="en-US" smtClean="0"/>
              <a:t>‹#›</a:t>
            </a:fld>
            <a:endParaRPr lang="en-US" dirty="0"/>
          </a:p>
        </p:txBody>
      </p:sp>
    </p:spTree>
    <p:extLst>
      <p:ext uri="{BB962C8B-B14F-4D97-AF65-F5344CB8AC3E}">
        <p14:creationId xmlns:p14="http://schemas.microsoft.com/office/powerpoint/2010/main" val="278812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BCAD085-E8A6-8845-BD4E-CB4CCA059FC4}" type="datetimeFigureOut">
              <a:rPr lang="en-US" smtClean="0"/>
              <a:t>11/16/2024</a:t>
            </a:fld>
            <a:endParaRPr lang="en-US" dirty="0"/>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C1FF6DA9-008F-8B48-92A6-B652298478BF}" type="slidenum">
              <a:rPr lang="en-US" smtClean="0"/>
              <a:t>‹#›</a:t>
            </a:fld>
            <a:endParaRPr lang="en-US" dirty="0"/>
          </a:p>
        </p:txBody>
      </p:sp>
    </p:spTree>
    <p:extLst>
      <p:ext uri="{BB962C8B-B14F-4D97-AF65-F5344CB8AC3E}">
        <p14:creationId xmlns:p14="http://schemas.microsoft.com/office/powerpoint/2010/main" val="380756014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BCAD085-E8A6-8845-BD4E-CB4CCA059FC4}" type="datetimeFigureOut">
              <a:rPr lang="en-US" smtClean="0"/>
              <a:t>11/16/2024</a:t>
            </a:fld>
            <a:endParaRPr lang="en-US" dirty="0"/>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C1FF6DA9-008F-8B48-92A6-B652298478BF}" type="slidenum">
              <a:rPr lang="en-US" smtClean="0"/>
              <a:t>‹#›</a:t>
            </a:fld>
            <a:endParaRPr lang="en-US" dirty="0"/>
          </a:p>
        </p:txBody>
      </p:sp>
    </p:spTree>
    <p:extLst>
      <p:ext uri="{BB962C8B-B14F-4D97-AF65-F5344CB8AC3E}">
        <p14:creationId xmlns:p14="http://schemas.microsoft.com/office/powerpoint/2010/main" val="127187900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A_colorful_scene_showing_children's_hands_covered_converted.png"/>
          <p:cNvPicPr>
            <a:picLocks noChangeAspect="1"/>
          </p:cNvPicPr>
          <p:nvPr/>
        </p:nvPicPr>
        <p:blipFill>
          <a:blip r:embed="rId2"/>
          <a:srcRect t="1429" r="3" b="3"/>
          <a:stretch/>
        </p:blipFill>
        <p:spPr>
          <a:xfrm>
            <a:off x="2186591" y="10"/>
            <a:ext cx="6957409"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p:cNvSpPr>
            <a:spLocks noGrp="1"/>
          </p:cNvSpPr>
          <p:nvPr>
            <p:ph type="ctrTitle"/>
          </p:nvPr>
        </p:nvSpPr>
        <p:spPr>
          <a:xfrm>
            <a:off x="496437" y="2852381"/>
            <a:ext cx="2371455" cy="2640247"/>
          </a:xfrm>
        </p:spPr>
        <p:txBody>
          <a:bodyPr>
            <a:normAutofit/>
          </a:bodyPr>
          <a:lstStyle/>
          <a:p>
            <a:pPr algn="l"/>
            <a:r>
              <a:rPr lang="el-GR" sz="3100" dirty="0">
                <a:solidFill>
                  <a:schemeClr val="tx1">
                    <a:lumMod val="85000"/>
                    <a:lumOff val="15000"/>
                  </a:schemeClr>
                </a:solidFill>
              </a:rPr>
              <a:t>Ζωγραφική με τα Χέρια και τα Δάχτυλα</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643467"/>
            <a:ext cx="3008121"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5" y="809244"/>
            <a:ext cx="2763774"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20969" y="1031634"/>
            <a:ext cx="2526323" cy="4844777"/>
          </a:xfrm>
        </p:spPr>
        <p:txBody>
          <a:bodyPr>
            <a:normAutofit/>
          </a:bodyPr>
          <a:lstStyle/>
          <a:p>
            <a:r>
              <a:rPr lang="el-GR" sz="4100" dirty="0">
                <a:solidFill>
                  <a:srgbClr val="FFFFFF"/>
                </a:solidFill>
              </a:rPr>
              <a:t>Περιγραφή</a:t>
            </a:r>
          </a:p>
        </p:txBody>
      </p:sp>
      <p:sp>
        <p:nvSpPr>
          <p:cNvPr id="3" name="Content Placeholder 2"/>
          <p:cNvSpPr>
            <a:spLocks noGrp="1"/>
          </p:cNvSpPr>
          <p:nvPr>
            <p:ph idx="1"/>
          </p:nvPr>
        </p:nvSpPr>
        <p:spPr>
          <a:xfrm>
            <a:off x="3967343" y="1031634"/>
            <a:ext cx="4605442" cy="4746232"/>
          </a:xfrm>
        </p:spPr>
        <p:txBody>
          <a:bodyPr anchor="ctr">
            <a:normAutofit/>
          </a:bodyPr>
          <a:lstStyle/>
          <a:p>
            <a:pPr marL="0" indent="0" algn="just">
              <a:buNone/>
            </a:pPr>
            <a:r>
              <a:rPr dirty="0"/>
              <a:t>Η ζωγραφική με τα χέρια και τα δάχτυλα είναι μια εικαστική δραστηριότητα που προάγει τη δημιουργικότητα, την κινητική ανάπτυξη και την αισθητηριακή αντίληψη. Πρόκειται για μια διαδικασία που ενισχύει την ελεύθερη έκφραση των παιδιών και συμβάλλει στην καλλιέργεια δεξιοτήτων που συνδέονται με τη συνολική τους ανάπτυξη.</a:t>
            </a:r>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918" y="499533"/>
            <a:ext cx="8079581" cy="1658198"/>
          </a:xfrm>
        </p:spPr>
        <p:txBody>
          <a:bodyPr>
            <a:normAutofit/>
          </a:bodyPr>
          <a:lstStyle/>
          <a:p>
            <a:r>
              <a:rPr lang="el-GR" dirty="0"/>
              <a:t>Αξία της Ζωγραφικής με Δάχτυλα</a:t>
            </a:r>
          </a:p>
        </p:txBody>
      </p:sp>
      <p:graphicFrame>
        <p:nvGraphicFramePr>
          <p:cNvPr id="5" name="Content Placeholder 2">
            <a:extLst>
              <a:ext uri="{FF2B5EF4-FFF2-40B4-BE49-F238E27FC236}">
                <a16:creationId xmlns:a16="http://schemas.microsoft.com/office/drawing/2014/main" id="{A30600C3-ECB1-E56A-7A6B-C49022DA0417}"/>
              </a:ext>
            </a:extLst>
          </p:cNvPr>
          <p:cNvGraphicFramePr>
            <a:graphicFrameLocks noGrp="1"/>
          </p:cNvGraphicFramePr>
          <p:nvPr>
            <p:ph idx="1"/>
            <p:extLst>
              <p:ext uri="{D42A27DB-BD31-4B8C-83A1-F6EECF244321}">
                <p14:modId xmlns:p14="http://schemas.microsoft.com/office/powerpoint/2010/main" val="1940441492"/>
              </p:ext>
            </p:extLst>
          </p:nvPr>
        </p:nvGraphicFramePr>
        <p:xfrm>
          <a:off x="507206" y="2373549"/>
          <a:ext cx="8065294"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723" y="639763"/>
            <a:ext cx="2998270" cy="5492750"/>
          </a:xfrm>
        </p:spPr>
        <p:txBody>
          <a:bodyPr>
            <a:normAutofit/>
          </a:bodyPr>
          <a:lstStyle/>
          <a:p>
            <a:r>
              <a:rPr lang="el-GR" sz="4000" dirty="0">
                <a:solidFill>
                  <a:srgbClr val="FFFFFF"/>
                </a:solidFill>
              </a:rPr>
              <a:t>Επιστημονικές Θεωρήσεις</a:t>
            </a:r>
          </a:p>
        </p:txBody>
      </p:sp>
      <p:graphicFrame>
        <p:nvGraphicFramePr>
          <p:cNvPr id="5" name="Content Placeholder 2">
            <a:extLst>
              <a:ext uri="{FF2B5EF4-FFF2-40B4-BE49-F238E27FC236}">
                <a16:creationId xmlns:a16="http://schemas.microsoft.com/office/drawing/2014/main" id="{09FA01D0-863E-0F28-7FE3-3DAA0C256900}"/>
              </a:ext>
            </a:extLst>
          </p:cNvPr>
          <p:cNvGraphicFramePr>
            <a:graphicFrameLocks noGrp="1"/>
          </p:cNvGraphicFramePr>
          <p:nvPr>
            <p:ph idx="1"/>
            <p:extLst>
              <p:ext uri="{D42A27DB-BD31-4B8C-83A1-F6EECF244321}">
                <p14:modId xmlns:p14="http://schemas.microsoft.com/office/powerpoint/2010/main" val="2565208656"/>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3D286D8-8D5B-234A-BF8F-79576E18F5D9}"/>
              </a:ext>
            </a:extLst>
          </p:cNvPr>
          <p:cNvSpPr>
            <a:spLocks noGrp="1"/>
          </p:cNvSpPr>
          <p:nvPr>
            <p:ph idx="1"/>
          </p:nvPr>
        </p:nvSpPr>
        <p:spPr>
          <a:xfrm>
            <a:off x="537918" y="500742"/>
            <a:ext cx="4597908" cy="2471058"/>
          </a:xfrm>
        </p:spPr>
        <p:txBody>
          <a:bodyPr anchor="ctr">
            <a:normAutofit fontScale="70000" lnSpcReduction="20000"/>
          </a:bodyPr>
          <a:lstStyle/>
          <a:p>
            <a:pPr algn="just">
              <a:buFont typeface="Wingdings" panose="05000000000000000000" pitchFamily="2" charset="2"/>
              <a:buChar char="Ø"/>
            </a:pPr>
            <a:r>
              <a:rPr lang="el-GR" altLang="el-GR" dirty="0"/>
              <a:t>Ζωγραφική με θέμα τη φύση ή τα ζώα: Οι συμμετέχοντες μπορούν να ζωγραφίσουν ζώα ή φύση χρησιμοποιώντας τα χέρια τους, δημιουργώντας ρεαλιστικά ή αφηρημένα σχέδια.</a:t>
            </a:r>
          </a:p>
          <a:p>
            <a:pPr algn="just">
              <a:buFont typeface="Wingdings" panose="05000000000000000000" pitchFamily="2" charset="2"/>
              <a:buChar char="Ø"/>
            </a:pPr>
            <a:r>
              <a:rPr lang="el-GR" altLang="el-GR" sz="2400" dirty="0"/>
              <a:t>Εξερεύνηση υφών και χρωμάτων: Αυτή η δραστηριότητα επικεντρώνεται στην αίσθηση της αφής, καθώς οι συμμετέχοντες χρησιμοποιούν τα χέρια τους για να δημιουργήσουν διαφορετικές υφές με τα χρώματα, όπως αναμειγνύοντας ή σκουπίζοντας τα χρώματα με τα δάχτυλα.</a:t>
            </a:r>
            <a:endParaRPr lang="el-GR" altLang="el-GR" dirty="0"/>
          </a:p>
          <a:p>
            <a:endParaRPr lang="el-GR" dirty="0"/>
          </a:p>
        </p:txBody>
      </p:sp>
      <p:sp>
        <p:nvSpPr>
          <p:cNvPr id="8" name="Rectangle 7">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B8A04435-2E9F-06EA-79B1-A933416D8678}"/>
              </a:ext>
            </a:extLst>
          </p:cNvPr>
          <p:cNvSpPr>
            <a:spLocks noGrp="1"/>
          </p:cNvSpPr>
          <p:nvPr>
            <p:ph type="title"/>
          </p:nvPr>
        </p:nvSpPr>
        <p:spPr>
          <a:xfrm>
            <a:off x="6149593" y="643467"/>
            <a:ext cx="2511806" cy="5584296"/>
          </a:xfrm>
        </p:spPr>
        <p:txBody>
          <a:bodyPr anchor="ctr">
            <a:normAutofit/>
          </a:bodyPr>
          <a:lstStyle/>
          <a:p>
            <a:r>
              <a:rPr lang="el-GR" sz="3000" dirty="0">
                <a:solidFill>
                  <a:srgbClr val="FFFFFF"/>
                </a:solidFill>
              </a:rPr>
              <a:t>Προτεινόμενες δραστηριότητες</a:t>
            </a:r>
          </a:p>
        </p:txBody>
      </p:sp>
      <p:sp>
        <p:nvSpPr>
          <p:cNvPr id="4" name="AutoShape 2" descr="A colorful painting of a vibrant natural scene featuring animals and plants created in an abstract style using handprint techniques. The image includes a bright blue sky, green trees, and animals like birds and deer, all depicted with bold, artistic handprint patterns and textures. The composition is lively and playful, reflecting creativity and a childlike approach to art.">
            <a:extLst>
              <a:ext uri="{FF2B5EF4-FFF2-40B4-BE49-F238E27FC236}">
                <a16:creationId xmlns:a16="http://schemas.microsoft.com/office/drawing/2014/main" id="{43028865-5700-D1D4-504B-EEFC007BDC2B}"/>
              </a:ext>
            </a:extLst>
          </p:cNvPr>
          <p:cNvSpPr>
            <a:spLocks noChangeAspect="1" noChangeArrowheads="1"/>
          </p:cNvSpPr>
          <p:nvPr/>
        </p:nvSpPr>
        <p:spPr bwMode="auto">
          <a:xfrm>
            <a:off x="4452257" y="2971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 name="Εικόνα 5" descr="Εικόνα που περιέχει ζωγραφική, ζωγραφιά, παιδική τέχνη, τέχνη&#10;&#10;Περιγραφή που δημιουργήθηκε αυτόματα">
            <a:extLst>
              <a:ext uri="{FF2B5EF4-FFF2-40B4-BE49-F238E27FC236}">
                <a16:creationId xmlns:a16="http://schemas.microsoft.com/office/drawing/2014/main" id="{B9AEE2D6-3ECA-0622-928D-6AE0B4AD4C81}"/>
              </a:ext>
            </a:extLst>
          </p:cNvPr>
          <p:cNvPicPr>
            <a:picLocks noChangeAspect="1"/>
          </p:cNvPicPr>
          <p:nvPr/>
        </p:nvPicPr>
        <p:blipFill>
          <a:blip r:embed="rId2"/>
          <a:stretch>
            <a:fillRect/>
          </a:stretch>
        </p:blipFill>
        <p:spPr>
          <a:xfrm>
            <a:off x="1175657" y="2798763"/>
            <a:ext cx="3429000" cy="3429000"/>
          </a:xfrm>
          <a:prstGeom prst="rect">
            <a:avLst/>
          </a:prstGeom>
        </p:spPr>
      </p:pic>
    </p:spTree>
    <p:extLst>
      <p:ext uri="{BB962C8B-B14F-4D97-AF65-F5344CB8AC3E}">
        <p14:creationId xmlns:p14="http://schemas.microsoft.com/office/powerpoint/2010/main" val="2232113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BA7D71-33CF-6DFC-54F0-EB832BBABB5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F0441D6C-0481-314D-61D3-397C48CE7497}"/>
              </a:ext>
            </a:extLst>
          </p:cNvPr>
          <p:cNvSpPr>
            <a:spLocks noGrp="1"/>
          </p:cNvSpPr>
          <p:nvPr>
            <p:ph type="title"/>
          </p:nvPr>
        </p:nvSpPr>
        <p:spPr>
          <a:xfrm>
            <a:off x="4800600" y="499533"/>
            <a:ext cx="3856703" cy="1658198"/>
          </a:xfrm>
        </p:spPr>
        <p:txBody>
          <a:bodyPr>
            <a:normAutofit/>
          </a:bodyPr>
          <a:lstStyle/>
          <a:p>
            <a:r>
              <a:rPr lang="el-GR" sz="4400" dirty="0">
                <a:solidFill>
                  <a:srgbClr val="35386A"/>
                </a:solidFill>
                <a:latin typeface="+mn-lt"/>
              </a:rPr>
              <a:t>Προτεινόμενες δραστηριότητες</a:t>
            </a:r>
          </a:p>
        </p:txBody>
      </p:sp>
      <p:pic>
        <p:nvPicPr>
          <p:cNvPr id="7" name="Εικόνα 6" descr="Εικόνα που περιέχει τέχνη, ζωγραφική, πολυχρωμία, ζωγραφιά&#10;&#10;Περιγραφή που δημιουργήθηκε αυτόματα">
            <a:extLst>
              <a:ext uri="{FF2B5EF4-FFF2-40B4-BE49-F238E27FC236}">
                <a16:creationId xmlns:a16="http://schemas.microsoft.com/office/drawing/2014/main" id="{86BD9279-F0C1-747F-359A-DC7A485E96AB}"/>
              </a:ext>
            </a:extLst>
          </p:cNvPr>
          <p:cNvPicPr>
            <a:picLocks noChangeAspect="1"/>
          </p:cNvPicPr>
          <p:nvPr/>
        </p:nvPicPr>
        <p:blipFill>
          <a:blip r:embed="rId2"/>
          <a:stretch>
            <a:fillRect/>
          </a:stretch>
        </p:blipFill>
        <p:spPr>
          <a:xfrm>
            <a:off x="482394" y="1224619"/>
            <a:ext cx="4088720" cy="4088720"/>
          </a:xfrm>
          <a:prstGeom prst="rect">
            <a:avLst/>
          </a:prstGeom>
        </p:spPr>
      </p:pic>
      <p:sp>
        <p:nvSpPr>
          <p:cNvPr id="3" name="Θέση περιεχομένου 2">
            <a:extLst>
              <a:ext uri="{FF2B5EF4-FFF2-40B4-BE49-F238E27FC236}">
                <a16:creationId xmlns:a16="http://schemas.microsoft.com/office/drawing/2014/main" id="{935FC211-08AF-E516-FAA2-92EF80A55EFD}"/>
              </a:ext>
            </a:extLst>
          </p:cNvPr>
          <p:cNvSpPr>
            <a:spLocks noGrp="1"/>
          </p:cNvSpPr>
          <p:nvPr>
            <p:ph idx="1"/>
          </p:nvPr>
        </p:nvSpPr>
        <p:spPr>
          <a:xfrm>
            <a:off x="4800600" y="2011680"/>
            <a:ext cx="3856703" cy="3864732"/>
          </a:xfrm>
        </p:spPr>
        <p:txBody>
          <a:bodyPr>
            <a:normAutofit fontScale="85000" lnSpcReduction="20000"/>
          </a:bodyPr>
          <a:lstStyle/>
          <a:p>
            <a:pPr algn="just">
              <a:buFont typeface="Wingdings" panose="05000000000000000000" pitchFamily="2" charset="2"/>
              <a:buChar char="Ø"/>
            </a:pPr>
            <a:r>
              <a:rPr lang="el-GR" altLang="el-GR" dirty="0"/>
              <a:t>Δημιουργία αφηρημένων έργων τέχνης: Χρησιμοποιώντας τα δάχτυλα ή την παλάμη, οι συμμετέχοντες μπορούν να δημιουργήσουν αφηρημένα σχέδια, συνδυάζοντας χρώματα και υφές. Αυτή η δραστηριότητα ενισχύει την ελευθερία της έκφρασης και βοηθά στην ανάπτυξη της δημιουργικότητας</a:t>
            </a:r>
          </a:p>
          <a:p>
            <a:pPr algn="just">
              <a:buFont typeface="Wingdings" panose="05000000000000000000" pitchFamily="2" charset="2"/>
              <a:buChar char="Ø"/>
            </a:pPr>
            <a:r>
              <a:rPr lang="el-GR" altLang="el-GR" dirty="0"/>
              <a:t>Ζωγραφική με μελάνι και χρώματα: Με την προσθήκη χρωμάτων και μελανιών, οι συμμετέχοντες μπορούν να προσθέσουν ένταση και βάθος στα έργα τους, δημιουργώντας πολυδιάστατες εικόνες.</a:t>
            </a:r>
          </a:p>
          <a:p>
            <a:pPr algn="just">
              <a:buFont typeface="Wingdings" panose="05000000000000000000" pitchFamily="2" charset="2"/>
              <a:buChar char="Ø"/>
            </a:pPr>
            <a:endParaRPr lang="el-GR" altLang="el-GR" dirty="0"/>
          </a:p>
          <a:p>
            <a:pPr algn="just">
              <a:buFont typeface="Wingdings" panose="05000000000000000000" pitchFamily="2" charset="2"/>
              <a:buChar char="Ø"/>
            </a:pPr>
            <a:endParaRPr lang="el-GR" dirty="0"/>
          </a:p>
        </p:txBody>
      </p:sp>
      <p:sp>
        <p:nvSpPr>
          <p:cNvPr id="4" name="AutoShape 2" descr="A colorful painting of a vibrant natural scene featuring animals and plants created in an abstract style using handprint techniques. The image includes a bright blue sky, green trees, and animals like birds and deer, all depicted with bold, artistic handprint patterns and textures. The composition is lively and playful, reflecting creativity and a childlike approach to art.">
            <a:extLst>
              <a:ext uri="{FF2B5EF4-FFF2-40B4-BE49-F238E27FC236}">
                <a16:creationId xmlns:a16="http://schemas.microsoft.com/office/drawing/2014/main" id="{F6C32D66-FDA2-530F-1BF2-8025FA6D0C1E}"/>
              </a:ext>
            </a:extLst>
          </p:cNvPr>
          <p:cNvSpPr>
            <a:spLocks noChangeAspect="1" noChangeArrowheads="1"/>
          </p:cNvSpPr>
          <p:nvPr/>
        </p:nvSpPr>
        <p:spPr bwMode="auto">
          <a:xfrm>
            <a:off x="4452257" y="2971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040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AC2E9D-7D18-EF6E-B7E9-AC61303FE1C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B19C4844-AED5-7011-2CED-99EB447A5022}"/>
              </a:ext>
            </a:extLst>
          </p:cNvPr>
          <p:cNvSpPr>
            <a:spLocks noGrp="1"/>
          </p:cNvSpPr>
          <p:nvPr>
            <p:ph type="title"/>
          </p:nvPr>
        </p:nvSpPr>
        <p:spPr>
          <a:xfrm>
            <a:off x="6129909" y="499533"/>
            <a:ext cx="2551176" cy="1920240"/>
          </a:xfrm>
        </p:spPr>
        <p:txBody>
          <a:bodyPr anchor="b">
            <a:normAutofit/>
          </a:bodyPr>
          <a:lstStyle/>
          <a:p>
            <a:r>
              <a:rPr lang="el-GR" sz="3000" dirty="0">
                <a:solidFill>
                  <a:srgbClr val="FFFFFF"/>
                </a:solidFill>
              </a:rPr>
              <a:t>Προτεινόμενες δραστηριότητες</a:t>
            </a:r>
          </a:p>
        </p:txBody>
      </p:sp>
      <p:pic>
        <p:nvPicPr>
          <p:cNvPr id="7" name="Εικόνα 6" descr="Εικόνα που περιέχει ζωγραφική, ζωγραφιά, μοντέρνα τέχνη, Χρώματα καλλιτεχνίας&#10;&#10;Περιγραφή που δημιουργήθηκε αυτόματα">
            <a:extLst>
              <a:ext uri="{FF2B5EF4-FFF2-40B4-BE49-F238E27FC236}">
                <a16:creationId xmlns:a16="http://schemas.microsoft.com/office/drawing/2014/main" id="{B56FB615-FDD0-45E6-6FFF-2952E9073CFC}"/>
              </a:ext>
            </a:extLst>
          </p:cNvPr>
          <p:cNvPicPr>
            <a:picLocks noChangeAspect="1"/>
          </p:cNvPicPr>
          <p:nvPr/>
        </p:nvPicPr>
        <p:blipFill>
          <a:blip r:embed="rId2"/>
          <a:srcRect l="5024" r="10708" b="-2"/>
          <a:stretch/>
        </p:blipFill>
        <p:spPr>
          <a:xfrm>
            <a:off x="475499" y="640080"/>
            <a:ext cx="4708897" cy="5588101"/>
          </a:xfrm>
          <a:prstGeom prst="rect">
            <a:avLst/>
          </a:prstGeom>
        </p:spPr>
      </p:pic>
      <p:sp>
        <p:nvSpPr>
          <p:cNvPr id="3" name="Θέση περιεχομένου 2">
            <a:extLst>
              <a:ext uri="{FF2B5EF4-FFF2-40B4-BE49-F238E27FC236}">
                <a16:creationId xmlns:a16="http://schemas.microsoft.com/office/drawing/2014/main" id="{6D090572-2516-8876-0FCD-492312C70254}"/>
              </a:ext>
            </a:extLst>
          </p:cNvPr>
          <p:cNvSpPr>
            <a:spLocks noGrp="1"/>
          </p:cNvSpPr>
          <p:nvPr>
            <p:ph idx="1"/>
          </p:nvPr>
        </p:nvSpPr>
        <p:spPr>
          <a:xfrm>
            <a:off x="6129909" y="2419773"/>
            <a:ext cx="2551176" cy="3358092"/>
          </a:xfrm>
        </p:spPr>
        <p:txBody>
          <a:bodyPr>
            <a:normAutofit fontScale="85000" lnSpcReduction="10000"/>
          </a:bodyPr>
          <a:lstStyle/>
          <a:p>
            <a:pPr algn="just">
              <a:buFont typeface="Wingdings" panose="05000000000000000000" pitchFamily="2" charset="2"/>
              <a:buChar char="Ø"/>
            </a:pPr>
            <a:r>
              <a:rPr kumimoji="0" lang="el-GR" altLang="el-GR" sz="1600" i="0" u="none" strike="noStrike" cap="none" normalizeH="0" baseline="0" dirty="0">
                <a:ln>
                  <a:noFill/>
                </a:ln>
                <a:effectLst/>
              </a:rPr>
              <a:t>Ζωγραφική τοπίου ή φύσης: </a:t>
            </a:r>
            <a:r>
              <a:rPr kumimoji="0" lang="el-GR" altLang="el-GR" sz="1600" b="0" i="0" u="none" strike="noStrike" cap="none" normalizeH="0" baseline="0" dirty="0">
                <a:ln>
                  <a:noFill/>
                </a:ln>
                <a:effectLst/>
              </a:rPr>
              <a:t>Μπορούν να δοκιμάσουν να αποδώσουν τοπία ή φυτικά μοτίβα χρησιμοποιώντας τα χέρια τους για να «καθαρίσουν» ή να «σπρώξουν» τα χρώματα πάνω στον καμβά, δημιουργώντας ενδιαφέροντα και μοναδικά αποτελέσματα.</a:t>
            </a:r>
          </a:p>
          <a:p>
            <a:pPr algn="just">
              <a:buFont typeface="Wingdings" panose="05000000000000000000" pitchFamily="2" charset="2"/>
              <a:buChar char="Ø"/>
            </a:pPr>
            <a:r>
              <a:rPr lang="el-GR" altLang="el-GR" sz="1600" dirty="0"/>
              <a:t>Δημιουργία αποτυπωμάτων: Χρησιμοποιώντας τα δάχτυλα ή τις παλάμες, οι συμμετέχοντες μπορούν να κάνουν αποτυπώματα σε χαρτί ή καμβά, προσθέτοντας χρώματα και σχεδιάζοντας ενδιαφέροντα μοτίβα ή σχήματα γύρω από τα αποτυπώματα.</a:t>
            </a:r>
          </a:p>
          <a:p>
            <a:endParaRPr lang="el-GR" sz="1600" dirty="0"/>
          </a:p>
        </p:txBody>
      </p:sp>
      <p:sp>
        <p:nvSpPr>
          <p:cNvPr id="4" name="AutoShape 2" descr="A colorful painting of a vibrant natural scene featuring animals and plants created in an abstract style using handprint techniques. The image includes a bright blue sky, green trees, and animals like birds and deer, all depicted with bold, artistic handprint patterns and textures. The composition is lively and playful, reflecting creativity and a childlike approach to art.">
            <a:extLst>
              <a:ext uri="{FF2B5EF4-FFF2-40B4-BE49-F238E27FC236}">
                <a16:creationId xmlns:a16="http://schemas.microsoft.com/office/drawing/2014/main" id="{6D3AC9BF-54F7-0E3C-8827-35DDCBA61D3B}"/>
              </a:ext>
            </a:extLst>
          </p:cNvPr>
          <p:cNvSpPr>
            <a:spLocks noChangeAspect="1" noChangeArrowheads="1"/>
          </p:cNvSpPr>
          <p:nvPr/>
        </p:nvSpPr>
        <p:spPr bwMode="auto">
          <a:xfrm>
            <a:off x="4452257" y="2971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Tree>
    <p:extLst>
      <p:ext uri="{BB962C8B-B14F-4D97-AF65-F5344CB8AC3E}">
        <p14:creationId xmlns:p14="http://schemas.microsoft.com/office/powerpoint/2010/main" val="2108347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72198" y="4594123"/>
            <a:ext cx="6100301" cy="1818323"/>
          </a:xfrm>
        </p:spPr>
        <p:txBody>
          <a:bodyPr anchor="b">
            <a:normAutofit/>
          </a:bodyPr>
          <a:lstStyle/>
          <a:p>
            <a:pPr algn="r"/>
            <a:r>
              <a:rPr lang="el-GR" sz="5200" dirty="0"/>
              <a:t>Προτεινόμενη Βιβλιογραφία</a:t>
            </a:r>
          </a:p>
        </p:txBody>
      </p:sp>
      <p:sp>
        <p:nvSpPr>
          <p:cNvPr id="3" name="Content Placeholder 2"/>
          <p:cNvSpPr>
            <a:spLocks noGrp="1"/>
          </p:cNvSpPr>
          <p:nvPr>
            <p:ph idx="1"/>
          </p:nvPr>
        </p:nvSpPr>
        <p:spPr>
          <a:xfrm>
            <a:off x="723899" y="685689"/>
            <a:ext cx="5856106" cy="3766185"/>
          </a:xfrm>
        </p:spPr>
        <p:txBody>
          <a:bodyPr>
            <a:normAutofit/>
          </a:bodyPr>
          <a:lstStyle/>
          <a:p>
            <a:r>
              <a:rPr dirty="0"/>
              <a:t>- Dewey, J. (1938). Experience and Education.</a:t>
            </a:r>
          </a:p>
          <a:p>
            <a:r>
              <a:rPr dirty="0"/>
              <a:t>- Gardner, H. (1983). Frames of Mind: The Theory of Multiple Intelligences.</a:t>
            </a:r>
          </a:p>
          <a:p>
            <a:r>
              <a:rPr dirty="0"/>
              <a:t>- Piaget, J. (1962). Play, Dreams and Imitation in Childhood.</a:t>
            </a:r>
          </a:p>
          <a:p>
            <a:r>
              <a:rPr dirty="0"/>
              <a:t>- Vygotsky, L. S. (1978). Mind in Society: The Development of Higher Psychological Processes.</a:t>
            </a:r>
          </a:p>
        </p:txBody>
      </p:sp>
    </p:spTree>
  </p:cSld>
  <p:clrMapOvr>
    <a:masterClrMapping/>
  </p:clrMapOvr>
</p:sld>
</file>

<file path=ppt/theme/theme1.xml><?xml version="1.0" encoding="utf-8"?>
<a:theme xmlns:a="http://schemas.openxmlformats.org/drawingml/2006/main" name="Μητροπολιτικό">
  <a:themeElements>
    <a:clrScheme name="Μητροπολιτικό">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Μητροπολιτικ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Μητροπολιτικό">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Μητροπολιτικό</Template>
  <TotalTime>1067</TotalTime>
  <Words>468</Words>
  <Application>Microsoft Office PowerPoint</Application>
  <PresentationFormat>Προβολή στην οθόνη (4:3)</PresentationFormat>
  <Paragraphs>28</Paragraphs>
  <Slides>8</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8</vt:i4>
      </vt:variant>
    </vt:vector>
  </HeadingPairs>
  <TitlesOfParts>
    <vt:vector size="12" baseType="lpstr">
      <vt:lpstr>Arial</vt:lpstr>
      <vt:lpstr>Calibri Light</vt:lpstr>
      <vt:lpstr>Wingdings</vt:lpstr>
      <vt:lpstr>Μητροπολιτικό</vt:lpstr>
      <vt:lpstr>Ζωγραφική με τα Χέρια και τα Δάχτυλα</vt:lpstr>
      <vt:lpstr>Περιγραφή</vt:lpstr>
      <vt:lpstr>Αξία της Ζωγραφικής με Δάχτυλα</vt:lpstr>
      <vt:lpstr>Επιστημονικές Θεωρήσεις</vt:lpstr>
      <vt:lpstr>Προτεινόμενες δραστηριότητες</vt:lpstr>
      <vt:lpstr>Προτεινόμενες δραστηριότητες</vt:lpstr>
      <vt:lpstr>Προτεινόμενες δραστηριότητες</vt:lpstr>
      <vt:lpstr>Προτεινόμενη Βιβλιογραφία</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Maria Kalemkeridou</cp:lastModifiedBy>
  <cp:revision>7</cp:revision>
  <dcterms:created xsi:type="dcterms:W3CDTF">2013-01-27T09:14:16Z</dcterms:created>
  <dcterms:modified xsi:type="dcterms:W3CDTF">2024-11-16T19:52:23Z</dcterms:modified>
  <cp:category/>
</cp:coreProperties>
</file>