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5caf29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5caf29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3ff57fec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3ff57fec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3ff57fec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3ff57fec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1a17555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21a17555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0bafc9a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0bafc9a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0bafc9a8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0bafc9a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0bafc9a80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0bafc9a80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0bafc9a8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0bafc9a8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ab0b115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ab0b115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fba87455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afba87455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21a1755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21a1755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5c7c520d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5c7c520d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5c7c520d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05c7c520d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5c7c520d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5c7c520d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5c7c520d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5c7c520d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5c7c520d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05c7c520d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70da9ce7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70da9ce7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8e7e4e0e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08e7e4e0e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768f8447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0768f844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1a1755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1a1755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3ff57fe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3ff57fe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a23cffc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a23cffc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a23cffc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a23cffc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3df3f18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3df3f18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5c7c520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5c7c52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5c7c520d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5c7c520d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064450"/>
            <a:ext cx="8520600" cy="972300"/>
          </a:xfrm>
          <a:prstGeom prst="rect">
            <a:avLst/>
          </a:prstGeom>
          <a:solidFill>
            <a:srgbClr val="FF00F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Το πληκτρολόγιο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4572000" y="2089400"/>
            <a:ext cx="4572000" cy="30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5807925" y="1267213"/>
            <a:ext cx="2043000" cy="57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/>
              <a:t>Τόνος</a:t>
            </a:r>
            <a:endParaRPr b="1" sz="2400"/>
          </a:p>
        </p:txBody>
      </p:sp>
      <p:cxnSp>
        <p:nvCxnSpPr>
          <p:cNvPr id="126" name="Google Shape;126;p22"/>
          <p:cNvCxnSpPr>
            <a:stCxn id="125" idx="2"/>
            <a:endCxn id="127" idx="0"/>
          </p:cNvCxnSpPr>
          <p:nvPr/>
        </p:nvCxnSpPr>
        <p:spPr>
          <a:xfrm>
            <a:off x="6829425" y="1839913"/>
            <a:ext cx="0" cy="1490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22"/>
          <p:cNvSpPr/>
          <p:nvPr/>
        </p:nvSpPr>
        <p:spPr>
          <a:xfrm>
            <a:off x="6452025" y="3330100"/>
            <a:ext cx="754800" cy="5727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378675" y="1585525"/>
            <a:ext cx="3516900" cy="14901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00"/>
              <a:t>Όταν πατάω τον τόνο, δεν εμφανίζεται!</a:t>
            </a:r>
            <a:endParaRPr b="1" sz="2700"/>
          </a:p>
        </p:txBody>
      </p:sp>
      <p:sp>
        <p:nvSpPr>
          <p:cNvPr id="129" name="Google Shape;129;p22"/>
          <p:cNvSpPr txBox="1"/>
          <p:nvPr/>
        </p:nvSpPr>
        <p:spPr>
          <a:xfrm>
            <a:off x="378675" y="3244450"/>
            <a:ext cx="3516900" cy="149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700"/>
              <a:t>Πρέπει να </a:t>
            </a:r>
            <a:r>
              <a:rPr b="1" lang="el" sz="2700"/>
              <a:t>πατήσω</a:t>
            </a:r>
            <a:r>
              <a:rPr b="1" lang="el" sz="2700"/>
              <a:t> και το γράμμα για να εμφανιστεί</a:t>
            </a:r>
            <a:r>
              <a:rPr b="1" lang="el" sz="2700"/>
              <a:t>!</a:t>
            </a:r>
            <a:endParaRPr b="1" sz="2700"/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09972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91800" y="1072050"/>
            <a:ext cx="1607400" cy="7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Κεφαλαία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Πεζά</a:t>
            </a:r>
            <a:endParaRPr b="1" sz="1800"/>
          </a:p>
        </p:txBody>
      </p:sp>
      <p:sp>
        <p:nvSpPr>
          <p:cNvPr id="145" name="Google Shape;145;p24"/>
          <p:cNvSpPr txBox="1"/>
          <p:nvPr/>
        </p:nvSpPr>
        <p:spPr>
          <a:xfrm>
            <a:off x="6858125" y="256013"/>
            <a:ext cx="2032800" cy="761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Διαγραφή χαρακτήρων</a:t>
            </a:r>
            <a:endParaRPr b="1" sz="1800"/>
          </a:p>
        </p:txBody>
      </p:sp>
      <p:cxnSp>
        <p:nvCxnSpPr>
          <p:cNvPr id="146" name="Google Shape;146;p24"/>
          <p:cNvCxnSpPr>
            <a:stCxn id="144" idx="2"/>
          </p:cNvCxnSpPr>
          <p:nvPr/>
        </p:nvCxnSpPr>
        <p:spPr>
          <a:xfrm flipH="1">
            <a:off x="522300" y="1833750"/>
            <a:ext cx="673200" cy="1632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4"/>
          <p:cNvCxnSpPr>
            <a:stCxn id="145" idx="2"/>
            <a:endCxn id="148" idx="0"/>
          </p:cNvCxnSpPr>
          <p:nvPr/>
        </p:nvCxnSpPr>
        <p:spPr>
          <a:xfrm>
            <a:off x="7874525" y="1017713"/>
            <a:ext cx="641400" cy="10716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24"/>
          <p:cNvSpPr/>
          <p:nvPr/>
        </p:nvSpPr>
        <p:spPr>
          <a:xfrm>
            <a:off x="0" y="3330100"/>
            <a:ext cx="10356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887600" y="2089400"/>
            <a:ext cx="12564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4267925" y="1132450"/>
            <a:ext cx="1607400" cy="761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Κενό μεταξύ λέξεων</a:t>
            </a:r>
            <a:endParaRPr b="1" sz="1800"/>
          </a:p>
        </p:txBody>
      </p:sp>
      <p:cxnSp>
        <p:nvCxnSpPr>
          <p:cNvPr id="151" name="Google Shape;151;p24"/>
          <p:cNvCxnSpPr>
            <a:stCxn id="150" idx="2"/>
          </p:cNvCxnSpPr>
          <p:nvPr/>
        </p:nvCxnSpPr>
        <p:spPr>
          <a:xfrm flipH="1">
            <a:off x="5033825" y="1894150"/>
            <a:ext cx="37800" cy="2796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24"/>
          <p:cNvSpPr/>
          <p:nvPr/>
        </p:nvSpPr>
        <p:spPr>
          <a:xfrm>
            <a:off x="2405675" y="4517850"/>
            <a:ext cx="37443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6224175" y="1261150"/>
            <a:ext cx="1210500" cy="57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400"/>
              <a:t>Τόνος</a:t>
            </a:r>
            <a:endParaRPr b="1" sz="2400"/>
          </a:p>
        </p:txBody>
      </p:sp>
      <p:cxnSp>
        <p:nvCxnSpPr>
          <p:cNvPr id="154" name="Google Shape;154;p24"/>
          <p:cNvCxnSpPr>
            <a:stCxn id="153" idx="2"/>
          </p:cNvCxnSpPr>
          <p:nvPr/>
        </p:nvCxnSpPr>
        <p:spPr>
          <a:xfrm>
            <a:off x="6829425" y="1833850"/>
            <a:ext cx="15300" cy="15180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4"/>
          <p:cNvSpPr/>
          <p:nvPr/>
        </p:nvSpPr>
        <p:spPr>
          <a:xfrm>
            <a:off x="6452025" y="3330100"/>
            <a:ext cx="7548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2151525" y="1072050"/>
            <a:ext cx="1846800" cy="761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Αλλαγή γλώσσας</a:t>
            </a:r>
            <a:endParaRPr b="1" sz="1800"/>
          </a:p>
        </p:txBody>
      </p:sp>
      <p:cxnSp>
        <p:nvCxnSpPr>
          <p:cNvPr id="157" name="Google Shape;157;p24"/>
          <p:cNvCxnSpPr>
            <a:stCxn id="156" idx="2"/>
          </p:cNvCxnSpPr>
          <p:nvPr/>
        </p:nvCxnSpPr>
        <p:spPr>
          <a:xfrm flipH="1">
            <a:off x="2039325" y="1833750"/>
            <a:ext cx="1035600" cy="29181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4"/>
          <p:cNvSpPr/>
          <p:nvPr/>
        </p:nvSpPr>
        <p:spPr>
          <a:xfrm>
            <a:off x="0" y="3902800"/>
            <a:ext cx="7548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1501200" y="4570800"/>
            <a:ext cx="9447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24"/>
          <p:cNvCxnSpPr/>
          <p:nvPr/>
        </p:nvCxnSpPr>
        <p:spPr>
          <a:xfrm flipH="1">
            <a:off x="632925" y="1833750"/>
            <a:ext cx="2402700" cy="23856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4"/>
          <p:cNvSpPr txBox="1"/>
          <p:nvPr/>
        </p:nvSpPr>
        <p:spPr>
          <a:xfrm>
            <a:off x="7355525" y="4351650"/>
            <a:ext cx="1679400" cy="7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Αλλαγή παραγράφου</a:t>
            </a:r>
            <a:endParaRPr b="1" sz="1800"/>
          </a:p>
        </p:txBody>
      </p:sp>
      <p:sp>
        <p:nvSpPr>
          <p:cNvPr id="162" name="Google Shape;162;p24"/>
          <p:cNvSpPr/>
          <p:nvPr/>
        </p:nvSpPr>
        <p:spPr>
          <a:xfrm>
            <a:off x="8295300" y="2711550"/>
            <a:ext cx="848700" cy="1162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4"/>
          <p:cNvCxnSpPr>
            <a:endCxn id="162" idx="2"/>
          </p:cNvCxnSpPr>
          <p:nvPr/>
        </p:nvCxnSpPr>
        <p:spPr>
          <a:xfrm rot="10800000">
            <a:off x="8719650" y="3874050"/>
            <a:ext cx="0" cy="6033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2404925" y="1075088"/>
            <a:ext cx="2537400" cy="7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Πως θα </a:t>
            </a:r>
            <a:r>
              <a:rPr b="1" lang="el" sz="1800"/>
              <a:t>εμφανίσω</a:t>
            </a:r>
            <a:r>
              <a:rPr b="1" lang="el" sz="1800"/>
              <a:t> το θαυμαστικό;</a:t>
            </a:r>
            <a:endParaRPr b="1" sz="1800"/>
          </a:p>
        </p:txBody>
      </p:sp>
      <p:sp>
        <p:nvSpPr>
          <p:cNvPr id="171" name="Google Shape;171;p25"/>
          <p:cNvSpPr txBox="1"/>
          <p:nvPr/>
        </p:nvSpPr>
        <p:spPr>
          <a:xfrm>
            <a:off x="6224175" y="775325"/>
            <a:ext cx="2019600" cy="105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Πατώντας Shift και το 1 ταυτόχρονα</a:t>
            </a:r>
            <a:endParaRPr b="1" sz="1800"/>
          </a:p>
        </p:txBody>
      </p:sp>
      <p:cxnSp>
        <p:nvCxnSpPr>
          <p:cNvPr id="172" name="Google Shape;172;p25"/>
          <p:cNvCxnSpPr>
            <a:stCxn id="170" idx="2"/>
            <a:endCxn id="173" idx="3"/>
          </p:cNvCxnSpPr>
          <p:nvPr/>
        </p:nvCxnSpPr>
        <p:spPr>
          <a:xfrm flipH="1">
            <a:off x="1258025" y="1836788"/>
            <a:ext cx="2415600" cy="5820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5"/>
          <p:cNvCxnSpPr>
            <a:stCxn id="171" idx="2"/>
          </p:cNvCxnSpPr>
          <p:nvPr/>
        </p:nvCxnSpPr>
        <p:spPr>
          <a:xfrm flipH="1">
            <a:off x="835575" y="1833725"/>
            <a:ext cx="6398400" cy="2182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5"/>
          <p:cNvSpPr/>
          <p:nvPr/>
        </p:nvSpPr>
        <p:spPr>
          <a:xfrm>
            <a:off x="573725" y="2089400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0" y="3934050"/>
            <a:ext cx="7548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5"/>
          <p:cNvCxnSpPr>
            <a:endCxn id="173" idx="3"/>
          </p:cNvCxnSpPr>
          <p:nvPr/>
        </p:nvCxnSpPr>
        <p:spPr>
          <a:xfrm flipH="1">
            <a:off x="1258025" y="1833650"/>
            <a:ext cx="6027600" cy="585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2702100" y="1075100"/>
            <a:ext cx="4443600" cy="7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Πως θα εμφανίσω το ερωτηματικό όταν γράφω ελληνικά;</a:t>
            </a:r>
            <a:endParaRPr b="1" sz="1800"/>
          </a:p>
        </p:txBody>
      </p:sp>
      <p:cxnSp>
        <p:nvCxnSpPr>
          <p:cNvPr id="185" name="Google Shape;185;p26"/>
          <p:cNvCxnSpPr>
            <a:stCxn id="184" idx="2"/>
          </p:cNvCxnSpPr>
          <p:nvPr/>
        </p:nvCxnSpPr>
        <p:spPr>
          <a:xfrm flipH="1">
            <a:off x="1689900" y="1836800"/>
            <a:ext cx="3234000" cy="8634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6"/>
          <p:cNvSpPr/>
          <p:nvPr/>
        </p:nvSpPr>
        <p:spPr>
          <a:xfrm>
            <a:off x="941125" y="2677225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2020325" y="1095213"/>
            <a:ext cx="5337000" cy="76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Πως θα εμφανίσω την άνω κάτω τελεία όταν γράφω ελληνικά;</a:t>
            </a:r>
            <a:endParaRPr b="1" sz="1800"/>
          </a:p>
        </p:txBody>
      </p:sp>
      <p:cxnSp>
        <p:nvCxnSpPr>
          <p:cNvPr id="195" name="Google Shape;195;p27"/>
          <p:cNvCxnSpPr>
            <a:stCxn id="194" idx="2"/>
            <a:endCxn id="196" idx="3"/>
          </p:cNvCxnSpPr>
          <p:nvPr/>
        </p:nvCxnSpPr>
        <p:spPr>
          <a:xfrm flipH="1">
            <a:off x="1625525" y="1856913"/>
            <a:ext cx="3063300" cy="1149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27"/>
          <p:cNvSpPr/>
          <p:nvPr/>
        </p:nvSpPr>
        <p:spPr>
          <a:xfrm>
            <a:off x="941125" y="2677225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" name="Google Shape;197;p27"/>
          <p:cNvCxnSpPr>
            <a:stCxn id="194" idx="2"/>
            <a:endCxn id="198" idx="3"/>
          </p:cNvCxnSpPr>
          <p:nvPr/>
        </p:nvCxnSpPr>
        <p:spPr>
          <a:xfrm flipH="1">
            <a:off x="817625" y="1856913"/>
            <a:ext cx="3871200" cy="2402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7"/>
          <p:cNvSpPr/>
          <p:nvPr/>
        </p:nvSpPr>
        <p:spPr>
          <a:xfrm>
            <a:off x="-54900" y="3918475"/>
            <a:ext cx="872400" cy="681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2020325" y="1284222"/>
            <a:ext cx="5337000" cy="57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Πως θα εμφανίσω τα διαλυτικά σε ένα φωνήεν;</a:t>
            </a:r>
            <a:endParaRPr b="1" sz="1800"/>
          </a:p>
        </p:txBody>
      </p:sp>
      <p:cxnSp>
        <p:nvCxnSpPr>
          <p:cNvPr id="207" name="Google Shape;207;p28"/>
          <p:cNvCxnSpPr>
            <a:stCxn id="206" idx="2"/>
          </p:cNvCxnSpPr>
          <p:nvPr/>
        </p:nvCxnSpPr>
        <p:spPr>
          <a:xfrm>
            <a:off x="4688825" y="1856922"/>
            <a:ext cx="1788300" cy="1416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8"/>
          <p:cNvSpPr/>
          <p:nvPr/>
        </p:nvSpPr>
        <p:spPr>
          <a:xfrm>
            <a:off x="6504125" y="3287200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28"/>
          <p:cNvCxnSpPr>
            <a:endCxn id="210" idx="0"/>
          </p:cNvCxnSpPr>
          <p:nvPr/>
        </p:nvCxnSpPr>
        <p:spPr>
          <a:xfrm>
            <a:off x="7038575" y="1899450"/>
            <a:ext cx="1255800" cy="1968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28"/>
          <p:cNvSpPr/>
          <p:nvPr/>
        </p:nvSpPr>
        <p:spPr>
          <a:xfrm>
            <a:off x="7444775" y="3868350"/>
            <a:ext cx="1699200" cy="681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1273350" y="1284225"/>
            <a:ext cx="6587400" cy="57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Πως θα εμφανίσω τα διαλυτικά με τόνο σε ένα φωνήεν;</a:t>
            </a:r>
            <a:endParaRPr b="1" sz="1800"/>
          </a:p>
        </p:txBody>
      </p:sp>
      <p:cxnSp>
        <p:nvCxnSpPr>
          <p:cNvPr id="219" name="Google Shape;219;p29"/>
          <p:cNvCxnSpPr>
            <a:stCxn id="218" idx="2"/>
          </p:cNvCxnSpPr>
          <p:nvPr/>
        </p:nvCxnSpPr>
        <p:spPr>
          <a:xfrm>
            <a:off x="4567050" y="1856925"/>
            <a:ext cx="1940100" cy="1501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9"/>
          <p:cNvSpPr/>
          <p:nvPr/>
        </p:nvSpPr>
        <p:spPr>
          <a:xfrm>
            <a:off x="6504125" y="3287200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1" name="Google Shape;221;p29"/>
          <p:cNvCxnSpPr>
            <a:stCxn id="218" idx="2"/>
            <a:endCxn id="222" idx="0"/>
          </p:cNvCxnSpPr>
          <p:nvPr/>
        </p:nvCxnSpPr>
        <p:spPr>
          <a:xfrm>
            <a:off x="4567050" y="1856925"/>
            <a:ext cx="1967700" cy="267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29"/>
          <p:cNvSpPr/>
          <p:nvPr/>
        </p:nvSpPr>
        <p:spPr>
          <a:xfrm>
            <a:off x="6051125" y="4530100"/>
            <a:ext cx="967200" cy="681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1273350" y="1284225"/>
            <a:ext cx="6587400" cy="57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Πως θα εμφανίσω τα εισαγωγικά;</a:t>
            </a:r>
            <a:endParaRPr b="1" sz="1800"/>
          </a:p>
        </p:txBody>
      </p:sp>
      <p:cxnSp>
        <p:nvCxnSpPr>
          <p:cNvPr id="231" name="Google Shape;231;p30"/>
          <p:cNvCxnSpPr>
            <a:stCxn id="230" idx="2"/>
            <a:endCxn id="232" idx="1"/>
          </p:cNvCxnSpPr>
          <p:nvPr/>
        </p:nvCxnSpPr>
        <p:spPr>
          <a:xfrm>
            <a:off x="4567050" y="1856925"/>
            <a:ext cx="2412000" cy="1138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0"/>
          <p:cNvSpPr/>
          <p:nvPr/>
        </p:nvSpPr>
        <p:spPr>
          <a:xfrm>
            <a:off x="6979025" y="2666200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3" name="Google Shape;233;p30"/>
          <p:cNvCxnSpPr>
            <a:stCxn id="230" idx="2"/>
            <a:endCxn id="234" idx="0"/>
          </p:cNvCxnSpPr>
          <p:nvPr/>
        </p:nvCxnSpPr>
        <p:spPr>
          <a:xfrm>
            <a:off x="4567050" y="1856925"/>
            <a:ext cx="1967700" cy="2673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0"/>
          <p:cNvSpPr/>
          <p:nvPr/>
        </p:nvSpPr>
        <p:spPr>
          <a:xfrm>
            <a:off x="6051125" y="4530100"/>
            <a:ext cx="967200" cy="681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  <p:sp>
        <p:nvSpPr>
          <p:cNvPr id="236" name="Google Shape;236;p30"/>
          <p:cNvSpPr/>
          <p:nvPr/>
        </p:nvSpPr>
        <p:spPr>
          <a:xfrm>
            <a:off x="7613625" y="2666200"/>
            <a:ext cx="684300" cy="658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7" name="Google Shape;237;p30"/>
          <p:cNvCxnSpPr>
            <a:stCxn id="230" idx="2"/>
            <a:endCxn id="236" idx="0"/>
          </p:cNvCxnSpPr>
          <p:nvPr/>
        </p:nvCxnSpPr>
        <p:spPr>
          <a:xfrm>
            <a:off x="4567050" y="1856925"/>
            <a:ext cx="3388800" cy="809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311700" y="113450"/>
            <a:ext cx="8520600" cy="48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5300">
                <a:solidFill>
                  <a:srgbClr val="FF0000"/>
                </a:solidFill>
              </a:rPr>
              <a:t>!</a:t>
            </a:r>
            <a:r>
              <a:rPr lang="el" sz="5300"/>
              <a:t>		SHIFT + 1</a:t>
            </a:r>
            <a:endParaRPr sz="5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5300">
                <a:solidFill>
                  <a:srgbClr val="FF0000"/>
                </a:solidFill>
              </a:rPr>
              <a:t>;</a:t>
            </a:r>
            <a:r>
              <a:rPr lang="el" sz="5300"/>
              <a:t>		Q</a:t>
            </a:r>
            <a:endParaRPr sz="5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5300">
                <a:solidFill>
                  <a:srgbClr val="FF0000"/>
                </a:solidFill>
              </a:rPr>
              <a:t>:</a:t>
            </a:r>
            <a:r>
              <a:rPr lang="el" sz="5300"/>
              <a:t>		SHIFT + Q</a:t>
            </a:r>
            <a:endParaRPr sz="5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5300">
                <a:solidFill>
                  <a:srgbClr val="FF0000"/>
                </a:solidFill>
              </a:rPr>
              <a:t>¨</a:t>
            </a:r>
            <a:r>
              <a:rPr lang="el" sz="5300"/>
              <a:t>		SHIFT + τόνος </a:t>
            </a:r>
            <a:endParaRPr sz="5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Δρομέας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614350"/>
            <a:ext cx="8441400" cy="16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2400"/>
              <a:t>Μια γραμμούλα που αναβοσβήνει και πίσω της εμφανίζονται οι χαρακτήρες που πατάμε στο πληκτρολόγιο</a:t>
            </a:r>
            <a:endParaRPr sz="24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575" y="2694550"/>
            <a:ext cx="290512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311700" y="445025"/>
            <a:ext cx="35139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Αριθμητικό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πληκτρολόγιο</a:t>
            </a:r>
            <a:endParaRPr b="1"/>
          </a:p>
        </p:txBody>
      </p:sp>
      <p:sp>
        <p:nvSpPr>
          <p:cNvPr id="248" name="Google Shape;248;p32"/>
          <p:cNvSpPr txBox="1"/>
          <p:nvPr/>
        </p:nvSpPr>
        <p:spPr>
          <a:xfrm>
            <a:off x="734300" y="2087850"/>
            <a:ext cx="1974300" cy="522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ΚΥΡΙΕ!!!</a:t>
            </a:r>
            <a:endParaRPr b="1" sz="1800"/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 b="8542" l="0" r="0" t="0"/>
          <a:stretch/>
        </p:blipFill>
        <p:spPr>
          <a:xfrm>
            <a:off x="3825558" y="40725"/>
            <a:ext cx="5166042" cy="510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590150" y="3175200"/>
            <a:ext cx="2262600" cy="1214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Πατάω τα νούμερα και δεν εμφανίζονται!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/>
        </p:nvSpPr>
        <p:spPr>
          <a:xfrm>
            <a:off x="638250" y="2331113"/>
            <a:ext cx="1974300" cy="522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Γιατίιιιιιι;;;;;</a:t>
            </a:r>
            <a:endParaRPr b="1" sz="1800"/>
          </a:p>
        </p:txBody>
      </p:sp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b="8542" l="0" r="0" t="0"/>
          <a:stretch/>
        </p:blipFill>
        <p:spPr>
          <a:xfrm>
            <a:off x="3825558" y="40725"/>
            <a:ext cx="5166042" cy="510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>
            <p:ph type="title"/>
          </p:nvPr>
        </p:nvSpPr>
        <p:spPr>
          <a:xfrm>
            <a:off x="311700" y="445025"/>
            <a:ext cx="35139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Αριθμητικό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πληκτρολόγιο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427700" y="2112100"/>
            <a:ext cx="3132600" cy="488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Που κρύβεται η απάντηση;</a:t>
            </a:r>
            <a:endParaRPr b="1" sz="1800"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 b="8542" l="0" r="0" t="0"/>
          <a:stretch/>
        </p:blipFill>
        <p:spPr>
          <a:xfrm>
            <a:off x="3825558" y="40725"/>
            <a:ext cx="5166042" cy="510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/>
          <p:nvPr/>
        </p:nvSpPr>
        <p:spPr>
          <a:xfrm>
            <a:off x="4360700" y="86450"/>
            <a:ext cx="1315800" cy="1171800"/>
          </a:xfrm>
          <a:prstGeom prst="ellipse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 txBox="1"/>
          <p:nvPr>
            <p:ph type="title"/>
          </p:nvPr>
        </p:nvSpPr>
        <p:spPr>
          <a:xfrm>
            <a:off x="311700" y="445025"/>
            <a:ext cx="35139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Αριθμητικό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πληκτρολόγιο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/>
        </p:nvSpPr>
        <p:spPr>
          <a:xfrm>
            <a:off x="129200" y="1917700"/>
            <a:ext cx="3832500" cy="7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Κλειδώνω το αριθμητικό πληκτρολόγιο</a:t>
            </a:r>
            <a:endParaRPr b="1" sz="1800"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719" y="0"/>
            <a:ext cx="390028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35"/>
          <p:cNvCxnSpPr>
            <a:stCxn id="270" idx="3"/>
          </p:cNvCxnSpPr>
          <p:nvPr/>
        </p:nvCxnSpPr>
        <p:spPr>
          <a:xfrm flipH="1" rot="10800000">
            <a:off x="3961700" y="2103550"/>
            <a:ext cx="2531400" cy="195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3" name="Google Shape;273;p35"/>
          <p:cNvSpPr txBox="1"/>
          <p:nvPr>
            <p:ph type="title"/>
          </p:nvPr>
        </p:nvSpPr>
        <p:spPr>
          <a:xfrm>
            <a:off x="311700" y="445025"/>
            <a:ext cx="35139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Αριθμητικό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πληκτρολόγιο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/>
        </p:nvSpPr>
        <p:spPr>
          <a:xfrm>
            <a:off x="644300" y="2407175"/>
            <a:ext cx="3832500" cy="7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Τώρα μπορώ να πληκτρολογώ αριθμούς!</a:t>
            </a:r>
            <a:endParaRPr b="1" sz="1800"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719" y="0"/>
            <a:ext cx="390028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6"/>
          <p:cNvCxnSpPr>
            <a:stCxn id="278" idx="3"/>
          </p:cNvCxnSpPr>
          <p:nvPr/>
        </p:nvCxnSpPr>
        <p:spPr>
          <a:xfrm flipH="1" rot="10800000">
            <a:off x="4476800" y="1296725"/>
            <a:ext cx="2271600" cy="14913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Google Shape;281;p36"/>
          <p:cNvSpPr txBox="1"/>
          <p:nvPr>
            <p:ph type="title"/>
          </p:nvPr>
        </p:nvSpPr>
        <p:spPr>
          <a:xfrm>
            <a:off x="311700" y="445025"/>
            <a:ext cx="35139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Αριθμητικό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πληκτρολόγιο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ANSI Keyboard Layout Diagram with Form Factor.svg - Wikimedia ..." id="286" name="Google Shape;286;p37"/>
          <p:cNvPicPr preferRelativeResize="0"/>
          <p:nvPr/>
        </p:nvPicPr>
        <p:blipFill rotWithShape="1">
          <a:blip r:embed="rId3">
            <a:alphaModFix/>
          </a:blip>
          <a:srcRect b="16805" l="0" r="0" t="0"/>
          <a:stretch/>
        </p:blipFill>
        <p:spPr>
          <a:xfrm>
            <a:off x="0" y="1171351"/>
            <a:ext cx="9144000" cy="28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ANSI Keyboard Layout Diagram with Form Factor.svg - Wikimedia ..." id="291" name="Google Shape;291;p38"/>
          <p:cNvPicPr preferRelativeResize="0"/>
          <p:nvPr/>
        </p:nvPicPr>
        <p:blipFill rotWithShape="1">
          <a:blip r:embed="rId3">
            <a:alphaModFix/>
          </a:blip>
          <a:srcRect b="16804" l="65597" r="19430" t="48339"/>
          <a:stretch/>
        </p:blipFill>
        <p:spPr>
          <a:xfrm>
            <a:off x="5998225" y="2798675"/>
            <a:ext cx="1369075" cy="11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/>
          <p:nvPr/>
        </p:nvSpPr>
        <p:spPr>
          <a:xfrm>
            <a:off x="1316300" y="2830450"/>
            <a:ext cx="3127200" cy="996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5400">
                <a:solidFill>
                  <a:schemeClr val="dk2"/>
                </a:solidFill>
              </a:rPr>
              <a:t>ΒΕΛΑΚΙΑ</a:t>
            </a:r>
            <a:endParaRPr sz="6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ISO keyboard (105) QWERTY UK.svg - Wikipedia"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113"/>
            <a:ext cx="9144003" cy="41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Δρομέας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2503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18258" l="16702" r="23453" t="20776"/>
          <a:stretch/>
        </p:blipFill>
        <p:spPr>
          <a:xfrm>
            <a:off x="1141788" y="2332025"/>
            <a:ext cx="6860425" cy="23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  <p:sp>
        <p:nvSpPr>
          <p:cNvPr id="74" name="Google Shape;74;p16"/>
          <p:cNvSpPr txBox="1"/>
          <p:nvPr/>
        </p:nvSpPr>
        <p:spPr>
          <a:xfrm>
            <a:off x="1024950" y="1521175"/>
            <a:ext cx="7094100" cy="524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FF0000"/>
                </a:solidFill>
              </a:rPr>
              <a:t>Γιατί αρκετά κουμπιά έχουν 2 </a:t>
            </a:r>
            <a:r>
              <a:rPr b="1" lang="el" sz="2100">
                <a:solidFill>
                  <a:srgbClr val="FF0000"/>
                </a:solidFill>
              </a:rPr>
              <a:t>γράμματα</a:t>
            </a:r>
            <a:r>
              <a:rPr b="1" lang="el" sz="2100">
                <a:solidFill>
                  <a:srgbClr val="FF0000"/>
                </a:solidFill>
              </a:rPr>
              <a:t> πάνω τους;</a:t>
            </a:r>
            <a:endParaRPr b="1"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8258" l="16702" r="23453" t="20776"/>
          <a:stretch/>
        </p:blipFill>
        <p:spPr>
          <a:xfrm>
            <a:off x="1141775" y="2353950"/>
            <a:ext cx="6860425" cy="23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  <p:sp>
        <p:nvSpPr>
          <p:cNvPr id="81" name="Google Shape;81;p17"/>
          <p:cNvSpPr txBox="1"/>
          <p:nvPr/>
        </p:nvSpPr>
        <p:spPr>
          <a:xfrm>
            <a:off x="1024950" y="1521175"/>
            <a:ext cx="7094100" cy="524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FF0000"/>
                </a:solidFill>
              </a:rPr>
              <a:t>Για να γράφουμε σε 2 γλώσσες!</a:t>
            </a:r>
            <a:endParaRPr b="1" sz="2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18258" l="16702" r="23453" t="20776"/>
          <a:stretch/>
        </p:blipFill>
        <p:spPr>
          <a:xfrm>
            <a:off x="1526975" y="2723925"/>
            <a:ext cx="5472275" cy="18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534000" y="3107600"/>
            <a:ext cx="628200" cy="838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900"/>
              <a:t>Ω</a:t>
            </a:r>
            <a:endParaRPr b="1" sz="3900"/>
          </a:p>
        </p:txBody>
      </p:sp>
      <p:sp>
        <p:nvSpPr>
          <p:cNvPr id="88" name="Google Shape;88;p18"/>
          <p:cNvSpPr txBox="1"/>
          <p:nvPr/>
        </p:nvSpPr>
        <p:spPr>
          <a:xfrm>
            <a:off x="5019725" y="3946400"/>
            <a:ext cx="983700" cy="838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4600"/>
              <a:t>Ξ</a:t>
            </a:r>
            <a:endParaRPr b="1" sz="4600"/>
          </a:p>
        </p:txBody>
      </p:sp>
      <p:sp>
        <p:nvSpPr>
          <p:cNvPr id="89" name="Google Shape;89;p18"/>
          <p:cNvSpPr/>
          <p:nvPr/>
        </p:nvSpPr>
        <p:spPr>
          <a:xfrm>
            <a:off x="3162200" y="3946400"/>
            <a:ext cx="7077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4714750" y="3299200"/>
            <a:ext cx="6282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379173" y="1595713"/>
            <a:ext cx="1033800" cy="869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5000"/>
              <a:t>Θ</a:t>
            </a:r>
            <a:endParaRPr b="1" sz="5000"/>
          </a:p>
        </p:txBody>
      </p:sp>
      <p:sp>
        <p:nvSpPr>
          <p:cNvPr id="92" name="Google Shape;92;p18"/>
          <p:cNvSpPr/>
          <p:nvPr/>
        </p:nvSpPr>
        <p:spPr>
          <a:xfrm>
            <a:off x="4559475" y="2723925"/>
            <a:ext cx="673200" cy="606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938850" y="2144175"/>
            <a:ext cx="27243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9402"/>
            <a:ext cx="9144000" cy="30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91800" y="1072050"/>
            <a:ext cx="1607400" cy="7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Κεφαλαία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Πεζά</a:t>
            </a:r>
            <a:endParaRPr b="1" sz="1800"/>
          </a:p>
        </p:txBody>
      </p:sp>
      <p:cxnSp>
        <p:nvCxnSpPr>
          <p:cNvPr id="101" name="Google Shape;101;p19"/>
          <p:cNvCxnSpPr>
            <a:stCxn id="100" idx="2"/>
          </p:cNvCxnSpPr>
          <p:nvPr/>
        </p:nvCxnSpPr>
        <p:spPr>
          <a:xfrm flipH="1">
            <a:off x="522300" y="1833750"/>
            <a:ext cx="673200" cy="16320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9"/>
          <p:cNvSpPr/>
          <p:nvPr/>
        </p:nvSpPr>
        <p:spPr>
          <a:xfrm>
            <a:off x="0" y="3330100"/>
            <a:ext cx="10356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6620650" y="1274650"/>
            <a:ext cx="1607400" cy="761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Γράφω </a:t>
            </a:r>
            <a:r>
              <a:rPr b="1" lang="el" sz="1800"/>
              <a:t>ΚΕΦΑΛΑΙΑ</a:t>
            </a:r>
            <a:endParaRPr b="1" sz="18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900" y="1322525"/>
            <a:ext cx="2865731" cy="3820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0"/>
          <p:cNvCxnSpPr>
            <a:stCxn id="108" idx="2"/>
          </p:cNvCxnSpPr>
          <p:nvPr/>
        </p:nvCxnSpPr>
        <p:spPr>
          <a:xfrm flipH="1">
            <a:off x="4985950" y="2036350"/>
            <a:ext cx="2438400" cy="8364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3719400" y="852425"/>
            <a:ext cx="3394200" cy="501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ΓΡΑΦΩ ΚΕΦΑΛΑΙΑ</a:t>
            </a:r>
            <a:endParaRPr b="1" sz="18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286" y="2174799"/>
            <a:ext cx="4021023" cy="30157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1"/>
          <p:cNvCxnSpPr>
            <a:stCxn id="116" idx="2"/>
          </p:cNvCxnSpPr>
          <p:nvPr/>
        </p:nvCxnSpPr>
        <p:spPr>
          <a:xfrm flipH="1">
            <a:off x="4319700" y="1354325"/>
            <a:ext cx="1096800" cy="20772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900"/>
              <a:t>Πληκτρολόγιο</a:t>
            </a:r>
            <a:endParaRPr b="1"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