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4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995E6-0575-4EDA-9A5B-50690356AA6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12AB95-312E-435B-9319-1851ADD530CE}">
      <dgm:prSet custT="1"/>
      <dgm:spPr/>
      <dgm:t>
        <a:bodyPr/>
        <a:lstStyle/>
        <a:p>
          <a:r>
            <a:rPr lang="el-GR" sz="3500" dirty="0"/>
            <a:t>Όνομα</a:t>
          </a:r>
        </a:p>
        <a:p>
          <a:r>
            <a:rPr lang="el-GR" sz="2000" dirty="0"/>
            <a:t>Οδυσσέας Ελύτης.</a:t>
          </a:r>
        </a:p>
      </dgm:t>
    </dgm:pt>
    <dgm:pt modelId="{D078A0E7-AC73-4870-B861-97FA494F06B1}" type="parTrans" cxnId="{25FBEC2A-D9A4-4233-8725-3D7C5A0231F4}">
      <dgm:prSet/>
      <dgm:spPr/>
      <dgm:t>
        <a:bodyPr/>
        <a:lstStyle/>
        <a:p>
          <a:endParaRPr lang="en-US"/>
        </a:p>
      </dgm:t>
    </dgm:pt>
    <dgm:pt modelId="{C4AE5A83-8CEA-4EC9-B40F-6901863FE9BE}" type="sibTrans" cxnId="{25FBEC2A-D9A4-4233-8725-3D7C5A0231F4}">
      <dgm:prSet/>
      <dgm:spPr/>
      <dgm:t>
        <a:bodyPr/>
        <a:lstStyle/>
        <a:p>
          <a:endParaRPr lang="en-US"/>
        </a:p>
      </dgm:t>
    </dgm:pt>
    <dgm:pt modelId="{F2CB3689-EE1A-4A6C-8249-082D3347B2E5}">
      <dgm:prSet custT="1"/>
      <dgm:spPr/>
      <dgm:t>
        <a:bodyPr/>
        <a:lstStyle/>
        <a:p>
          <a:r>
            <a:rPr lang="el-GR" sz="4700" dirty="0"/>
            <a:t>Επέκταση</a:t>
          </a:r>
        </a:p>
        <a:p>
          <a:r>
            <a:rPr lang="el-GR" sz="2400" dirty="0"/>
            <a:t>.</a:t>
          </a:r>
          <a:r>
            <a:rPr lang="en-US" sz="2400" dirty="0"/>
            <a:t>pdf</a:t>
          </a:r>
          <a:endParaRPr lang="el-GR" sz="2400" dirty="0"/>
        </a:p>
      </dgm:t>
    </dgm:pt>
    <dgm:pt modelId="{E3470F7C-E35B-48C8-A6D5-71BF459185ED}" type="parTrans" cxnId="{DE221A47-0B06-47A1-ACF5-B283D4CF8106}">
      <dgm:prSet/>
      <dgm:spPr/>
      <dgm:t>
        <a:bodyPr/>
        <a:lstStyle/>
        <a:p>
          <a:endParaRPr lang="en-US"/>
        </a:p>
      </dgm:t>
    </dgm:pt>
    <dgm:pt modelId="{21C3012F-EE82-4E12-B07A-0052CD7B43D9}" type="sibTrans" cxnId="{DE221A47-0B06-47A1-ACF5-B283D4CF8106}">
      <dgm:prSet/>
      <dgm:spPr/>
      <dgm:t>
        <a:bodyPr/>
        <a:lstStyle/>
        <a:p>
          <a:endParaRPr lang="en-US"/>
        </a:p>
      </dgm:t>
    </dgm:pt>
    <dgm:pt modelId="{A4B60CF4-B654-40F6-8E88-F31BFC46682D}">
      <dgm:prSet custT="1"/>
      <dgm:spPr/>
      <dgm:t>
        <a:bodyPr/>
        <a:lstStyle/>
        <a:p>
          <a:r>
            <a:rPr lang="el-GR" sz="4700" dirty="0"/>
            <a:t>Μέγεθος</a:t>
          </a:r>
          <a:endParaRPr lang="en-US" sz="4700" dirty="0"/>
        </a:p>
        <a:p>
          <a:r>
            <a:rPr lang="en-US" sz="2400" dirty="0"/>
            <a:t>15kb</a:t>
          </a:r>
          <a:endParaRPr lang="el-GR" sz="2400" dirty="0"/>
        </a:p>
      </dgm:t>
    </dgm:pt>
    <dgm:pt modelId="{226FE250-5540-47F1-87FB-BD4381DD6574}" type="parTrans" cxnId="{669011AD-6EF5-4BCC-8A2B-A9F429C143A2}">
      <dgm:prSet/>
      <dgm:spPr/>
      <dgm:t>
        <a:bodyPr/>
        <a:lstStyle/>
        <a:p>
          <a:endParaRPr lang="en-US"/>
        </a:p>
      </dgm:t>
    </dgm:pt>
    <dgm:pt modelId="{2C11B5AD-D095-427E-BC87-5D129C13D83C}" type="sibTrans" cxnId="{669011AD-6EF5-4BCC-8A2B-A9F429C143A2}">
      <dgm:prSet/>
      <dgm:spPr/>
      <dgm:t>
        <a:bodyPr/>
        <a:lstStyle/>
        <a:p>
          <a:endParaRPr lang="en-US"/>
        </a:p>
      </dgm:t>
    </dgm:pt>
    <dgm:pt modelId="{CB24D221-3B06-45F4-AFBE-F07599EDE3D6}" type="pres">
      <dgm:prSet presAssocID="{6D8995E6-0575-4EDA-9A5B-50690356AA6E}" presName="diagram" presStyleCnt="0">
        <dgm:presLayoutVars>
          <dgm:dir/>
          <dgm:resizeHandles val="exact"/>
        </dgm:presLayoutVars>
      </dgm:prSet>
      <dgm:spPr/>
    </dgm:pt>
    <dgm:pt modelId="{A5083274-1713-4ED5-BF3C-9324C1B2E2E3}" type="pres">
      <dgm:prSet presAssocID="{F412AB95-312E-435B-9319-1851ADD530CE}" presName="node" presStyleLbl="node1" presStyleIdx="0" presStyleCnt="3">
        <dgm:presLayoutVars>
          <dgm:bulletEnabled val="1"/>
        </dgm:presLayoutVars>
      </dgm:prSet>
      <dgm:spPr/>
    </dgm:pt>
    <dgm:pt modelId="{5993ED4E-9785-44EC-A9F5-3688B60E63FA}" type="pres">
      <dgm:prSet presAssocID="{C4AE5A83-8CEA-4EC9-B40F-6901863FE9BE}" presName="sibTrans" presStyleCnt="0"/>
      <dgm:spPr/>
    </dgm:pt>
    <dgm:pt modelId="{C5F2E7BC-1CD3-4314-8A40-A01EA0870812}" type="pres">
      <dgm:prSet presAssocID="{F2CB3689-EE1A-4A6C-8249-082D3347B2E5}" presName="node" presStyleLbl="node1" presStyleIdx="1" presStyleCnt="3">
        <dgm:presLayoutVars>
          <dgm:bulletEnabled val="1"/>
        </dgm:presLayoutVars>
      </dgm:prSet>
      <dgm:spPr/>
    </dgm:pt>
    <dgm:pt modelId="{EFDF55AD-D24B-4C62-9FCC-E6AB5D68D2A0}" type="pres">
      <dgm:prSet presAssocID="{21C3012F-EE82-4E12-B07A-0052CD7B43D9}" presName="sibTrans" presStyleCnt="0"/>
      <dgm:spPr/>
    </dgm:pt>
    <dgm:pt modelId="{1F2FF1CB-7052-404D-BB3A-2392B2306850}" type="pres">
      <dgm:prSet presAssocID="{A4B60CF4-B654-40F6-8E88-F31BFC46682D}" presName="node" presStyleLbl="node1" presStyleIdx="2" presStyleCnt="3">
        <dgm:presLayoutVars>
          <dgm:bulletEnabled val="1"/>
        </dgm:presLayoutVars>
      </dgm:prSet>
      <dgm:spPr/>
    </dgm:pt>
  </dgm:ptLst>
  <dgm:cxnLst>
    <dgm:cxn modelId="{B50D8105-3A83-45E8-8544-FD8C0F410475}" type="presOf" srcId="{A4B60CF4-B654-40F6-8E88-F31BFC46682D}" destId="{1F2FF1CB-7052-404D-BB3A-2392B2306850}" srcOrd="0" destOrd="0" presId="urn:microsoft.com/office/officeart/2005/8/layout/default"/>
    <dgm:cxn modelId="{25FBEC2A-D9A4-4233-8725-3D7C5A0231F4}" srcId="{6D8995E6-0575-4EDA-9A5B-50690356AA6E}" destId="{F412AB95-312E-435B-9319-1851ADD530CE}" srcOrd="0" destOrd="0" parTransId="{D078A0E7-AC73-4870-B861-97FA494F06B1}" sibTransId="{C4AE5A83-8CEA-4EC9-B40F-6901863FE9BE}"/>
    <dgm:cxn modelId="{DE221A47-0B06-47A1-ACF5-B283D4CF8106}" srcId="{6D8995E6-0575-4EDA-9A5B-50690356AA6E}" destId="{F2CB3689-EE1A-4A6C-8249-082D3347B2E5}" srcOrd="1" destOrd="0" parTransId="{E3470F7C-E35B-48C8-A6D5-71BF459185ED}" sibTransId="{21C3012F-EE82-4E12-B07A-0052CD7B43D9}"/>
    <dgm:cxn modelId="{FCFA5A82-B306-48C1-B071-44E93FB984DE}" type="presOf" srcId="{F2CB3689-EE1A-4A6C-8249-082D3347B2E5}" destId="{C5F2E7BC-1CD3-4314-8A40-A01EA0870812}" srcOrd="0" destOrd="0" presId="urn:microsoft.com/office/officeart/2005/8/layout/default"/>
    <dgm:cxn modelId="{64590E87-4897-4335-9AEF-B507E3269CCE}" type="presOf" srcId="{F412AB95-312E-435B-9319-1851ADD530CE}" destId="{A5083274-1713-4ED5-BF3C-9324C1B2E2E3}" srcOrd="0" destOrd="0" presId="urn:microsoft.com/office/officeart/2005/8/layout/default"/>
    <dgm:cxn modelId="{669011AD-6EF5-4BCC-8A2B-A9F429C143A2}" srcId="{6D8995E6-0575-4EDA-9A5B-50690356AA6E}" destId="{A4B60CF4-B654-40F6-8E88-F31BFC46682D}" srcOrd="2" destOrd="0" parTransId="{226FE250-5540-47F1-87FB-BD4381DD6574}" sibTransId="{2C11B5AD-D095-427E-BC87-5D129C13D83C}"/>
    <dgm:cxn modelId="{517588D8-5A48-4B40-AAEC-73E69EB01713}" type="presOf" srcId="{6D8995E6-0575-4EDA-9A5B-50690356AA6E}" destId="{CB24D221-3B06-45F4-AFBE-F07599EDE3D6}" srcOrd="0" destOrd="0" presId="urn:microsoft.com/office/officeart/2005/8/layout/default"/>
    <dgm:cxn modelId="{9885D32E-D110-4099-AA30-08702373C221}" type="presParOf" srcId="{CB24D221-3B06-45F4-AFBE-F07599EDE3D6}" destId="{A5083274-1713-4ED5-BF3C-9324C1B2E2E3}" srcOrd="0" destOrd="0" presId="urn:microsoft.com/office/officeart/2005/8/layout/default"/>
    <dgm:cxn modelId="{93673ECC-AD61-4290-A916-E373257AF9E0}" type="presParOf" srcId="{CB24D221-3B06-45F4-AFBE-F07599EDE3D6}" destId="{5993ED4E-9785-44EC-A9F5-3688B60E63FA}" srcOrd="1" destOrd="0" presId="urn:microsoft.com/office/officeart/2005/8/layout/default"/>
    <dgm:cxn modelId="{B3488CCA-AD53-4F53-A49B-3A1C7B70DD69}" type="presParOf" srcId="{CB24D221-3B06-45F4-AFBE-F07599EDE3D6}" destId="{C5F2E7BC-1CD3-4314-8A40-A01EA0870812}" srcOrd="2" destOrd="0" presId="urn:microsoft.com/office/officeart/2005/8/layout/default"/>
    <dgm:cxn modelId="{C4735079-BFBE-41F7-9358-2BC06750ACE4}" type="presParOf" srcId="{CB24D221-3B06-45F4-AFBE-F07599EDE3D6}" destId="{EFDF55AD-D24B-4C62-9FCC-E6AB5D68D2A0}" srcOrd="3" destOrd="0" presId="urn:microsoft.com/office/officeart/2005/8/layout/default"/>
    <dgm:cxn modelId="{7A458507-23B0-438D-95B6-44BA764EFE95}" type="presParOf" srcId="{CB24D221-3B06-45F4-AFBE-F07599EDE3D6}" destId="{1F2FF1CB-7052-404D-BB3A-2392B23068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83274-1713-4ED5-BF3C-9324C1B2E2E3}">
      <dsp:nvSpPr>
        <dsp:cNvPr id="0" name=""/>
        <dsp:cNvSpPr/>
      </dsp:nvSpPr>
      <dsp:spPr>
        <a:xfrm>
          <a:off x="0" y="865947"/>
          <a:ext cx="3143249" cy="18859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500" kern="1200" dirty="0"/>
            <a:t>Όνομα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Οδυσσέας Ελύτης.</a:t>
          </a:r>
        </a:p>
      </dsp:txBody>
      <dsp:txXfrm>
        <a:off x="0" y="865947"/>
        <a:ext cx="3143249" cy="1885950"/>
      </dsp:txXfrm>
    </dsp:sp>
    <dsp:sp modelId="{C5F2E7BC-1CD3-4314-8A40-A01EA0870812}">
      <dsp:nvSpPr>
        <dsp:cNvPr id="0" name=""/>
        <dsp:cNvSpPr/>
      </dsp:nvSpPr>
      <dsp:spPr>
        <a:xfrm>
          <a:off x="3457575" y="865947"/>
          <a:ext cx="3143249" cy="1885950"/>
        </a:xfrm>
        <a:prstGeom prst="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Επέκταση</a:t>
          </a:r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.</a:t>
          </a:r>
          <a:r>
            <a:rPr lang="en-US" sz="2400" kern="1200" dirty="0"/>
            <a:t>pdf</a:t>
          </a:r>
          <a:endParaRPr lang="el-GR" sz="2400" kern="1200" dirty="0"/>
        </a:p>
      </dsp:txBody>
      <dsp:txXfrm>
        <a:off x="3457575" y="865947"/>
        <a:ext cx="3143249" cy="1885950"/>
      </dsp:txXfrm>
    </dsp:sp>
    <dsp:sp modelId="{1F2FF1CB-7052-404D-BB3A-2392B2306850}">
      <dsp:nvSpPr>
        <dsp:cNvPr id="0" name=""/>
        <dsp:cNvSpPr/>
      </dsp:nvSpPr>
      <dsp:spPr>
        <a:xfrm>
          <a:off x="6915149" y="865947"/>
          <a:ext cx="3143249" cy="1885950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700" kern="1200" dirty="0"/>
            <a:t>Μέγεθος</a:t>
          </a:r>
          <a:endParaRPr lang="en-US" sz="4700" kern="1200" dirty="0"/>
        </a:p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15kb</a:t>
          </a:r>
          <a:endParaRPr lang="el-GR" sz="2400" kern="1200" dirty="0"/>
        </a:p>
      </dsp:txBody>
      <dsp:txXfrm>
        <a:off x="6915149" y="865947"/>
        <a:ext cx="3143249" cy="188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12/8/2020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12/8/2020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pngall.com/folders-pn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photodentro.edu.gr/photodentro/arxeia_pidx0048222/atomike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allwhitebackground.com/solid-state-drive-ssd.html" TargetMode="External"/><Relationship Id="rId3" Type="http://schemas.openxmlformats.org/officeDocument/2006/relationships/hyperlink" Target="https://dimpapp.gr/%CE%B7%CE%BB%CE%B5%CE%BA%CF%84%CF%81%CE%BF%CE%BD%CE%B9%CE%BA%CF%8C%CF%82-%CF%85%CF%80%CE%BF%CE%BB%CE%BF%CE%B3%CE%B9%CF%83%CF%84%CE%AE%CF%82/%CF%85%CE%BB%CE%B9%CE%BA%CF%8C-%CE%BC%CE%AD%CF%81%CE%BF%CF%82-%CF%84%CE%BF%CF%85-%CF%85%CF%80%CE%BF%CE%BB%CE%BF%CE%B3%CE%B9%CF%83%CF%84%CE%AE/%CF%80%CE%B5%CF%81%CE%B9%CF%86%CE%B5%CF%81%CE%B5%CE%B9%CE%B1%CE%BA%CE%AD%CF%82-%CF%83%CF%85%CF%83%CE%BA%CE%B5%CF%85%CE%AD%CF%82/%CF%83%CF%85%CF%83%CE%BA%CE%B5%CF%85%CE%AD%CF%82-%CE%B5%CE%BE%CF%8C%CE%B4%CE%BF%CF%85/" TargetMode="External"/><Relationship Id="rId7" Type="http://schemas.openxmlformats.org/officeDocument/2006/relationships/hyperlink" Target="http://electronics.stackexchange.com/questions/287149/can-photos-be-printed-on-the-actual-disks-in-magnetic-hard-drive-the-same-way-th" TargetMode="External"/><Relationship Id="rId12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pixabay.com/en/flash-drive-usb-drive-usb-stick-146163/" TargetMode="External"/><Relationship Id="rId5" Type="http://schemas.openxmlformats.org/officeDocument/2006/relationships/hyperlink" Target="http://el.wikipedia.org/wiki/cd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creativecommons.org/licenses/by-nc/3.0/" TargetMode="External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en.wikipedia.org/wiki/Electronic_document" TargetMode="External"/><Relationship Id="rId7" Type="http://schemas.openxmlformats.org/officeDocument/2006/relationships/hyperlink" Target="https://en.wikipedia.org/wiki/File:Replacement_filing_cabinet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commons.wikimedia.org/wiki/File:Icons8_flat_folder.svg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www.goodfreephotos.com/vector-images/red-file-folder-vector-clipart.png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X9ZTD1J72c?feature=oembed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YEf_QlTrfo?feature=oembed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681A174-551C-4900-8115-CA2690D1D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54" y="702365"/>
            <a:ext cx="3896264" cy="3765666"/>
          </a:xfrm>
        </p:spPr>
        <p:txBody>
          <a:bodyPr anchor="b">
            <a:normAutofit/>
          </a:bodyPr>
          <a:lstStyle/>
          <a:p>
            <a:r>
              <a:rPr lang="el-GR" sz="5000"/>
              <a:t>Διαχείριση αρχείων και φακέλων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CBE95C-A9C8-433D-9CC9-8509C14DA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2" y="4389120"/>
            <a:ext cx="3867073" cy="1069848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" name="Εικόνα 4" descr="Εικόνα που περιέχει στατικός, όργανο γραφής&#10;&#10;Περιγραφή που δημιουργήθηκε αυτόματα">
            <a:extLst>
              <a:ext uri="{FF2B5EF4-FFF2-40B4-BE49-F238E27FC236}">
                <a16:creationId xmlns:a16="http://schemas.microsoft.com/office/drawing/2014/main" id="{654EB4F8-34DB-4A7C-A2B0-C8F2BBA23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626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5473D5-5391-4C45-B3B8-4B9F51C85386}"/>
              </a:ext>
            </a:extLst>
          </p:cNvPr>
          <p:cNvSpPr txBox="1"/>
          <p:nvPr/>
        </p:nvSpPr>
        <p:spPr>
          <a:xfrm>
            <a:off x="3754093" y="6657945"/>
            <a:ext cx="31470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700">
                <a:solidFill>
                  <a:srgbClr val="FFFFFF"/>
                </a:solidFill>
                <a:hlinkClick r:id="rId5" tooltip="http://www.pngall.com/folders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Αυτή η φωτογραφία</a:t>
            </a:r>
            <a:r>
              <a:rPr lang="el-GR" sz="700">
                <a:solidFill>
                  <a:srgbClr val="FFFFFF"/>
                </a:solidFill>
              </a:rPr>
              <a:t> από Άγνωστος συντάκτης με άδεια χρήσης </a:t>
            </a:r>
            <a:r>
              <a:rPr lang="el-GR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l-G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3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hlinkClick r:id="rId2"/>
            <a:extLst>
              <a:ext uri="{FF2B5EF4-FFF2-40B4-BE49-F238E27FC236}">
                <a16:creationId xmlns:a16="http://schemas.microsoft.com/office/drawing/2014/main" id="{A3185696-988F-4258-B0E0-30E5FBC19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74" b="1096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D87137-C549-49C9-9E77-B0610E949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7D626-8CB2-413F-BA1C-691F042B4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6AB371-C6C6-4CA5-82B0-BACDD0A10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01" y="2606897"/>
            <a:ext cx="10058400" cy="3451666"/>
          </a:xfrm>
        </p:spPr>
        <p:txBody>
          <a:bodyPr>
            <a:normAutofit/>
          </a:bodyPr>
          <a:lstStyle/>
          <a:p>
            <a:r>
              <a:rPr lang="el-GR" sz="6600" b="1" dirty="0">
                <a:solidFill>
                  <a:srgbClr val="FF0000"/>
                </a:solidFill>
              </a:rPr>
              <a:t>Πάμε να εξασκηθούμε!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E96018-B22F-4F69-A476-E69AD0177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8B6ECE-AE16-413C-89BA-B4DC741A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5FC4B0-34E5-49B0-81B1-5B5C805B3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861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CCD99C-7D8E-4797-981B-A22148DE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C743A-8661-482F-9A41-8A7025172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4477E0-CE85-4388-9987-2E6C9BFEC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10CA79-B03E-42D2-AD45-46B9BA89E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5D6C09-FCD4-49C5-90D8-D91E40182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A2921E5-E3D2-4B5A-A07C-316D34C352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1264C2F-677D-4F20-8227-3F275E878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AFB344-3FC8-48E1-8BAA-F6357B633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ED14A0-8628-4ACB-BDD2-B389DDC3B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CA013DB-AA52-4245-BDFB-B79058AF3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6" y="1432223"/>
            <a:ext cx="5965470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Δραστηριότητα για το σπίτι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C84B32-2AE1-472E-9527-748C4C53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156" y="4790199"/>
            <a:ext cx="5965470" cy="6687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https://www.liveworksheets.com/qa371583cv</a:t>
            </a:r>
          </a:p>
        </p:txBody>
      </p:sp>
      <p:pic>
        <p:nvPicPr>
          <p:cNvPr id="7" name="Graphic 6" descr="Map with pin">
            <a:extLst>
              <a:ext uri="{FF2B5EF4-FFF2-40B4-BE49-F238E27FC236}">
                <a16:creationId xmlns:a16="http://schemas.microsoft.com/office/drawing/2014/main" id="{5B326DEF-57C1-4751-A102-02497C51D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5117" y="1702032"/>
            <a:ext cx="3416725" cy="34167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9DAC93E-D283-453C-AD56-95BB56E20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1C9B88-8DCB-4626-BEA0-A01016DC0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789F233-9D48-4E46-BD22-1BFC282F6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1D3CF-34DD-4B77-8CDC-0A8C7F4391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30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846641-ED28-4979-A44B-48E21259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Φυσικές συσκευές – μέσα αποθήκευσης	</a:t>
            </a:r>
          </a:p>
        </p:txBody>
      </p:sp>
      <p:pic>
        <p:nvPicPr>
          <p:cNvPr id="5" name="Θέση περιεχομένου 4" descr="Εικόνα που περιέχει ηλεκτρονικές συσκευές&#10;&#10;Περιγραφή που δημιουργήθηκε αυτόματα">
            <a:extLst>
              <a:ext uri="{FF2B5EF4-FFF2-40B4-BE49-F238E27FC236}">
                <a16:creationId xmlns:a16="http://schemas.microsoft.com/office/drawing/2014/main" id="{2142822F-4C26-41F5-B001-0C35E8F74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161113">
            <a:off x="650575" y="2616724"/>
            <a:ext cx="4465525" cy="30898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81183-C19D-43EE-AB4F-50C1085FEBAE}"/>
              </a:ext>
            </a:extLst>
          </p:cNvPr>
          <p:cNvSpPr txBox="1"/>
          <p:nvPr/>
        </p:nvSpPr>
        <p:spPr>
          <a:xfrm rot="20161113">
            <a:off x="891927" y="5912924"/>
            <a:ext cx="4465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dimpapp.gr/%CE%B7%CE%BB%CE%B5%CE%BA%CF%84%CF%81%CE%BF%CE%BD%CE%B9%CE%BA%CF%8C%CF%82-%CF%85%CF%80%CE%BF%CE%BB%CE%BF%CE%B3%CE%B9%CF%83%CF%84%CE%AE%CF%82/%CF%85%CE%BB%CE%B9%CE%BA%CF%8C-%CE%BC%CE%AD%CF%81%CE%BF%CF%82-%CF%84%CE%BF%CF%85-%CF%85%CF%80%CE%BF%CE%BB%CE%BF%CE%B3%CE%B9%CF%83%CF%84%CE%AE/%CF%80%CE%B5%CF%81%CE%B9%CF%86%CE%B5%CF%81%CE%B5%CE%B9%CE%B1%CE%BA%CE%AD%CF%82-%CF%83%CF%85%CF%83%CE%BA%CE%B5%CF%85%CE%AD%CF%82/%CF%83%CF%85%CF%83%CE%BA%CE%B5%CF%85%CE%AD%CF%82-%CE%B5%CE%BE%CF%8C%CE%B4%CE%BF%CF%85/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nc/3.0/"/>
              </a:rPr>
              <a:t>CC BY-NC</a:t>
            </a:r>
            <a:endParaRPr lang="el-GR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E0721-72F7-4C7B-8AC5-DBEB57F1D897}"/>
              </a:ext>
            </a:extLst>
          </p:cNvPr>
          <p:cNvSpPr txBox="1"/>
          <p:nvPr/>
        </p:nvSpPr>
        <p:spPr>
          <a:xfrm rot="1849826">
            <a:off x="6107309" y="2969299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5" tooltip="http://el.wikipedia.org/wiki/cd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6" tooltip="https://creativecommons.org/licenses/by-sa/3.0/"/>
              </a:rPr>
              <a:t>CC BY-SA</a:t>
            </a:r>
            <a:endParaRPr lang="el-GR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648ED-AD4B-46B1-BD33-3CF3876949F0}"/>
              </a:ext>
            </a:extLst>
          </p:cNvPr>
          <p:cNvSpPr txBox="1"/>
          <p:nvPr/>
        </p:nvSpPr>
        <p:spPr>
          <a:xfrm>
            <a:off x="10418272" y="3935988"/>
            <a:ext cx="144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7" tooltip="http://electronics.stackexchange.com/questions/287149/can-photos-be-printed-on-the-actual-disks-in-magnetic-hard-drive-the-same-way-th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6" tooltip="https://creativecommons.org/licenses/by-sa/3.0/"/>
              </a:rPr>
              <a:t>CC BY-SA</a:t>
            </a:r>
            <a:endParaRPr lang="el-GR" sz="900"/>
          </a:p>
        </p:txBody>
      </p:sp>
      <p:grpSp>
        <p:nvGrpSpPr>
          <p:cNvPr id="3" name="Ομάδα 2">
            <a:extLst>
              <a:ext uri="{FF2B5EF4-FFF2-40B4-BE49-F238E27FC236}">
                <a16:creationId xmlns:a16="http://schemas.microsoft.com/office/drawing/2014/main" id="{16A7F5A3-F966-4497-A47C-2FAA29DFC31A}"/>
              </a:ext>
            </a:extLst>
          </p:cNvPr>
          <p:cNvGrpSpPr/>
          <p:nvPr/>
        </p:nvGrpSpPr>
        <p:grpSpPr>
          <a:xfrm>
            <a:off x="5325672" y="1826299"/>
            <a:ext cx="5633731" cy="4414330"/>
            <a:chOff x="5325672" y="1826299"/>
            <a:chExt cx="5633731" cy="4414330"/>
          </a:xfrm>
        </p:grpSpPr>
        <p:pic>
          <p:nvPicPr>
            <p:cNvPr id="8" name="Εικόνα 7" descr="Εικόνα που περιέχει κείμενο, ηλεκτρονικές συσκευές, κάμερα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BCBCAD72-B332-4347-A550-887498290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 rot="1849826">
              <a:off x="6107309" y="1826299"/>
              <a:ext cx="1270000" cy="1143000"/>
            </a:xfrm>
            <a:prstGeom prst="rect">
              <a:avLst/>
            </a:prstGeom>
          </p:spPr>
        </p:pic>
        <p:pic>
          <p:nvPicPr>
            <p:cNvPr id="11" name="Εικόνα 10" descr="Εικόνα που περιέχει σκληρός δίσκος, ηλεκτρονικές συσκευές, οδήγηση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43B7414A-CECB-4EED-8411-63AAB65C0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495313" y="1895150"/>
              <a:ext cx="3048000" cy="2000250"/>
            </a:xfrm>
            <a:prstGeom prst="rect">
              <a:avLst/>
            </a:prstGeom>
          </p:spPr>
        </p:pic>
        <p:pic>
          <p:nvPicPr>
            <p:cNvPr id="14" name="Εικόνα 13" descr="Εικόνα που περιέχει κείμενο, ηλεκτρονικές συσκευέ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79BCE60-0CD1-4EA3-9C16-494707829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325672" y="3835242"/>
              <a:ext cx="2552981" cy="2405387"/>
            </a:xfrm>
            <a:prstGeom prst="rect">
              <a:avLst/>
            </a:prstGeom>
          </p:spPr>
        </p:pic>
        <p:pic>
          <p:nvPicPr>
            <p:cNvPr id="19" name="Εικόνα 18" descr="Εικόνα που περιέχει ηλεκτρονικές συσκευές&#10;&#10;Περιγραφή που δημιουργήθηκε αυτόματα">
              <a:extLst>
                <a:ext uri="{FF2B5EF4-FFF2-40B4-BE49-F238E27FC236}">
                  <a16:creationId xmlns:a16="http://schemas.microsoft.com/office/drawing/2014/main" id="{D2C650CA-8E32-4CF7-B3EF-AA2F0D10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 rot="1172765">
              <a:off x="7779821" y="4436229"/>
              <a:ext cx="3179582" cy="1739377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EE9BE54-3160-4A41-82D2-23A52056FDB0}"/>
              </a:ext>
            </a:extLst>
          </p:cNvPr>
          <p:cNvSpPr txBox="1"/>
          <p:nvPr/>
        </p:nvSpPr>
        <p:spPr>
          <a:xfrm rot="1172765">
            <a:off x="7779821" y="6289435"/>
            <a:ext cx="317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13" tooltip="http://www.allwhitebackground.com/solid-state-drive-ssd.html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nc/3.0/"/>
              </a:rPr>
              <a:t>CC BY-NC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158964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D42C02-A4F6-4E59-826C-EA8856AB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l-GR" dirty="0"/>
              <a:t>Αρχείο - φάκελος</a:t>
            </a:r>
          </a:p>
        </p:txBody>
      </p:sp>
      <p:pic>
        <p:nvPicPr>
          <p:cNvPr id="16" name="Θέση περιεχομένου 1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BCACCAD-446F-49B4-81AA-612361C6F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16" r="5" b="7455"/>
          <a:stretch/>
        </p:blipFill>
        <p:spPr>
          <a:xfrm>
            <a:off x="1069848" y="2194560"/>
            <a:ext cx="2421869" cy="191615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F416B49A-3BDD-4FD3-9FFF-6D4EE9DDD5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310" r="6" b="9507"/>
          <a:stretch/>
        </p:blipFill>
        <p:spPr>
          <a:xfrm>
            <a:off x="3580944" y="2194560"/>
            <a:ext cx="2515055" cy="1916158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474E8B99-5117-4D67-BE4F-A70C773F70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4447" r="5" b="13914"/>
          <a:stretch/>
        </p:blipFill>
        <p:spPr>
          <a:xfrm>
            <a:off x="1073889" y="4211302"/>
            <a:ext cx="2421869" cy="1977302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B4709F4D-8786-4BB8-8613-70C01EA76D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5945" r="6" b="5441"/>
          <a:stretch/>
        </p:blipFill>
        <p:spPr>
          <a:xfrm>
            <a:off x="3580944" y="4211302"/>
            <a:ext cx="2515055" cy="1977302"/>
          </a:xfrm>
          <a:prstGeom prst="rect">
            <a:avLst/>
          </a:prstGeom>
        </p:spPr>
      </p:pic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2E3795A-9A49-44DA-850D-EC9D12ABB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861" y="2121408"/>
            <a:ext cx="4737387" cy="4050792"/>
          </a:xfrm>
        </p:spPr>
        <p:txBody>
          <a:bodyPr>
            <a:normAutofit fontScale="62500" lnSpcReduction="20000"/>
          </a:bodyPr>
          <a:lstStyle/>
          <a:p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Αρχείο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μία οργανωμένη συλλογή από δεδομένα που είναι αποθηκευμένα σε κάποιο μέσο αποθήκευσης του υπολογιστή. Τα δεδομένα αυτά μπορεί να είναι εικόνα, ήχος, κείμενο, βίντεο ή συνδυασμός αυτών. Κάθε αρχείο έχει κάποια χαρακτηριστικά, όπως το όνομά του και το μέγεθός του.</a:t>
            </a:r>
          </a:p>
          <a:p>
            <a:r>
              <a:rPr lang="el-GR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Φάκελος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ένα τμήμα του μέσου αποθήκευσης (σκληρός δίσκος,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stick), 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μέσα στο οποίο μπορούμε να αποθηκεύσουμε άλλα αρχεία ή φακέλους (</a:t>
            </a:r>
            <a:r>
              <a:rPr lang="el-GR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υποφακέλους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Η κύρια χρησιμότητα των φακέλων είναι για την οργάνωση των αρχείων.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F3B94C-6F5F-4DF7-B067-61074A0B9916}"/>
              </a:ext>
            </a:extLst>
          </p:cNvPr>
          <p:cNvSpPr txBox="1"/>
          <p:nvPr/>
        </p:nvSpPr>
        <p:spPr>
          <a:xfrm>
            <a:off x="9059412" y="6870700"/>
            <a:ext cx="313258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700">
                <a:solidFill>
                  <a:srgbClr val="FFFFFF"/>
                </a:solidFill>
                <a:hlinkClick r:id="rId3" tooltip="https://en.wikipedia.org/wiki/Electronic_docu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Αυτή η φωτογραφία</a:t>
            </a:r>
            <a:r>
              <a:rPr lang="el-GR" sz="700">
                <a:solidFill>
                  <a:srgbClr val="FFFFFF"/>
                </a:solidFill>
              </a:rPr>
              <a:t> από Άγνωστος συντάκτης με άδεια χρήσης </a:t>
            </a:r>
            <a:r>
              <a:rPr lang="el-G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l-GR" sz="7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BF82E8-7CCD-4D3E-9BCA-9AF1A557599E}"/>
              </a:ext>
            </a:extLst>
          </p:cNvPr>
          <p:cNvSpPr txBox="1"/>
          <p:nvPr/>
        </p:nvSpPr>
        <p:spPr>
          <a:xfrm>
            <a:off x="5914124" y="6870700"/>
            <a:ext cx="313258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700">
                <a:solidFill>
                  <a:srgbClr val="FFFFFF"/>
                </a:solidFill>
                <a:hlinkClick r:id="rId7" tooltip="https://en.wikipedia.org/wiki/File:Replacement_filing_cabinet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Αυτή η φωτογραφία</a:t>
            </a:r>
            <a:r>
              <a:rPr lang="el-GR" sz="700">
                <a:solidFill>
                  <a:srgbClr val="FFFFFF"/>
                </a:solidFill>
              </a:rPr>
              <a:t> από Άγνωστος συντάκτης με άδεια χρήσης </a:t>
            </a:r>
            <a:r>
              <a:rPr lang="el-G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l-GR" sz="70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BB5B8F-054D-4A98-890F-9542B8BD155A}"/>
              </a:ext>
            </a:extLst>
          </p:cNvPr>
          <p:cNvSpPr txBox="1"/>
          <p:nvPr/>
        </p:nvSpPr>
        <p:spPr>
          <a:xfrm>
            <a:off x="2768836" y="6870700"/>
            <a:ext cx="313258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700">
                <a:solidFill>
                  <a:srgbClr val="FFFFFF"/>
                </a:solidFill>
                <a:hlinkClick r:id="rId5" tooltip="https://commons.wikimedia.org/wiki/File:Icons8_flat_folder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Αυτή η φωτογραφία</a:t>
            </a:r>
            <a:r>
              <a:rPr lang="el-GR" sz="700">
                <a:solidFill>
                  <a:srgbClr val="FFFFFF"/>
                </a:solidFill>
              </a:rPr>
              <a:t> από Άγνωστος συντάκτης με άδεια χρήσης </a:t>
            </a:r>
            <a:r>
              <a:rPr lang="el-GR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l-G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4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Ηλεκτρονικά πολυμέσα 3" title="Αποθήκευση και διαχείριση αρχείων">
            <a:hlinkClick r:id="" action="ppaction://media"/>
            <a:extLst>
              <a:ext uri="{FF2B5EF4-FFF2-40B4-BE49-F238E27FC236}">
                <a16:creationId xmlns:a16="http://schemas.microsoft.com/office/drawing/2014/main" id="{37918829-2A97-4719-9BB5-4DA050E0FB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71827" y="1088939"/>
            <a:ext cx="9179698" cy="51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3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>
            <a:extLst>
              <a:ext uri="{FF2B5EF4-FFF2-40B4-BE49-F238E27FC236}">
                <a16:creationId xmlns:a16="http://schemas.microsoft.com/office/drawing/2014/main" id="{C7E64E45-B516-41F9-94FE-B3E30DFB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των φακέλων – Δενδροειδής μορφή</a:t>
            </a:r>
          </a:p>
        </p:txBody>
      </p:sp>
      <p:sp>
        <p:nvSpPr>
          <p:cNvPr id="14" name="Θέση περιεχομένου 13">
            <a:extLst>
              <a:ext uri="{FF2B5EF4-FFF2-40B4-BE49-F238E27FC236}">
                <a16:creationId xmlns:a16="http://schemas.microsoft.com/office/drawing/2014/main" id="{6445D1BA-678B-45D6-AA37-78C6D24B45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dirty="0">
                <a:solidFill>
                  <a:srgbClr val="4D4D4D"/>
                </a:solidFill>
                <a:latin typeface="arial" panose="020B0604020202020204" pitchFamily="34" charset="0"/>
              </a:rPr>
              <a:t>Σωστή Δομή =</a:t>
            </a:r>
          </a:p>
          <a:p>
            <a:pPr lvl="1" algn="just"/>
            <a:r>
              <a:rPr lang="el-GR" dirty="0">
                <a:solidFill>
                  <a:srgbClr val="4D4D4D"/>
                </a:solidFill>
                <a:latin typeface="arial" panose="020B0604020202020204" pitchFamily="34" charset="0"/>
              </a:rPr>
              <a:t>Γρήγορη Αναζήτηση</a:t>
            </a:r>
          </a:p>
          <a:p>
            <a:pPr lvl="1" algn="just"/>
            <a:r>
              <a:rPr lang="el-GR" b="0" i="0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Φάκελοι και </a:t>
            </a:r>
            <a:r>
              <a:rPr lang="el-GR" b="0" i="0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Υποφάκελοι</a:t>
            </a:r>
            <a:endParaRPr lang="el-GR" b="0" i="0" dirty="0"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l-GR" dirty="0">
                <a:solidFill>
                  <a:srgbClr val="4D4D4D"/>
                </a:solidFill>
                <a:latin typeface="arial" panose="020B0604020202020204" pitchFamily="34" charset="0"/>
              </a:rPr>
              <a:t>Η δομή αυτή, επειδή μοιάζει με ένα ανάποδο δέντρο που απλώνει τα κλαδιά του, ονομάζεται «δεν­δροειδής δομή» (ή ιεραρχική δομή). Ένα από τα πλεονεκτήματά της είναι ότι μπορούμε να τη δια­μορφώσουμε, όπως μας διευκολύνει, δημιουργώ­ντας φακέλους μέσα σε όποιο φάκελο επιθυμούμε.</a:t>
            </a:r>
          </a:p>
        </p:txBody>
      </p:sp>
      <p:pic>
        <p:nvPicPr>
          <p:cNvPr id="16" name="Θέση περιεχομένου 15">
            <a:extLst>
              <a:ext uri="{FF2B5EF4-FFF2-40B4-BE49-F238E27FC236}">
                <a16:creationId xmlns:a16="http://schemas.microsoft.com/office/drawing/2014/main" id="{29F39FDA-423A-4841-BBC2-696F14AA62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4728" y="2264634"/>
            <a:ext cx="6045577" cy="427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8CC3AAAA-7F1B-4C08-9D3A-9AACA57C6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781" y="818727"/>
            <a:ext cx="5932438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38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11F587-111C-4B7D-8441-5CD45BDCB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781" y="818727"/>
            <a:ext cx="5932438" cy="52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9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156565-7B10-4DAF-84B7-1232CE888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l-GR" dirty="0"/>
              <a:t>Βασικά χαρακτηριστικά αρχείου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E545D-86C5-4F48-897C-C3AA8FBE3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1D55CB24-EF59-4809-8E8C-FD58A2B01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26121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150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4" name="Ηλεκτρονικά πολυμέσα 3" title="Μάθημα 5ο Αρχεία και Φάκελοι - Revolution Study">
            <a:hlinkClick r:id="" action="ppaction://media"/>
            <a:extLst>
              <a:ext uri="{FF2B5EF4-FFF2-40B4-BE49-F238E27FC236}">
                <a16:creationId xmlns:a16="http://schemas.microsoft.com/office/drawing/2014/main" id="{20E70CBA-D860-4902-A2E6-B3C9FAE473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1795" y="271849"/>
            <a:ext cx="8303740" cy="622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1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Ξυλογραφί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288</Words>
  <Application>Microsoft Office PowerPoint</Application>
  <PresentationFormat>Ευρεία οθόνη</PresentationFormat>
  <Paragraphs>30</Paragraphs>
  <Slides>11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Rockwell Extra Bold</vt:lpstr>
      <vt:lpstr>Trebuchet MS</vt:lpstr>
      <vt:lpstr>Wingdings</vt:lpstr>
      <vt:lpstr>Ξυλογραφία</vt:lpstr>
      <vt:lpstr>Διαχείριση αρχείων και φακέλων</vt:lpstr>
      <vt:lpstr>Φυσικές συσκευές – μέσα αποθήκευσης </vt:lpstr>
      <vt:lpstr>Αρχείο - φάκελος</vt:lpstr>
      <vt:lpstr>Παρουσίαση του PowerPoint</vt:lpstr>
      <vt:lpstr>Δομή των φακέλων – Δενδροειδής μορφή</vt:lpstr>
      <vt:lpstr>Παρουσίαση του PowerPoint</vt:lpstr>
      <vt:lpstr>Παρουσίαση του PowerPoint</vt:lpstr>
      <vt:lpstr>Βασικά χαρακτηριστικά αρχείου</vt:lpstr>
      <vt:lpstr>Παρουσίαση του PowerPoint</vt:lpstr>
      <vt:lpstr>Παρουσίαση του PowerPoint</vt:lpstr>
      <vt:lpstr>Δραστηριότητα για το σπίτι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αρχείων και φακέλων</dc:title>
  <dc:creator>Efie apostef</dc:creator>
  <cp:lastModifiedBy>Efie apostef</cp:lastModifiedBy>
  <cp:revision>1</cp:revision>
  <dcterms:created xsi:type="dcterms:W3CDTF">2020-12-08T11:20:25Z</dcterms:created>
  <dcterms:modified xsi:type="dcterms:W3CDTF">2020-12-08T11:26:22Z</dcterms:modified>
</cp:coreProperties>
</file>