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0" r:id="rId2"/>
  </p:sldMasterIdLst>
  <p:sldIdLst>
    <p:sldId id="256" r:id="rId3"/>
    <p:sldId id="268" r:id="rId4"/>
    <p:sldId id="257" r:id="rId5"/>
    <p:sldId id="262" r:id="rId6"/>
    <p:sldId id="269" r:id="rId7"/>
    <p:sldId id="270" r:id="rId8"/>
    <p:sldId id="271" r:id="rId9"/>
    <p:sldId id="272" r:id="rId10"/>
    <p:sldId id="258" r:id="rId11"/>
    <p:sldId id="261" r:id="rId12"/>
    <p:sldId id="263" r:id="rId1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90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3A-960E-4B31-A907-1589D1D37FF2}" type="datetimeFigureOut">
              <a:rPr lang="el-GR" smtClean="0"/>
              <a:t>12/12/2020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9EFE5-5885-487D-A6FB-D31DAEB1D8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6855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3A-960E-4B31-A907-1589D1D37FF2}" type="datetimeFigureOut">
              <a:rPr lang="el-GR" smtClean="0"/>
              <a:t>12/12/2020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9EFE5-5885-487D-A6FB-D31DAEB1D8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1861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3A-960E-4B31-A907-1589D1D37FF2}" type="datetimeFigureOut">
              <a:rPr lang="el-GR" smtClean="0"/>
              <a:t>12/12/2020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9EFE5-5885-487D-A6FB-D31DAEB1D8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982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3A-960E-4B31-A907-1589D1D37FF2}" type="datetimeFigureOut">
              <a:rPr lang="el-GR" smtClean="0"/>
              <a:t>12/12/2020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859EFE5-5885-487D-A6FB-D31DAEB1D8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2049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3A-960E-4B31-A907-1589D1D37FF2}" type="datetimeFigureOut">
              <a:rPr lang="el-GR" smtClean="0"/>
              <a:t>12/12/2020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9EFE5-5885-487D-A6FB-D31DAEB1D8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027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3A-960E-4B31-A907-1589D1D37FF2}" type="datetimeFigureOut">
              <a:rPr lang="el-GR" smtClean="0"/>
              <a:t>12/12/2020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859EFE5-5885-487D-A6FB-D31DAEB1D8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5720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3A-960E-4B31-A907-1589D1D37FF2}" type="datetimeFigureOut">
              <a:rPr lang="el-GR" smtClean="0"/>
              <a:t>12/12/2020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859EFE5-5885-487D-A6FB-D31DAEB1D8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1389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3A-960E-4B31-A907-1589D1D37FF2}" type="datetimeFigureOut">
              <a:rPr lang="el-GR" smtClean="0"/>
              <a:t>12/12/2020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859EFE5-5885-487D-A6FB-D31DAEB1D8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0121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3A-960E-4B31-A907-1589D1D37FF2}" type="datetimeFigureOut">
              <a:rPr lang="el-GR" smtClean="0"/>
              <a:t>12/12/2020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9EFE5-5885-487D-A6FB-D31DAEB1D8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3740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3A-960E-4B31-A907-1589D1D37FF2}" type="datetimeFigureOut">
              <a:rPr lang="el-GR" smtClean="0"/>
              <a:t>12/12/2020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9EFE5-5885-487D-A6FB-D31DAEB1D8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33148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3A-960E-4B31-A907-1589D1D37FF2}" type="datetimeFigureOut">
              <a:rPr lang="el-GR" smtClean="0"/>
              <a:t>12/12/2020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9EFE5-5885-487D-A6FB-D31DAEB1D8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7186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3A-960E-4B31-A907-1589D1D37FF2}" type="datetimeFigureOut">
              <a:rPr lang="el-GR" smtClean="0"/>
              <a:t>12/12/2020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9EFE5-5885-487D-A6FB-D31DAEB1D8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480191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3A-960E-4B31-A907-1589D1D37FF2}" type="datetimeFigureOut">
              <a:rPr lang="el-GR" smtClean="0"/>
              <a:t>12/12/2020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859EFE5-5885-487D-A6FB-D31DAEB1D8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361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3A-960E-4B31-A907-1589D1D37FF2}" type="datetimeFigureOut">
              <a:rPr lang="el-GR" smtClean="0"/>
              <a:t>12/12/2020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859EFE5-5885-487D-A6FB-D31DAEB1D8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9559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3A-960E-4B31-A907-1589D1D37FF2}" type="datetimeFigureOut">
              <a:rPr lang="el-GR" smtClean="0"/>
              <a:t>12/12/2020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859EFE5-5885-487D-A6FB-D31DAEB1D842}" type="slidenum">
              <a:rPr lang="el-GR" smtClean="0"/>
              <a:t>‹#›</a:t>
            </a:fld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93540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3A-960E-4B31-A907-1589D1D37FF2}" type="datetimeFigureOut">
              <a:rPr lang="el-GR" smtClean="0"/>
              <a:t>12/12/2020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859EFE5-5885-487D-A6FB-D31DAEB1D8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31714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3A-960E-4B31-A907-1589D1D37FF2}" type="datetimeFigureOut">
              <a:rPr lang="el-GR" smtClean="0"/>
              <a:t>12/12/2020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859EFE5-5885-487D-A6FB-D31DAEB1D842}" type="slidenum">
              <a:rPr lang="el-GR" smtClean="0"/>
              <a:t>‹#›</a:t>
            </a:fld>
            <a:endParaRPr lang="el-G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2988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3A-960E-4B31-A907-1589D1D37FF2}" type="datetimeFigureOut">
              <a:rPr lang="el-GR" smtClean="0"/>
              <a:t>12/12/2020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859EFE5-5885-487D-A6FB-D31DAEB1D8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452682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3A-960E-4B31-A907-1589D1D37FF2}" type="datetimeFigureOut">
              <a:rPr lang="el-GR" smtClean="0"/>
              <a:t>12/12/2020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9EFE5-5885-487D-A6FB-D31DAEB1D8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4733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3A-960E-4B31-A907-1589D1D37FF2}" type="datetimeFigureOut">
              <a:rPr lang="el-GR" smtClean="0"/>
              <a:t>12/12/2020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9EFE5-5885-487D-A6FB-D31DAEB1D8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6659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3A-960E-4B31-A907-1589D1D37FF2}" type="datetimeFigureOut">
              <a:rPr lang="el-GR" smtClean="0"/>
              <a:t>12/12/2020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9EFE5-5885-487D-A6FB-D31DAEB1D8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9591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3A-960E-4B31-A907-1589D1D37FF2}" type="datetimeFigureOut">
              <a:rPr lang="el-GR" smtClean="0"/>
              <a:t>12/12/2020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9EFE5-5885-487D-A6FB-D31DAEB1D8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7362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3A-960E-4B31-A907-1589D1D37FF2}" type="datetimeFigureOut">
              <a:rPr lang="el-GR" smtClean="0"/>
              <a:t>12/12/2020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9EFE5-5885-487D-A6FB-D31DAEB1D8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5845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3A-960E-4B31-A907-1589D1D37FF2}" type="datetimeFigureOut">
              <a:rPr lang="el-GR" smtClean="0"/>
              <a:t>12/12/2020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9EFE5-5885-487D-A6FB-D31DAEB1D8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60915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3A-960E-4B31-A907-1589D1D37FF2}" type="datetimeFigureOut">
              <a:rPr lang="el-GR" smtClean="0"/>
              <a:t>12/12/2020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9EFE5-5885-487D-A6FB-D31DAEB1D8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1768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3A-960E-4B31-A907-1589D1D37FF2}" type="datetimeFigureOut">
              <a:rPr lang="el-GR" smtClean="0"/>
              <a:t>12/12/2020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9EFE5-5885-487D-A6FB-D31DAEB1D8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0604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083A-960E-4B31-A907-1589D1D37FF2}" type="datetimeFigureOut">
              <a:rPr lang="el-GR" smtClean="0"/>
              <a:t>12/12/2020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59EFE5-5885-487D-A6FB-D31DAEB1D8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1675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1083A-960E-4B31-A907-1589D1D37FF2}" type="datetimeFigureOut">
              <a:rPr lang="el-GR" smtClean="0"/>
              <a:t>12/12/2020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9EFE5-5885-487D-A6FB-D31DAEB1D8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896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1083A-960E-4B31-A907-1589D1D37FF2}" type="datetimeFigureOut">
              <a:rPr lang="el-GR" smtClean="0"/>
              <a:t>12/12/2020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859EFE5-5885-487D-A6FB-D31DAEB1D84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362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296214" y="5948897"/>
            <a:ext cx="115652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002060"/>
                </a:solidFill>
              </a:rPr>
              <a:t>10 Δεκεμβρίου: Παγκόσμια Ημέρα Ανθρωπίνων Δικαιωμάτων</a:t>
            </a:r>
            <a:endParaRPr lang="el-GR" sz="3200" b="1" dirty="0">
              <a:solidFill>
                <a:srgbClr val="002060"/>
              </a:solidFill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05" y="193182"/>
            <a:ext cx="11777030" cy="5434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sh - The Secession Studio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88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 advClick="0" advTm="10000">
        <p:dissolve/>
      </p:transition>
    </mc:Choice>
    <mc:Fallback>
      <p:transition spd="slow" advClick="0" advTm="1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77118" y="332074"/>
            <a:ext cx="12191999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000" b="1" dirty="0" smtClean="0"/>
              <a:t>Στις μέρες μας, τα ανθρώπινα δικαιώματα καταπατώνται συνεχώς.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2"/>
          <a:srcRect l="1138" r="1603" b="3637"/>
          <a:stretch/>
        </p:blipFill>
        <p:spPr>
          <a:xfrm>
            <a:off x="77119" y="1233890"/>
            <a:ext cx="7171981" cy="4931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Ορθογώνιο 1"/>
          <p:cNvSpPr/>
          <p:nvPr/>
        </p:nvSpPr>
        <p:spPr>
          <a:xfrm>
            <a:off x="7249100" y="1233889"/>
            <a:ext cx="49429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dirty="0"/>
              <a:t>Χιλιάδες συνάνθρωποί μας </a:t>
            </a:r>
            <a:endParaRPr lang="el-GR" dirty="0" smtClean="0"/>
          </a:p>
          <a:p>
            <a:pPr algn="ctr">
              <a:lnSpc>
                <a:spcPct val="150000"/>
              </a:lnSpc>
            </a:pPr>
            <a:r>
              <a:rPr lang="el-GR" dirty="0" smtClean="0"/>
              <a:t>ζουν </a:t>
            </a:r>
            <a:r>
              <a:rPr lang="el-GR" dirty="0"/>
              <a:t>σε εμπόλεμες ζώνες, </a:t>
            </a:r>
            <a:endParaRPr lang="el-GR" dirty="0" smtClean="0"/>
          </a:p>
          <a:p>
            <a:pPr algn="ctr">
              <a:lnSpc>
                <a:spcPct val="150000"/>
              </a:lnSpc>
            </a:pPr>
            <a:r>
              <a:rPr lang="el-GR" dirty="0" smtClean="0"/>
              <a:t>κάτω </a:t>
            </a:r>
            <a:r>
              <a:rPr lang="el-GR" dirty="0"/>
              <a:t>από άθλιες συνθήκες, </a:t>
            </a:r>
            <a:endParaRPr lang="el-GR" dirty="0" smtClean="0"/>
          </a:p>
          <a:p>
            <a:pPr algn="ctr">
              <a:lnSpc>
                <a:spcPct val="150000"/>
              </a:lnSpc>
            </a:pPr>
            <a:r>
              <a:rPr lang="el-GR" dirty="0" smtClean="0"/>
              <a:t>δεν </a:t>
            </a:r>
            <a:r>
              <a:rPr lang="el-GR" dirty="0"/>
              <a:t>έχουν πρόσβαση στην εκπαίδευση, </a:t>
            </a:r>
          </a:p>
          <a:p>
            <a:pPr algn="ctr">
              <a:lnSpc>
                <a:spcPct val="150000"/>
              </a:lnSpc>
            </a:pPr>
            <a:r>
              <a:rPr lang="el-GR" dirty="0"/>
              <a:t>σε ιατροφαρμακευτική περίθαλψη, </a:t>
            </a:r>
            <a:endParaRPr lang="el-GR" dirty="0" smtClean="0"/>
          </a:p>
          <a:p>
            <a:pPr algn="ctr">
              <a:lnSpc>
                <a:spcPct val="150000"/>
              </a:lnSpc>
            </a:pPr>
            <a:r>
              <a:rPr lang="el-GR" dirty="0" smtClean="0"/>
              <a:t>στην </a:t>
            </a:r>
            <a:r>
              <a:rPr lang="el-GR" dirty="0"/>
              <a:t>ενημέρωση και ζουν υπό το καθεστώς φόβου, και σκλαβιάς.</a:t>
            </a:r>
          </a:p>
          <a:p>
            <a:pPr algn="ctr">
              <a:lnSpc>
                <a:spcPct val="150000"/>
              </a:lnSpc>
            </a:pPr>
            <a:endParaRPr lang="el-GR" dirty="0"/>
          </a:p>
          <a:p>
            <a:pPr algn="ctr">
              <a:lnSpc>
                <a:spcPct val="150000"/>
              </a:lnSpc>
            </a:pPr>
            <a:r>
              <a:rPr lang="el-GR" dirty="0"/>
              <a:t>Εμπόριο γυναικών, παιδική </a:t>
            </a:r>
            <a:r>
              <a:rPr lang="el-GR" dirty="0" smtClean="0"/>
              <a:t>εργασία…</a:t>
            </a:r>
          </a:p>
          <a:p>
            <a:pPr algn="ctr">
              <a:lnSpc>
                <a:spcPct val="150000"/>
              </a:lnSpc>
            </a:pPr>
            <a:r>
              <a:rPr lang="el-GR" dirty="0" smtClean="0"/>
              <a:t> </a:t>
            </a:r>
            <a:r>
              <a:rPr lang="el-GR" dirty="0"/>
              <a:t>είναι μόνο μερικές καταστάσεις από αυτές που καταπατούν τα δικαιώματα που </a:t>
            </a:r>
            <a:r>
              <a:rPr lang="el-GR" dirty="0" smtClean="0"/>
              <a:t>έχει</a:t>
            </a:r>
          </a:p>
          <a:p>
            <a:pPr algn="ctr">
              <a:lnSpc>
                <a:spcPct val="150000"/>
              </a:lnSpc>
            </a:pPr>
            <a:r>
              <a:rPr lang="el-GR" dirty="0" smtClean="0"/>
              <a:t> </a:t>
            </a:r>
            <a:r>
              <a:rPr lang="el-GR" dirty="0"/>
              <a:t>ο κάθε άνθρωπος. </a:t>
            </a:r>
          </a:p>
        </p:txBody>
      </p:sp>
    </p:spTree>
    <p:extLst>
      <p:ext uri="{BB962C8B-B14F-4D97-AF65-F5344CB8AC3E}">
        <p14:creationId xmlns:p14="http://schemas.microsoft.com/office/powerpoint/2010/main" val="1827617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5000">
        <p14:conveyor dir="l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0" y="3781425"/>
            <a:ext cx="121920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400" dirty="0" smtClean="0">
                <a:solidFill>
                  <a:srgbClr val="002060"/>
                </a:solidFill>
              </a:rPr>
              <a:t>Αν θέλεις να λέγεσαι άνθρωπος,</a:t>
            </a:r>
          </a:p>
          <a:p>
            <a:pPr algn="ctr">
              <a:lnSpc>
                <a:spcPct val="150000"/>
              </a:lnSpc>
            </a:pPr>
            <a:r>
              <a:rPr lang="el-GR" sz="2400" dirty="0" smtClean="0">
                <a:solidFill>
                  <a:srgbClr val="002060"/>
                </a:solidFill>
              </a:rPr>
              <a:t>δεν θα πάψεις ούτε στιγμή ν΄ αγωνίζεσαι για την ειρήνη και για το δίκαιο.</a:t>
            </a:r>
            <a:r>
              <a:rPr lang="el-GR" sz="2400" i="1" dirty="0">
                <a:solidFill>
                  <a:srgbClr val="000000"/>
                </a:solidFill>
                <a:latin typeface="Noto Sans"/>
              </a:rPr>
              <a:t> </a:t>
            </a:r>
            <a:endParaRPr lang="el-GR" sz="2400" i="1" dirty="0" smtClean="0">
              <a:solidFill>
                <a:srgbClr val="000000"/>
              </a:solidFill>
              <a:latin typeface="Noto Sans"/>
            </a:endParaRPr>
          </a:p>
          <a:p>
            <a:pPr algn="ctr">
              <a:lnSpc>
                <a:spcPct val="150000"/>
              </a:lnSpc>
            </a:pPr>
            <a:r>
              <a:rPr lang="el-GR" sz="2400" i="1" dirty="0" smtClean="0">
                <a:solidFill>
                  <a:srgbClr val="002060"/>
                </a:solidFill>
              </a:rPr>
              <a:t>Θα </a:t>
            </a:r>
            <a:r>
              <a:rPr lang="el-GR" sz="2400" i="1" dirty="0">
                <a:solidFill>
                  <a:srgbClr val="002060"/>
                </a:solidFill>
              </a:rPr>
              <a:t>βγεις στους δρόμους, θα φωνάξεις</a:t>
            </a:r>
            <a:r>
              <a:rPr lang="el-GR" sz="2400" dirty="0">
                <a:solidFill>
                  <a:srgbClr val="002060"/>
                </a:solidFill>
              </a:rPr>
              <a:t/>
            </a:r>
            <a:br>
              <a:rPr lang="el-GR" sz="2400" dirty="0">
                <a:solidFill>
                  <a:srgbClr val="002060"/>
                </a:solidFill>
              </a:rPr>
            </a:br>
            <a:r>
              <a:rPr lang="el-GR" sz="2400" i="1" dirty="0">
                <a:solidFill>
                  <a:srgbClr val="002060"/>
                </a:solidFill>
              </a:rPr>
              <a:t>τα χείλη σου θα ματώσουν απ’ τις φωνές</a:t>
            </a:r>
            <a:r>
              <a:rPr lang="el-GR" sz="2400" i="1" dirty="0" smtClean="0">
                <a:solidFill>
                  <a:srgbClr val="002060"/>
                </a:solidFill>
              </a:rPr>
              <a:t>.</a:t>
            </a:r>
            <a:endParaRPr lang="el-GR" sz="2400" dirty="0" smtClean="0">
              <a:solidFill>
                <a:srgbClr val="002060"/>
              </a:solidFill>
            </a:endParaRPr>
          </a:p>
          <a:p>
            <a:pPr algn="r">
              <a:lnSpc>
                <a:spcPct val="150000"/>
              </a:lnSpc>
            </a:pPr>
            <a:r>
              <a:rPr lang="el-GR" sz="2000" b="1" dirty="0" smtClean="0">
                <a:solidFill>
                  <a:srgbClr val="002060"/>
                </a:solidFill>
              </a:rPr>
              <a:t>Τάσος Λειβαδίτης</a:t>
            </a:r>
            <a:endParaRPr lang="el-GR" sz="2000" b="1" dirty="0">
              <a:solidFill>
                <a:srgbClr val="002060"/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406" y="0"/>
            <a:ext cx="11666862" cy="3781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Adele Skyfall (From The Movie 'Skyfall'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4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5000">
        <p:circle/>
      </p:transition>
    </mc:Choice>
    <mc:Fallback>
      <p:transition spd="slow" advClick="0" advTm="1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37272" y="280926"/>
            <a:ext cx="6241958" cy="6909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400" b="1" dirty="0" smtClean="0">
                <a:solidFill>
                  <a:srgbClr val="002060"/>
                </a:solidFill>
              </a:rPr>
              <a:t>Ανθρώπινα Δικαιώματα: </a:t>
            </a:r>
          </a:p>
          <a:p>
            <a:pPr algn="ctr">
              <a:lnSpc>
                <a:spcPct val="150000"/>
              </a:lnSpc>
            </a:pPr>
            <a:r>
              <a:rPr lang="el-GR" sz="2200" dirty="0" smtClean="0">
                <a:solidFill>
                  <a:srgbClr val="002060"/>
                </a:solidFill>
              </a:rPr>
              <a:t>τα δικαιώματα που έχεις απλώς και μόνο επειδή είσαι άνθρωπος. </a:t>
            </a:r>
          </a:p>
          <a:p>
            <a:pPr algn="ctr"/>
            <a:endParaRPr lang="el-GR" sz="2200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l-GR" sz="2200" dirty="0" smtClean="0">
                <a:solidFill>
                  <a:srgbClr val="002060"/>
                </a:solidFill>
              </a:rPr>
              <a:t>Σύμφωνα </a:t>
            </a:r>
            <a:r>
              <a:rPr lang="el-GR" sz="2200" dirty="0">
                <a:solidFill>
                  <a:srgbClr val="002060"/>
                </a:solidFill>
              </a:rPr>
              <a:t>με τον Οργανισμό Ηνωμένων Εθνών   (ΟΗΕ) </a:t>
            </a:r>
          </a:p>
          <a:p>
            <a:pPr algn="ctr">
              <a:lnSpc>
                <a:spcPct val="150000"/>
              </a:lnSpc>
            </a:pPr>
            <a:r>
              <a:rPr lang="el-GR" sz="2200" dirty="0">
                <a:solidFill>
                  <a:srgbClr val="002060"/>
                </a:solidFill>
              </a:rPr>
              <a:t>υπάρχουν </a:t>
            </a:r>
            <a:r>
              <a:rPr lang="el-GR" sz="2200" b="1" dirty="0">
                <a:solidFill>
                  <a:srgbClr val="002060"/>
                </a:solidFill>
              </a:rPr>
              <a:t>30 </a:t>
            </a:r>
            <a:r>
              <a:rPr lang="el-GR" sz="2200" dirty="0">
                <a:solidFill>
                  <a:srgbClr val="002060"/>
                </a:solidFill>
              </a:rPr>
              <a:t>ανθρώπινα δικαιώματα. </a:t>
            </a:r>
          </a:p>
          <a:p>
            <a:pPr algn="ctr"/>
            <a:endParaRPr lang="el-GR" sz="2200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l-GR" sz="2200" dirty="0">
                <a:solidFill>
                  <a:srgbClr val="002060"/>
                </a:solidFill>
              </a:rPr>
              <a:t>Απαριθμούνται στην                                                         Οικουμενική Διακήρυξη Ανθρωπίνων Δικαιωμάτων που υπογράφηκε το 1948 </a:t>
            </a:r>
          </a:p>
          <a:p>
            <a:pPr algn="ctr">
              <a:lnSpc>
                <a:spcPct val="150000"/>
              </a:lnSpc>
            </a:pPr>
            <a:r>
              <a:rPr lang="el-GR" sz="2200" dirty="0">
                <a:solidFill>
                  <a:srgbClr val="002060"/>
                </a:solidFill>
              </a:rPr>
              <a:t>ως αποτέλεσμα των συνεπειών του                                            Β’ Παγκοσμίου Πολέμου. </a:t>
            </a:r>
          </a:p>
          <a:p>
            <a:pPr algn="ctr">
              <a:lnSpc>
                <a:spcPct val="150000"/>
              </a:lnSpc>
            </a:pPr>
            <a:endParaRPr lang="el-GR" sz="2200" dirty="0" smtClean="0">
              <a:solidFill>
                <a:srgbClr val="002060"/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59889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5370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12000">
        <p:wipe/>
      </p:transition>
    </mc:Choice>
    <mc:Fallback>
      <p:transition spd="slow" advClick="0" advTm="12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181934" y="5847328"/>
            <a:ext cx="11732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Στόχος και Όραμα των εμπνευστών της Διακήρυξης των Ανθρωπίνων Δικαιωμάτων:</a:t>
            </a:r>
          </a:p>
          <a:p>
            <a:pPr algn="ctr"/>
            <a:r>
              <a:rPr lang="el-GR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ένας κόσμος με δικαιώματα και ελευθερίες χωρίς διακρίσεις.</a:t>
            </a:r>
            <a:endParaRPr lang="el-GR" sz="2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8" name="Picture 4" descr="Οικουμενική Διακήρυξη των Δικαιωμάτων του Ανθρώπου | Διεθνής Αμνηστία -  Ελληνικό Τμήμα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" r="2518"/>
          <a:stretch/>
        </p:blipFill>
        <p:spPr bwMode="auto">
          <a:xfrm>
            <a:off x="181935" y="275421"/>
            <a:ext cx="11815434" cy="531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785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9000">
        <p:fade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79419" y="5693007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dirty="0" smtClean="0">
                <a:solidFill>
                  <a:srgbClr val="002060"/>
                </a:solidFill>
              </a:rPr>
              <a:t> </a:t>
            </a:r>
          </a:p>
          <a:p>
            <a:endParaRPr lang="el-GR" sz="20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3611" y="13306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solidFill>
                  <a:schemeClr val="accent2">
                    <a:lumMod val="50000"/>
                  </a:schemeClr>
                </a:solidFill>
              </a:rPr>
              <a:t>Ας δούμε όμως κάποια από αυτά:</a:t>
            </a:r>
            <a:endParaRPr lang="el-GR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0" y="776923"/>
            <a:ext cx="12192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AutoNum type="arabicPeriod"/>
            </a:pPr>
            <a:r>
              <a:rPr lang="el-GR" sz="2400" b="1" dirty="0" smtClean="0">
                <a:solidFill>
                  <a:schemeClr val="accent2">
                    <a:lumMod val="50000"/>
                  </a:schemeClr>
                </a:solidFill>
              </a:rPr>
              <a:t>Γεννηµένοι </a:t>
            </a:r>
            <a:r>
              <a:rPr lang="el-GR" sz="2400" b="1" dirty="0">
                <a:solidFill>
                  <a:schemeClr val="accent2">
                    <a:lumMod val="50000"/>
                  </a:schemeClr>
                </a:solidFill>
              </a:rPr>
              <a:t>Ελεύθεροι και </a:t>
            </a:r>
            <a:r>
              <a:rPr lang="el-GR" sz="2400" b="1" dirty="0" smtClean="0">
                <a:solidFill>
                  <a:schemeClr val="accent2">
                    <a:lumMod val="50000"/>
                  </a:schemeClr>
                </a:solidFill>
              </a:rPr>
              <a:t>Ίσοι</a:t>
            </a:r>
          </a:p>
          <a:p>
            <a:pPr marL="342900" indent="-342900" algn="ctr">
              <a:buAutoNum type="arabicPeriod"/>
            </a:pPr>
            <a:endParaRPr lang="el-GR" dirty="0" smtClean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44" y="1403798"/>
            <a:ext cx="11359167" cy="5164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489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:push dir="u"/>
      </p:transition>
    </mc:Choice>
    <mc:Fallback>
      <p:transition spd="slow" advClick="0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0" y="346588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2. Δικαίωμα </a:t>
            </a:r>
            <a:r>
              <a:rPr lang="el-GR" sz="2400" b="1" dirty="0">
                <a:solidFill>
                  <a:srgbClr val="C00000"/>
                </a:solidFill>
              </a:rPr>
              <a:t>στη ζωή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05" y="1004552"/>
            <a:ext cx="11655846" cy="5616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2252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0" y="365907"/>
            <a:ext cx="120192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/>
              <a:t>3</a:t>
            </a:r>
            <a:r>
              <a:rPr lang="el-GR" sz="2400" dirty="0" smtClean="0"/>
              <a:t>. </a:t>
            </a:r>
            <a:r>
              <a:rPr lang="el-GR" sz="2400" b="1" dirty="0" smtClean="0"/>
              <a:t>Όχι </a:t>
            </a:r>
            <a:r>
              <a:rPr lang="el-GR" sz="2400" b="1" dirty="0"/>
              <a:t>στη σκλαβιά</a:t>
            </a:r>
          </a:p>
        </p:txBody>
      </p:sp>
      <p:pic>
        <p:nvPicPr>
          <p:cNvPr id="1026" name="Picture 2" descr="Η Νέα Σκλαβιά - Αλυσίδες για την Ψυχή και το Σώμα - Νέα Ακρόπολη Αθήνα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0" r="8632"/>
          <a:stretch/>
        </p:blipFill>
        <p:spPr bwMode="auto">
          <a:xfrm>
            <a:off x="0" y="827572"/>
            <a:ext cx="5629619" cy="3434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Σκλαβιά, αλκοόλ και μουσική στις ΗΠΑ (μέρος Α) | Κίνηση «Απελάστε το  Ρατσισμό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8643"/>
            <a:ext cx="3612444" cy="24993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nfo.gr - Σύγχρονη σκλαβιά. Όνειδος για την ανθρωπότητα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2831">
            <a:off x="5886274" y="745629"/>
            <a:ext cx="6108306" cy="33753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ΣΚΛΑΒΟΙ-7316 | Creta2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8"/>
          <a:stretch/>
        </p:blipFill>
        <p:spPr bwMode="auto">
          <a:xfrm>
            <a:off x="3307644" y="4198898"/>
            <a:ext cx="4227892" cy="2659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Σκλάβοι πωλούνταν ως πειραματόζωα για γιατρούς στις ΗΠΑ | BLOK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536" y="4198898"/>
            <a:ext cx="4483711" cy="25816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39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0000">
        <p:wipe/>
      </p:transition>
    </mc:Choice>
    <mc:Fallback>
      <p:transition spd="slow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0" y="307951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/>
              <a:t>4. Ελευθερία </a:t>
            </a:r>
            <a:r>
              <a:rPr lang="el-GR" sz="2400" b="1" dirty="0"/>
              <a:t>έκφρασης</a:t>
            </a:r>
          </a:p>
        </p:txBody>
      </p:sp>
      <p:pic>
        <p:nvPicPr>
          <p:cNvPr id="3074" name="Picture 2" descr="Η ελευθερία της έκφρασης υπό διωγμόν | in.g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3" y="1017090"/>
            <a:ext cx="6731306" cy="5284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Εκδήλωση: Η Ελευθερία της Έκφρασης και του Τύπου στην Ελλάδα του 2016 |  Justina.g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229" y="1389730"/>
            <a:ext cx="3812626" cy="4539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228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000">
        <p:push dir="u"/>
      </p:transition>
    </mc:Choice>
    <mc:Fallback>
      <p:transition spd="slow" advTm="6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0" y="347106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/>
              <a:t>5. Φαγητό </a:t>
            </a:r>
            <a:r>
              <a:rPr lang="el-GR" sz="2400" b="1" dirty="0"/>
              <a:t>και στέγη για όλους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31458" y="5880361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200" b="1" dirty="0"/>
              <a:t>Σύμφωνα με εκτιμήσεις, πάνω από 1 δις ανθρώπων ζει σε φριχτά επίπεδα φτώχειας </a:t>
            </a:r>
          </a:p>
          <a:p>
            <a:pPr algn="ctr"/>
            <a:r>
              <a:rPr lang="el-GR" sz="2200" b="1" dirty="0"/>
              <a:t>χωρίς καν τα βασικά αποθέματα τροφής, </a:t>
            </a:r>
            <a:r>
              <a:rPr lang="el-GR" sz="2200" b="1" dirty="0" smtClean="0"/>
              <a:t>νερού.</a:t>
            </a:r>
            <a:endParaRPr lang="el-GR" sz="2200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31" y="619673"/>
            <a:ext cx="4552681" cy="333562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3"/>
          <a:srcRect l="6878" r="11995"/>
          <a:stretch/>
        </p:blipFill>
        <p:spPr>
          <a:xfrm>
            <a:off x="3938956" y="1217661"/>
            <a:ext cx="5022760" cy="3805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8" y="3664424"/>
            <a:ext cx="3845084" cy="22392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9222" y="488894"/>
            <a:ext cx="3762777" cy="27973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1637" y="3286208"/>
            <a:ext cx="3700362" cy="2419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267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2000">
        <p:split orient="vert"/>
      </p:transition>
    </mc:Choice>
    <mc:Fallback>
      <p:transition spd="slow" advClick="0" advTm="1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55520" y="1102676"/>
            <a:ext cx="1141068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</a:rPr>
              <a:t>Τα Ανθρώπινα Δικαιώματα είναι στάση ζωής. </a:t>
            </a:r>
          </a:p>
          <a:p>
            <a:pPr algn="ctr">
              <a:lnSpc>
                <a:spcPct val="200000"/>
              </a:lnSpc>
            </a:pPr>
            <a:endParaRPr lang="el-GR" sz="20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r>
              <a:rPr lang="el-GR" sz="2000" dirty="0" smtClean="0">
                <a:solidFill>
                  <a:schemeClr val="bg2">
                    <a:lumMod val="10000"/>
                  </a:schemeClr>
                </a:solidFill>
              </a:rPr>
              <a:t>Είναι απαραίτητη προϋπόθεση ειρήνης, ευημερίας και υγιούς ανάπτυξης                               της προσωπικότητας των ανθρώπων που συγκροτούν τις σύγχρονες κοινωνίες. </a:t>
            </a:r>
          </a:p>
          <a:p>
            <a:pPr algn="ctr">
              <a:lnSpc>
                <a:spcPct val="200000"/>
              </a:lnSpc>
            </a:pPr>
            <a:endParaRPr lang="en-US" sz="20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>
              <a:lnSpc>
                <a:spcPct val="200000"/>
              </a:lnSpc>
            </a:pPr>
            <a:r>
              <a:rPr lang="el-GR" sz="2000" b="1" dirty="0">
                <a:solidFill>
                  <a:schemeClr val="bg2">
                    <a:lumMod val="10000"/>
                  </a:schemeClr>
                </a:solidFill>
              </a:rPr>
              <a:t>Τ</a:t>
            </a:r>
            <a:r>
              <a:rPr lang="el-GR" sz="2000" b="1" dirty="0" smtClean="0">
                <a:solidFill>
                  <a:schemeClr val="bg2">
                    <a:lumMod val="10000"/>
                  </a:schemeClr>
                </a:solidFill>
              </a:rPr>
              <a:t>α ανθρώπινα δικαιώματα δεν αποτελούν προνόμια ή παραχωρήσεις, αλλά                        θεμελιώδεις ελευθερίες που δικαιούνται όλοι οι άνθρωποι χωρία καμία εξαίρεση.</a:t>
            </a:r>
            <a:endParaRPr lang="el-GR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1340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5000">
        <p15:prstTrans prst="peelOff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Override1.xml><?xml version="1.0" encoding="utf-8"?>
<a:themeOverride xmlns:a="http://schemas.openxmlformats.org/drawingml/2006/main">
  <a:clrScheme name="Διαβάθμιση του γκρι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607</TotalTime>
  <Words>276</Words>
  <Application>Microsoft Office PowerPoint</Application>
  <PresentationFormat>Ευρεία οθόνη</PresentationFormat>
  <Paragraphs>40</Paragraphs>
  <Slides>11</Slides>
  <Notes>0</Notes>
  <HiddenSlides>0</HiddenSlides>
  <MMClips>2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Noto Sans</vt:lpstr>
      <vt:lpstr>Wingdings 3</vt:lpstr>
      <vt:lpstr>Θέμα του Office</vt:lpstr>
      <vt:lpstr>Wisp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teacher</dc:creator>
  <cp:lastModifiedBy>teacher</cp:lastModifiedBy>
  <cp:revision>56</cp:revision>
  <dcterms:created xsi:type="dcterms:W3CDTF">2020-12-05T05:44:02Z</dcterms:created>
  <dcterms:modified xsi:type="dcterms:W3CDTF">2020-12-12T22:30:51Z</dcterms:modified>
</cp:coreProperties>
</file>