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sldIdLst>
    <p:sldId id="262" r:id="rId2"/>
    <p:sldId id="256" r:id="rId3"/>
    <p:sldId id="257" r:id="rId4"/>
    <p:sldId id="259" r:id="rId5"/>
    <p:sldId id="263" r:id="rId6"/>
    <p:sldId id="258" r:id="rId7"/>
    <p:sldId id="260" r:id="rId8"/>
    <p:sldId id="261" r:id="rId9"/>
    <p:sldId id="264" r:id="rId1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994F08D2-F16D-4B8D-9490-3C6C38698180}" type="datetimeFigureOut">
              <a:rPr lang="el-GR" smtClean="0"/>
              <a:pPr/>
              <a:t>23/11/2020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136BE804-5657-4E5A-B01F-546EA1D0D9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2175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08D2-F16D-4B8D-9490-3C6C38698180}" type="datetimeFigureOut">
              <a:rPr lang="el-GR" smtClean="0"/>
              <a:pPr/>
              <a:t>23/11/2020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04-5657-4E5A-B01F-546EA1D0D9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483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08D2-F16D-4B8D-9490-3C6C38698180}" type="datetimeFigureOut">
              <a:rPr lang="el-GR" smtClean="0"/>
              <a:pPr/>
              <a:t>23/11/2020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04-5657-4E5A-B01F-546EA1D0D9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5215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08D2-F16D-4B8D-9490-3C6C38698180}" type="datetimeFigureOut">
              <a:rPr lang="el-GR" smtClean="0"/>
              <a:pPr/>
              <a:t>23/11/2020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04-5657-4E5A-B01F-546EA1D0D9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9562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08D2-F16D-4B8D-9490-3C6C38698180}" type="datetimeFigureOut">
              <a:rPr lang="el-GR" smtClean="0"/>
              <a:pPr/>
              <a:t>23/11/2020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04-5657-4E5A-B01F-546EA1D0D9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6034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08D2-F16D-4B8D-9490-3C6C38698180}" type="datetimeFigureOut">
              <a:rPr lang="el-GR" smtClean="0"/>
              <a:pPr/>
              <a:t>23/11/2020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04-5657-4E5A-B01F-546EA1D0D9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6222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08D2-F16D-4B8D-9490-3C6C38698180}" type="datetimeFigureOut">
              <a:rPr lang="el-GR" smtClean="0"/>
              <a:pPr/>
              <a:t>23/11/2020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04-5657-4E5A-B01F-546EA1D0D9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8758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994F08D2-F16D-4B8D-9490-3C6C38698180}" type="datetimeFigureOut">
              <a:rPr lang="el-GR" smtClean="0"/>
              <a:pPr/>
              <a:t>23/11/2020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04-5657-4E5A-B01F-546EA1D0D9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2534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994F08D2-F16D-4B8D-9490-3C6C38698180}" type="datetimeFigureOut">
              <a:rPr lang="el-GR" smtClean="0"/>
              <a:pPr/>
              <a:t>23/11/2020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04-5657-4E5A-B01F-546EA1D0D9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984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08D2-F16D-4B8D-9490-3C6C38698180}" type="datetimeFigureOut">
              <a:rPr lang="el-GR" smtClean="0"/>
              <a:pPr/>
              <a:t>23/11/2020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04-5657-4E5A-B01F-546EA1D0D9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411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08D2-F16D-4B8D-9490-3C6C38698180}" type="datetimeFigureOut">
              <a:rPr lang="el-GR" smtClean="0"/>
              <a:pPr/>
              <a:t>23/11/2020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04-5657-4E5A-B01F-546EA1D0D9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228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08D2-F16D-4B8D-9490-3C6C38698180}" type="datetimeFigureOut">
              <a:rPr lang="el-GR" smtClean="0"/>
              <a:pPr/>
              <a:t>23/11/2020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04-5657-4E5A-B01F-546EA1D0D9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1593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08D2-F16D-4B8D-9490-3C6C38698180}" type="datetimeFigureOut">
              <a:rPr lang="el-GR" smtClean="0"/>
              <a:pPr/>
              <a:t>23/11/2020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04-5657-4E5A-B01F-546EA1D0D9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68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08D2-F16D-4B8D-9490-3C6C38698180}" type="datetimeFigureOut">
              <a:rPr lang="el-GR" smtClean="0"/>
              <a:pPr/>
              <a:t>23/11/2020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04-5657-4E5A-B01F-546EA1D0D9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9353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08D2-F16D-4B8D-9490-3C6C38698180}" type="datetimeFigureOut">
              <a:rPr lang="el-GR" smtClean="0"/>
              <a:pPr/>
              <a:t>23/11/2020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04-5657-4E5A-B01F-546EA1D0D9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3710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08D2-F16D-4B8D-9490-3C6C38698180}" type="datetimeFigureOut">
              <a:rPr lang="el-GR" smtClean="0"/>
              <a:pPr/>
              <a:t>23/11/2020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04-5657-4E5A-B01F-546EA1D0D9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1212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08D2-F16D-4B8D-9490-3C6C38698180}" type="datetimeFigureOut">
              <a:rPr lang="el-GR" smtClean="0"/>
              <a:pPr/>
              <a:t>23/11/2020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04-5657-4E5A-B01F-546EA1D0D9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9454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94F08D2-F16D-4B8D-9490-3C6C38698180}" type="datetimeFigureOut">
              <a:rPr lang="el-GR" smtClean="0"/>
              <a:pPr/>
              <a:t>23/11/2020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l-GR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136BE804-5657-4E5A-B01F-546EA1D0D9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349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ΕΓΧΟΡΔΑ ΟΡΧΗΣΤΡΑΣ Είμαστε η οικογένεια του βιολιού και έχουμε όλοι μ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411" y="1064713"/>
            <a:ext cx="3614761" cy="4724838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3920647" y="864296"/>
            <a:ext cx="80291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accent1"/>
                </a:solidFill>
                <a:latin typeface="Calibri" pitchFamily="34" charset="0"/>
              </a:rPr>
              <a:t>Η Οικογένεια του Βιολιού</a:t>
            </a:r>
          </a:p>
          <a:p>
            <a:pPr algn="ctr"/>
            <a:endParaRPr lang="el-GR" sz="3600" b="1" dirty="0" smtClean="0">
              <a:solidFill>
                <a:schemeClr val="accent1"/>
              </a:solidFill>
              <a:latin typeface="Calibri" pitchFamily="34" charset="0"/>
            </a:endParaRPr>
          </a:p>
          <a:p>
            <a:pPr algn="ctr"/>
            <a:r>
              <a:rPr lang="el-GR" sz="3600" b="1" dirty="0" smtClean="0">
                <a:solidFill>
                  <a:schemeClr val="accent1"/>
                </a:solidFill>
                <a:latin typeface="Calibri" pitchFamily="34" charset="0"/>
              </a:rPr>
              <a:t>Ο πυρήνας της Συμφωνικής Ορχήστρας</a:t>
            </a:r>
            <a:endParaRPr lang="el-GR" sz="36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5" name="4 - Εικόνα" descr="Τα Όργανα της Συμφωνικής Ορχήστρας"/>
          <p:cNvPicPr/>
          <p:nvPr/>
        </p:nvPicPr>
        <p:blipFill>
          <a:blip r:embed="rId4"/>
          <a:srcRect b="19936"/>
          <a:stretch>
            <a:fillRect/>
          </a:stretch>
        </p:blipFill>
        <p:spPr bwMode="auto">
          <a:xfrm>
            <a:off x="4459267" y="2906038"/>
            <a:ext cx="6876788" cy="3331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362" y="1544019"/>
            <a:ext cx="3318813" cy="4371211"/>
          </a:xfrm>
          <a:prstGeom prst="rect">
            <a:avLst/>
          </a:prstGeom>
        </p:spPr>
      </p:pic>
      <p:pic>
        <p:nvPicPr>
          <p:cNvPr id="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49031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6452112" y="425978"/>
            <a:ext cx="4270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002060"/>
                </a:solidFill>
              </a:rPr>
              <a:t>Τα μέρη του βιολιού</a:t>
            </a:r>
            <a:endParaRPr lang="el-GR" sz="2800" b="1" dirty="0">
              <a:solidFill>
                <a:srgbClr val="002060"/>
              </a:solidFill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2"/>
          <a:stretch/>
        </p:blipFill>
        <p:spPr bwMode="auto">
          <a:xfrm rot="3091154">
            <a:off x="3780229" y="1776074"/>
            <a:ext cx="1676295" cy="5143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93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Το απόλυτο Good &amp; Optimistic news: Ολλανδός διάσημος βιολιστής παίζει  συρτάκι και ξεσηκώνει το Royal Albert Hall (βίντεο ) | eirinika.gr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125691" cy="5133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Ορθογώνιο 4"/>
          <p:cNvSpPr/>
          <p:nvPr/>
        </p:nvSpPr>
        <p:spPr>
          <a:xfrm>
            <a:off x="7481455" y="1"/>
            <a:ext cx="471054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dirty="0" smtClean="0">
              <a:solidFill>
                <a:srgbClr val="0C4B65"/>
              </a:solidFill>
              <a:latin typeface="Open Sans"/>
            </a:endParaRPr>
          </a:p>
          <a:p>
            <a:pPr algn="ctr"/>
            <a:endParaRPr lang="en-US" sz="3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el-GR" sz="3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Βιολί</a:t>
            </a:r>
            <a:endParaRPr lang="el-GR" sz="3600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/>
            <a:endParaRPr lang="en-US" sz="2000" b="0" i="0" dirty="0" smtClean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l-GR" sz="20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Το </a:t>
            </a:r>
            <a:r>
              <a:rPr lang="el-G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βιολί του μουσικού</a:t>
            </a:r>
          </a:p>
          <a:p>
            <a:pPr algn="ctr"/>
            <a:r>
              <a:rPr lang="el-G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τι γλυκιά που ΄</a:t>
            </a:r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χει «λαλιά»</a:t>
            </a:r>
            <a:endParaRPr lang="el-GR" sz="2000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r>
              <a:rPr lang="el-G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το φωνάζουν οι πολλοί</a:t>
            </a:r>
          </a:p>
          <a:p>
            <a:pPr algn="ctr"/>
            <a:r>
              <a:rPr lang="el-G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της ορχήστρας βασιλιά!</a:t>
            </a:r>
          </a:p>
          <a:p>
            <a:pPr algn="ctr"/>
            <a:r>
              <a:rPr lang="el-G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 </a:t>
            </a:r>
          </a:p>
          <a:p>
            <a:pPr algn="ctr"/>
            <a:r>
              <a:rPr lang="el-G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Έχει τέσσερις χορδές</a:t>
            </a:r>
          </a:p>
          <a:p>
            <a:pPr algn="ctr"/>
            <a:r>
              <a:rPr lang="el-G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που τις παίζουν με δοξάρι.</a:t>
            </a:r>
          </a:p>
          <a:p>
            <a:pPr algn="ctr"/>
            <a:r>
              <a:rPr lang="el-G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Είναι όργανο μικρό</a:t>
            </a:r>
          </a:p>
          <a:p>
            <a:pPr algn="ctr"/>
            <a:r>
              <a:rPr lang="el-G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μα η φωνή του έχει χάρη!</a:t>
            </a:r>
          </a:p>
          <a:p>
            <a:pPr algn="ctr"/>
            <a:r>
              <a:rPr lang="el-GR" sz="2000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</a:rPr>
              <a:t> </a:t>
            </a:r>
            <a:endParaRPr lang="el-GR" sz="2000" b="0" i="0" dirty="0" smtClean="0">
              <a:solidFill>
                <a:schemeClr val="accent2">
                  <a:lumMod val="75000"/>
                </a:schemeClr>
              </a:solidFill>
              <a:effectLst/>
              <a:latin typeface="Calibri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0" y="5170647"/>
            <a:ext cx="1219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Το </a:t>
            </a:r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βιολί στηρίζεται στον ώμο</a:t>
            </a:r>
            <a:r>
              <a:rPr lang="el-G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.</a:t>
            </a:r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endParaRPr lang="el-GR" sz="20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Με </a:t>
            </a:r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το ένα χέρι ο μουσικός απλώς πιέζει τις χορδές με το να το κρατά, ενώ με το άλλο κινεί το δοξάρι </a:t>
            </a:r>
            <a:endParaRPr lang="el-GR" sz="20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πάνω </a:t>
            </a:r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στις χορδές</a:t>
            </a:r>
            <a:r>
              <a:rPr lang="el-GR" sz="2000" dirty="0" smtClean="0">
                <a:latin typeface="Calibri" pitchFamily="34" charset="0"/>
              </a:rPr>
              <a:t>. </a:t>
            </a:r>
          </a:p>
          <a:p>
            <a:pPr algn="ctr"/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Μερικές φορές θα ακούσετε τον ήχο του βιολιού να παράγεται και</a:t>
            </a:r>
            <a:r>
              <a:rPr lang="el-GR" sz="20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με το «τσίμπημα» των χορδών (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pizzicato</a:t>
            </a:r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).</a:t>
            </a:r>
            <a:r>
              <a:rPr lang="el-GR" sz="2000" dirty="0" smtClean="0">
                <a:latin typeface="Calibri" pitchFamily="34" charset="0"/>
              </a:rPr>
              <a:t>  </a:t>
            </a:r>
            <a:endParaRPr lang="en-US" sz="20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endParaRPr lang="en-US" sz="20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22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465513" y="-1"/>
            <a:ext cx="455947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3200" b="0" i="0" dirty="0" smtClean="0">
              <a:effectLst/>
              <a:latin typeface="Calibri" pitchFamily="34" charset="0"/>
            </a:endParaRPr>
          </a:p>
          <a:p>
            <a:endParaRPr lang="el-GR" sz="3200" dirty="0" smtClean="0">
              <a:latin typeface="Calibri" pitchFamily="34" charset="0"/>
            </a:endParaRPr>
          </a:p>
          <a:p>
            <a:pPr algn="ctr"/>
            <a:r>
              <a:rPr lang="el-GR" sz="3600" b="1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</a:rPr>
              <a:t>Βιόλα</a:t>
            </a:r>
          </a:p>
          <a:p>
            <a:endParaRPr lang="el-GR" dirty="0" smtClean="0">
              <a:latin typeface="Calibri" pitchFamily="34" charset="0"/>
            </a:endParaRPr>
          </a:p>
          <a:p>
            <a:endParaRPr lang="el-GR" b="0" i="0" dirty="0" smtClean="0">
              <a:effectLst/>
              <a:latin typeface="Calibri" pitchFamily="34" charset="0"/>
            </a:endParaRPr>
          </a:p>
          <a:p>
            <a:pPr algn="ctr"/>
            <a:r>
              <a:rPr lang="el-GR" sz="2000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</a:rPr>
              <a:t>Έγχορδο μουσικό όργανο που παίζεται </a:t>
            </a:r>
          </a:p>
          <a:p>
            <a:pPr algn="ctr"/>
            <a:r>
              <a:rPr lang="el-GR" sz="2000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</a:rPr>
              <a:t>με δοξάρι. </a:t>
            </a:r>
          </a:p>
          <a:p>
            <a:pPr algn="ctr"/>
            <a:r>
              <a:rPr lang="el-GR" sz="2000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</a:rPr>
              <a:t>Έχει </a:t>
            </a:r>
            <a:r>
              <a:rPr lang="el-GR" sz="20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4 χορδές.</a:t>
            </a:r>
            <a:endParaRPr lang="el-GR" sz="2000" b="0" i="0" dirty="0" smtClean="0">
              <a:solidFill>
                <a:schemeClr val="accent1">
                  <a:lumMod val="50000"/>
                </a:schemeClr>
              </a:solidFill>
              <a:effectLst/>
              <a:latin typeface="Calibri" pitchFamily="34" charset="0"/>
            </a:endParaRPr>
          </a:p>
          <a:p>
            <a:pPr algn="ctr"/>
            <a:endParaRPr lang="el-GR" sz="2000" b="0" i="0" dirty="0" smtClean="0">
              <a:solidFill>
                <a:schemeClr val="accent1">
                  <a:lumMod val="50000"/>
                </a:schemeClr>
              </a:solidFill>
              <a:effectLst/>
              <a:latin typeface="Calibri" pitchFamily="34" charset="0"/>
            </a:endParaRPr>
          </a:p>
          <a:p>
            <a:pPr algn="ctr"/>
            <a:r>
              <a:rPr lang="el-GR" sz="20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Παίζεται με τον ίδιο τρόπο, όπως το βιολί.</a:t>
            </a:r>
          </a:p>
          <a:p>
            <a:pPr algn="ctr"/>
            <a:r>
              <a:rPr lang="el-GR" sz="20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Έχει το ίδιο σχήμα,  με τη διαφορά</a:t>
            </a:r>
          </a:p>
          <a:p>
            <a:pPr algn="ctr"/>
            <a:r>
              <a:rPr lang="el-GR" sz="20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πως είναι λίγο μεγαλύτερη </a:t>
            </a:r>
          </a:p>
          <a:p>
            <a:pPr algn="ctr"/>
            <a:r>
              <a:rPr lang="el-GR" sz="20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σε διαστάσεις. </a:t>
            </a:r>
          </a:p>
          <a:p>
            <a:pPr algn="ctr"/>
            <a:endParaRPr lang="el-GR" sz="2000" b="0" i="0" dirty="0" smtClean="0">
              <a:solidFill>
                <a:schemeClr val="accent1">
                  <a:lumMod val="50000"/>
                </a:schemeClr>
              </a:solidFill>
              <a:effectLst/>
              <a:latin typeface="Calibri" pitchFamily="34" charset="0"/>
            </a:endParaRPr>
          </a:p>
          <a:p>
            <a:pPr algn="ctr"/>
            <a:r>
              <a:rPr lang="el-GR" sz="2000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</a:rPr>
              <a:t>Ο ήχος της είναι πιο βαρύς από </a:t>
            </a:r>
          </a:p>
          <a:p>
            <a:pPr algn="ctr"/>
            <a:r>
              <a:rPr lang="el-GR" sz="2000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</a:rPr>
              <a:t>του βιολιού. </a:t>
            </a:r>
          </a:p>
        </p:txBody>
      </p:sp>
      <p:pic>
        <p:nvPicPr>
          <p:cNvPr id="2050" name="Picture 2" descr="Βιόλα - Ελληνικό Ωδείο | Hellenic Conservatory of Music &amp; A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931"/>
            <a:ext cx="7465512" cy="5348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35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ites.google.com/site/bassandsolistorgans/_/rsrc/1478378201798/klassika-enchorda-me-doxari/%CE%92%CE%99%CE%9B%CE%99%20%CE%92%CE%99%CE%9F%CE%9B%CE%91.PNG?height=200&amp;width=1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0023" y="0"/>
            <a:ext cx="479746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197492" y="3606085"/>
            <a:ext cx="3870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accent1">
                    <a:lumMod val="50000"/>
                  </a:schemeClr>
                </a:solidFill>
              </a:rPr>
              <a:t>Βιόλα</a:t>
            </a:r>
            <a:endParaRPr lang="el-G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" y="1019458"/>
            <a:ext cx="3400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600" b="1" dirty="0">
                <a:solidFill>
                  <a:srgbClr val="B31166">
                    <a:lumMod val="50000"/>
                  </a:srgbClr>
                </a:solidFill>
              </a:rPr>
              <a:t>Βιολί </a:t>
            </a:r>
            <a:endParaRPr lang="el-G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Cellist Stock Photos, Royalty Free Cellist Images | Depositphotos®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86218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Ορθογώνιο 2"/>
          <p:cNvSpPr/>
          <p:nvPr/>
        </p:nvSpPr>
        <p:spPr>
          <a:xfrm>
            <a:off x="5862181" y="43458"/>
            <a:ext cx="6342345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b="0" i="0" dirty="0" smtClean="0">
              <a:effectLst/>
              <a:latin typeface="Arial" panose="020B0604020202020204" pitchFamily="34" charset="0"/>
            </a:endParaRPr>
          </a:p>
          <a:p>
            <a:pPr algn="ctr"/>
            <a:r>
              <a:rPr lang="el-GR" sz="3200" b="1" i="0" dirty="0" smtClean="0">
                <a:solidFill>
                  <a:srgbClr val="C00000"/>
                </a:solidFill>
                <a:effectLst/>
                <a:latin typeface="Calibri" pitchFamily="34" charset="0"/>
              </a:rPr>
              <a:t>Βιολοντσέλο </a:t>
            </a:r>
            <a:endParaRPr lang="en-US" sz="3200" b="1" i="0" dirty="0" smtClean="0">
              <a:solidFill>
                <a:srgbClr val="C00000"/>
              </a:solidFill>
              <a:effectLst/>
              <a:latin typeface="Calibri" pitchFamily="34" charset="0"/>
            </a:endParaRPr>
          </a:p>
          <a:p>
            <a:pPr algn="ctr"/>
            <a:r>
              <a:rPr lang="el-GR" sz="3200" b="1" i="0" dirty="0" smtClean="0">
                <a:solidFill>
                  <a:srgbClr val="C00000"/>
                </a:solidFill>
                <a:effectLst/>
                <a:latin typeface="Calibri" pitchFamily="34" charset="0"/>
              </a:rPr>
              <a:t>(Τσέλο)</a:t>
            </a:r>
            <a:endParaRPr lang="en-US" sz="3200" b="1" i="0" dirty="0" smtClean="0">
              <a:solidFill>
                <a:srgbClr val="C00000"/>
              </a:solidFill>
              <a:effectLst/>
              <a:latin typeface="Calibri" pitchFamily="34" charset="0"/>
            </a:endParaRPr>
          </a:p>
          <a:p>
            <a:endParaRPr lang="el-GR" dirty="0" smtClean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endParaRPr lang="en-US" dirty="0" smtClean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/>
            <a:r>
              <a:rPr lang="el-GR" dirty="0" smtClean="0">
                <a:solidFill>
                  <a:srgbClr val="C00000"/>
                </a:solidFill>
                <a:latin typeface="Calibri" pitchFamily="34" charset="0"/>
              </a:rPr>
              <a:t>Είναι το τρίτο μουσικό όργανο της οικογένειας του βιολιού.</a:t>
            </a:r>
          </a:p>
          <a:p>
            <a:pPr algn="ctr"/>
            <a:endParaRPr lang="en-US" dirty="0" smtClean="0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el-GR" dirty="0" smtClean="0">
                <a:solidFill>
                  <a:srgbClr val="C00000"/>
                </a:solidFill>
                <a:latin typeface="Calibri" pitchFamily="34" charset="0"/>
              </a:rPr>
              <a:t>Ο ήχος του, γλυκός και δυνατός, οφείλεται στο μεγάλο του ηχείο. </a:t>
            </a:r>
          </a:p>
          <a:p>
            <a:pPr algn="ctr"/>
            <a:r>
              <a:rPr lang="el-GR" dirty="0" smtClean="0">
                <a:solidFill>
                  <a:srgbClr val="C00000"/>
                </a:solidFill>
                <a:latin typeface="Calibri" pitchFamily="34" charset="0"/>
                <a:cs typeface="Times New Roman" panose="02020603050405020304" pitchFamily="18" charset="0"/>
              </a:rPr>
              <a:t>Χ</a:t>
            </a:r>
            <a:r>
              <a:rPr lang="el-GR" dirty="0" smtClean="0">
                <a:solidFill>
                  <a:srgbClr val="C00000"/>
                </a:solidFill>
                <a:effectLst/>
                <a:latin typeface="Calibri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ρησιμοποιείται συνήθως μαζί με το Κοντραμπάσο για να παίξει τις χαμηλές νότες ενός μουσικού έργου, αλλά και </a:t>
            </a:r>
          </a:p>
          <a:p>
            <a:pPr algn="ctr"/>
            <a:r>
              <a:rPr lang="el-GR" dirty="0" smtClean="0">
                <a:solidFill>
                  <a:srgbClr val="C00000"/>
                </a:solidFill>
                <a:effectLst/>
                <a:latin typeface="Calibri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ως σόλο όργανο.</a:t>
            </a:r>
          </a:p>
          <a:p>
            <a:pPr algn="ctr"/>
            <a:endParaRPr lang="el-GR" dirty="0" smtClean="0">
              <a:solidFill>
                <a:srgbClr val="C00000"/>
              </a:solidFill>
              <a:effectLst/>
              <a:latin typeface="Calibri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l-GR" dirty="0" smtClean="0">
                <a:solidFill>
                  <a:srgbClr val="C00000"/>
                </a:solidFill>
                <a:effectLst/>
                <a:latin typeface="Calibri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l-GR" dirty="0" smtClean="0">
                <a:solidFill>
                  <a:srgbClr val="C00000"/>
                </a:solidFill>
                <a:effectLst/>
                <a:latin typeface="Calibri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b="0" i="0" dirty="0" smtClean="0">
                <a:solidFill>
                  <a:srgbClr val="C00000"/>
                </a:solidFill>
                <a:effectLst/>
                <a:latin typeface="Calibri" pitchFamily="34" charset="0"/>
              </a:rPr>
              <a:t>Ο </a:t>
            </a:r>
            <a:r>
              <a:rPr lang="el-GR" dirty="0" smtClean="0">
                <a:solidFill>
                  <a:srgbClr val="C00000"/>
                </a:solidFill>
                <a:latin typeface="Calibri" pitchFamily="34" charset="0"/>
              </a:rPr>
              <a:t>μουσικός παίζει πάντα καθιστός</a:t>
            </a:r>
            <a:r>
              <a:rPr lang="el-GR" b="0" i="0" dirty="0" smtClean="0">
                <a:solidFill>
                  <a:srgbClr val="C00000"/>
                </a:solidFill>
                <a:effectLst/>
                <a:latin typeface="Calibri" pitchFamily="34" charset="0"/>
              </a:rPr>
              <a:t>, τοποθετώντας </a:t>
            </a:r>
            <a:endParaRPr lang="en-US" b="0" i="0" dirty="0" smtClean="0">
              <a:solidFill>
                <a:srgbClr val="C00000"/>
              </a:solidFill>
              <a:effectLst/>
              <a:latin typeface="Calibri" pitchFamily="34" charset="0"/>
            </a:endParaRPr>
          </a:p>
          <a:p>
            <a:pPr algn="ctr"/>
            <a:r>
              <a:rPr lang="el-GR" b="0" i="0" dirty="0" smtClean="0">
                <a:solidFill>
                  <a:srgbClr val="C00000"/>
                </a:solidFill>
                <a:effectLst/>
                <a:latin typeface="Calibri" pitchFamily="34" charset="0"/>
              </a:rPr>
              <a:t>το βιολοντσέλο ανάμεσα στα πόδια του και το στηρίζει </a:t>
            </a:r>
          </a:p>
          <a:p>
            <a:pPr algn="ctr"/>
            <a:r>
              <a:rPr lang="el-GR" b="0" i="0" dirty="0" smtClean="0">
                <a:solidFill>
                  <a:srgbClr val="C00000"/>
                </a:solidFill>
                <a:effectLst/>
                <a:latin typeface="Calibri" pitchFamily="34" charset="0"/>
              </a:rPr>
              <a:t>στο έδαφος </a:t>
            </a:r>
            <a:r>
              <a:rPr lang="el-GR" dirty="0" smtClean="0">
                <a:solidFill>
                  <a:srgbClr val="C00000"/>
                </a:solidFill>
                <a:latin typeface="Calibri" pitchFamily="34" charset="0"/>
              </a:rPr>
              <a:t>πάνω σε</a:t>
            </a:r>
            <a:r>
              <a:rPr lang="el-GR" b="0" i="0" dirty="0" smtClean="0">
                <a:solidFill>
                  <a:srgbClr val="C00000"/>
                </a:solidFill>
                <a:effectLst/>
                <a:latin typeface="Calibri" pitchFamily="34" charset="0"/>
              </a:rPr>
              <a:t> μια μεταλλική </a:t>
            </a:r>
            <a:r>
              <a:rPr lang="el-GR" dirty="0" smtClean="0">
                <a:solidFill>
                  <a:srgbClr val="C00000"/>
                </a:solidFill>
                <a:latin typeface="Calibri" pitchFamily="34" charset="0"/>
              </a:rPr>
              <a:t>ακίδα</a:t>
            </a:r>
            <a:r>
              <a:rPr lang="el-GR" b="0" i="0" dirty="0" smtClean="0">
                <a:solidFill>
                  <a:srgbClr val="C00000"/>
                </a:solidFill>
                <a:effectLst/>
                <a:latin typeface="Calibri" pitchFamily="34" charset="0"/>
              </a:rPr>
              <a:t>. </a:t>
            </a:r>
          </a:p>
          <a:p>
            <a:pPr algn="ctr"/>
            <a:endParaRPr lang="el-GR" b="0" i="0" dirty="0" smtClean="0">
              <a:solidFill>
                <a:srgbClr val="C00000"/>
              </a:solidFill>
              <a:effectLst/>
              <a:latin typeface="Calibri" pitchFamily="34" charset="0"/>
            </a:endParaRPr>
          </a:p>
          <a:p>
            <a:pPr algn="ctr"/>
            <a:r>
              <a:rPr lang="el-GR" dirty="0" smtClean="0">
                <a:solidFill>
                  <a:srgbClr val="C00000"/>
                </a:solidFill>
                <a:latin typeface="Calibri" pitchFamily="34" charset="0"/>
              </a:rPr>
              <a:t>Για να κατασκευαστεί ένα τσέλο χρειάζεται πολύς χρόνος και κόπος γιατί το όργανο αυτό ουσιαστικά φτιάχνεται με τα χέρια.</a:t>
            </a:r>
          </a:p>
          <a:p>
            <a:pPr algn="ctr"/>
            <a:r>
              <a:rPr lang="el-GR" dirty="0" smtClean="0">
                <a:solidFill>
                  <a:srgbClr val="C00000"/>
                </a:solidFill>
                <a:latin typeface="Calibri" pitchFamily="34" charset="0"/>
              </a:rPr>
              <a:t>Έχει 4 χορδές.</a:t>
            </a:r>
            <a:endParaRPr lang="en-US" b="0" i="0" dirty="0" smtClean="0">
              <a:solidFill>
                <a:srgbClr val="C00000"/>
              </a:solidFill>
              <a:effectLst/>
              <a:latin typeface="Calibri" pitchFamily="34" charset="0"/>
            </a:endParaRPr>
          </a:p>
          <a:p>
            <a:endParaRPr lang="el-GR" b="0" i="0" dirty="0">
              <a:effectLst/>
              <a:latin typeface="Calibri" pitchFamily="34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212910" y="3213557"/>
            <a:ext cx="2931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409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4246323" y="-263047"/>
            <a:ext cx="7945677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3200" b="1" dirty="0" smtClean="0">
              <a:latin typeface="Calibri" pitchFamily="34" charset="0"/>
            </a:endParaRPr>
          </a:p>
          <a:p>
            <a:endParaRPr lang="el-GR" sz="3200" b="1" dirty="0" smtClean="0">
              <a:latin typeface="Calibri" pitchFamily="34" charset="0"/>
            </a:endParaRPr>
          </a:p>
          <a:p>
            <a:pPr algn="ctr"/>
            <a:r>
              <a:rPr lang="el-GR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Κοντραμπάσο</a:t>
            </a:r>
          </a:p>
          <a:p>
            <a:pPr algn="ctr"/>
            <a:endParaRPr lang="el-GR" dirty="0" smtClean="0">
              <a:latin typeface="Calibri" pitchFamily="34" charset="0"/>
            </a:endParaRPr>
          </a:p>
          <a:p>
            <a:pPr algn="ctr"/>
            <a:endParaRPr lang="el-GR" dirty="0" smtClean="0">
              <a:latin typeface="Calibri" pitchFamily="34" charset="0"/>
            </a:endParaRPr>
          </a:p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Είναι το μεγαλύτερο και το βαθύτερο σε ήχο</a:t>
            </a:r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 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μέλος της οικογένειας του βιολιού. </a:t>
            </a:r>
          </a:p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Ο μουσικός, λόγω του μεγέθους του, παίζει όρθιος ή μισοκαθισμένος </a:t>
            </a:r>
          </a:p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στην άκρη ενός ψηλού σκαμνιού.</a:t>
            </a:r>
            <a:b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/>
            </a:r>
            <a:b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Το κοντραμπάσο διαφέρει λίγο από τα άλλα όργανα της οικογένειας.</a:t>
            </a:r>
          </a:p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Η πλάτη του είναι πιο ίσια και το επάνω μέρος του ηχείου πιο επικλινές, πράγμα που βοηθάει τον εκτελεστή να το «αγκαλιάζει» καλύτερα όταν παίζει.</a:t>
            </a:r>
            <a:b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/>
            </a:r>
            <a:b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Παλαιότερα, είχε τρεις χορδές, σήμερα όμως έχει τέσσερις </a:t>
            </a:r>
          </a:p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(καμιά φορά πέντε). </a:t>
            </a:r>
          </a:p>
          <a:p>
            <a:pPr algn="ctr"/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Το συνολικό του ύψος είναι περίπου 185 εκ.</a:t>
            </a:r>
            <a:b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el-GR" dirty="0" smtClean="0">
                <a:latin typeface="Calibri" pitchFamily="34" charset="0"/>
              </a:rPr>
              <a:t/>
            </a:r>
            <a:br>
              <a:rPr lang="el-GR" dirty="0" smtClean="0">
                <a:latin typeface="Calibri" pitchFamily="34" charset="0"/>
              </a:rPr>
            </a:b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Η τεχνική του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pizzicato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(δηλ. το παίξιμο χωρίς δοξάρι, αλλά με το «τσίμπημα» των χορδών) χρησιμοποιείται συχνότερα στο κοντραμπάσο απ’ ό,τι στα άλλα έγχορδα με δοξάρι και ο ήχος που παράγεται είναι γεμάτος και πλούσιος. </a:t>
            </a:r>
          </a:p>
          <a:p>
            <a:pPr algn="ctr"/>
            <a:r>
              <a:rPr lang="el-GR" dirty="0" smtClean="0">
                <a:latin typeface="Calibri" pitchFamily="34" charset="0"/>
              </a:rPr>
              <a:t/>
            </a:r>
            <a:br>
              <a:rPr lang="el-GR" dirty="0" smtClean="0">
                <a:latin typeface="Calibri" pitchFamily="34" charset="0"/>
              </a:rPr>
            </a:br>
            <a:endParaRPr lang="el-GR" dirty="0">
              <a:latin typeface="Calibri" pitchFamily="34" charset="0"/>
            </a:endParaRPr>
          </a:p>
        </p:txBody>
      </p:sp>
      <p:pic>
        <p:nvPicPr>
          <p:cNvPr id="1026" name="Picture 2" descr="Ωδείο Kodály » Όργανα Έγχορδα με δοξάρ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"/>
            <a:ext cx="41962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4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4163" y="363255"/>
            <a:ext cx="8041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002060"/>
                </a:solidFill>
                <a:latin typeface="Calibri" pitchFamily="34" charset="0"/>
              </a:rPr>
              <a:t>Κουαρτέτο εγχόρδων</a:t>
            </a:r>
            <a:endParaRPr lang="el-GR" sz="32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0" y="5924191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dirty="0" smtClean="0">
                <a:solidFill>
                  <a:srgbClr val="002060"/>
                </a:solidFill>
                <a:latin typeface="Calibri" pitchFamily="34" charset="0"/>
              </a:rPr>
              <a:t>Μουσικό σύνολο που αποτελείται από 4 έγχορδα μουσικά όργανα </a:t>
            </a:r>
          </a:p>
          <a:p>
            <a:pPr algn="ctr"/>
            <a:r>
              <a:rPr lang="el-GR" sz="2000" dirty="0" smtClean="0">
                <a:solidFill>
                  <a:srgbClr val="002060"/>
                </a:solidFill>
                <a:latin typeface="Calibri" pitchFamily="34" charset="0"/>
              </a:rPr>
              <a:t>(δύο βιολιά, μία βιόλα και ένα  βιολοντσέλο).</a:t>
            </a:r>
            <a:endParaRPr lang="el-GR" sz="2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074" name="AutoShape 2" descr="Κουαρτέτο εγχόρδων Ορχήστρα Γάμων - Nobile Sound - Nobile S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076" name="Picture 4" descr="Κουαρτέτο εγχόρδων - Μοντέλο 3D - Mozaik Ψηφιακή Εκπαίδευση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2314" y="1427968"/>
            <a:ext cx="5739685" cy="4008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Beethoven String Quartet Op. 132 in A Minor - Ariel Quartet (full) - YouTub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26846"/>
            <a:ext cx="6452314" cy="440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48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7127"/>
            <a:ext cx="104834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Γλωσσάρι</a:t>
            </a:r>
          </a:p>
          <a:p>
            <a:endParaRPr lang="el-GR" dirty="0"/>
          </a:p>
          <a:p>
            <a:r>
              <a:rPr lang="el-GR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Συμφωνική Ορχήστρα</a:t>
            </a:r>
            <a:r>
              <a:rPr lang="el-GR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μουσικό σύνολο το οποίο συγκροτούν 80 – 100 εκτελεστές και από τις τρεις κατηγορίες μουσικών οργάνων: έγχορδα, πνευστά και κρουστά.</a:t>
            </a:r>
          </a:p>
          <a:p>
            <a:r>
              <a:rPr lang="el-GR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Δοξάρι: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μακρόστενη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ξύλινη ράβδος στην οποία προσαρμόζονται κατάλληλα 200 – 250 τρίχες αλόγου.</a:t>
            </a: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51523"/>
              </p:ext>
            </p:extLst>
          </p:nvPr>
        </p:nvGraphicFramePr>
        <p:xfrm>
          <a:off x="945353" y="3510928"/>
          <a:ext cx="20335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8" name="Αντικείμενο κελύφους συσκευασίας" showAsIcon="1" r:id="rId3" imgW="2034000" imgH="685440" progId="Package">
                  <p:embed/>
                </p:oleObj>
              </mc:Choice>
              <mc:Fallback>
                <p:oleObj name="Αντικείμενο κελύφους συσκευασίας" showAsIcon="1" r:id="rId3" imgW="2034000" imgH="68544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353" y="3510928"/>
                        <a:ext cx="203358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588563"/>
              </p:ext>
            </p:extLst>
          </p:nvPr>
        </p:nvGraphicFramePr>
        <p:xfrm>
          <a:off x="6866537" y="3526852"/>
          <a:ext cx="37115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9" name="Αντικείμενο κελύφους συσκευασίας" showAsIcon="1" r:id="rId5" imgW="3711960" imgH="685440" progId="Package">
                  <p:embed/>
                </p:oleObj>
              </mc:Choice>
              <mc:Fallback>
                <p:oleObj name="Αντικείμενο κελύφους συσκευασίας" showAsIcon="1" r:id="rId5" imgW="3711960" imgH="68544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6537" y="3526852"/>
                        <a:ext cx="37115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4547146"/>
            <a:ext cx="440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μαέστρος της ορχήστρας μας παρουσιάζει </a:t>
            </a:r>
          </a:p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τα έγχορδα τα τοξοτά (αλλά και την άρπα). </a:t>
            </a:r>
            <a:endParaRPr lang="el-GR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95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ίθουσα συσκέψεων &quot;Ιόν&quot;">
  <a:themeElements>
    <a:clrScheme name="Αίθουσα συσκέψεων &quot;Ιόν&quot;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Αίθουσα συσκέψεων &quot;Ιόν&quot;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ίθουσα συσκέψεων &quot;Ιόν&quot;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Override1.xml><?xml version="1.0" encoding="utf-8"?>
<a:themeOverride xmlns:a="http://schemas.openxmlformats.org/drawingml/2006/main">
  <a:clrScheme name="Δικαιοσύνη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2.xml><?xml version="1.0" encoding="utf-8"?>
<a:themeOverride xmlns:a="http://schemas.openxmlformats.org/drawingml/2006/main">
  <a:clrScheme name="Ζεστό μπλε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Αποκορύφωμα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4.xml><?xml version="1.0" encoding="utf-8"?>
<a:themeOverride xmlns:a="http://schemas.openxmlformats.org/drawingml/2006/main">
  <a:clrScheme name="Πορτοκαλί κόκκινο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5.xml><?xml version="1.0" encoding="utf-8"?>
<a:themeOverride xmlns:a="http://schemas.openxmlformats.org/drawingml/2006/main">
  <a:clrScheme name="Τήξη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6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1.ΕΓΧΟΡΔΑ ΤΟΞΟΤΑ ΝΕΟ</Template>
  <TotalTime>213</TotalTime>
  <Words>278</Words>
  <Application>Microsoft Office PowerPoint</Application>
  <PresentationFormat>Ευρεία οθόνη</PresentationFormat>
  <Paragraphs>79</Paragraphs>
  <Slides>9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7" baseType="lpstr">
      <vt:lpstr>Arial</vt:lpstr>
      <vt:lpstr>Calibri</vt:lpstr>
      <vt:lpstr>Century Gothic</vt:lpstr>
      <vt:lpstr>Open Sans</vt:lpstr>
      <vt:lpstr>Times New Roman</vt:lpstr>
      <vt:lpstr>Wingdings 3</vt:lpstr>
      <vt:lpstr>Αίθουσα συσκέψεων "Ιόν"</vt:lpstr>
      <vt:lpstr>Αντικείμενο κελύφους συσκευασίας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HP</dc:creator>
  <cp:lastModifiedBy>teacher</cp:lastModifiedBy>
  <cp:revision>22</cp:revision>
  <dcterms:created xsi:type="dcterms:W3CDTF">2020-11-18T20:14:09Z</dcterms:created>
  <dcterms:modified xsi:type="dcterms:W3CDTF">2020-11-23T20:12:12Z</dcterms:modified>
</cp:coreProperties>
</file>