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F8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84"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5E7D7E-1869-4B7F-9DA8-7E233384CC50}" type="datetimeFigureOut">
              <a:rPr lang="el-GR" smtClean="0"/>
              <a:pPr/>
              <a:t>23/11/2024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02223C-8B6C-4F59-A89F-578B3B1E14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7D7E-1869-4B7F-9DA8-7E233384CC50}" type="datetimeFigureOut">
              <a:rPr lang="el-GR" smtClean="0"/>
              <a:pPr/>
              <a:t>23/11/2024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2223C-8B6C-4F59-A89F-578B3B1E14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deo.link/w/5lMssW2Y0tw"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hyperlink" Target="https://video.link/w/leXzb"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pps.org/display?v=pdzb5umua20" TargetMode="External"/><Relationship Id="rId2" Type="http://schemas.openxmlformats.org/officeDocument/2006/relationships/hyperlink" Target="https://learningapps.org/display?v=p0u5bwfec20" TargetMode="External"/><Relationship Id="rId1" Type="http://schemas.openxmlformats.org/officeDocument/2006/relationships/slideLayout" Target="../slideLayouts/slideLayout1.xml"/><Relationship Id="rId5" Type="http://schemas.openxmlformats.org/officeDocument/2006/relationships/hyperlink" Target="https://www.jigsawplanet.com/?rc=play&amp;pid=1352935c1b04" TargetMode="External"/><Relationship Id="rId4" Type="http://schemas.openxmlformats.org/officeDocument/2006/relationships/hyperlink" Target="https://learningapps.org/display?v=p1h5swmvt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116632"/>
            <a:ext cx="8134672" cy="4320480"/>
          </a:xfrm>
        </p:spPr>
        <p:txBody>
          <a:bodyPr>
            <a:normAutofit/>
          </a:bodyPr>
          <a:lstStyle/>
          <a:p>
            <a:pPr algn="just"/>
            <a:r>
              <a:rPr lang="el-GR" sz="2700" dirty="0">
                <a:latin typeface="Comic Sans MS" pitchFamily="66" charset="0"/>
              </a:rPr>
              <a:t>Ο Νοέμβρης είναι ο μήνας του οργώματος της γης και της σποράς, γι’ αυτό και ονομάζεται και ΜΕΣΟΣΠΟΡΙΤΗΣ… Το μήνα αυτό οι </a:t>
            </a:r>
            <a:r>
              <a:rPr lang="el-GR" sz="2700" b="1" dirty="0">
                <a:solidFill>
                  <a:schemeClr val="accent6">
                    <a:lumMod val="50000"/>
                  </a:schemeClr>
                </a:solidFill>
                <a:latin typeface="Comic Sans MS" pitchFamily="66" charset="0"/>
              </a:rPr>
              <a:t>ΓΕΩΡΓΟΙ/γεωργοί</a:t>
            </a:r>
            <a:r>
              <a:rPr lang="el-GR" sz="2700" dirty="0">
                <a:latin typeface="Comic Sans MS" pitchFamily="66" charset="0"/>
              </a:rPr>
              <a:t> έχουν πολλές δουλειές</a:t>
            </a:r>
            <a:r>
              <a:rPr lang="el-GR" sz="2700" dirty="0" smtClean="0">
                <a:latin typeface="Comic Sans MS" pitchFamily="66" charset="0"/>
              </a:rPr>
              <a:t>…</a:t>
            </a:r>
            <a:br>
              <a:rPr lang="el-GR" sz="2700" dirty="0" smtClean="0">
                <a:latin typeface="Comic Sans MS" pitchFamily="66" charset="0"/>
              </a:rPr>
            </a:br>
            <a:r>
              <a:rPr lang="el-GR" sz="2700" dirty="0"/>
              <a:t/>
            </a:r>
            <a:br>
              <a:rPr lang="el-GR" sz="2700" dirty="0"/>
            </a:br>
            <a:r>
              <a:rPr lang="el-GR" sz="2700" dirty="0" smtClean="0"/>
              <a:t/>
            </a:r>
            <a:br>
              <a:rPr lang="el-GR" sz="2700" dirty="0" smtClean="0"/>
            </a:br>
            <a:r>
              <a:rPr lang="el-GR" sz="2700" dirty="0" smtClean="0"/>
              <a:t/>
            </a:r>
            <a:br>
              <a:rPr lang="el-GR" sz="2700" dirty="0" smtClean="0"/>
            </a:br>
            <a:r>
              <a:rPr lang="el-GR" sz="2700" dirty="0" smtClean="0"/>
              <a:t> </a:t>
            </a:r>
            <a:r>
              <a:rPr lang="el-GR" dirty="0"/>
              <a:t/>
            </a:r>
            <a:br>
              <a:rPr lang="el-GR" dirty="0"/>
            </a:br>
            <a:endParaRPr lang="el-GR" dirty="0"/>
          </a:p>
        </p:txBody>
      </p:sp>
      <p:sp>
        <p:nvSpPr>
          <p:cNvPr id="3" name="2 - Υπότιτλος"/>
          <p:cNvSpPr>
            <a:spLocks noGrp="1"/>
          </p:cNvSpPr>
          <p:nvPr>
            <p:ph type="subTitle" idx="1"/>
          </p:nvPr>
        </p:nvSpPr>
        <p:spPr>
          <a:xfrm>
            <a:off x="323528" y="4725144"/>
            <a:ext cx="8352928" cy="1752600"/>
          </a:xfrm>
        </p:spPr>
        <p:txBody>
          <a:bodyPr/>
          <a:lstStyle/>
          <a:p>
            <a:r>
              <a:rPr lang="el-GR" dirty="0" smtClean="0">
                <a:solidFill>
                  <a:schemeClr val="accent6">
                    <a:lumMod val="50000"/>
                  </a:schemeClr>
                </a:solidFill>
                <a:latin typeface="Comic Sans MS" pitchFamily="66" charset="0"/>
              </a:rPr>
              <a:t>Δες κι άκουσε ποιες είναι αυτές…</a:t>
            </a:r>
          </a:p>
          <a:p>
            <a:r>
              <a:rPr lang="en-US" dirty="0" smtClean="0">
                <a:latin typeface="Comic Sans MS" pitchFamily="66" charset="0"/>
                <a:hlinkClick r:id="rId2"/>
              </a:rPr>
              <a:t>https://video.link/w/5lMssW2Y0tw#</a:t>
            </a:r>
            <a:r>
              <a:rPr lang="el-GR" dirty="0" smtClean="0"/>
              <a:t> </a:t>
            </a:r>
            <a:endParaRPr lang="el-GR" dirty="0"/>
          </a:p>
        </p:txBody>
      </p:sp>
      <p:pic>
        <p:nvPicPr>
          <p:cNvPr id="1026" name="Picture 2" descr="C:\Users\pc-owner\Desktop\ΟΡΓΩΜΑ.png"/>
          <p:cNvPicPr>
            <a:picLocks noChangeAspect="1" noChangeArrowheads="1"/>
          </p:cNvPicPr>
          <p:nvPr/>
        </p:nvPicPr>
        <p:blipFill>
          <a:blip r:embed="rId3" cstate="print"/>
          <a:srcRect/>
          <a:stretch>
            <a:fillRect/>
          </a:stretch>
        </p:blipFill>
        <p:spPr bwMode="auto">
          <a:xfrm>
            <a:off x="683568" y="2348880"/>
            <a:ext cx="2466261" cy="1656183"/>
          </a:xfrm>
          <a:prstGeom prst="rect">
            <a:avLst/>
          </a:prstGeom>
          <a:noFill/>
        </p:spPr>
      </p:pic>
      <p:pic>
        <p:nvPicPr>
          <p:cNvPr id="1027" name="Picture 3" descr="C:\Users\pc-owner\Desktop\ΣΠΟΡΑ.png"/>
          <p:cNvPicPr>
            <a:picLocks noChangeAspect="1" noChangeArrowheads="1"/>
          </p:cNvPicPr>
          <p:nvPr/>
        </p:nvPicPr>
        <p:blipFill>
          <a:blip r:embed="rId4" cstate="print"/>
          <a:srcRect/>
          <a:stretch>
            <a:fillRect/>
          </a:stretch>
        </p:blipFill>
        <p:spPr bwMode="auto">
          <a:xfrm>
            <a:off x="3491880" y="2348880"/>
            <a:ext cx="2376264" cy="1656184"/>
          </a:xfrm>
          <a:prstGeom prst="rect">
            <a:avLst/>
          </a:prstGeom>
          <a:noFill/>
        </p:spPr>
      </p:pic>
      <p:pic>
        <p:nvPicPr>
          <p:cNvPr id="1028" name="Picture 4" descr="C:\Users\pc-owner\Desktop\ΘΕΡΙΣΜΟΣ.png"/>
          <p:cNvPicPr>
            <a:picLocks noChangeAspect="1" noChangeArrowheads="1"/>
          </p:cNvPicPr>
          <p:nvPr/>
        </p:nvPicPr>
        <p:blipFill>
          <a:blip r:embed="rId5" cstate="print"/>
          <a:srcRect/>
          <a:stretch>
            <a:fillRect/>
          </a:stretch>
        </p:blipFill>
        <p:spPr bwMode="auto">
          <a:xfrm>
            <a:off x="6156176" y="2348880"/>
            <a:ext cx="2035055" cy="16565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a:xfrm>
            <a:off x="251520" y="-171400"/>
            <a:ext cx="8640960" cy="3744416"/>
          </a:xfrm>
        </p:spPr>
        <p:txBody>
          <a:bodyPr>
            <a:noAutofit/>
          </a:bodyPr>
          <a:lstStyle/>
          <a:p>
            <a:pPr algn="just"/>
            <a:r>
              <a:rPr lang="el-GR" sz="1600" dirty="0">
                <a:latin typeface="Comic Sans MS" pitchFamily="66" charset="0"/>
              </a:rPr>
              <a:t>Αφού άκουσες το τραγούδι, θα κατάλαβες ότι η δουλειά του γεωργού δεν είναι καθόλου εύκολη… Ειδικά στα παλιά χρόνια, που δεν είχε τα μηχανήματα που υπάρχουν σήμερα (μπορείς να τα ψάξεις </a:t>
            </a:r>
            <a:r>
              <a:rPr lang="el-GR" sz="1600" dirty="0" smtClean="0">
                <a:latin typeface="Comic Sans MS" pitchFamily="66" charset="0"/>
              </a:rPr>
              <a:t>και στο </a:t>
            </a:r>
            <a:r>
              <a:rPr lang="el-GR" sz="1600" dirty="0">
                <a:latin typeface="Comic Sans MS" pitchFamily="66" charset="0"/>
              </a:rPr>
              <a:t>διαδίκτυο αν θέλεις να μάθεις ποια είναι) και τον βοηθούν κάνοντας πιο εύκολη τη δουλειά του</a:t>
            </a:r>
            <a:r>
              <a:rPr lang="el-GR" sz="1600" dirty="0" smtClean="0">
                <a:latin typeface="Comic Sans MS" pitchFamily="66" charset="0"/>
              </a:rPr>
              <a:t>.</a:t>
            </a:r>
            <a:br>
              <a:rPr lang="el-GR" sz="1600" dirty="0" smtClean="0">
                <a:latin typeface="Comic Sans MS" pitchFamily="66" charset="0"/>
              </a:rPr>
            </a:br>
            <a:r>
              <a:rPr lang="el-GR" sz="1600" dirty="0" smtClean="0">
                <a:latin typeface="Comic Sans MS" pitchFamily="66" charset="0"/>
              </a:rPr>
              <a:t>   </a:t>
            </a:r>
            <a:r>
              <a:rPr lang="el-GR" sz="1600" dirty="0">
                <a:latin typeface="Comic Sans MS" pitchFamily="66" charset="0"/>
              </a:rPr>
              <a:t/>
            </a:r>
            <a:br>
              <a:rPr lang="el-GR" sz="1600" dirty="0">
                <a:latin typeface="Comic Sans MS" pitchFamily="66" charset="0"/>
              </a:rPr>
            </a:br>
            <a:r>
              <a:rPr lang="el-GR" sz="1600" dirty="0">
                <a:latin typeface="Comic Sans MS" pitchFamily="66" charset="0"/>
              </a:rPr>
              <a:t/>
            </a:r>
            <a:br>
              <a:rPr lang="el-GR" sz="1600" dirty="0">
                <a:latin typeface="Comic Sans MS" pitchFamily="66" charset="0"/>
              </a:rPr>
            </a:br>
            <a:endParaRPr lang="el-GR" sz="1600" dirty="0">
              <a:latin typeface="Comic Sans MS" pitchFamily="66" charset="0"/>
            </a:endParaRPr>
          </a:p>
        </p:txBody>
      </p:sp>
      <p:sp>
        <p:nvSpPr>
          <p:cNvPr id="4" name="3 - Υπότιτλος"/>
          <p:cNvSpPr>
            <a:spLocks noGrp="1"/>
          </p:cNvSpPr>
          <p:nvPr>
            <p:ph type="subTitle" idx="1"/>
          </p:nvPr>
        </p:nvSpPr>
        <p:spPr>
          <a:xfrm>
            <a:off x="467544" y="3717032"/>
            <a:ext cx="8496944" cy="2952328"/>
          </a:xfrm>
        </p:spPr>
        <p:txBody>
          <a:bodyPr>
            <a:normAutofit/>
          </a:bodyPr>
          <a:lstStyle/>
          <a:p>
            <a:r>
              <a:rPr lang="el-GR" sz="1600" b="1" u="sng" dirty="0" smtClean="0">
                <a:solidFill>
                  <a:schemeClr val="accent6">
                    <a:lumMod val="50000"/>
                  </a:schemeClr>
                </a:solidFill>
                <a:latin typeface="Comic Sans MS" pitchFamily="66" charset="0"/>
              </a:rPr>
              <a:t>Λεξούλες του ΓΕΩΡΓΟΥ/γεωργού</a:t>
            </a:r>
            <a:r>
              <a:rPr lang="el-GR" sz="1600" b="1" dirty="0" smtClean="0">
                <a:solidFill>
                  <a:schemeClr val="accent6">
                    <a:lumMod val="50000"/>
                  </a:schemeClr>
                </a:solidFill>
                <a:latin typeface="Comic Sans MS" pitchFamily="66" charset="0"/>
              </a:rPr>
              <a:t> </a:t>
            </a:r>
          </a:p>
          <a:p>
            <a:r>
              <a:rPr lang="el-GR" sz="1600" b="1" dirty="0" smtClean="0">
                <a:solidFill>
                  <a:schemeClr val="accent6">
                    <a:lumMod val="50000"/>
                  </a:schemeClr>
                </a:solidFill>
                <a:latin typeface="Comic Sans MS" pitchFamily="66" charset="0"/>
              </a:rPr>
              <a:t>(που θα σε βοηθήσουν να καταλάβεις καλύτερα τη δουλειά του):</a:t>
            </a:r>
          </a:p>
          <a:p>
            <a:pPr algn="l"/>
            <a:r>
              <a:rPr lang="el-GR" sz="1600" b="1" dirty="0" smtClean="0">
                <a:latin typeface="Comic Sans MS" pitchFamily="66" charset="0"/>
              </a:rPr>
              <a:t> </a:t>
            </a:r>
          </a:p>
          <a:p>
            <a:pPr algn="l"/>
            <a:r>
              <a:rPr lang="el-GR" sz="1600" b="1" dirty="0" smtClean="0">
                <a:solidFill>
                  <a:schemeClr val="accent6">
                    <a:lumMod val="50000"/>
                  </a:schemeClr>
                </a:solidFill>
                <a:latin typeface="Comic Sans MS" pitchFamily="66" charset="0"/>
              </a:rPr>
              <a:t>ΟΡΓΩΝΩ</a:t>
            </a:r>
            <a:r>
              <a:rPr lang="el-GR" sz="1600" b="1" dirty="0" smtClean="0">
                <a:latin typeface="Comic Sans MS" pitchFamily="66" charset="0"/>
              </a:rPr>
              <a:t> </a:t>
            </a:r>
            <a:r>
              <a:rPr lang="el-GR" sz="1600" b="1" dirty="0" smtClean="0">
                <a:solidFill>
                  <a:schemeClr val="tx1"/>
                </a:solidFill>
                <a:latin typeface="Comic Sans MS" pitchFamily="66" charset="0"/>
              </a:rPr>
              <a:t>= ανακατεύω το χώμα που έχει ξεραθεί από τον ήλιο του καλοκαιριού για να μαλακώσει.</a:t>
            </a:r>
            <a:r>
              <a:rPr lang="el-GR" sz="1600" b="1" dirty="0" smtClean="0">
                <a:latin typeface="Comic Sans MS" pitchFamily="66" charset="0"/>
              </a:rPr>
              <a:t/>
            </a:r>
            <a:br>
              <a:rPr lang="el-GR" sz="1600" b="1" dirty="0" smtClean="0">
                <a:latin typeface="Comic Sans MS" pitchFamily="66" charset="0"/>
              </a:rPr>
            </a:br>
            <a:r>
              <a:rPr lang="el-GR" sz="1600" b="1" dirty="0" smtClean="0">
                <a:solidFill>
                  <a:srgbClr val="FF0000"/>
                </a:solidFill>
                <a:latin typeface="Comic Sans MS" pitchFamily="66" charset="0"/>
              </a:rPr>
              <a:t>ΣΠΕΡΝΩ </a:t>
            </a:r>
            <a:r>
              <a:rPr lang="el-GR" sz="1600" b="1" dirty="0" smtClean="0">
                <a:solidFill>
                  <a:schemeClr val="tx1"/>
                </a:solidFill>
                <a:latin typeface="Comic Sans MS" pitchFamily="66" charset="0"/>
              </a:rPr>
              <a:t>= ρίχνω σπόρους στο χώμα που έχω οργώσει και περιμένω τη βροχή να κρύψει τους σπόρους μέσα στο μαλακό χώμα.</a:t>
            </a:r>
            <a:r>
              <a:rPr lang="el-GR" sz="1600" b="1" dirty="0" smtClean="0">
                <a:latin typeface="Comic Sans MS" pitchFamily="66" charset="0"/>
              </a:rPr>
              <a:t/>
            </a:r>
            <a:br>
              <a:rPr lang="el-GR" sz="1600" b="1" dirty="0" smtClean="0">
                <a:latin typeface="Comic Sans MS" pitchFamily="66" charset="0"/>
              </a:rPr>
            </a:br>
            <a:r>
              <a:rPr lang="el-GR" sz="1600" b="1" dirty="0" smtClean="0">
                <a:solidFill>
                  <a:srgbClr val="2AF81A"/>
                </a:solidFill>
                <a:latin typeface="Comic Sans MS" pitchFamily="66" charset="0"/>
              </a:rPr>
              <a:t>ΘΕΡΙΖΩ </a:t>
            </a:r>
            <a:r>
              <a:rPr lang="el-GR" sz="1600" b="1" dirty="0" smtClean="0">
                <a:solidFill>
                  <a:schemeClr val="tx1"/>
                </a:solidFill>
                <a:latin typeface="Comic Sans MS" pitchFamily="66" charset="0"/>
              </a:rPr>
              <a:t>= κόβω με το δρεπάνι μου τα φυτά που έχουν μεγαλώσει κι έχουν πάνω τους τα σποράκια που είχα ρίξει στο χώμα κι αυτά μεγάλωσαν κι έγιναν καρποί.</a:t>
            </a:r>
            <a:r>
              <a:rPr lang="el-GR" sz="1600" b="1" dirty="0" smtClean="0">
                <a:latin typeface="Comic Sans MS" pitchFamily="66" charset="0"/>
              </a:rPr>
              <a:t/>
            </a:r>
            <a:br>
              <a:rPr lang="el-GR" sz="1600" b="1" dirty="0" smtClean="0">
                <a:latin typeface="Comic Sans MS" pitchFamily="66" charset="0"/>
              </a:rPr>
            </a:br>
            <a:r>
              <a:rPr lang="el-GR" sz="1600" b="1" dirty="0" smtClean="0">
                <a:solidFill>
                  <a:srgbClr val="FFFF00"/>
                </a:solidFill>
                <a:latin typeface="Comic Sans MS" pitchFamily="66" charset="0"/>
              </a:rPr>
              <a:t>ΑΛΩΝΙΖΩ</a:t>
            </a:r>
            <a:r>
              <a:rPr lang="el-GR" sz="1600" b="1" dirty="0" smtClean="0">
                <a:latin typeface="Comic Sans MS" pitchFamily="66" charset="0"/>
              </a:rPr>
              <a:t> </a:t>
            </a:r>
            <a:r>
              <a:rPr lang="el-GR" sz="1600" b="1" dirty="0" smtClean="0">
                <a:solidFill>
                  <a:schemeClr val="tx1"/>
                </a:solidFill>
                <a:latin typeface="Comic Sans MS" pitchFamily="66" charset="0"/>
              </a:rPr>
              <a:t>= ξεχωρίζω τους κορμούς των φυτών από τους καρπούς</a:t>
            </a:r>
            <a:r>
              <a:rPr lang="el-GR" sz="1600" b="1" dirty="0" smtClean="0">
                <a:latin typeface="Comic Sans MS" pitchFamily="66" charset="0"/>
              </a:rPr>
              <a:t/>
            </a:r>
            <a:br>
              <a:rPr lang="el-GR" sz="1600" b="1" dirty="0" smtClean="0">
                <a:latin typeface="Comic Sans MS" pitchFamily="66" charset="0"/>
              </a:rPr>
            </a:br>
            <a:r>
              <a:rPr lang="el-GR" sz="1600" b="1" dirty="0" smtClean="0">
                <a:solidFill>
                  <a:srgbClr val="0070C0"/>
                </a:solidFill>
                <a:latin typeface="Comic Sans MS" pitchFamily="66" charset="0"/>
              </a:rPr>
              <a:t>ΑΛΕΘΩ</a:t>
            </a:r>
            <a:r>
              <a:rPr lang="el-GR" sz="1600" b="1" dirty="0" smtClean="0">
                <a:latin typeface="Comic Sans MS" pitchFamily="66" charset="0"/>
              </a:rPr>
              <a:t> </a:t>
            </a:r>
            <a:r>
              <a:rPr lang="el-GR" sz="1600" b="1" dirty="0" smtClean="0">
                <a:solidFill>
                  <a:schemeClr val="tx1"/>
                </a:solidFill>
                <a:latin typeface="Comic Sans MS" pitchFamily="66" charset="0"/>
              </a:rPr>
              <a:t>= λιώνω τους καρπούς και τους μετατρέπω σε σκόνη (αν χρειάζεται</a:t>
            </a:r>
            <a:r>
              <a:rPr lang="el-GR" sz="1200" dirty="0" smtClean="0">
                <a:solidFill>
                  <a:schemeClr val="tx1"/>
                </a:solidFill>
                <a:latin typeface="Comic Sans MS" pitchFamily="66" charset="0"/>
              </a:rPr>
              <a:t>)</a:t>
            </a:r>
            <a:endParaRPr lang="el-GR" sz="1200" dirty="0">
              <a:solidFill>
                <a:schemeClr val="tx1"/>
              </a:solidFill>
              <a:latin typeface="Comic Sans MS" pitchFamily="66" charset="0"/>
            </a:endParaRPr>
          </a:p>
        </p:txBody>
      </p:sp>
      <p:pic>
        <p:nvPicPr>
          <p:cNvPr id="2056" name="Picture 8" descr="C:\Users\pc-owner\Desktop\s2.jpg"/>
          <p:cNvPicPr>
            <a:picLocks noChangeAspect="1" noChangeArrowheads="1"/>
          </p:cNvPicPr>
          <p:nvPr/>
        </p:nvPicPr>
        <p:blipFill>
          <a:blip r:embed="rId2" cstate="print"/>
          <a:srcRect/>
          <a:stretch>
            <a:fillRect/>
          </a:stretch>
        </p:blipFill>
        <p:spPr bwMode="auto">
          <a:xfrm>
            <a:off x="467544" y="1844824"/>
            <a:ext cx="2710260" cy="1728192"/>
          </a:xfrm>
          <a:prstGeom prst="rect">
            <a:avLst/>
          </a:prstGeom>
          <a:noFill/>
        </p:spPr>
      </p:pic>
      <p:pic>
        <p:nvPicPr>
          <p:cNvPr id="2057" name="Picture 9" descr="C:\Users\pc-owner\Desktop\georgikamixanimatareportazagoras.jpg"/>
          <p:cNvPicPr>
            <a:picLocks noChangeAspect="1" noChangeArrowheads="1"/>
          </p:cNvPicPr>
          <p:nvPr/>
        </p:nvPicPr>
        <p:blipFill>
          <a:blip r:embed="rId3" cstate="print"/>
          <a:srcRect/>
          <a:stretch>
            <a:fillRect/>
          </a:stretch>
        </p:blipFill>
        <p:spPr bwMode="auto">
          <a:xfrm>
            <a:off x="3491880" y="1844824"/>
            <a:ext cx="2643118" cy="1728192"/>
          </a:xfrm>
          <a:prstGeom prst="rect">
            <a:avLst/>
          </a:prstGeom>
          <a:noFill/>
        </p:spPr>
      </p:pic>
      <p:pic>
        <p:nvPicPr>
          <p:cNvPr id="2058" name="Picture 10" descr="C:\Users\pc-owner\Desktop\images.jpg"/>
          <p:cNvPicPr>
            <a:picLocks noChangeAspect="1" noChangeArrowheads="1"/>
          </p:cNvPicPr>
          <p:nvPr/>
        </p:nvPicPr>
        <p:blipFill>
          <a:blip r:embed="rId4" cstate="print"/>
          <a:srcRect/>
          <a:stretch>
            <a:fillRect/>
          </a:stretch>
        </p:blipFill>
        <p:spPr bwMode="auto">
          <a:xfrm>
            <a:off x="6516216" y="1844824"/>
            <a:ext cx="2332484" cy="17403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332656"/>
            <a:ext cx="7772400" cy="2160240"/>
          </a:xfrm>
        </p:spPr>
        <p:txBody>
          <a:bodyPr>
            <a:noAutofit/>
          </a:bodyPr>
          <a:lstStyle/>
          <a:p>
            <a:pPr algn="just"/>
            <a:r>
              <a:rPr lang="el-GR" sz="3200" dirty="0">
                <a:latin typeface="Comic Sans MS" pitchFamily="66" charset="0"/>
              </a:rPr>
              <a:t>Θέλεις να δεις πώς έκανε τη δουλειά του στα παλιά χρόνια; </a:t>
            </a: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Παρακολούθησε  </a:t>
            </a:r>
            <a:r>
              <a:rPr lang="el-GR" sz="3200" dirty="0">
                <a:latin typeface="Comic Sans MS" pitchFamily="66" charset="0"/>
              </a:rPr>
              <a:t>στο επόμενο βίντεο… </a:t>
            </a:r>
            <a:br>
              <a:rPr lang="el-GR" sz="3200" dirty="0">
                <a:latin typeface="Comic Sans MS" pitchFamily="66" charset="0"/>
              </a:rPr>
            </a:br>
            <a:endParaRPr lang="el-GR" sz="6000" dirty="0">
              <a:latin typeface="Comic Sans MS" pitchFamily="66" charset="0"/>
            </a:endParaRPr>
          </a:p>
        </p:txBody>
      </p:sp>
      <p:sp>
        <p:nvSpPr>
          <p:cNvPr id="3" name="2 - Υπότιτλος"/>
          <p:cNvSpPr>
            <a:spLocks noGrp="1"/>
          </p:cNvSpPr>
          <p:nvPr>
            <p:ph type="subTitle" idx="1"/>
          </p:nvPr>
        </p:nvSpPr>
        <p:spPr>
          <a:xfrm>
            <a:off x="899592" y="2924944"/>
            <a:ext cx="7200800" cy="2880320"/>
          </a:xfrm>
        </p:spPr>
        <p:txBody>
          <a:bodyPr>
            <a:normAutofit/>
          </a:bodyPr>
          <a:lstStyle/>
          <a:p>
            <a:r>
              <a:rPr lang="el-GR" sz="2800" b="1" dirty="0" smtClean="0">
                <a:solidFill>
                  <a:srgbClr val="C00000"/>
                </a:solidFill>
                <a:latin typeface="Comic Sans MS" pitchFamily="66" charset="0"/>
              </a:rPr>
              <a:t>Η ΣΠΟΡΑ ΑΛΛΟΤΕ: </a:t>
            </a:r>
          </a:p>
          <a:p>
            <a:endParaRPr lang="el-GR" sz="2800" b="1" u="sng" dirty="0">
              <a:solidFill>
                <a:srgbClr val="C00000"/>
              </a:solidFill>
              <a:latin typeface="Comic Sans MS" pitchFamily="66" charset="0"/>
              <a:hlinkClick r:id="rId2"/>
            </a:endParaRPr>
          </a:p>
          <a:p>
            <a:r>
              <a:rPr lang="el-GR" sz="2800" b="1" u="sng" dirty="0" smtClean="0">
                <a:latin typeface="Comic Sans MS" pitchFamily="66" charset="0"/>
                <a:hlinkClick r:id="rId2"/>
              </a:rPr>
              <a:t>https://video.link/w/leXzb</a:t>
            </a:r>
            <a:r>
              <a:rPr lang="el-GR" sz="2800" b="1" dirty="0" smtClean="0">
                <a:latin typeface="Comic Sans MS" pitchFamily="66" charset="0"/>
              </a:rPr>
              <a:t>  </a:t>
            </a:r>
          </a:p>
          <a:p>
            <a:r>
              <a:rPr lang="el-GR" sz="2800" b="1" dirty="0" smtClean="0">
                <a:solidFill>
                  <a:schemeClr val="tx1"/>
                </a:solidFill>
                <a:latin typeface="Comic Sans MS" pitchFamily="66" charset="0"/>
              </a:rPr>
              <a:t>(η διαδικασία από λεπτό 11.20 και μετά)</a:t>
            </a: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340768"/>
            <a:ext cx="7772400" cy="4176464"/>
          </a:xfrm>
        </p:spPr>
        <p:txBody>
          <a:bodyPr>
            <a:noAutofit/>
          </a:bodyPr>
          <a:lstStyle/>
          <a:p>
            <a:r>
              <a:rPr lang="el-GR" sz="2000" b="1" dirty="0" smtClean="0">
                <a:solidFill>
                  <a:schemeClr val="accent6">
                    <a:lumMod val="50000"/>
                  </a:schemeClr>
                </a:solidFill>
                <a:latin typeface="Comic Sans MS" pitchFamily="66" charset="0"/>
              </a:rPr>
              <a:t/>
            </a:r>
            <a:br>
              <a:rPr lang="el-GR" sz="2000" b="1" dirty="0" smtClean="0">
                <a:solidFill>
                  <a:schemeClr val="accent6">
                    <a:lumMod val="50000"/>
                  </a:schemeClr>
                </a:solidFill>
                <a:latin typeface="Comic Sans MS" pitchFamily="66" charset="0"/>
              </a:rPr>
            </a:br>
            <a:r>
              <a:rPr lang="el-GR" sz="2000" b="1" dirty="0" smtClean="0">
                <a:solidFill>
                  <a:schemeClr val="accent6">
                    <a:lumMod val="50000"/>
                  </a:schemeClr>
                </a:solidFill>
                <a:latin typeface="Comic Sans MS" pitchFamily="66" charset="0"/>
              </a:rPr>
              <a:t> </a:t>
            </a:r>
            <a:r>
              <a:rPr lang="el-GR" sz="2000" dirty="0" smtClean="0">
                <a:solidFill>
                  <a:schemeClr val="accent6">
                    <a:lumMod val="50000"/>
                  </a:schemeClr>
                </a:solidFill>
                <a:latin typeface="Comic Sans MS" pitchFamily="66" charset="0"/>
              </a:rPr>
              <a:t/>
            </a:r>
            <a:br>
              <a:rPr lang="el-GR" sz="2000" dirty="0" smtClean="0">
                <a:solidFill>
                  <a:schemeClr val="accent6">
                    <a:lumMod val="50000"/>
                  </a:schemeClr>
                </a:solidFill>
                <a:latin typeface="Comic Sans MS" pitchFamily="66" charset="0"/>
              </a:rPr>
            </a:br>
            <a:r>
              <a:rPr lang="el-GR" sz="2400" b="1" dirty="0" smtClean="0">
                <a:solidFill>
                  <a:schemeClr val="accent6">
                    <a:lumMod val="50000"/>
                  </a:schemeClr>
                </a:solidFill>
                <a:latin typeface="Comic Sans MS" pitchFamily="66" charset="0"/>
              </a:rPr>
              <a:t>Ο γεωργός πάει στον </a:t>
            </a:r>
            <a:r>
              <a:rPr lang="el-GR" sz="2400" b="1" dirty="0" err="1" smtClean="0">
                <a:solidFill>
                  <a:schemeClr val="accent6">
                    <a:lumMod val="50000"/>
                  </a:schemeClr>
                </a:solidFill>
                <a:latin typeface="Comic Sans MS" pitchFamily="66" charset="0"/>
              </a:rPr>
              <a:t>αγρό</a:t>
            </a:r>
            <a:r>
              <a:rPr lang="el-GR" sz="2400" b="1" dirty="0" err="1" smtClean="0">
                <a:solidFill>
                  <a:schemeClr val="accent6">
                    <a:lumMod val="50000"/>
                  </a:schemeClr>
                </a:solidFill>
                <a:latin typeface="Comic Sans MS" pitchFamily="66" charset="0"/>
                <a:sym typeface="Wingdings"/>
              </a:rPr>
              <a:t></a:t>
            </a:r>
            <a:r>
              <a:rPr lang="el-GR" sz="2400" b="1" dirty="0" smtClean="0">
                <a:solidFill>
                  <a:schemeClr val="accent6">
                    <a:lumMod val="50000"/>
                  </a:schemeClr>
                </a:solidFill>
                <a:latin typeface="Comic Sans MS" pitchFamily="66" charset="0"/>
              </a:rPr>
              <a:t>  </a:t>
            </a:r>
            <a:br>
              <a:rPr lang="el-GR" sz="2400" b="1" dirty="0" smtClean="0">
                <a:solidFill>
                  <a:schemeClr val="accent6">
                    <a:lumMod val="50000"/>
                  </a:schemeClr>
                </a:solidFill>
                <a:latin typeface="Comic Sans MS" pitchFamily="66" charset="0"/>
              </a:rPr>
            </a:br>
            <a:r>
              <a:rPr lang="el-GR" sz="2400" b="1" u="sng" dirty="0" smtClean="0">
                <a:solidFill>
                  <a:schemeClr val="accent6">
                    <a:lumMod val="50000"/>
                  </a:schemeClr>
                </a:solidFill>
                <a:latin typeface="Comic Sans MS" pitchFamily="66" charset="0"/>
                <a:hlinkClick r:id="rId2"/>
              </a:rPr>
              <a:t>https://learningapps.org/display?v=p0u5bwfec20</a:t>
            </a:r>
            <a:r>
              <a:rPr lang="el-GR" sz="2400" b="1" dirty="0" smtClean="0">
                <a:solidFill>
                  <a:schemeClr val="accent6">
                    <a:lumMod val="50000"/>
                  </a:schemeClr>
                </a:solidFill>
                <a:latin typeface="Comic Sans MS" pitchFamily="66" charset="0"/>
              </a:rPr>
              <a:t> </a:t>
            </a:r>
            <a:r>
              <a:rPr lang="el-GR" sz="2400" b="1" dirty="0" smtClean="0">
                <a:solidFill>
                  <a:schemeClr val="accent6">
                    <a:lumMod val="50000"/>
                  </a:schemeClr>
                </a:solidFill>
                <a:latin typeface="Comic Sans MS" pitchFamily="66" charset="0"/>
              </a:rPr>
              <a:t/>
            </a:r>
            <a:br>
              <a:rPr lang="el-GR" sz="2400" b="1" dirty="0" smtClean="0">
                <a:solidFill>
                  <a:schemeClr val="accent6">
                    <a:lumMod val="50000"/>
                  </a:schemeClr>
                </a:solidFill>
                <a:latin typeface="Comic Sans MS" pitchFamily="66" charset="0"/>
              </a:rPr>
            </a:b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b="1" dirty="0" smtClean="0">
                <a:solidFill>
                  <a:schemeClr val="accent6">
                    <a:lumMod val="50000"/>
                  </a:schemeClr>
                </a:solidFill>
                <a:latin typeface="Comic Sans MS" pitchFamily="66" charset="0"/>
              </a:rPr>
              <a:t>Στο χωράφι! </a:t>
            </a:r>
            <a:r>
              <a:rPr lang="el-GR" sz="2400" b="1" dirty="0" smtClean="0">
                <a:solidFill>
                  <a:schemeClr val="accent6">
                    <a:lumMod val="50000"/>
                  </a:schemeClr>
                </a:solidFill>
                <a:latin typeface="Comic Sans MS" pitchFamily="66" charset="0"/>
                <a:sym typeface="Wingdings"/>
              </a:rPr>
              <a:t></a:t>
            </a:r>
            <a:r>
              <a:rPr lang="el-GR" sz="2400" b="1" dirty="0" smtClean="0">
                <a:solidFill>
                  <a:schemeClr val="accent6">
                    <a:lumMod val="50000"/>
                  </a:schemeClr>
                </a:solidFill>
                <a:latin typeface="Comic Sans MS" pitchFamily="66" charset="0"/>
              </a:rPr>
              <a:t> </a:t>
            </a:r>
            <a:r>
              <a:rPr lang="el-GR" sz="2400" b="1" dirty="0" err="1" smtClean="0">
                <a:solidFill>
                  <a:schemeClr val="accent6">
                    <a:lumMod val="50000"/>
                  </a:schemeClr>
                </a:solidFill>
                <a:latin typeface="Comic Sans MS" pitchFamily="66" charset="0"/>
                <a:sym typeface="Wingdings"/>
              </a:rPr>
              <a:t></a:t>
            </a:r>
            <a:r>
              <a:rPr lang="el-GR" sz="2400" b="1" dirty="0" smtClean="0">
                <a:solidFill>
                  <a:schemeClr val="accent6">
                    <a:lumMod val="50000"/>
                  </a:schemeClr>
                </a:solidFill>
                <a:latin typeface="Comic Sans MS" pitchFamily="66" charset="0"/>
              </a:rPr>
              <a:t>  </a:t>
            </a: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u="sng" dirty="0" smtClean="0">
                <a:solidFill>
                  <a:schemeClr val="accent6">
                    <a:lumMod val="50000"/>
                  </a:schemeClr>
                </a:solidFill>
                <a:latin typeface="Comic Sans MS" pitchFamily="66" charset="0"/>
                <a:hlinkClick r:id="rId3"/>
              </a:rPr>
              <a:t>https://</a:t>
            </a:r>
            <a:r>
              <a:rPr lang="el-GR" sz="2400" u="sng" dirty="0" smtClean="0">
                <a:solidFill>
                  <a:schemeClr val="accent6">
                    <a:lumMod val="50000"/>
                  </a:schemeClr>
                </a:solidFill>
                <a:latin typeface="Comic Sans MS" pitchFamily="66" charset="0"/>
                <a:hlinkClick r:id="rId3"/>
              </a:rPr>
              <a:t>learningapps.org/display?v=pdzb5umua20</a:t>
            </a:r>
            <a:r>
              <a:rPr lang="el-GR" sz="2400" u="sng" dirty="0" smtClean="0">
                <a:solidFill>
                  <a:schemeClr val="accent6">
                    <a:lumMod val="50000"/>
                  </a:schemeClr>
                </a:solidFill>
                <a:latin typeface="Comic Sans MS" pitchFamily="66" charset="0"/>
              </a:rPr>
              <a:t/>
            </a:r>
            <a:br>
              <a:rPr lang="el-GR" sz="2400" u="sng" dirty="0" smtClean="0">
                <a:solidFill>
                  <a:schemeClr val="accent6">
                    <a:lumMod val="50000"/>
                  </a:schemeClr>
                </a:solidFill>
                <a:latin typeface="Comic Sans MS" pitchFamily="66" charset="0"/>
              </a:rPr>
            </a:br>
            <a:r>
              <a:rPr lang="el-GR" sz="2400" dirty="0" smtClean="0">
                <a:solidFill>
                  <a:schemeClr val="accent6">
                    <a:lumMod val="50000"/>
                  </a:schemeClr>
                </a:solidFill>
                <a:latin typeface="Comic Sans MS" pitchFamily="66" charset="0"/>
              </a:rPr>
              <a:t> </a:t>
            </a: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b="1" dirty="0" smtClean="0">
                <a:solidFill>
                  <a:schemeClr val="accent6">
                    <a:lumMod val="50000"/>
                  </a:schemeClr>
                </a:solidFill>
                <a:latin typeface="Comic Sans MS" pitchFamily="66" charset="0"/>
              </a:rPr>
              <a:t>Άκου και ταίριαξε τις δουλειές του γεωργού </a:t>
            </a:r>
            <a:r>
              <a:rPr lang="el-GR" sz="2400" b="1" dirty="0" err="1" smtClean="0">
                <a:solidFill>
                  <a:schemeClr val="accent6">
                    <a:lumMod val="50000"/>
                  </a:schemeClr>
                </a:solidFill>
                <a:latin typeface="Comic Sans MS" pitchFamily="66" charset="0"/>
                <a:sym typeface="Wingdings"/>
              </a:rPr>
              <a:t></a:t>
            </a:r>
            <a:r>
              <a:rPr lang="el-GR" sz="2400" b="1" dirty="0" smtClean="0">
                <a:solidFill>
                  <a:schemeClr val="accent6">
                    <a:lumMod val="50000"/>
                  </a:schemeClr>
                </a:solidFill>
                <a:latin typeface="Comic Sans MS" pitchFamily="66" charset="0"/>
              </a:rPr>
              <a:t> </a:t>
            </a:r>
            <a:r>
              <a:rPr lang="el-GR" sz="2400" dirty="0" smtClean="0">
                <a:solidFill>
                  <a:schemeClr val="accent6">
                    <a:lumMod val="50000"/>
                  </a:schemeClr>
                </a:solidFill>
                <a:latin typeface="Comic Sans MS" pitchFamily="66" charset="0"/>
              </a:rPr>
              <a:t> </a:t>
            </a:r>
            <a:br>
              <a:rPr lang="el-GR" sz="2400" dirty="0" smtClean="0">
                <a:solidFill>
                  <a:schemeClr val="accent6">
                    <a:lumMod val="50000"/>
                  </a:schemeClr>
                </a:solidFill>
                <a:latin typeface="Comic Sans MS" pitchFamily="66" charset="0"/>
              </a:rPr>
            </a:br>
            <a:r>
              <a:rPr lang="el-GR" sz="2400" u="sng" dirty="0" smtClean="0">
                <a:solidFill>
                  <a:schemeClr val="accent6">
                    <a:lumMod val="50000"/>
                  </a:schemeClr>
                </a:solidFill>
                <a:latin typeface="Comic Sans MS" pitchFamily="66" charset="0"/>
                <a:hlinkClick r:id="rId4"/>
              </a:rPr>
              <a:t>https://learningapps.org/display?v=p1h5swmvt20</a:t>
            </a:r>
            <a:r>
              <a:rPr lang="el-GR" sz="2400" dirty="0" smtClean="0">
                <a:solidFill>
                  <a:schemeClr val="accent6">
                    <a:lumMod val="50000"/>
                  </a:schemeClr>
                </a:solidFill>
                <a:latin typeface="Comic Sans MS" pitchFamily="66" charset="0"/>
              </a:rPr>
              <a:t> </a:t>
            </a: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b="1" dirty="0" smtClean="0">
                <a:solidFill>
                  <a:schemeClr val="accent6">
                    <a:lumMod val="50000"/>
                  </a:schemeClr>
                </a:solidFill>
                <a:latin typeface="Comic Sans MS" pitchFamily="66" charset="0"/>
              </a:rPr>
              <a:t>Ο ΓΕΩΡΓΟΣ (ΠΑΖΛ)</a:t>
            </a:r>
            <a:r>
              <a:rPr lang="el-GR" sz="2400" dirty="0" smtClean="0">
                <a:solidFill>
                  <a:schemeClr val="accent6">
                    <a:lumMod val="50000"/>
                  </a:schemeClr>
                </a:solidFill>
                <a:latin typeface="Comic Sans MS" pitchFamily="66" charset="0"/>
              </a:rPr>
              <a:t/>
            </a:r>
            <a:br>
              <a:rPr lang="el-GR" sz="2400" dirty="0" smtClean="0">
                <a:solidFill>
                  <a:schemeClr val="accent6">
                    <a:lumMod val="50000"/>
                  </a:schemeClr>
                </a:solidFill>
                <a:latin typeface="Comic Sans MS" pitchFamily="66" charset="0"/>
              </a:rPr>
            </a:br>
            <a:r>
              <a:rPr lang="el-GR" sz="2400" u="sng" dirty="0" smtClean="0">
                <a:solidFill>
                  <a:schemeClr val="accent6">
                    <a:lumMod val="50000"/>
                  </a:schemeClr>
                </a:solidFill>
                <a:latin typeface="Comic Sans MS" pitchFamily="66" charset="0"/>
                <a:hlinkClick r:id="rId5"/>
              </a:rPr>
              <a:t>https://www.jigsawplanet.com/?rc=play&amp;pid=1352935c1b04</a:t>
            </a:r>
            <a:r>
              <a:rPr lang="el-GR" sz="2400" dirty="0" smtClean="0">
                <a:solidFill>
                  <a:schemeClr val="accent6">
                    <a:lumMod val="50000"/>
                  </a:schemeClr>
                </a:solidFill>
                <a:latin typeface="Comic Sans MS" pitchFamily="66" charset="0"/>
              </a:rPr>
              <a:t> </a:t>
            </a:r>
            <a:br>
              <a:rPr lang="el-GR" sz="2400" dirty="0" smtClean="0">
                <a:solidFill>
                  <a:schemeClr val="accent6">
                    <a:lumMod val="50000"/>
                  </a:schemeClr>
                </a:solidFill>
                <a:latin typeface="Comic Sans MS" pitchFamily="66" charset="0"/>
              </a:rPr>
            </a:br>
            <a:endParaRPr lang="el-GR" sz="2000" dirty="0">
              <a:solidFill>
                <a:schemeClr val="accent6">
                  <a:lumMod val="50000"/>
                </a:schemeClr>
              </a:solidFill>
              <a:latin typeface="Comic Sans MS" pitchFamily="66" charset="0"/>
            </a:endParaRPr>
          </a:p>
        </p:txBody>
      </p:sp>
      <p:sp>
        <p:nvSpPr>
          <p:cNvPr id="3" name="2 - Υπότιτλος"/>
          <p:cNvSpPr>
            <a:spLocks noGrp="1"/>
          </p:cNvSpPr>
          <p:nvPr>
            <p:ph type="subTitle" idx="1"/>
          </p:nvPr>
        </p:nvSpPr>
        <p:spPr>
          <a:xfrm>
            <a:off x="1187624" y="476672"/>
            <a:ext cx="6400800" cy="697632"/>
          </a:xfrm>
        </p:spPr>
        <p:txBody>
          <a:bodyPr/>
          <a:lstStyle/>
          <a:p>
            <a:r>
              <a:rPr lang="el-GR" b="1" dirty="0" smtClean="0">
                <a:solidFill>
                  <a:schemeClr val="accent6">
                    <a:lumMod val="50000"/>
                  </a:schemeClr>
                </a:solidFill>
                <a:latin typeface="Comic Sans MS" pitchFamily="66" charset="0"/>
              </a:rPr>
              <a:t>Και τώρα ώρα για παιχνίδι…</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163</Words>
  <Application>Microsoft Office PowerPoint</Application>
  <PresentationFormat>Προβολή στην οθόνη (4:3)</PresentationFormat>
  <Paragraphs>15</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Ο Νοέμβρης είναι ο μήνας του οργώματος της γης και της σποράς, γι’ αυτό και ονομάζεται και ΜΕΣΟΣΠΟΡΙΤΗΣ… Το μήνα αυτό οι ΓΕΩΡΓΟΙ/γεωργοί έχουν πολλές δουλειές…      </vt:lpstr>
      <vt:lpstr>Αφού άκουσες το τραγούδι, θα κατάλαβες ότι η δουλειά του γεωργού δεν είναι καθόλου εύκολη… Ειδικά στα παλιά χρόνια, που δεν είχε τα μηχανήματα που υπάρχουν σήμερα (μπορείς να τα ψάξεις και στο διαδίκτυο αν θέλεις να μάθεις ποια είναι) και τον βοηθούν κάνοντας πιο εύκολη τη δουλειά του.      </vt:lpstr>
      <vt:lpstr>Θέλεις να δεις πώς έκανε τη δουλειά του στα παλιά χρόνια;  Παρακολούθησε  στο επόμενο βίντεο…  </vt:lpstr>
      <vt:lpstr>   Ο γεωργός πάει στον αγρό   https://learningapps.org/display?v=p0u5bwfec20   Στο χωράφι!     https://learningapps.org/display?v=pdzb5umua20   Άκου και ταίριαξε τις δουλειές του γεωργού    https://learningapps.org/display?v=p1h5swmvt20   Ο ΓΕΩΡΓΟΣ (ΠΑΖΛ) https://www.jigsawplanet.com/?rc=play&amp;pid=1352935c1b04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Νοέμβρης είναι ο μήνας του οργώματος της γης και της σποράς, γι’ αυτό και ονομάζεται και ΜΕΣΟΣΠΟΡΙΤΗΣ… Το μήνα αυτό οι ΓΕΩΡΓΟΙ/γεωργοί έχουν πολλές δουλειές…      </dc:title>
  <dc:creator>ξηγξηγφ</dc:creator>
  <cp:lastModifiedBy>ξηγξηγφ</cp:lastModifiedBy>
  <cp:revision>2</cp:revision>
  <dcterms:created xsi:type="dcterms:W3CDTF">2024-11-22T15:54:55Z</dcterms:created>
  <dcterms:modified xsi:type="dcterms:W3CDTF">2024-11-23T11:52:52Z</dcterms:modified>
</cp:coreProperties>
</file>