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DDAE-9BE1-4057-8E50-8B75822A5DFB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AAFE-5D29-4449-9546-27C5CDF29D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0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2AFF-77D3-41FF-804A-CF64E52D411F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85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BBDD-6125-41A7-AEEB-6380B021E375}" type="datetime1">
              <a:rPr lang="el-GR" smtClean="0"/>
              <a:t>13/11/2024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4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BAD-93AA-44C7-AA9C-A37172B1EFB2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15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14B4-4310-43FD-897C-21AAA6665C84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CE63-44C6-42C3-8CEA-0D9AC757B8EE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13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0CF6-A2E3-4F34-94DB-74D6CE5FD3AE}" type="datetime1">
              <a:rPr lang="el-GR" smtClean="0"/>
              <a:t>13/11/2024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83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8A9-E7FE-4624-B20C-C7D6C09D733B}" type="datetime1">
              <a:rPr lang="el-GR" smtClean="0"/>
              <a:t>13/11/2024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E96-48E9-4242-8585-1DE4D591E544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85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5036-FD35-4723-BF17-646AECA4FFDD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4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DED3-21C4-42C8-8D1B-19B10A26119D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49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C114-DD75-437D-AFD4-2E3D7B82E8A3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0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C2AB-58CA-4F66-BF71-9CCD882F51B5}" type="datetime1">
              <a:rPr lang="el-GR" smtClean="0"/>
              <a:t>13/11/2024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2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0FCC-5B4C-4891-96E3-D40954AF52A0}" type="datetime1">
              <a:rPr lang="el-GR" smtClean="0"/>
              <a:t>13/11/2024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6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00B0-EC3E-4A64-9B14-F7B6E7DA48FD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20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9632-D1C8-4310-A1AB-3E037AB4964E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66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CA49-9358-4B5A-A2F4-8229D46D668E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5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0257-1AD6-47A8-ABD4-756411276F91}" type="datetime1">
              <a:rPr lang="el-GR" smtClean="0"/>
              <a:t>13/11/2024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9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917BDE-7122-40B6-AE24-4E62C091B645}" type="datetime1">
              <a:rPr lang="el-GR" smtClean="0"/>
              <a:t>13/11/2024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9BC0-D8D0-42F2-B7BA-641E972BDF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861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931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byzantinemuseum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2EB3E4-C115-CE7E-3022-11CACDF97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5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Ο Ιουστινιανός μεταρρυθμίζει</a:t>
            </a:r>
            <a:br>
              <a:rPr lang="el-GR" sz="45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5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 διοίκηση και τη νομοθεσία</a:t>
            </a:r>
            <a:br>
              <a:rPr lang="el-GR" sz="45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4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808885-5DB4-843D-3091-388F1795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l-GR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Γ. ΤΟ ΒΥΖΑΝΤΙΝΟ ΚΡΑΤΟΣ</a:t>
            </a:r>
            <a:br>
              <a:rPr lang="el-GR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ΜΙΑ ΔΥΝΑΜΗ ΠΟΥ ΜΕΓΑΛΩΝΕΙ</a:t>
            </a:r>
          </a:p>
          <a:p>
            <a:endParaRPr lang="el-G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4" name="Picture 4" descr="Οι διωγμοί του Ιουστινιανού">
            <a:extLst>
              <a:ext uri="{FF2B5EF4-FFF2-40B4-BE49-F238E27FC236}">
                <a16:creationId xmlns:a16="http://schemas.microsoft.com/office/drawing/2014/main" id="{688A63E0-330C-1666-9907-5D613906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33" y="760760"/>
            <a:ext cx="3272197" cy="45289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FFF54-C6A9-7D38-13A6-A4483EB0A454}"/>
              </a:ext>
            </a:extLst>
          </p:cNvPr>
          <p:cNvSpPr txBox="1"/>
          <p:nvPr/>
        </p:nvSpPr>
        <p:spPr>
          <a:xfrm>
            <a:off x="479663" y="5289755"/>
            <a:ext cx="3282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Ο Ιουστινιανός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(Λεπτομέρεια από ψηφιδωτό, Άγιος Βιτάλιος, Ραβέννα)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0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611791-8D99-D4B8-936D-7495A70E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l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αποτέλεσμα…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12E1A-2EC2-3480-B78A-3A82A3B4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23" y="1816931"/>
            <a:ext cx="4166509" cy="2006039"/>
          </a:xfrm>
        </p:spPr>
        <p:txBody>
          <a:bodyPr>
            <a:normAutofit/>
          </a:bodyPr>
          <a:lstStyle/>
          <a:p>
            <a:r>
              <a:rPr lang="el-GR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Όλα αυτά έκαναν το Βυζάντιο πλούσιο και δυνατό και τον αυτοκράτορα έτοιμο να ζωντανέψει το όνειρό του: να φτάσει τη βυζαντινή αυτοκρατορία στα παλιά σύνορα της ρωμαϊκής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6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8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3074" name="Picture 2" descr="4α. Σκηνή από τη φιλοσοφική σχολήτων Αθηνών(ψηφιδωτό από την Πομπηία,1ος αιώνας μ.Χ., Εθνικό Μουσείο Νεάπολης)">
            <a:extLst>
              <a:ext uri="{FF2B5EF4-FFF2-40B4-BE49-F238E27FC236}">
                <a16:creationId xmlns:a16="http://schemas.microsoft.com/office/drawing/2014/main" id="{DCA65095-2B10-D857-3AE3-167AA8D8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0265" y="351197"/>
            <a:ext cx="4909827" cy="52511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ectangle 308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D441F-5CBB-474A-A666-33843028A65D}"/>
              </a:ext>
            </a:extLst>
          </p:cNvPr>
          <p:cNvSpPr txBox="1"/>
          <p:nvPr/>
        </p:nvSpPr>
        <p:spPr>
          <a:xfrm>
            <a:off x="5720662" y="56825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4α. Σκηνή από τη φιλοσοφική σχολή</a:t>
            </a:r>
            <a:b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Αθηνών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(ψηφιδωτό από την Πομπηία,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1ος αιώνας μ.Χ., Εθνικό Μουσείο Νεάπολης)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F9C2AD-3A20-FF05-396C-68996D52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7CDE48-8BE8-CBB4-7392-069C9A03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63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DA6CBB-248A-A69F-4415-B8FDA560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2F9F23-6CE1-2F6B-411D-43865DA0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7B7617-33C5-26E1-E0F2-99DE9068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7" y="1356853"/>
            <a:ext cx="9502651" cy="4581831"/>
          </a:xfrm>
          <a:prstGeom prst="rect">
            <a:avLst/>
          </a:prstGeo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4F8BCF7-273D-6603-1A62-0C1D95FD7F36}"/>
              </a:ext>
            </a:extLst>
          </p:cNvPr>
          <p:cNvCxnSpPr/>
          <p:nvPr/>
        </p:nvCxnSpPr>
        <p:spPr>
          <a:xfrm>
            <a:off x="3775587" y="3429000"/>
            <a:ext cx="2251587" cy="621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E6B03AFA-CA47-4779-0A9A-74E28D14EBC3}"/>
              </a:ext>
            </a:extLst>
          </p:cNvPr>
          <p:cNvCxnSpPr>
            <a:cxnSpLocks/>
          </p:cNvCxnSpPr>
          <p:nvPr/>
        </p:nvCxnSpPr>
        <p:spPr>
          <a:xfrm>
            <a:off x="3844413" y="3783379"/>
            <a:ext cx="2251587" cy="900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6F5BB45A-A61B-1553-BF50-97ADC836BC2D}"/>
              </a:ext>
            </a:extLst>
          </p:cNvPr>
          <p:cNvCxnSpPr>
            <a:cxnSpLocks/>
          </p:cNvCxnSpPr>
          <p:nvPr/>
        </p:nvCxnSpPr>
        <p:spPr>
          <a:xfrm>
            <a:off x="3844413" y="4094324"/>
            <a:ext cx="2251587" cy="90599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A6995535-9881-8E77-57F6-7EA81893FDB2}"/>
              </a:ext>
            </a:extLst>
          </p:cNvPr>
          <p:cNvCxnSpPr>
            <a:cxnSpLocks/>
          </p:cNvCxnSpPr>
          <p:nvPr/>
        </p:nvCxnSpPr>
        <p:spPr>
          <a:xfrm>
            <a:off x="3844413" y="4405269"/>
            <a:ext cx="2251587" cy="90599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AF3E565E-F4A9-E18E-E91D-8DB0F4ED7ECB}"/>
              </a:ext>
            </a:extLst>
          </p:cNvPr>
          <p:cNvCxnSpPr>
            <a:cxnSpLocks/>
          </p:cNvCxnSpPr>
          <p:nvPr/>
        </p:nvCxnSpPr>
        <p:spPr>
          <a:xfrm flipV="1">
            <a:off x="3844413" y="4405269"/>
            <a:ext cx="2251587" cy="3220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766EF70F-93ED-61D1-95BE-965D880439A3}"/>
              </a:ext>
            </a:extLst>
          </p:cNvPr>
          <p:cNvCxnSpPr>
            <a:cxnSpLocks/>
          </p:cNvCxnSpPr>
          <p:nvPr/>
        </p:nvCxnSpPr>
        <p:spPr>
          <a:xfrm flipV="1">
            <a:off x="3844413" y="4405269"/>
            <a:ext cx="2251587" cy="63295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9BF53588-9D06-A507-21E3-6C2E44E2BE1C}"/>
              </a:ext>
            </a:extLst>
          </p:cNvPr>
          <p:cNvCxnSpPr>
            <a:cxnSpLocks/>
          </p:cNvCxnSpPr>
          <p:nvPr/>
        </p:nvCxnSpPr>
        <p:spPr>
          <a:xfrm flipV="1">
            <a:off x="3844412" y="3758897"/>
            <a:ext cx="2251588" cy="161424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61C42786-94B1-016B-22BB-132E79A5C439}"/>
              </a:ext>
            </a:extLst>
          </p:cNvPr>
          <p:cNvCxnSpPr>
            <a:cxnSpLocks/>
          </p:cNvCxnSpPr>
          <p:nvPr/>
        </p:nvCxnSpPr>
        <p:spPr>
          <a:xfrm flipV="1">
            <a:off x="3844413" y="3770886"/>
            <a:ext cx="2251587" cy="188133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AD4E3AD-1E97-C1A3-B52B-0F21B4F8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8EA32C-9805-F9F8-BAF8-B7C8BC9E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BC1F1E-F049-C069-7360-113DBAEC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4DE730-410D-E8AC-A8F7-51E265AA0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D73CF3-8DDC-333E-2CBD-18A7E81DA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18799"/>
            <a:ext cx="9068160" cy="5905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DE2E9-D16C-18A2-95C2-6F85B5A90052}"/>
              </a:ext>
            </a:extLst>
          </p:cNvPr>
          <p:cNvSpPr txBox="1"/>
          <p:nvPr/>
        </p:nvSpPr>
        <p:spPr>
          <a:xfrm>
            <a:off x="7659329" y="2052918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B6040-81C8-F603-9C4A-21A0CEED59D0}"/>
              </a:ext>
            </a:extLst>
          </p:cNvPr>
          <p:cNvSpPr txBox="1"/>
          <p:nvPr/>
        </p:nvSpPr>
        <p:spPr>
          <a:xfrm>
            <a:off x="7659329" y="2728538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CCD5B-8AAB-38B8-9A73-7F99F6CBDC6C}"/>
              </a:ext>
            </a:extLst>
          </p:cNvPr>
          <p:cNvSpPr txBox="1"/>
          <p:nvPr/>
        </p:nvSpPr>
        <p:spPr>
          <a:xfrm>
            <a:off x="5518216" y="3429000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943CC-BDDD-8D09-CD6C-8157031E2FC5}"/>
              </a:ext>
            </a:extLst>
          </p:cNvPr>
          <p:cNvSpPr txBox="1"/>
          <p:nvPr/>
        </p:nvSpPr>
        <p:spPr>
          <a:xfrm>
            <a:off x="5518216" y="4067783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FEB73-52D9-0D28-9617-61C364D40906}"/>
              </a:ext>
            </a:extLst>
          </p:cNvPr>
          <p:cNvSpPr txBox="1"/>
          <p:nvPr/>
        </p:nvSpPr>
        <p:spPr>
          <a:xfrm>
            <a:off x="5518216" y="4758437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3A64D-4592-F908-33CA-B6C9DF07B34B}"/>
              </a:ext>
            </a:extLst>
          </p:cNvPr>
          <p:cNvSpPr txBox="1"/>
          <p:nvPr/>
        </p:nvSpPr>
        <p:spPr>
          <a:xfrm>
            <a:off x="5518216" y="5423776"/>
            <a:ext cx="129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A5EAB8D-39B1-5A58-C90E-75AE6B23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61F0FA43-EACB-525C-F948-BBFA8FC1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BDCC6CE-304A-34D0-BA2F-DA97E3E7D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3"/>
          <a:stretch/>
        </p:blipFill>
        <p:spPr>
          <a:xfrm>
            <a:off x="521892" y="3429000"/>
            <a:ext cx="9397284" cy="293001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29D8AD2-4CDF-FD58-F273-C1BAB831C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69" b="83592"/>
          <a:stretch/>
        </p:blipFill>
        <p:spPr>
          <a:xfrm>
            <a:off x="521892" y="179438"/>
            <a:ext cx="9397284" cy="639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58ECE-DF61-ABE1-E370-6D94CF0C5962}"/>
              </a:ext>
            </a:extLst>
          </p:cNvPr>
          <p:cNvSpPr txBox="1"/>
          <p:nvPr/>
        </p:nvSpPr>
        <p:spPr>
          <a:xfrm>
            <a:off x="521892" y="1032387"/>
            <a:ext cx="9397284" cy="211718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1">
                    <a:lumMod val="6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1">
                    <a:lumMod val="65000"/>
                  </a:schemeClr>
                </a:solidFill>
              </a:rPr>
              <a:t>________________________________________________________________________________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3C9F778-BA16-0624-78AF-C23CCB10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9C0C412-8549-7A3D-BC31-70AACF5D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87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94B054-941B-1F94-2316-9C6CE604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μια ματιά…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45E784-3B08-5D3C-9F54-4D4E9F39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92995"/>
            <a:ext cx="8946541" cy="4195481"/>
          </a:xfrm>
        </p:spPr>
        <p:txBody>
          <a:bodyPr/>
          <a:lstStyle/>
          <a:p>
            <a:r>
              <a:rPr lang="el-GR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Στις αρχές του 6ου αιώνα, η αυτοκρατορία αντιμετωπίζει προβλήματα. Γότθοι και Βάνδαλοι απειλούν τα δυτικά σύνορά της. </a:t>
            </a:r>
          </a:p>
          <a:p>
            <a:r>
              <a:rPr lang="el-GR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 κάνει μεταρρυθμίσεις στη διοίκηση και τη νομοθεσία για να αντιμετωπίσει τα εσωτερικά προβλήματα.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εικόνα">
            <a:extLst>
              <a:ext uri="{FF2B5EF4-FFF2-40B4-BE49-F238E27FC236}">
                <a16:creationId xmlns:a16="http://schemas.microsoft.com/office/drawing/2014/main" id="{E965A813-3B50-4045-7ABC-590AF9B6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32" y="3179185"/>
            <a:ext cx="75914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BDA8B-7973-8400-6AC3-026238936FBF}"/>
              </a:ext>
            </a:extLst>
          </p:cNvPr>
          <p:cNvSpPr txBox="1"/>
          <p:nvPr/>
        </p:nvSpPr>
        <p:spPr>
          <a:xfrm>
            <a:off x="1239032" y="5429090"/>
            <a:ext cx="7155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FFFF"/>
                </a:solidFill>
                <a:latin typeface="Roboto Condensed" panose="02000000000000000000" pitchFamily="2" charset="0"/>
                <a:hlinkClick r:id="rId3"/>
              </a:rPr>
              <a:t>ΦΩΤΟΔΕΝΤΡΟ</a:t>
            </a:r>
            <a:r>
              <a:rPr lang="el-GR" b="0" i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3"/>
              </a:rPr>
              <a:t>:  </a:t>
            </a:r>
            <a:r>
              <a:rPr lang="el-GR" b="0" i="0" dirty="0" err="1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3"/>
              </a:rPr>
              <a:t>Χρονολόγιο</a:t>
            </a:r>
            <a:r>
              <a:rPr lang="el-GR" b="0" i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3"/>
              </a:rPr>
              <a:t> - </a:t>
            </a:r>
            <a:r>
              <a:rPr lang="el-GR" b="0" i="0" dirty="0" err="1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3"/>
              </a:rPr>
              <a:t>ιστοριογραμμή</a:t>
            </a:r>
            <a:r>
              <a:rPr lang="el-GR" b="0" i="0" dirty="0">
                <a:solidFill>
                  <a:srgbClr val="FFFFFF"/>
                </a:solidFill>
                <a:effectLst/>
                <a:latin typeface="Roboto Condensed" panose="02000000000000000000" pitchFamily="2" charset="0"/>
                <a:hlinkClick r:id="rId3"/>
              </a:rPr>
              <a:t> του Ιουστινιανού Α΄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539E840-13A7-80D1-00BC-77B238F9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481E2B-292A-3398-E517-F4A7BC3D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9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427758-D861-696C-BDDF-FA387766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Ερωτήσεις κατανόησης - Επεξεργασίας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F7B44A-990C-DC3F-DC0C-699950C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397" y="1663812"/>
            <a:ext cx="8946541" cy="4195481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Ποιος ήταν ο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ουστινιανός; (Πότε έγινε αυτοκράτορας ο Ιουστινιανός; Ποια ήταν τα προτερήματά του; )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ήταν η κατάσταση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αυτοκρατορία όταν έγινε αυτοκράτορας ο Ιουστινιανός; </a:t>
            </a:r>
          </a:p>
          <a:p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Ποιες μεταρρυθμίσεις έκανε ο Ιουστινιανός;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Ποιοι ήταν οι συνεργάτες που τον βοήθησαν;</a:t>
            </a:r>
          </a:p>
          <a:p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υποδέχτηκε ο λαός τις μεταρρυθμίσεις του Ιουστινιανού; Ποια αποτελέσματα είχαν;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9DAFB0D-48C8-9ACE-18C7-59BB51BB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4A726C0-8E4F-2AAF-5045-6220FC1D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80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B9BFC1-E1AB-F048-C687-9B6ECD54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ήταν η κατάσταση όταν έγινε αυτοκράτορας ο Ιουστινιανός; Ποια ήταν τα προτερήματά του;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210FFD-316A-2BDF-DD42-598DB99F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41" y="2426066"/>
            <a:ext cx="5761597" cy="4095710"/>
          </a:xfrm>
        </p:spPr>
        <p:txBody>
          <a:bodyPr>
            <a:normAutofit/>
          </a:bodyPr>
          <a:lstStyle/>
          <a:p>
            <a:r>
              <a:rPr lang="el-GR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 (γεν. 482μ.Χ) έγινε αυτοκράτορας το 527 μ.Χ. – Διαδέχτηκε τον θείο του Ιουστίνο τον Α΄. </a:t>
            </a:r>
          </a:p>
          <a:p>
            <a:r>
              <a:rPr lang="el-GR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Ήταν μια περίοδος π</a:t>
            </a:r>
            <a:r>
              <a:rPr lang="el-GR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 το βυζαντινό κράτος αντιμετώπιζε σοβαρά προβλήματα διοίκησης στο εσωτερικό και εχθρικών απειλών στα σύνορά του.</a:t>
            </a:r>
          </a:p>
          <a:p>
            <a:r>
              <a:rPr lang="el-GR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 διακρινόταν για τις γνώσεις του, την εργατικότητά του και την τόλμη του να αντιμετωπίζει τις δυσκολίες. </a:t>
            </a:r>
          </a:p>
          <a:p>
            <a:endParaRPr lang="el-GR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80D3D366-3C64-29EE-4E0F-0B8870E4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360" y="2548281"/>
            <a:ext cx="2700738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32AD9-EEDC-F8D9-A5C4-8A66E2073365}"/>
              </a:ext>
            </a:extLst>
          </p:cNvPr>
          <p:cNvSpPr txBox="1"/>
          <p:nvPr/>
        </p:nvSpPr>
        <p:spPr>
          <a:xfrm>
            <a:off x="6805878" y="6210299"/>
            <a:ext cx="4338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 </a:t>
            </a:r>
            <a:r>
              <a:rPr lang="el-G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(Λεπτομέρεια από ψηφιδωτό, Άγιος Βιτάλιος, Ραβέννα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Wikipedia)</a:t>
            </a:r>
            <a:endParaRPr lang="el-GR" sz="16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45F8639-BBC8-3AF6-77A9-12B609CF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52D6346-FC80-B897-93C7-5EA525A0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5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65741ED-A106-3F04-BD86-569372DD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Ποιες μεταρρυθμίσεις έκανε ο Ιουστινιανός;</a:t>
            </a:r>
          </a:p>
        </p:txBody>
      </p:sp>
      <p:sp>
        <p:nvSpPr>
          <p:cNvPr id="4112" name="Rectangle 4104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F20839-0E1C-C9B0-7C98-26E489BD1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94391"/>
            <a:ext cx="6892413" cy="36586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Συγκέντρωσε (Κωδικοποίησε) όλους τους παλιούς ρωμαϊκούς νόμους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τους ταξινόμησε ανά θέμα και τους συμπλήρωσε με νέους πιο δίκαιους, γραμμένους στα ελληνικά.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Κατάργησε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προνόμια των Δήμων 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απαγόρευσε στους μεγαλοκτηματίες να παίρνουν τα κτήματα των μικροϊδιοκτητών γειτόνων τους, για χρέη που τους όφειλαν. </a:t>
            </a:r>
          </a:p>
          <a:p>
            <a:pPr>
              <a:lnSpc>
                <a:spcPct val="90000"/>
              </a:lnSpc>
            </a:pP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Φορολόγησε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τους πολίτες ανάλογα με τα εισοδήματά τους.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Οργάνωσε τη λειτουργία της αγοράς, των λιμανιών και των εμπορικών δρόμων και επέβαλε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δασμούς (φόρους)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για τα εισαγόμενα προϊόντα.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Όρισε τους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λογοθέτες (υπουργούς)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υπεύθυνους για την εφαρμογή των νόμων</a:t>
            </a:r>
          </a:p>
          <a:p>
            <a:pPr>
              <a:lnSpc>
                <a:spcPct val="90000"/>
              </a:lnSpc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10. Το Παλάτι, ο Ιππόδρομος και οι Δήμοι - Digital Zoot">
            <a:extLst>
              <a:ext uri="{FF2B5EF4-FFF2-40B4-BE49-F238E27FC236}">
                <a16:creationId xmlns:a16="http://schemas.microsoft.com/office/drawing/2014/main" id="{55E604D8-686A-8191-8699-427D31CE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2553" y="2532423"/>
            <a:ext cx="4655731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927CC-E9AD-B999-67FC-3B8AE8CA6D5B}"/>
              </a:ext>
            </a:extLst>
          </p:cNvPr>
          <p:cNvSpPr txBox="1"/>
          <p:nvPr/>
        </p:nvSpPr>
        <p:spPr>
          <a:xfrm>
            <a:off x="6892412" y="6300738"/>
            <a:ext cx="5097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ατάργησε τα προνόμια των Δήμων 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1317B68-E59A-1B3C-43F2-F7D5A405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E66074-EE33-BFD7-0215-3ADE4522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1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9BACEA-4ED1-CAB9-9D86-B8137156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l-GR" sz="3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Ποιοι ήταν οι συνεργάτες του Ιουστινιανού;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8E242B-86DC-FA1A-9B1E-D2DC6716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" y="2286162"/>
            <a:ext cx="6252593" cy="365868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Ιουστινιανός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είχε πολλούς και ικανούς συνεργάτες, που τον βοήθησαν πολύ στο έργο του, αλλά και στις δύσκολες στιγμές του. Ανάμεσά τους διακρίθηκαν: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Αυγούστα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Θεοδώρα,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σύζυγος και </a:t>
            </a:r>
            <a:r>
              <a:rPr lang="el-GR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συναυτοκράτειρα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νομομαθής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Τριβωνιανός,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εκσυγχρονιστής των παλαιών και συντάκτης των νέων νόμων (</a:t>
            </a:r>
            <a:r>
              <a:rPr lang="el-GR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νεαραί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του Κράτους.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Ιωάννης </a:t>
            </a:r>
            <a:r>
              <a:rPr lang="el-GR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Καππαδόκης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λογοθέτης οικονομικών και υπεύθυνος είσπραξης των φόρων.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Ανθέμιος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και ο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Ισίδωρος,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μηχανικοί αρχιτέκτονες και σύμβουλοι του αυτοκράτορα για τα δημόσια έργα. </a:t>
            </a:r>
          </a:p>
          <a:p>
            <a:pPr>
              <a:lnSpc>
                <a:spcPct val="90000"/>
              </a:lnSpc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Βελισάριος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και ο </a:t>
            </a:r>
            <a:r>
              <a:rPr lang="el-GR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Ναρσής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στρατηγοί. Ο πρώτος των δυνάμεων της Ανατολής και ο δεύτερος της Δύσης.</a:t>
            </a:r>
          </a:p>
          <a:p>
            <a:pPr>
              <a:lnSpc>
                <a:spcPct val="90000"/>
              </a:lnSpc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Ιουστινιανός | Η ΚΑΘΗΜΕΡΙΝΗ">
            <a:extLst>
              <a:ext uri="{FF2B5EF4-FFF2-40B4-BE49-F238E27FC236}">
                <a16:creationId xmlns:a16="http://schemas.microsoft.com/office/drawing/2014/main" id="{A2BC661C-70A1-CA84-475A-37601688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749" y="2566715"/>
            <a:ext cx="4948672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00BE2-B8AE-1AB7-A987-B640AF769BC4}"/>
              </a:ext>
            </a:extLst>
          </p:cNvPr>
          <p:cNvSpPr txBox="1"/>
          <p:nvPr/>
        </p:nvSpPr>
        <p:spPr>
          <a:xfrm>
            <a:off x="6573749" y="6202670"/>
            <a:ext cx="5167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Ιουστινιανός και η ακολουθία του, ψηφιδωτό της εκκλησίας του Αγίου Βιταλίου στη Ραβέννα -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wikipedia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A12512-79BD-FDDC-8677-852D0C69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AA59A67-8039-351B-B472-34BB6B94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33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CAAE02-6339-E212-98C3-7C3961BA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705" y="1854820"/>
            <a:ext cx="391159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συνεργάτες του Ιουστινιανού – </a:t>
            </a:r>
            <a:b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Κάνε υποθέσεις για τα πρόσωπα που εικονίζονται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4" name="Picture 2" descr="Ιουστινιανός | Η ΚΑΘΗΜΕΡΙΝΗ">
            <a:extLst>
              <a:ext uri="{FF2B5EF4-FFF2-40B4-BE49-F238E27FC236}">
                <a16:creationId xmlns:a16="http://schemas.microsoft.com/office/drawing/2014/main" id="{8144E2FD-920A-86AF-7912-B1424E794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1108623"/>
            <a:ext cx="6270662" cy="46402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80A90DF-652F-2AD2-0B51-3B09184DFDF5}"/>
              </a:ext>
            </a:extLst>
          </p:cNvPr>
          <p:cNvGrpSpPr/>
          <p:nvPr/>
        </p:nvGrpSpPr>
        <p:grpSpPr>
          <a:xfrm>
            <a:off x="4732134" y="87550"/>
            <a:ext cx="1593693" cy="2267904"/>
            <a:chOff x="2388805" y="387752"/>
            <a:chExt cx="1593693" cy="1873667"/>
          </a:xfrm>
        </p:grpSpPr>
        <p:sp>
          <p:nvSpPr>
            <p:cNvPr id="5" name="Βέλος: Κάτω 4">
              <a:extLst>
                <a:ext uri="{FF2B5EF4-FFF2-40B4-BE49-F238E27FC236}">
                  <a16:creationId xmlns:a16="http://schemas.microsoft.com/office/drawing/2014/main" id="{81AD4393-E1DA-F0CE-D8E6-51F5203A4640}"/>
                </a:ext>
              </a:extLst>
            </p:cNvPr>
            <p:cNvSpPr/>
            <p:nvPr/>
          </p:nvSpPr>
          <p:spPr>
            <a:xfrm>
              <a:off x="3106994" y="757084"/>
              <a:ext cx="157316" cy="1504335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3F6A87-1E63-47E4-A4AD-08E0AE20ED13}"/>
                </a:ext>
              </a:extLst>
            </p:cNvPr>
            <p:cNvSpPr txBox="1"/>
            <p:nvPr/>
          </p:nvSpPr>
          <p:spPr>
            <a:xfrm>
              <a:off x="2388805" y="387752"/>
              <a:ext cx="1593693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Τριβωνιανός</a:t>
              </a: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928B40FD-0781-BA1B-2EFF-48C89235A467}"/>
              </a:ext>
            </a:extLst>
          </p:cNvPr>
          <p:cNvGrpSpPr/>
          <p:nvPr/>
        </p:nvGrpSpPr>
        <p:grpSpPr>
          <a:xfrm>
            <a:off x="546928" y="451406"/>
            <a:ext cx="1682404" cy="1855036"/>
            <a:chOff x="778740" y="451743"/>
            <a:chExt cx="1682404" cy="1855036"/>
          </a:xfrm>
        </p:grpSpPr>
        <p:sp>
          <p:nvSpPr>
            <p:cNvPr id="10" name="Βέλος: Κάτω 9">
              <a:extLst>
                <a:ext uri="{FF2B5EF4-FFF2-40B4-BE49-F238E27FC236}">
                  <a16:creationId xmlns:a16="http://schemas.microsoft.com/office/drawing/2014/main" id="{30B0B5F3-1A78-7945-199F-E176D627209F}"/>
                </a:ext>
              </a:extLst>
            </p:cNvPr>
            <p:cNvSpPr/>
            <p:nvPr/>
          </p:nvSpPr>
          <p:spPr>
            <a:xfrm rot="19853041">
              <a:off x="2322266" y="451743"/>
              <a:ext cx="138878" cy="1855036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C6A59A-4887-220C-41BF-D069D138EC4F}"/>
                </a:ext>
              </a:extLst>
            </p:cNvPr>
            <p:cNvSpPr txBox="1"/>
            <p:nvPr/>
          </p:nvSpPr>
          <p:spPr>
            <a:xfrm>
              <a:off x="778740" y="535159"/>
              <a:ext cx="1593693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Ναρσής</a:t>
              </a:r>
              <a:endPara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5C3D2D3D-3D65-23B4-4D03-4E7132687403}"/>
              </a:ext>
            </a:extLst>
          </p:cNvPr>
          <p:cNvGrpSpPr/>
          <p:nvPr/>
        </p:nvGrpSpPr>
        <p:grpSpPr>
          <a:xfrm>
            <a:off x="2214672" y="204573"/>
            <a:ext cx="1593693" cy="1930394"/>
            <a:chOff x="2388805" y="387752"/>
            <a:chExt cx="1593693" cy="1930394"/>
          </a:xfrm>
        </p:grpSpPr>
        <p:sp>
          <p:nvSpPr>
            <p:cNvPr id="18" name="Βέλος: Κάτω 17">
              <a:extLst>
                <a:ext uri="{FF2B5EF4-FFF2-40B4-BE49-F238E27FC236}">
                  <a16:creationId xmlns:a16="http://schemas.microsoft.com/office/drawing/2014/main" id="{D027CCCF-8082-6AEE-16EA-7E142C8A825A}"/>
                </a:ext>
              </a:extLst>
            </p:cNvPr>
            <p:cNvSpPr/>
            <p:nvPr/>
          </p:nvSpPr>
          <p:spPr>
            <a:xfrm>
              <a:off x="3234538" y="732616"/>
              <a:ext cx="176533" cy="1585530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4C1214-7352-44CC-92C0-3C0C65CEA11F}"/>
                </a:ext>
              </a:extLst>
            </p:cNvPr>
            <p:cNvSpPr txBox="1"/>
            <p:nvPr/>
          </p:nvSpPr>
          <p:spPr>
            <a:xfrm>
              <a:off x="2388805" y="387752"/>
              <a:ext cx="1593693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Βελισάριος</a:t>
              </a:r>
            </a:p>
          </p:txBody>
        </p:sp>
      </p:grp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4A3FA1E3-C459-58FA-DEEC-846ADCF21A73}"/>
              </a:ext>
            </a:extLst>
          </p:cNvPr>
          <p:cNvGrpSpPr/>
          <p:nvPr/>
        </p:nvGrpSpPr>
        <p:grpSpPr>
          <a:xfrm>
            <a:off x="3657180" y="659500"/>
            <a:ext cx="1593693" cy="1733593"/>
            <a:chOff x="2388805" y="387752"/>
            <a:chExt cx="1593693" cy="1691275"/>
          </a:xfrm>
        </p:grpSpPr>
        <p:sp>
          <p:nvSpPr>
            <p:cNvPr id="8" name="Βέλος: Κάτω 7">
              <a:extLst>
                <a:ext uri="{FF2B5EF4-FFF2-40B4-BE49-F238E27FC236}">
                  <a16:creationId xmlns:a16="http://schemas.microsoft.com/office/drawing/2014/main" id="{D051BEDE-80E2-F86A-3180-45B37F5189C5}"/>
                </a:ext>
              </a:extLst>
            </p:cNvPr>
            <p:cNvSpPr/>
            <p:nvPr/>
          </p:nvSpPr>
          <p:spPr>
            <a:xfrm>
              <a:off x="3437131" y="704054"/>
              <a:ext cx="173390" cy="1374973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49239-29A8-9877-4EC6-382D122C79E4}"/>
                </a:ext>
              </a:extLst>
            </p:cNvPr>
            <p:cNvSpPr txBox="1"/>
            <p:nvPr/>
          </p:nvSpPr>
          <p:spPr>
            <a:xfrm>
              <a:off x="2388805" y="387752"/>
              <a:ext cx="1593693" cy="9233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Ο επίσκοπος Ραβέννας Μαξιμιανός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8CB931-1308-AF01-E131-6A59C1DBEA51}"/>
              </a:ext>
            </a:extLst>
          </p:cNvPr>
          <p:cNvSpPr txBox="1"/>
          <p:nvPr/>
        </p:nvSpPr>
        <p:spPr>
          <a:xfrm>
            <a:off x="459534" y="5826042"/>
            <a:ext cx="7011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Ιουστινιανός, ο επίσκοπος Ραβέννας Μαξιμιανός και αξιωματούχοι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(ψηφιδωτό από το ναό του Αγίου Βιταλίου στη Ραβέννα, που έγινε μετά την απελευθέρωση της πόλης από τους Βυζαντινούς).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Θέση υποσέλιδου 23">
            <a:extLst>
              <a:ext uri="{FF2B5EF4-FFF2-40B4-BE49-F238E27FC236}">
                <a16:creationId xmlns:a16="http://schemas.microsoft.com/office/drawing/2014/main" id="{64FBE8F3-E035-452F-A29F-7D01B2DC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27" name="Θέση αριθμού διαφάνειας 26">
            <a:extLst>
              <a:ext uri="{FF2B5EF4-FFF2-40B4-BE49-F238E27FC236}">
                <a16:creationId xmlns:a16="http://schemas.microsoft.com/office/drawing/2014/main" id="{E8F2E17D-1D9E-108E-520C-7A28A93F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5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98DBF4-FF7D-A885-753B-ECEAD414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υποδέχτηκε ο λαός τις μεταρρυθμίσεις του Ιουστινιανού; Ποια αποτελέσματα είχαν;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D897C8-15D0-F565-A7D3-C43BE4DA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4" y="2476884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 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μεταρρυθμίσεις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αυτές ικανοποίησαν το λαό, αλλά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ενόχλησαν τους δήμους 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δυσαρέστησαν τους προνομιούχους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Έφεραν όμως στο κράτος πολλά χρήματα, με τα οποία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Ιουστινιανός έκανε έργα σημαντικά για την εποχή του</a:t>
            </a: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Συγκεκριμένα: 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3. Ο εξοπλισμός των στρατιωτών και τα φρούρια των συνόρων έκαναν το κράτος ασφαλέστερο.">
            <a:extLst>
              <a:ext uri="{FF2B5EF4-FFF2-40B4-BE49-F238E27FC236}">
                <a16:creationId xmlns:a16="http://schemas.microsoft.com/office/drawing/2014/main" id="{AE609B1B-8A2A-5357-D5FA-394348BF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599" y="2570187"/>
            <a:ext cx="5451627" cy="34754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6132D-2693-CEB1-28EE-11B4E9EBB894}"/>
              </a:ext>
            </a:extLst>
          </p:cNvPr>
          <p:cNvSpPr txBox="1"/>
          <p:nvPr/>
        </p:nvSpPr>
        <p:spPr>
          <a:xfrm>
            <a:off x="5934599" y="6011948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Ο εξοπλισμός των στρατιωτών και τα φρούρια των συνόρων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έκαναν το κράτος ασφαλέστερο.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12F641-FFF4-C442-928E-6BF9D810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9BD508-73EB-4765-B94D-75AF2042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90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98DBF4-FF7D-A885-753B-ECEAD414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αποτελέσματα είχαν τα μέτρα του; Τα έργα που έκανε.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D897C8-15D0-F565-A7D3-C43BE4DA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Οργάνωσε το στρατό, με βυζαντινούς κυρίως στρατιώτες, και ασφάλισε τα σύνορα με μια σειρά φρουρίων.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Συντήρησε και βελτίωσε τους δρόμους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ένωναν την πρωτεύουσα με τις επαρχίες και τις μεγάλες πόλεις της αυτοκρατορίας.</a:t>
            </a:r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Έκοψε χρυσά «βυζαντινά» νομίσματα,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τα οποία κυκλοφορούσαν σε όλο τον κόσμο και μ’ αυτά μόνο γίνονταν οι συναλλαγές.</a:t>
            </a:r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Έφερε από την Κίνα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μυστικό εκτροφής του μεταξοσκώληκα.</a:t>
            </a:r>
          </a:p>
          <a:p>
            <a:pPr>
              <a:buClr>
                <a:srgbClr val="002060"/>
              </a:buClr>
            </a:pPr>
            <a:endParaRPr lang="el-G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Picture">
            <a:extLst>
              <a:ext uri="{FF2B5EF4-FFF2-40B4-BE49-F238E27FC236}">
                <a16:creationId xmlns:a16="http://schemas.microsoft.com/office/drawing/2014/main" id="{8282B6FD-587D-AA58-01C0-8E6FC414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79" y="2373273"/>
            <a:ext cx="1945735" cy="18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">
            <a:extLst>
              <a:ext uri="{FF2B5EF4-FFF2-40B4-BE49-F238E27FC236}">
                <a16:creationId xmlns:a16="http://schemas.microsoft.com/office/drawing/2014/main" id="{EDCFDAE5-1612-CC05-BA79-74D284DA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994" y="4241719"/>
            <a:ext cx="2057572" cy="19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">
            <a:extLst>
              <a:ext uri="{FF2B5EF4-FFF2-40B4-BE49-F238E27FC236}">
                <a16:creationId xmlns:a16="http://schemas.microsoft.com/office/drawing/2014/main" id="{7412E92B-0CEC-D137-0969-9D0C73B3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23" y="4702412"/>
            <a:ext cx="3007085" cy="15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Σόλιδος Ιουστινιανού Α΄ (00619) - Βυζαντινό και Χριστιανικό Μουσείο">
            <a:extLst>
              <a:ext uri="{FF2B5EF4-FFF2-40B4-BE49-F238E27FC236}">
                <a16:creationId xmlns:a16="http://schemas.microsoft.com/office/drawing/2014/main" id="{81087E07-E064-FF56-CE18-96D348DF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48" y="2306688"/>
            <a:ext cx="2531090" cy="24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80DA6-3B8E-BB91-6175-16AF64500BC2}"/>
              </a:ext>
            </a:extLst>
          </p:cNvPr>
          <p:cNvSpPr txBox="1"/>
          <p:nvPr/>
        </p:nvSpPr>
        <p:spPr>
          <a:xfrm>
            <a:off x="5275566" y="616218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Νομίσματα (</a:t>
            </a:r>
            <a:r>
              <a:rPr lang="el-GR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σόλιδοι</a:t>
            </a: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την περιόδου του Ιουστινιανού – Βυζαντινό και Χριστιανικό Μουσείο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https://www.byzantinemuseum.gr/</a:t>
            </a:r>
            <a:endParaRPr lang="el-GR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6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5888E0B-38B4-A1B9-5105-395E8932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ΣΧΩΡΤΣΑΝΙΤΗΣ ΒΑΣΙΛΕΙΟΣ 2024-2025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91FD44-1CDF-07CC-8C58-D5FD93A8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9BC0-D8D0-42F2-B7BA-641E972BDFA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48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1667</TotalTime>
  <Words>813</Words>
  <Application>Microsoft Office PowerPoint</Application>
  <PresentationFormat>Ευρεία οθόνη</PresentationFormat>
  <Paragraphs>83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Aptos</vt:lpstr>
      <vt:lpstr>Calibri</vt:lpstr>
      <vt:lpstr>Century Gothic</vt:lpstr>
      <vt:lpstr>Roboto Condensed</vt:lpstr>
      <vt:lpstr>Wingdings 3</vt:lpstr>
      <vt:lpstr>Ιόν</vt:lpstr>
      <vt:lpstr>13. Ο Ιουστινιανός μεταρρυθμίζει τη διοίκηση και τη νομοθεσία </vt:lpstr>
      <vt:lpstr>Με μια ματιά…</vt:lpstr>
      <vt:lpstr>Ερωτήσεις κατανόησης - Επεξεργασίας</vt:lpstr>
      <vt:lpstr>Ποια ήταν η κατάσταση όταν έγινε αυτοκράτορας ο Ιουστινιανός; Ποια ήταν τα προτερήματά του;</vt:lpstr>
      <vt:lpstr>Ποιες μεταρρυθμίσεις έκανε ο Ιουστινιανός;</vt:lpstr>
      <vt:lpstr>Ποιοι ήταν οι συνεργάτες του Ιουστινιανού;</vt:lpstr>
      <vt:lpstr>Οι συνεργάτες του Ιουστινιανού –  Κάνε υποθέσεις για τα πρόσωπα που εικονίζονται</vt:lpstr>
      <vt:lpstr>Πώς υποδέχτηκε ο λαός τις μεταρρυθμίσεις του Ιουστινιανού; Ποια αποτελέσματα είχαν;</vt:lpstr>
      <vt:lpstr>Ποια αποτελέσματα είχαν τα μέτρα του; Τα έργα που έκανε.</vt:lpstr>
      <vt:lpstr>Το αποτέλεσμα…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Ο Ιουστινιανός μεταρρυθμίζει τη διοίκηση και τη νομοθεσία</dc:title>
  <dc:creator>ΒΑΣΙΛΕΙΟΣ ΣΧΩΡΤΣΑΝΙΤΗΣ</dc:creator>
  <cp:lastModifiedBy>ΒΑΣΙΛΕΙΟΣ ΣΧΩΡΤΣΑΝΙΤΗΣ</cp:lastModifiedBy>
  <cp:revision>4</cp:revision>
  <dcterms:created xsi:type="dcterms:W3CDTF">2023-11-19T15:54:30Z</dcterms:created>
  <dcterms:modified xsi:type="dcterms:W3CDTF">2024-11-13T17:18:36Z</dcterms:modified>
</cp:coreProperties>
</file>