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9144000" cy="6858000"/>
  <p:embeddedFontLst>
    <p:embeddedFont>
      <p:font typeface="AIOFGV+Calibri" panose="020F0502020204030204" pitchFamily="3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EAKKIE+Wingdings 2" pitchFamily="2" charset="2"/>
      <p:regular r:id="rId37"/>
    </p:embeddedFont>
    <p:embeddedFont>
      <p:font typeface="FDAASW+Times New Roman" panose="02020603050405020304" pitchFamily="18" charset="0"/>
      <p:regular r:id="rId38"/>
    </p:embeddedFont>
    <p:embeddedFont>
      <p:font typeface="HDLEPB+Calibri" panose="020F0502020204030204" pitchFamily="34" charset="0"/>
      <p:regular r:id="rId39"/>
    </p:embeddedFont>
    <p:embeddedFont>
      <p:font typeface="MTGJUC+Aka-AcidGR-CuttingEdge" panose="02000603000000000000"/>
      <p:regular r:id="rId40"/>
    </p:embeddedFont>
    <p:embeddedFont>
      <p:font typeface="SKWTUR+Aka-AcidGR-ContencedScript" panose="03000603000000000000" pitchFamily="49" charset="0"/>
      <p:regular r:id="rId41"/>
    </p:embeddedFont>
    <p:embeddedFont>
      <p:font typeface="Times New Roman" panose="02020603050405020304" pitchFamily="18" charset="0"/>
      <p:regular r:id="rId42"/>
    </p:embeddedFont>
    <p:embeddedFont>
      <p:font typeface="TPLIKV+Calibri Bold" panose="020F0702030404030204" pitchFamily="34" charset="0"/>
      <p:regular r:id="rId43"/>
    </p:embeddedFont>
    <p:embeddedFont>
      <p:font typeface="UPTUQK+Calibri Bold" panose="020F0702030404030204" pitchFamily="34" charset="0"/>
      <p:regular r:id="rId44"/>
    </p:embeddedFont>
    <p:embeddedFont>
      <p:font typeface="VBWDTU+Aka-AcidGR-CuttingEdge" panose="02000603000000000000"/>
      <p:regular r:id="rId45"/>
    </p:embeddedFont>
    <p:embeddedFont>
      <p:font typeface="WRBEKH+Aka-AcidGR-ContencedScript" panose="03000603000000000000" pitchFamily="49" charset="0"/>
      <p:regular r:id="rId46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94660"/>
  </p:normalViewPr>
  <p:slideViewPr>
    <p:cSldViewPr>
      <p:cViewPr varScale="1">
        <p:scale>
          <a:sx n="61" d="100"/>
          <a:sy n="61" d="100"/>
        </p:scale>
        <p:origin x="912" y="6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8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font" Target="fonts/font3.fntdata" /><Relationship Id="rId42" Type="http://schemas.openxmlformats.org/officeDocument/2006/relationships/font" Target="fonts/font11.fntdata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font" Target="fonts/font2.fntdata" /><Relationship Id="rId38" Type="http://schemas.openxmlformats.org/officeDocument/2006/relationships/font" Target="fonts/font7.fntdata" /><Relationship Id="rId46" Type="http://schemas.openxmlformats.org/officeDocument/2006/relationships/font" Target="fonts/font15.fntdata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10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font" Target="fonts/font1.fntdata" /><Relationship Id="rId37" Type="http://schemas.openxmlformats.org/officeDocument/2006/relationships/font" Target="fonts/font6.fntdata" /><Relationship Id="rId40" Type="http://schemas.openxmlformats.org/officeDocument/2006/relationships/font" Target="fonts/font9.fntdata" /><Relationship Id="rId45" Type="http://schemas.openxmlformats.org/officeDocument/2006/relationships/font" Target="fonts/font14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5.fntdata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notesMaster" Target="notesMasters/notesMaster1.xml" /><Relationship Id="rId44" Type="http://schemas.openxmlformats.org/officeDocument/2006/relationships/font" Target="fonts/font13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font" Target="fonts/font4.fntdata" /><Relationship Id="rId43" Type="http://schemas.openxmlformats.org/officeDocument/2006/relationships/font" Target="fonts/font12.fntdata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4D262-DF51-48FF-AA62-5259EC91DEC8}" type="datetimeFigureOut">
              <a:rPr lang="el-GR" smtClean="0"/>
              <a:t>22/4/2021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EF1BF-917F-4E81-A7F9-DFAC1026334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1787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EF1BF-917F-4E81-A7F9-DFAC10263346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418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nD58RR4vM" TargetMode="External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safeyoutube.net/w/yRg6" TargetMode="Externa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Zuh6" TargetMode="External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1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hyperlink" Target="https://safeyoutube.net/w/1Vg6" TargetMode="External" /><Relationship Id="rId4" Type="http://schemas.openxmlformats.org/officeDocument/2006/relationships/hyperlink" Target="https://www.youtube.com/watch?v=YjuB8D0bxKs" TargetMode="Externa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uWg6" TargetMode="External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gmwdyf-pE" TargetMode="External" /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safeyoutube.net/w/Lch6" TargetMode="Externa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youtube.net/w/Pyh6" TargetMode="External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5jKQig4aSQ" TargetMode="External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www.youtube.com/watch?v=bhUnmRo8JE4" TargetMode="Externa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1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br3y7sL-s" TargetMode="External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1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1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1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3834" y="3969664"/>
            <a:ext cx="258470" cy="3938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3712" y="6004636"/>
            <a:ext cx="242811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SKWTUR+Aka-AcidGR-ContencedScript"/>
                <a:cs typeface="SKWTUR+Aka-AcidGR-ContencedScript"/>
              </a:rPr>
              <a:t>-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704" y="6004636"/>
            <a:ext cx="26361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Μ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25918" y="6004636"/>
            <a:ext cx="2337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έ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7262" y="6004636"/>
            <a:ext cx="255079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σ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08875" y="6004636"/>
            <a:ext cx="271348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407833" y="6004636"/>
            <a:ext cx="271348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526781" y="6004636"/>
            <a:ext cx="247345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621726" y="6004636"/>
            <a:ext cx="2297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ό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780146" y="6004636"/>
            <a:ext cx="248678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μ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876425" y="6004636"/>
            <a:ext cx="215074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ι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939099" y="6004636"/>
            <a:ext cx="2361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κ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022843" y="6004636"/>
            <a:ext cx="2345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ρ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104987" y="6004636"/>
            <a:ext cx="2297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ο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182330" y="6004636"/>
            <a:ext cx="241211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γ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271141" y="6004636"/>
            <a:ext cx="2345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353284" y="6004636"/>
            <a:ext cx="271348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472232" y="6004636"/>
            <a:ext cx="244944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φ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564777" y="6004636"/>
            <a:ext cx="215074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ί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627452" y="6004636"/>
            <a:ext cx="2337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08796" y="6004636"/>
            <a:ext cx="245745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ς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881350" y="6004636"/>
            <a:ext cx="252945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χ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2981896" y="6004636"/>
            <a:ext cx="2337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61906" y="6004636"/>
            <a:ext cx="215074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ι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124581" y="6004636"/>
            <a:ext cx="2345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ρ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206724" y="6004636"/>
            <a:ext cx="2297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ο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284067" y="6004636"/>
            <a:ext cx="241211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γ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372878" y="6004636"/>
            <a:ext cx="234543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455022" y="6004636"/>
            <a:ext cx="271348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ά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573970" y="6004636"/>
            <a:ext cx="244944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φ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3666515" y="6004636"/>
            <a:ext cx="275615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ω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3789730" y="6004636"/>
            <a:ext cx="222542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WRBEKH+Aka-AcidGR-ContencedScript"/>
                <a:cs typeface="WRBEKH+Aka-AcidGR-ContencedScript"/>
              </a:rPr>
              <a:t>ν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941699" y="6004636"/>
            <a:ext cx="242811" cy="34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50"/>
              </a:lnSpc>
              <a:spcBef>
                <a:spcPts val="0"/>
              </a:spcBef>
              <a:spcAft>
                <a:spcPts val="0"/>
              </a:spcAft>
            </a:pPr>
            <a:r>
              <a:rPr sz="2100" dirty="0">
                <a:solidFill>
                  <a:srgbClr val="000000"/>
                </a:solidFill>
                <a:latin typeface="SKWTUR+Aka-AcidGR-ContencedScript"/>
                <a:cs typeface="SKWTUR+Aka-AcidGR-ContencedScript"/>
              </a:rPr>
              <a:t>-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15994" y="374001"/>
            <a:ext cx="4913930" cy="3702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335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</a:t>
            </a:r>
            <a:r>
              <a:rPr sz="2000" b="1" spc="-27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Χριστός</a:t>
            </a:r>
            <a:r>
              <a:rPr sz="2000" b="1" spc="-35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spc="-13" dirty="0">
                <a:solidFill>
                  <a:srgbClr val="FFFFFF"/>
                </a:solidFill>
                <a:latin typeface="UPTUQK+Calibri Bold"/>
                <a:cs typeface="UPTUQK+Calibri Bold"/>
              </a:rPr>
              <a:t>συγχωρεί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 μιαν</a:t>
            </a:r>
            <a:r>
              <a:rPr sz="2000" b="1" spc="-17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spc="-16" dirty="0">
                <a:solidFill>
                  <a:srgbClr val="FFFFFF"/>
                </a:solidFill>
                <a:latin typeface="UPTUQK+Calibri Bold"/>
                <a:cs typeface="UPTUQK+Calibri Bold"/>
              </a:rPr>
              <a:t>αμαρτωλή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spc="-18" dirty="0">
                <a:solidFill>
                  <a:srgbClr val="FFFFFF"/>
                </a:solidFill>
                <a:latin typeface="UPTUQK+Calibri Bold"/>
                <a:cs typeface="UPTUQK+Calibri Bold"/>
              </a:rPr>
              <a:t>γυναίκα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-22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2000" spc="22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1" dirty="0">
                <a:solidFill>
                  <a:srgbClr val="FFFFFF"/>
                </a:solidFill>
                <a:latin typeface="HDLEPB+Calibri"/>
                <a:cs typeface="HDLEPB+Calibri"/>
              </a:rPr>
              <a:t>είχε</a:t>
            </a:r>
            <a:r>
              <a:rPr sz="2000" spc="20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σώσει</a:t>
            </a:r>
            <a:r>
              <a:rPr sz="2000" spc="2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προηγουμένως</a:t>
            </a:r>
            <a:r>
              <a:rPr sz="2000" spc="2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από</a:t>
            </a:r>
            <a:r>
              <a:rPr sz="2000" spc="18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θανατική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τιμωρία,</a:t>
            </a:r>
            <a:r>
              <a:rPr sz="2000" spc="5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6" dirty="0">
                <a:solidFill>
                  <a:srgbClr val="FFFFFF"/>
                </a:solidFill>
                <a:latin typeface="HDLEPB+Calibri"/>
                <a:cs typeface="HDLEPB+Calibri"/>
              </a:rPr>
              <a:t>όπως</a:t>
            </a:r>
            <a:r>
              <a:rPr sz="2000" spc="52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συνήθιζαν</a:t>
            </a:r>
            <a:r>
              <a:rPr sz="2000" spc="51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εκείνη</a:t>
            </a:r>
            <a:r>
              <a:rPr sz="2000" spc="51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9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2000" spc="53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εποχή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στις</a:t>
            </a:r>
            <a:r>
              <a:rPr sz="2000" spc="129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περιπτώσεις</a:t>
            </a:r>
            <a:r>
              <a:rPr sz="2000" spc="13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συζυγικής</a:t>
            </a:r>
            <a:r>
              <a:rPr sz="2000" spc="13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απιστίας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1287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Η</a:t>
            </a:r>
          </a:p>
          <a:p>
            <a:pPr marL="0" marR="0">
              <a:lnSpc>
                <a:spcPts val="2401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αμαρτωλή</a:t>
            </a:r>
            <a:r>
              <a:rPr sz="2000" spc="84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γυναίκα</a:t>
            </a:r>
            <a:r>
              <a:rPr sz="2000" spc="86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συγκλονίστηκε</a:t>
            </a:r>
            <a:r>
              <a:rPr sz="2000" spc="85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από</a:t>
            </a:r>
            <a:r>
              <a:rPr sz="2000" spc="84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δύναμη</a:t>
            </a:r>
            <a:r>
              <a:rPr sz="2000" spc="94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2000" spc="9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HDLEPB+Calibri"/>
                <a:cs typeface="HDLEPB+Calibri"/>
              </a:rPr>
              <a:t>συγχώρησης</a:t>
            </a:r>
            <a:r>
              <a:rPr sz="2000" spc="93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2000" spc="92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Κυρίου</a:t>
            </a:r>
            <a:r>
              <a:rPr sz="2000" spc="92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μετανόησε</a:t>
            </a:r>
            <a:r>
              <a:rPr sz="2000" spc="11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αληθινά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1097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Έτρεξε</a:t>
            </a:r>
            <a:r>
              <a:rPr sz="2000" spc="112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στον</a:t>
            </a:r>
            <a:r>
              <a:rPr sz="2000" spc="11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Χριστό,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γονάτισε</a:t>
            </a:r>
            <a:r>
              <a:rPr sz="2000" spc="187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191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</a:t>
            </a:r>
            <a:r>
              <a:rPr sz="2000" spc="187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δάκρυα</a:t>
            </a:r>
            <a:r>
              <a:rPr sz="2000" spc="188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HDLEPB+Calibri"/>
                <a:cs typeface="HDLEPB+Calibri"/>
              </a:rPr>
              <a:t>στα</a:t>
            </a:r>
            <a:r>
              <a:rPr sz="2000" spc="187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μάτια</a:t>
            </a:r>
          </a:p>
          <a:p>
            <a:pPr marL="0" marR="0">
              <a:lnSpc>
                <a:spcPts val="2403"/>
              </a:lnSpc>
              <a:spcBef>
                <a:spcPts val="50"/>
              </a:spcBef>
              <a:spcAft>
                <a:spcPts val="0"/>
              </a:spcAft>
            </a:pP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εξομολογήθηκε</a:t>
            </a:r>
            <a:r>
              <a:rPr sz="2000" spc="12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</a:t>
            </a:r>
            <a:r>
              <a:rPr sz="2000" spc="12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αμάρτημά</a:t>
            </a:r>
            <a:r>
              <a:rPr sz="2000" spc="12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1194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spc="-16" dirty="0">
                <a:solidFill>
                  <a:srgbClr val="FFFFFF"/>
                </a:solidFill>
                <a:latin typeface="HDLEPB+Calibri"/>
                <a:cs typeface="HDLEPB+Calibri"/>
              </a:rPr>
              <a:t>Έκανε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πράξη</a:t>
            </a:r>
            <a:r>
              <a:rPr sz="2000" spc="6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</a:t>
            </a:r>
            <a:r>
              <a:rPr sz="2000" spc="5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μετάνοιά</a:t>
            </a:r>
            <a:r>
              <a:rPr sz="2000" spc="6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2000" spc="6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αλείφοντας</a:t>
            </a:r>
            <a:r>
              <a:rPr sz="2000" spc="6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</a:t>
            </a:r>
            <a:r>
              <a:rPr sz="2000" spc="6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ακριβό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μύρο</a:t>
            </a:r>
            <a:r>
              <a:rPr sz="2000" spc="15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8" dirty="0">
                <a:solidFill>
                  <a:srgbClr val="FFFFFF"/>
                </a:solidFill>
                <a:latin typeface="HDLEPB+Calibri"/>
                <a:cs typeface="HDLEPB+Calibri"/>
              </a:rPr>
              <a:t>τα</a:t>
            </a:r>
            <a:r>
              <a:rPr sz="2000" spc="18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πόδια</a:t>
            </a:r>
            <a:r>
              <a:rPr sz="2000" spc="15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2000" spc="16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Κυρίου</a:t>
            </a:r>
            <a:r>
              <a:rPr sz="2000" spc="15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34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20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στεγνώνοντάς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τα με τα μαλλιά της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15994" y="4337290"/>
            <a:ext cx="4911926" cy="653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Τέτοια</a:t>
            </a:r>
            <a:r>
              <a:rPr sz="2000" spc="28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ισχυρή</a:t>
            </a:r>
            <a:r>
              <a:rPr sz="2000" spc="26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HDLEPB+Calibri"/>
                <a:cs typeface="HDLEPB+Calibri"/>
              </a:rPr>
              <a:t>μετάνοια</a:t>
            </a:r>
            <a:r>
              <a:rPr sz="2000" spc="29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2000" spc="25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έχουμε</a:t>
            </a:r>
            <a:r>
              <a:rPr sz="2000" spc="28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6" dirty="0">
                <a:solidFill>
                  <a:srgbClr val="FFFFFF"/>
                </a:solidFill>
                <a:latin typeface="HDLEPB+Calibri"/>
                <a:cs typeface="HDLEPB+Calibri"/>
              </a:rPr>
              <a:t>όλοι</a:t>
            </a:r>
            <a:r>
              <a:rPr sz="2000" spc="3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μας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για</a:t>
            </a:r>
            <a:r>
              <a:rPr sz="2000" spc="145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τις</a:t>
            </a:r>
            <a:r>
              <a:rPr sz="2000" spc="145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μικρές</a:t>
            </a:r>
            <a:r>
              <a:rPr sz="2000" spc="146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ή</a:t>
            </a:r>
            <a:r>
              <a:rPr sz="2000" spc="145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μεγάλες</a:t>
            </a:r>
            <a:r>
              <a:rPr sz="2000" spc="146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πνευματικές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15994" y="4946890"/>
            <a:ext cx="106368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αστοχίες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46827" y="4946890"/>
            <a:ext cx="60549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μας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8555" y="4946890"/>
            <a:ext cx="48627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71665" y="4947374"/>
            <a:ext cx="128525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1"/>
              </a:lnSpc>
              <a:spcBef>
                <a:spcPts val="0"/>
              </a:spcBef>
              <a:spcAft>
                <a:spcPts val="0"/>
              </a:spcAft>
            </a:pPr>
            <a:r>
              <a:rPr sz="2000" u="sng" dirty="0">
                <a:solidFill>
                  <a:srgbClr val="FFFFFF"/>
                </a:solidFill>
                <a:latin typeface="HDLEPB+Calibri"/>
                <a:cs typeface="HDLEPB+Calibri"/>
              </a:rPr>
              <a:t>ειλικρίνεια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517382" y="4946890"/>
            <a:ext cx="41110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015994" y="5251690"/>
            <a:ext cx="4913909" cy="12634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καταφεύγουμε</a:t>
            </a:r>
            <a:r>
              <a:rPr sz="2000" spc="24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στον</a:t>
            </a:r>
            <a:r>
              <a:rPr sz="2000" spc="238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Χριστό</a:t>
            </a:r>
            <a:r>
              <a:rPr sz="2000" spc="239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243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αναγνωρίζουμε</a:t>
            </a:r>
            <a:r>
              <a:rPr sz="2000" spc="25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9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2000" spc="25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1" dirty="0">
                <a:solidFill>
                  <a:srgbClr val="FFFFFF"/>
                </a:solidFill>
                <a:latin typeface="HDLEPB+Calibri"/>
                <a:cs typeface="HDLEPB+Calibri"/>
              </a:rPr>
              <a:t>αμαρτωλότητά</a:t>
            </a:r>
            <a:r>
              <a:rPr sz="2000" spc="2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μας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231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spc="-45" dirty="0">
                <a:solidFill>
                  <a:srgbClr val="FFFFFF"/>
                </a:solidFill>
                <a:latin typeface="HDLEPB+Calibri"/>
                <a:cs typeface="HDLEPB+Calibri"/>
              </a:rPr>
              <a:t>Τότε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ο</a:t>
            </a:r>
            <a:r>
              <a:rPr sz="2000" spc="100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Κύριος</a:t>
            </a:r>
            <a:r>
              <a:rPr sz="2000" spc="10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βλέπει</a:t>
            </a:r>
            <a:r>
              <a:rPr sz="2000" spc="10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</a:t>
            </a:r>
            <a:r>
              <a:rPr sz="2000" spc="10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μετάνοια,</a:t>
            </a:r>
            <a:r>
              <a:rPr sz="2000" spc="100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συγχωρεί,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παρηγορεί</a:t>
            </a:r>
            <a:r>
              <a:rPr sz="2000" spc="-3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μάς δυναμώνει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5137" y="5511664"/>
            <a:ext cx="2088514" cy="1140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57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1800" spc="15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μυροδοχείο</a:t>
            </a:r>
            <a:r>
              <a:rPr sz="1800" spc="2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της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0" dirty="0">
                <a:solidFill>
                  <a:srgbClr val="000000"/>
                </a:solidFill>
                <a:latin typeface="HDLEPB+Calibri"/>
                <a:cs typeface="HDLEPB+Calibri"/>
              </a:rPr>
              <a:t>γυναίκας</a:t>
            </a:r>
            <a:r>
              <a:rPr sz="1800" spc="3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HDLEPB+Calibri"/>
                <a:cs typeface="HDLEPB+Calibri"/>
              </a:rPr>
              <a:t>ήταν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γεμάτο</a:t>
            </a:r>
            <a:r>
              <a:rPr sz="1800" spc="3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πολυτίμητο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μύρο</a:t>
            </a:r>
            <a:r>
              <a:rPr sz="1800" spc="1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για</a:t>
            </a:r>
            <a:r>
              <a:rPr sz="1800" spc="1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τον</a:t>
            </a:r>
            <a:r>
              <a:rPr sz="1800" spc="2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Χριστό.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089657" y="416801"/>
            <a:ext cx="4612234" cy="2272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8685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ΑΓΙΑ ΚΑΙ ΜΕΓΑΛΗ</a:t>
            </a:r>
            <a:r>
              <a:rPr sz="2700" spc="-15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ΤΕΤΑΡΤΗ</a:t>
            </a:r>
          </a:p>
          <a:p>
            <a:pPr marL="32004" marR="0">
              <a:lnSpc>
                <a:spcPts val="2829"/>
              </a:lnSpc>
              <a:spcBef>
                <a:spcPts val="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Βιώνουμε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πιο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έντονα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 μεγάλα Πάθη του Χριστού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</a:p>
          <a:p>
            <a:pPr marL="167640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προβάλλουμε την εικόνα του Νυμφίου.</a:t>
            </a:r>
            <a:r>
              <a:rPr sz="2400" spc="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ταπεινού</a:t>
            </a:r>
          </a:p>
          <a:p>
            <a:pPr marL="15240" marR="0">
              <a:lnSpc>
                <a:spcPts val="2829"/>
              </a:lnSpc>
              <a:spcBef>
                <a:spcPts val="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Θεού με το ακάνθινο στεφάνι</a:t>
            </a:r>
            <a:r>
              <a:rPr sz="24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 άγιο κεφάλι Του.</a:t>
            </a:r>
            <a:r>
              <a:rPr sz="2400" spc="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Ήδη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 τη Μεγάλη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Δευτέρα ψέλνουμε τον συγκινητικό ύμνο</a:t>
            </a:r>
          </a:p>
          <a:p>
            <a:pPr marL="1009269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«Τον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νυμφώναν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 βλέπω...».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82038" y="2825603"/>
            <a:ext cx="4629095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208266" y="3005009"/>
            <a:ext cx="1629588" cy="271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3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Ο Νυμφίος</a:t>
            </a:r>
            <a:r>
              <a:rPr sz="1400" b="1" spc="-2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Χριστός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77126" y="3777378"/>
            <a:ext cx="1968289" cy="2786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«Τὸν νυμφῶνά</a:t>
            </a:r>
          </a:p>
          <a:p>
            <a:pPr marL="19811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σου</a:t>
            </a:r>
            <a:r>
              <a:rPr sz="1800" b="1" spc="-17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βλέπω, Σωτήρ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μου κεκοσμημένον</a:t>
            </a:r>
          </a:p>
          <a:p>
            <a:pPr marL="164592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0" dirty="0">
                <a:solidFill>
                  <a:srgbClr val="FFFFFF"/>
                </a:solidFill>
                <a:latin typeface="UPTUQK+Calibri Bold"/>
                <a:cs typeface="UPTUQK+Calibri Bold"/>
              </a:rPr>
              <a:t>καὶ</a:t>
            </a:r>
            <a:r>
              <a:rPr sz="1800" b="1" spc="38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ἔνδυμα οὐκ</a:t>
            </a:r>
          </a:p>
          <a:p>
            <a:pPr marL="89916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ἔχω</a:t>
            </a:r>
            <a:r>
              <a:rPr sz="1800" b="1" dirty="0">
                <a:solidFill>
                  <a:srgbClr val="FFFFFF"/>
                </a:solidFill>
                <a:latin typeface="TPLIKV+Calibri Bold"/>
                <a:cs typeface="TPLIKV+Calibri Bold"/>
              </a:rPr>
              <a:t>,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ἵνα εἰσέλθω</a:t>
            </a:r>
          </a:p>
          <a:p>
            <a:pPr marL="48806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ἐν αὐτῷ</a:t>
            </a:r>
            <a:r>
              <a:rPr sz="1800" b="1" dirty="0">
                <a:solidFill>
                  <a:srgbClr val="FFFFFF"/>
                </a:solidFill>
                <a:latin typeface="TPLIKV+Calibri Bold"/>
                <a:cs typeface="TPLIKV+Calibri Bold"/>
              </a:rPr>
              <a:t>,</a:t>
            </a:r>
          </a:p>
          <a:p>
            <a:pPr marL="149352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λάμπρυνόν</a:t>
            </a:r>
            <a:r>
              <a:rPr sz="18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μου</a:t>
            </a:r>
          </a:p>
          <a:p>
            <a:pPr marL="201167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τὴν</a:t>
            </a:r>
            <a:r>
              <a:rPr sz="1800" b="1" spc="13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στολὴν</a:t>
            </a:r>
            <a:r>
              <a:rPr sz="1800" b="1" spc="-29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τῆς</a:t>
            </a:r>
          </a:p>
          <a:p>
            <a:pPr marL="3048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ψυχῆς</a:t>
            </a:r>
            <a:r>
              <a:rPr sz="1800" b="1" dirty="0">
                <a:solidFill>
                  <a:srgbClr val="FFFFFF"/>
                </a:solidFill>
                <a:latin typeface="TPLIKV+Calibri Bold"/>
                <a:cs typeface="TPLIKV+Calibri Bold"/>
              </a:rPr>
              <a:t>,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Φωτοδότα</a:t>
            </a:r>
          </a:p>
          <a:p>
            <a:pPr marL="173735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30" dirty="0">
                <a:solidFill>
                  <a:srgbClr val="FFFFFF"/>
                </a:solidFill>
                <a:latin typeface="UPTUQK+Calibri Bold"/>
                <a:cs typeface="UPTUQK+Calibri Bold"/>
              </a:rPr>
              <a:t>καὶ</a:t>
            </a:r>
            <a:r>
              <a:rPr sz="1800" b="1" spc="38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σῶσόν</a:t>
            </a:r>
            <a:r>
              <a:rPr sz="1800" b="1" spc="-32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με».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12543" y="3923131"/>
            <a:ext cx="2423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h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02459" y="3923131"/>
            <a:ext cx="22189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471953" y="3923131"/>
            <a:ext cx="22189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542362" y="3923131"/>
            <a:ext cx="25085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p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40812" y="3923131"/>
            <a:ext cx="2304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18841" y="3923131"/>
            <a:ext cx="2042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70657" y="3923131"/>
            <a:ext cx="28407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/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02331" y="3923131"/>
            <a:ext cx="28407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/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33395" y="3923131"/>
            <a:ext cx="27431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w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402459" y="3923131"/>
            <a:ext cx="1027175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w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277235" y="3923131"/>
            <a:ext cx="27431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w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399155" y="3923131"/>
            <a:ext cx="19476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441522" y="3923131"/>
            <a:ext cx="24414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y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533267" y="3923131"/>
            <a:ext cx="23378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o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14648" y="3923131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u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07917" y="3923131"/>
            <a:ext cx="22189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t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777412" y="3923131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u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870680" y="3923131"/>
            <a:ext cx="23469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b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952976" y="3923131"/>
            <a:ext cx="22311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e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022471" y="3923131"/>
            <a:ext cx="19476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.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064838" y="3923131"/>
            <a:ext cx="24079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c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53230" y="3923131"/>
            <a:ext cx="23378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o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34612" y="3923131"/>
            <a:ext cx="28834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m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371162" y="3923131"/>
            <a:ext cx="28407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/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502836" y="3923131"/>
            <a:ext cx="27431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w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624755" y="3923131"/>
            <a:ext cx="26090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a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732350" y="3923131"/>
            <a:ext cx="22189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t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801845" y="3923131"/>
            <a:ext cx="24079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c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90237" y="3923131"/>
            <a:ext cx="2423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h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981981" y="3923131"/>
            <a:ext cx="24688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?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076469" y="392313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v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165471" y="3923131"/>
            <a:ext cx="22677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=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239842" y="3923131"/>
            <a:ext cx="24505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P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332501" y="3923131"/>
            <a:ext cx="27706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57164" y="3923131"/>
            <a:ext cx="24810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n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552872" y="3923131"/>
            <a:ext cx="2685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D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669001" y="3923131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5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747944" y="3923131"/>
            <a:ext cx="2304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8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825972" y="3923131"/>
            <a:ext cx="25024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R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925033" y="3923131"/>
            <a:ext cx="250240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R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022874" y="3923131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FF"/>
                </a:solidFill>
                <a:latin typeface="MTGJUC+Aka-AcidGR-CuttingEdge"/>
                <a:cs typeface="MTGJUC+Aka-AcidGR-CuttingEdge"/>
                <a:hlinkClick r:id="rId3"/>
              </a:rPr>
              <a:t>4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198133" y="3923131"/>
            <a:ext cx="280416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endParaRPr sz="2400" strike="sngStrike" dirty="0">
              <a:solidFill>
                <a:srgbClr val="0000FF"/>
              </a:solidFill>
              <a:latin typeface="MTGJUC+Aka-AcidGR-CuttingEdge"/>
              <a:cs typeface="MTGJUC+Aka-AcidGR-CuttingEdge"/>
              <a:hlinkClick r:id="rId3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87070" y="4680475"/>
            <a:ext cx="2448481" cy="317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Και τι σημαίνει ο</a:t>
            </a:r>
            <a:r>
              <a:rPr sz="1800" b="1" spc="-3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Ύμνος</a:t>
            </a:r>
            <a:r>
              <a:rPr sz="1800" b="1" dirty="0">
                <a:solidFill>
                  <a:srgbClr val="FFFFFF"/>
                </a:solidFill>
                <a:latin typeface="TPLIKV+Calibri Bold"/>
                <a:cs typeface="TPLIKV+Calibri Bold"/>
              </a:rPr>
              <a:t>;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487070" y="4954795"/>
            <a:ext cx="6017557" cy="16890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«Σωτήρα</a:t>
            </a:r>
            <a:r>
              <a:rPr sz="1800" spc="49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μου,</a:t>
            </a:r>
            <a:r>
              <a:rPr sz="1800" spc="5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βλέπω</a:t>
            </a:r>
            <a:r>
              <a:rPr sz="1800" spc="49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στολισμένη</a:t>
            </a:r>
            <a:r>
              <a:rPr sz="1800" spc="5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6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1800" spc="5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αίθουσα</a:t>
            </a:r>
            <a:r>
              <a:rPr sz="1800" spc="49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800" spc="49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γάμου,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αλλά</a:t>
            </a:r>
            <a:r>
              <a:rPr sz="1800" spc="86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δεν</a:t>
            </a:r>
            <a:r>
              <a:rPr sz="1800" spc="87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FFFFFF"/>
                </a:solidFill>
                <a:latin typeface="HDLEPB+Calibri"/>
                <a:cs typeface="HDLEPB+Calibri"/>
              </a:rPr>
              <a:t>έχω</a:t>
            </a:r>
            <a:r>
              <a:rPr sz="1800" spc="88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HDLEPB+Calibri"/>
                <a:cs typeface="HDLEPB+Calibri"/>
              </a:rPr>
              <a:t>κατάλληλα</a:t>
            </a:r>
            <a:r>
              <a:rPr sz="1800" spc="87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1" dirty="0">
                <a:solidFill>
                  <a:srgbClr val="FFFFFF"/>
                </a:solidFill>
                <a:latin typeface="HDLEPB+Calibri"/>
                <a:cs typeface="HDLEPB+Calibri"/>
              </a:rPr>
              <a:t>ρούχα</a:t>
            </a:r>
            <a:r>
              <a:rPr sz="1800" spc="86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για</a:t>
            </a:r>
            <a:r>
              <a:rPr sz="1800" spc="87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800" spc="88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εισέλθω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1800" spc="855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Κάνε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λαμπερή</a:t>
            </a:r>
            <a:r>
              <a:rPr sz="1800" spc="11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τη</a:t>
            </a:r>
            <a:r>
              <a:rPr sz="1800" spc="10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στολή</a:t>
            </a:r>
            <a:r>
              <a:rPr sz="1800" spc="1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1800" spc="1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ψυχής</a:t>
            </a:r>
            <a:r>
              <a:rPr sz="1800" spc="1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μου,</a:t>
            </a:r>
            <a:r>
              <a:rPr sz="1800" spc="9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Εσύ</a:t>
            </a:r>
            <a:r>
              <a:rPr sz="1800" spc="1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800" spc="1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δίνεις</a:t>
            </a:r>
            <a:r>
              <a:rPr sz="1800" spc="11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FFFFFF"/>
                </a:solidFill>
                <a:latin typeface="HDLEPB+Calibri"/>
                <a:cs typeface="HDLEPB+Calibri"/>
              </a:rPr>
              <a:t>το</a:t>
            </a:r>
            <a:r>
              <a:rPr sz="1800" spc="12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φως,</a:t>
            </a:r>
            <a:r>
              <a:rPr sz="1800" spc="9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2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σώσε</a:t>
            </a:r>
            <a:r>
              <a:rPr sz="1800" spc="5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με»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1800" spc="507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Έτσι</a:t>
            </a:r>
            <a:r>
              <a:rPr sz="1800" spc="5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παρακαλούμε</a:t>
            </a:r>
            <a:r>
              <a:rPr sz="1800" spc="52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800" spc="50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Χριστό</a:t>
            </a:r>
            <a:r>
              <a:rPr sz="1800" spc="51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800" spc="51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καθαρίσει</a:t>
            </a:r>
            <a:r>
              <a:rPr sz="1800" spc="52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τη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στολή</a:t>
            </a:r>
            <a:r>
              <a:rPr sz="1800" spc="13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1800" spc="13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ψυχής</a:t>
            </a:r>
            <a:r>
              <a:rPr sz="1800" spc="13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μας,</a:t>
            </a:r>
            <a:r>
              <a:rPr sz="1800" spc="130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για</a:t>
            </a:r>
            <a:r>
              <a:rPr sz="1800" spc="130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800" spc="131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μπορέσουμε</a:t>
            </a:r>
            <a:r>
              <a:rPr sz="1800" spc="13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800" spc="131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πλησιάσουμε</a:t>
            </a:r>
            <a:r>
              <a:rPr sz="1800" spc="3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αυτές</a:t>
            </a:r>
            <a:r>
              <a:rPr sz="1800" spc="3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τις</a:t>
            </a:r>
            <a:r>
              <a:rPr sz="1800" spc="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μέρες,</a:t>
            </a:r>
            <a:r>
              <a:rPr sz="1800" spc="2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αλλά</a:t>
            </a:r>
            <a:r>
              <a:rPr sz="1800" spc="4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800" spc="4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σε όλη</a:t>
            </a:r>
            <a:r>
              <a:rPr sz="1800" spc="2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τη </a:t>
            </a:r>
            <a:r>
              <a:rPr sz="1800" spc="-31" dirty="0">
                <a:solidFill>
                  <a:srgbClr val="FFFFFF"/>
                </a:solidFill>
                <a:latin typeface="HDLEPB+Calibri"/>
                <a:cs typeface="HDLEPB+Calibri"/>
              </a:rPr>
              <a:t>ζωή</a:t>
            </a:r>
            <a:r>
              <a:rPr sz="1800" spc="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μας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1768714-381E-4139-B2FB-F8A3965AC008}"/>
              </a:ext>
            </a:extLst>
          </p:cNvPr>
          <p:cNvSpPr/>
          <p:nvPr/>
        </p:nvSpPr>
        <p:spPr>
          <a:xfrm>
            <a:off x="2089658" y="3016810"/>
            <a:ext cx="4519270" cy="1178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/>
              <a:t>Ας τον ψάλλουμε μαζί με Πατέρες του Αγίου Όρους:</a:t>
            </a:r>
          </a:p>
          <a:p>
            <a:r>
              <a:rPr lang="en-GB" dirty="0">
                <a:hlinkClick r:id="rId4"/>
              </a:rPr>
              <a:t>https://safeYouTube.net/w/yRg6</a:t>
            </a:r>
            <a:r>
              <a:rPr lang="el-GR" dirty="0"/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1760" y="2924944"/>
            <a:ext cx="6491778" cy="3247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92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 είπε η Αναστασία, αλλά εμένα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μ’ αρέσει κι ο άλλος Ύμνος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ψέλνουμε</a:t>
            </a:r>
          </a:p>
          <a:p>
            <a:pPr marL="55473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 κατ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άνυξη</a:t>
            </a:r>
            <a:r>
              <a:rPr sz="24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 την Κυριακή των Βαΐων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ως τη Μεγάλη Τετάρτη.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Μ’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ρέσει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διότ</a:t>
            </a: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 κρατούμε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 εξαπτέρυγα</a:t>
            </a:r>
            <a:r>
              <a:rPr sz="2400" spc="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συνοδεύουμε τον Ιερέα για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θυμιατίσει την εικόνα</a:t>
            </a: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του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Νυμφίου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.</a:t>
            </a:r>
            <a:r>
              <a:rPr sz="2400" spc="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Λέει ο Ύμνος: «Δείτε, έρχεται ο Γαμπρός</a:t>
            </a:r>
            <a:r>
              <a:rPr sz="2400" spc="-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(Νυμφίος)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καταμεσίς της</a:t>
            </a: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οικίας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καλότυχος ο δούλος,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θα τον βρει ξύπνιο,</a:t>
            </a:r>
            <a:r>
              <a:rPr sz="2400" spc="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αλλά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ανάξιος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εκείνος</a:t>
            </a:r>
            <a:r>
              <a:rPr sz="24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πι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στεί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 ύπνο.</a:t>
            </a:r>
            <a:r>
              <a:rPr sz="24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Πρόσεχε λοιπόν,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ψυχή μου,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μην αφεθείς στον ύπνο,</a:t>
            </a:r>
            <a:r>
              <a:rPr sz="2400" spc="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μην π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αρα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δοθείς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στο θάνατο 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κλειστείς έξω από τη βασιλεία. Αλλά 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σύνελθε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και</a:t>
            </a: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φώ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dirty="0" err="1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ξε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: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Είσαι Άγιος,</a:t>
            </a:r>
            <a:r>
              <a:rPr sz="2400" spc="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Άγιος, Άγιος,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Θεέ μας, μέσω της Θεοτόκου</a:t>
            </a:r>
            <a:r>
              <a:rPr sz="2400" spc="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ελέησέ μας»</a:t>
            </a:r>
            <a:r>
              <a:rPr lang="el-GR"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. Άκουσε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 στο </a:t>
            </a:r>
            <a:r>
              <a:rPr sz="2400" dirty="0" err="1">
                <a:solidFill>
                  <a:srgbClr val="FF0000"/>
                </a:solidFill>
                <a:latin typeface="MTGJUC+Aka-AcidGR-CuttingEdge"/>
                <a:cs typeface="MTGJUC+Aka-AcidGR-CuttingEdge"/>
              </a:rPr>
              <a:t>Youtube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:</a:t>
            </a:r>
            <a:endParaRPr lang="el-GR" sz="2400" spc="24" dirty="0">
              <a:solidFill>
                <a:srgbClr val="000000"/>
              </a:solidFill>
              <a:latin typeface="MTGJUC+Aka-AcidGR-CuttingEdge"/>
              <a:cs typeface="MTGJUC+Aka-AcidGR-CuttingEdg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C2CD3-DAAD-4BF2-8F1C-7315D332A0EB}"/>
              </a:ext>
            </a:extLst>
          </p:cNvPr>
          <p:cNvSpPr txBox="1"/>
          <p:nvPr/>
        </p:nvSpPr>
        <p:spPr>
          <a:xfrm>
            <a:off x="2555776" y="6171987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https://safeYouTube.net/w/Zuh6</a:t>
            </a:r>
            <a:r>
              <a:rPr lang="en-GB" dirty="0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411222" y="311511"/>
            <a:ext cx="27474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3569" y="311511"/>
            <a:ext cx="24332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24490" y="311511"/>
            <a:ext cx="214946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7036" y="311511"/>
            <a:ext cx="27474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00915" y="311511"/>
            <a:ext cx="27383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22347" y="311511"/>
            <a:ext cx="27474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144694" y="311511"/>
            <a:ext cx="214946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296636" y="311511"/>
            <a:ext cx="28054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24780" y="311511"/>
            <a:ext cx="27718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49567" y="311511"/>
            <a:ext cx="24332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Γ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640489" y="311511"/>
            <a:ext cx="27474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762836" y="311511"/>
            <a:ext cx="23477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845214" y="311511"/>
            <a:ext cx="256135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042283" y="311511"/>
            <a:ext cx="26498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154867" y="311511"/>
            <a:ext cx="27718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279654" y="311511"/>
            <a:ext cx="28054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407799" y="311511"/>
            <a:ext cx="26498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520382" y="311511"/>
            <a:ext cx="24454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612524" y="311511"/>
            <a:ext cx="256135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891538" y="677519"/>
            <a:ext cx="3499179" cy="5885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αποκορύφωμα</a:t>
            </a:r>
            <a:r>
              <a:rPr sz="2400" spc="7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  <a:r>
              <a:rPr sz="2400" spc="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Παθών</a:t>
            </a:r>
            <a:r>
              <a:rPr sz="2400" spc="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Κυρίου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72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Ημέρα</a:t>
            </a:r>
            <a:r>
              <a:rPr sz="2400" spc="7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7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γονατίζουμε</a:t>
            </a:r>
            <a:r>
              <a:rPr sz="2400" spc="7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7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ψυχή</a:t>
            </a:r>
            <a:r>
              <a:rPr sz="2400" spc="11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10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1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σώμα</a:t>
            </a:r>
            <a:r>
              <a:rPr sz="2400" spc="110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μπροστά</a:t>
            </a:r>
            <a:r>
              <a:rPr sz="2400" spc="109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</a:t>
            </a:r>
          </a:p>
          <a:p>
            <a:pPr marL="0" marR="0">
              <a:lnSpc>
                <a:spcPts val="2832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προδοσία</a:t>
            </a:r>
            <a:r>
              <a:rPr sz="2400" spc="176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78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17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σταύρωση</a:t>
            </a:r>
            <a:r>
              <a:rPr sz="2400" spc="17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</a:p>
          <a:p>
            <a:pPr marL="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Θεανθρώπου</a:t>
            </a:r>
            <a:r>
              <a:rPr sz="2400" spc="116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306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Τέτοια</a:t>
            </a:r>
            <a:r>
              <a:rPr sz="2400" spc="118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μέρα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θυμούμαστε</a:t>
            </a:r>
            <a:r>
              <a:rPr sz="2400" spc="89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8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τελευταίο</a:t>
            </a:r>
            <a:r>
              <a:rPr sz="2400" spc="8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δείπνο</a:t>
            </a:r>
            <a:r>
              <a:rPr sz="2400" spc="89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spc="80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μαζί</a:t>
            </a:r>
            <a:r>
              <a:rPr sz="2400" spc="8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80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80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μαθητές</a:t>
            </a:r>
            <a:r>
              <a:rPr sz="2400" spc="8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Συνήθεια</a:t>
            </a:r>
            <a:r>
              <a:rPr sz="2400" spc="6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6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τότε</a:t>
            </a:r>
            <a:r>
              <a:rPr sz="2400" spc="7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εποχής</a:t>
            </a:r>
            <a:r>
              <a:rPr sz="2400" spc="70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προς</a:t>
            </a:r>
            <a:r>
              <a:rPr sz="2400" spc="68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</a:p>
          <a:p>
            <a:pPr marL="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επισκέπτες</a:t>
            </a:r>
            <a:r>
              <a:rPr sz="2400" spc="10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ήταν,</a:t>
            </a:r>
            <a:r>
              <a:rPr sz="2400" spc="10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πριν</a:t>
            </a:r>
            <a:r>
              <a:rPr sz="2400" spc="10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καθίσουν</a:t>
            </a:r>
            <a:r>
              <a:rPr sz="2400" spc="10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τραπέζι</a:t>
            </a:r>
            <a:r>
              <a:rPr sz="2400" spc="110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110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φαγητό,</a:t>
            </a:r>
            <a:r>
              <a:rPr sz="2400" spc="11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11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δούλοι</a:t>
            </a:r>
            <a:r>
              <a:rPr sz="2400" spc="11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οικοδεσπότη</a:t>
            </a:r>
            <a:r>
              <a:rPr sz="2400" spc="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5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πλένουν</a:t>
            </a:r>
            <a:r>
              <a:rPr sz="2400" spc="7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5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πόδια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64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</a:p>
          <a:p>
            <a:pPr marL="0" marR="0">
              <a:lnSpc>
                <a:spcPts val="2829"/>
              </a:lnSpc>
              <a:spcBef>
                <a:spcPts val="5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ίδιο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έκανε</a:t>
            </a:r>
            <a:r>
              <a:rPr sz="2400" spc="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πλύνει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4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πόδια</a:t>
            </a:r>
            <a:r>
              <a:rPr sz="2400" spc="4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  <a:r>
              <a:rPr sz="2400" spc="4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μαθητών</a:t>
            </a:r>
            <a:r>
              <a:rPr sz="2400" spc="44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Του,</a:t>
            </a:r>
            <a:r>
              <a:rPr sz="2400" spc="46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όχι</a:t>
            </a:r>
            <a:r>
              <a:rPr sz="2400" spc="45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μόνο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παίρνει την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τελευταία θέση μεταξύ τους,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αλλά</a:t>
            </a:r>
            <a:r>
              <a:rPr sz="2400" spc="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γίνεται</a:t>
            </a:r>
            <a:r>
              <a:rPr sz="2400" spc="9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δούλος</a:t>
            </a:r>
            <a:r>
              <a:rPr sz="2400" spc="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υπηρέτης</a:t>
            </a:r>
            <a:r>
              <a:rPr sz="2400" spc="10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τους,</a:t>
            </a:r>
          </a:p>
          <a:p>
            <a:pPr marL="544067" marR="0">
              <a:lnSpc>
                <a:spcPts val="2829"/>
              </a:lnSpc>
              <a:spcBef>
                <a:spcPts val="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ακόμα και αυτού του Ιούδα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672582" y="3327162"/>
            <a:ext cx="3287699" cy="3335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Ο</a:t>
            </a:r>
            <a:r>
              <a:rPr sz="1800" spc="63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Απόστολος</a:t>
            </a:r>
            <a:r>
              <a:rPr sz="1800" spc="66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Πέτρος</a:t>
            </a:r>
            <a:r>
              <a:rPr sz="1800" spc="64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δοκίμασε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800" spc="25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αντιδράσει,</a:t>
            </a:r>
            <a:r>
              <a:rPr sz="1800" spc="25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λέγοντας</a:t>
            </a:r>
            <a:r>
              <a:rPr sz="1800" spc="24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«Κύριε,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54" dirty="0">
                <a:solidFill>
                  <a:srgbClr val="FFFFFF"/>
                </a:solidFill>
                <a:latin typeface="HDLEPB+Calibri"/>
                <a:cs typeface="HDLEPB+Calibri"/>
              </a:rPr>
              <a:t>μα</a:t>
            </a:r>
            <a:r>
              <a:rPr sz="1800" spc="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49" dirty="0">
                <a:solidFill>
                  <a:srgbClr val="FFFFFF"/>
                </a:solidFill>
                <a:latin typeface="HDLEPB+Calibri"/>
                <a:cs typeface="HDLEPB+Calibri"/>
              </a:rPr>
              <a:t>εσύ</a:t>
            </a:r>
            <a:r>
              <a:rPr sz="1800" spc="1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33" dirty="0">
                <a:solidFill>
                  <a:srgbClr val="FFFFFF"/>
                </a:solidFill>
                <a:latin typeface="HDLEPB+Calibri"/>
                <a:cs typeface="HDLEPB+Calibri"/>
              </a:rPr>
              <a:t>θα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41" dirty="0">
                <a:solidFill>
                  <a:srgbClr val="FFFFFF"/>
                </a:solidFill>
                <a:latin typeface="HDLEPB+Calibri"/>
                <a:cs typeface="HDLEPB+Calibri"/>
              </a:rPr>
              <a:t>πλύνεις</a:t>
            </a:r>
            <a:r>
              <a:rPr sz="1800" spc="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49" dirty="0">
                <a:solidFill>
                  <a:srgbClr val="FFFFFF"/>
                </a:solidFill>
                <a:latin typeface="HDLEPB+Calibri"/>
                <a:cs typeface="HDLEPB+Calibri"/>
              </a:rPr>
              <a:t>τα</a:t>
            </a:r>
            <a:r>
              <a:rPr sz="1800" spc="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38" dirty="0">
                <a:solidFill>
                  <a:srgbClr val="FFFFFF"/>
                </a:solidFill>
                <a:latin typeface="HDLEPB+Calibri"/>
                <a:cs typeface="HDLEPB+Calibri"/>
              </a:rPr>
              <a:t>πόδια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43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800" spc="-50" dirty="0">
                <a:solidFill>
                  <a:srgbClr val="FFFFFF"/>
                </a:solidFill>
                <a:latin typeface="AIOFGV+Calibri"/>
                <a:cs typeface="AIOFGV+Calibri"/>
              </a:rPr>
              <a:t>;</a:t>
            </a:r>
            <a:r>
              <a:rPr sz="1800" spc="-34" dirty="0">
                <a:solidFill>
                  <a:srgbClr val="FFFFFF"/>
                </a:solidFill>
                <a:latin typeface="HDLEPB+Calibri"/>
                <a:cs typeface="HDLEPB+Calibri"/>
              </a:rPr>
              <a:t>»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5" dirty="0">
                <a:solidFill>
                  <a:srgbClr val="FFFFFF"/>
                </a:solidFill>
                <a:latin typeface="HDLEPB+Calibri"/>
                <a:cs typeface="HDLEPB+Calibri"/>
              </a:rPr>
              <a:t>Κι</a:t>
            </a:r>
            <a:r>
              <a:rPr sz="1800" spc="-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ο</a:t>
            </a:r>
            <a:r>
              <a:rPr sz="1800" spc="-4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37" dirty="0">
                <a:solidFill>
                  <a:srgbClr val="FFFFFF"/>
                </a:solidFill>
                <a:latin typeface="HDLEPB+Calibri"/>
                <a:cs typeface="HDLEPB+Calibri"/>
              </a:rPr>
              <a:t>Χριστός</a:t>
            </a:r>
            <a:r>
              <a:rPr sz="1800" spc="-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43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800" spc="-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36" dirty="0">
                <a:solidFill>
                  <a:srgbClr val="FFFFFF"/>
                </a:solidFill>
                <a:latin typeface="HDLEPB+Calibri"/>
                <a:cs typeface="HDLEPB+Calibri"/>
              </a:rPr>
              <a:t>απάντησε</a:t>
            </a:r>
            <a:r>
              <a:rPr sz="1800" spc="-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40" dirty="0">
                <a:solidFill>
                  <a:srgbClr val="FFFFFF"/>
                </a:solidFill>
                <a:latin typeface="HDLEPB+Calibri"/>
                <a:cs typeface="HDLEPB+Calibri"/>
              </a:rPr>
              <a:t>«Αν</a:t>
            </a:r>
            <a:r>
              <a:rPr sz="1800" spc="-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41" dirty="0">
                <a:solidFill>
                  <a:srgbClr val="FFFFFF"/>
                </a:solidFill>
                <a:latin typeface="HDLEPB+Calibri"/>
                <a:cs typeface="HDLEPB+Calibri"/>
              </a:rPr>
              <a:t>δεν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σου</a:t>
            </a:r>
            <a:r>
              <a:rPr sz="1800" spc="9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FFFFFF"/>
                </a:solidFill>
                <a:latin typeface="HDLEPB+Calibri"/>
                <a:cs typeface="HDLEPB+Calibri"/>
              </a:rPr>
              <a:t>τα</a:t>
            </a:r>
            <a:r>
              <a:rPr sz="1800" spc="10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πλύνω,</a:t>
            </a:r>
            <a:r>
              <a:rPr sz="1800" spc="10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δεν</a:t>
            </a:r>
            <a:r>
              <a:rPr sz="1800" spc="8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έχεις</a:t>
            </a:r>
            <a:r>
              <a:rPr sz="1800" spc="9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θέση</a:t>
            </a:r>
            <a:r>
              <a:rPr sz="1800" spc="1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είσαι</a:t>
            </a:r>
            <a:r>
              <a:rPr sz="1800" spc="76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9" dirty="0">
                <a:solidFill>
                  <a:srgbClr val="FFFFFF"/>
                </a:solidFill>
                <a:latin typeface="HDLEPB+Calibri"/>
                <a:cs typeface="HDLEPB+Calibri"/>
              </a:rPr>
              <a:t>μαζί</a:t>
            </a:r>
            <a:r>
              <a:rPr sz="1800" spc="79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μου»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1800" spc="759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Κι</a:t>
            </a:r>
            <a:r>
              <a:rPr sz="1800" spc="75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ο</a:t>
            </a:r>
            <a:r>
              <a:rPr sz="1800" spc="76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Πέτρος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απάντησε</a:t>
            </a:r>
            <a:r>
              <a:rPr sz="1800" spc="14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ταπεινά</a:t>
            </a:r>
            <a:r>
              <a:rPr sz="1800" spc="14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30" dirty="0">
                <a:solidFill>
                  <a:srgbClr val="FFFFFF"/>
                </a:solidFill>
                <a:latin typeface="HDLEPB+Calibri"/>
                <a:cs typeface="HDLEPB+Calibri"/>
              </a:rPr>
              <a:t>«Τότε</a:t>
            </a:r>
            <a:r>
              <a:rPr sz="1800" spc="17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800" spc="14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πλύ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νεις</a:t>
            </a:r>
            <a:r>
              <a:rPr sz="1800" spc="4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όχι</a:t>
            </a:r>
            <a:r>
              <a:rPr sz="1800" spc="3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μόνο</a:t>
            </a:r>
            <a:r>
              <a:rPr sz="1800" spc="5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FFFFFF"/>
                </a:solidFill>
                <a:latin typeface="HDLEPB+Calibri"/>
                <a:cs typeface="HDLEPB+Calibri"/>
              </a:rPr>
              <a:t>τα</a:t>
            </a:r>
            <a:r>
              <a:rPr sz="1800" spc="6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πόδια</a:t>
            </a:r>
            <a:r>
              <a:rPr sz="1800" spc="3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μου,</a:t>
            </a:r>
            <a:r>
              <a:rPr sz="1800" spc="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αλλά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1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800" spc="4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FFFFFF"/>
                </a:solidFill>
                <a:latin typeface="HDLEPB+Calibri"/>
                <a:cs typeface="HDLEPB+Calibri"/>
              </a:rPr>
              <a:t>τα</a:t>
            </a:r>
            <a:r>
              <a:rPr sz="1800" spc="3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χέρια</a:t>
            </a:r>
            <a:r>
              <a:rPr sz="1800" spc="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800" spc="4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FFFFFF"/>
                </a:solidFill>
                <a:latin typeface="HDLEPB+Calibri"/>
                <a:cs typeface="HDLEPB+Calibri"/>
              </a:rPr>
              <a:t>το</a:t>
            </a:r>
            <a:r>
              <a:rPr sz="1800" spc="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2" dirty="0">
                <a:solidFill>
                  <a:srgbClr val="FFFFFF"/>
                </a:solidFill>
                <a:latin typeface="HDLEPB+Calibri"/>
                <a:cs typeface="HDLEPB+Calibri"/>
              </a:rPr>
              <a:t>κεφάλι</a:t>
            </a:r>
            <a:r>
              <a:rPr sz="1800" spc="3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μου!»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Όμοια</a:t>
            </a:r>
            <a:r>
              <a:rPr sz="1800" spc="53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4" dirty="0">
                <a:solidFill>
                  <a:srgbClr val="FFFFFF"/>
                </a:solidFill>
                <a:latin typeface="HDLEPB+Calibri"/>
                <a:cs typeface="HDLEPB+Calibri"/>
              </a:rPr>
              <a:t>κι</a:t>
            </a:r>
            <a:r>
              <a:rPr sz="1800" spc="54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εμείς,</a:t>
            </a:r>
            <a:r>
              <a:rPr sz="1800" spc="5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με</a:t>
            </a:r>
            <a:r>
              <a:rPr sz="1800" spc="53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u="sng" spc="-15" dirty="0">
                <a:solidFill>
                  <a:srgbClr val="FFFFFF"/>
                </a:solidFill>
                <a:latin typeface="HDLEPB+Calibri"/>
                <a:cs typeface="HDLEPB+Calibri"/>
              </a:rPr>
              <a:t>υπακοή</a:t>
            </a:r>
            <a:r>
              <a:rPr sz="1800" spc="53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2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FFFFFF"/>
                </a:solidFill>
                <a:latin typeface="HDLEPB+Calibri"/>
                <a:cs typeface="HDLEPB+Calibri"/>
              </a:rPr>
              <a:t>ταπείνωση</a:t>
            </a:r>
            <a:r>
              <a:rPr sz="1800" spc="82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ζούμε</a:t>
            </a:r>
            <a:r>
              <a:rPr sz="1800" spc="8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HDLEPB+Calibri"/>
                <a:cs typeface="HDLEPB+Calibri"/>
              </a:rPr>
              <a:t>μαζί</a:t>
            </a:r>
            <a:r>
              <a:rPr sz="1800" spc="84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με</a:t>
            </a:r>
            <a:r>
              <a:rPr sz="1800" spc="8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FFFFFF"/>
                </a:solidFill>
                <a:latin typeface="HDLEPB+Calibri"/>
                <a:cs typeface="HDLEPB+Calibri"/>
              </a:rPr>
              <a:t>Χριστό</a:t>
            </a:r>
            <a:r>
              <a:rPr sz="18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107692" y="3081502"/>
            <a:ext cx="6523608" cy="33241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ίδιο</a:t>
            </a:r>
            <a:r>
              <a:rPr sz="2400" spc="10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βράδυ,</a:t>
            </a:r>
            <a:r>
              <a:rPr sz="2400" spc="1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κατά</a:t>
            </a:r>
            <a:r>
              <a:rPr sz="2400" spc="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διάρκεια</a:t>
            </a:r>
            <a:r>
              <a:rPr sz="2400" spc="10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10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δείπνου</a:t>
            </a:r>
            <a:r>
              <a:rPr sz="2400" spc="1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1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μαθητές</a:t>
            </a:r>
            <a:r>
              <a:rPr sz="2400" spc="9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Του,</a:t>
            </a:r>
            <a:r>
              <a:rPr sz="2400" spc="1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παρέδωσε</a:t>
            </a:r>
          </a:p>
          <a:p>
            <a:pPr marL="0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σ’</a:t>
            </a:r>
            <a:r>
              <a:rPr sz="2400" spc="25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αυτούς</a:t>
            </a:r>
            <a:r>
              <a:rPr sz="2400" spc="28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2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Μυστήριο</a:t>
            </a:r>
            <a:r>
              <a:rPr sz="2400" spc="2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2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Θείας</a:t>
            </a:r>
            <a:r>
              <a:rPr sz="2400" spc="2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Κοινωνίας</a:t>
            </a:r>
            <a:r>
              <a:rPr sz="2400" spc="2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27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λόγια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:</a:t>
            </a:r>
            <a:r>
              <a:rPr sz="2400" spc="264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«Λάβετε</a:t>
            </a:r>
            <a:r>
              <a:rPr sz="2400" spc="26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φάγετε,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1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1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Σώμα</a:t>
            </a:r>
            <a:r>
              <a:rPr sz="2400" spc="1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μου»</a:t>
            </a:r>
            <a:r>
              <a:rPr sz="2400" spc="17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«Πίετε</a:t>
            </a:r>
            <a:r>
              <a:rPr sz="2400" spc="18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εξ</a:t>
            </a:r>
            <a:r>
              <a:rPr sz="2400" spc="18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αυτού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πάντες,</a:t>
            </a:r>
            <a:r>
              <a:rPr sz="2400" spc="1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17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1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Αίμα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8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17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δείπνο</a:t>
            </a:r>
            <a:r>
              <a:rPr sz="2400" spc="17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λέμε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«ο</a:t>
            </a:r>
            <a:r>
              <a:rPr sz="2400" spc="1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Μυστικός</a:t>
            </a:r>
            <a:r>
              <a:rPr sz="2400" spc="1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Δείπνος»,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διότι</a:t>
            </a:r>
            <a:r>
              <a:rPr sz="2400" spc="1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τότε</a:t>
            </a:r>
            <a:r>
              <a:rPr sz="2400" spc="18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τελέστηκε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</a:p>
          <a:p>
            <a:pPr marL="8382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ρώτη</a:t>
            </a:r>
            <a:r>
              <a:rPr sz="2400" spc="2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φορά</a:t>
            </a:r>
            <a:r>
              <a:rPr sz="2400" spc="2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2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Μυστήριο</a:t>
            </a:r>
            <a:r>
              <a:rPr sz="2400" spc="23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2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Θείας</a:t>
            </a:r>
            <a:r>
              <a:rPr sz="2400" spc="2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Κοινωνίας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4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2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spc="2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έδωσε</a:t>
            </a:r>
            <a:r>
              <a:rPr sz="2400" spc="2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2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εντολή</a:t>
            </a:r>
          </a:p>
          <a:p>
            <a:pPr marL="99159" marR="0">
              <a:lnSpc>
                <a:spcPts val="2832"/>
              </a:lnSpc>
              <a:spcBef>
                <a:spcPts val="4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28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30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κάνετε</a:t>
            </a:r>
            <a:r>
              <a:rPr sz="2400" spc="29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29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30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θυμάστε»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93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400" spc="2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τότε,</a:t>
            </a:r>
            <a:r>
              <a:rPr sz="2400" spc="28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διά</a:t>
            </a:r>
            <a:r>
              <a:rPr sz="2400" spc="28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  <a:r>
              <a:rPr sz="2400" spc="29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Αποστόλων</a:t>
            </a:r>
            <a:r>
              <a:rPr sz="2400" spc="2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</a:p>
          <a:p>
            <a:pPr marL="100583" marR="0">
              <a:lnSpc>
                <a:spcPts val="2829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έσω</a:t>
            </a:r>
            <a:r>
              <a:rPr sz="2400" spc="2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29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Εκκλησίας,</a:t>
            </a:r>
            <a:r>
              <a:rPr sz="2400" spc="28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συνεχίζεται</a:t>
            </a:r>
            <a:r>
              <a:rPr sz="2400" spc="27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μέχρι</a:t>
            </a:r>
            <a:r>
              <a:rPr sz="2400" spc="29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σήμερα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9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Γι’</a:t>
            </a:r>
            <a:r>
              <a:rPr sz="2400" spc="28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2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3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μέχρι</a:t>
            </a:r>
            <a:r>
              <a:rPr sz="2400" spc="2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σήμερα</a:t>
            </a:r>
          </a:p>
          <a:p>
            <a:pPr marL="77419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ειτουργούμαστε</a:t>
            </a:r>
            <a:r>
              <a:rPr sz="2400" spc="14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</a:t>
            </a:r>
            <a:r>
              <a:rPr sz="2400" spc="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Εκκλησία</a:t>
            </a:r>
            <a:r>
              <a:rPr sz="2400" spc="8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Κοινωνούμε</a:t>
            </a:r>
            <a:r>
              <a:rPr sz="2400" spc="1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Σώμα</a:t>
            </a:r>
            <a:r>
              <a:rPr sz="2400" spc="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Αίμα</a:t>
            </a:r>
            <a:r>
              <a:rPr sz="2400" spc="8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</a:p>
          <a:p>
            <a:pPr marL="275843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Δόξα τω Θεώ! Βλέπεις στην εικόνα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 Αποστόλους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κοινωνούν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43633" y="335635"/>
            <a:ext cx="5237048" cy="1128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40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spc="40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spc="40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καταφεύγει</a:t>
            </a:r>
            <a:r>
              <a:rPr sz="2400" spc="40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4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μεγάλο</a:t>
            </a:r>
            <a:r>
              <a:rPr sz="2400" spc="40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όπλο</a:t>
            </a:r>
            <a:r>
              <a:rPr sz="2400" spc="40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42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προσευχής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Γνωρίζει ότι ο μαθητής του Ιούδας </a:t>
            </a:r>
            <a:r>
              <a:rPr sz="2400" spc="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-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καταφθάσει από στιγμή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σε στιγμή</a:t>
            </a:r>
            <a:r>
              <a:rPr sz="2400" spc="-1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 πλήθος</a:t>
            </a:r>
            <a:r>
              <a:rPr sz="2400" spc="1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στρατιωτών για</a:t>
            </a:r>
            <a:r>
              <a:rPr sz="2400" spc="-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τον καταδώσει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35145" y="2328392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7370" y="2328392"/>
            <a:ext cx="22585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530826" y="2328392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37507" y="2328392"/>
            <a:ext cx="2685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52721" y="2328392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32274" y="2328392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70069" y="2328392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82845" y="2328392"/>
            <a:ext cx="19812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52009" y="2328392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238267" y="2328392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320868" y="2328392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00421" y="2328392"/>
            <a:ext cx="25847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06491" y="2328392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585434" y="2328392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692114" y="2328392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774715" y="2328392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978398" y="2328392"/>
            <a:ext cx="23622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062218" y="2328392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137503" y="2328392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216446" y="2328392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418834" y="2328392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501435" y="2328392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6615125" y="2328392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704127" y="2328392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782766" y="2328392"/>
            <a:ext cx="2042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6834582" y="2328392"/>
            <a:ext cx="22707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033006" y="2328392"/>
            <a:ext cx="2529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7133590" y="2328392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7246671" y="2328392"/>
            <a:ext cx="22707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7446264" y="2328392"/>
            <a:ext cx="23622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7530084" y="2328392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7605370" y="2328392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7691628" y="2328392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7921752" y="2328392"/>
            <a:ext cx="2685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8037880" y="2328392"/>
            <a:ext cx="22585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8111337" y="2328392"/>
            <a:ext cx="2042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8163153" y="2328392"/>
            <a:ext cx="25633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8266176" y="2328392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8496300" y="2328392"/>
            <a:ext cx="2685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8612124" y="2328392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4335145" y="2694152"/>
            <a:ext cx="4547032" cy="3700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είχε</a:t>
            </a:r>
            <a:r>
              <a:rPr sz="2400" spc="1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ως</a:t>
            </a:r>
            <a:r>
              <a:rPr sz="2400" spc="1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άνθρωπος</a:t>
            </a:r>
            <a:r>
              <a:rPr sz="2400" spc="1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</a:t>
            </a:r>
            <a:r>
              <a:rPr sz="2400" spc="1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καρδιά</a:t>
            </a:r>
            <a:r>
              <a:rPr sz="2400" spc="1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1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1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1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προδοσία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400" spc="37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38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μαθητή</a:t>
            </a:r>
            <a:r>
              <a:rPr sz="2400" spc="39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37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τόσα</a:t>
            </a:r>
            <a:r>
              <a:rPr sz="2400" spc="3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χρόνια</a:t>
            </a:r>
            <a:r>
              <a:rPr sz="2400" spc="39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ήταν</a:t>
            </a:r>
            <a:r>
              <a:rPr sz="2400" spc="37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μαζί</a:t>
            </a:r>
            <a:r>
              <a:rPr sz="2400" spc="39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;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Πόσο</a:t>
            </a:r>
            <a:r>
              <a:rPr sz="2400" spc="1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πόνο</a:t>
            </a:r>
            <a:r>
              <a:rPr sz="2400" spc="1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1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ένιωθε</a:t>
            </a:r>
            <a:r>
              <a:rPr sz="2400" spc="1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</a:t>
            </a:r>
            <a:r>
              <a:rPr sz="2400" spc="1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σύλληψη</a:t>
            </a:r>
            <a:r>
              <a:rPr sz="2400" spc="1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σαν</a:t>
            </a:r>
            <a:r>
              <a:rPr sz="2400" spc="1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εγκληματίας,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18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ανθρώπους</a:t>
            </a:r>
            <a:r>
              <a:rPr sz="2400" spc="18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1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μόνο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αγάπη</a:t>
            </a:r>
            <a:r>
              <a:rPr sz="2400" spc="1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18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πρόσφερε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;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Πόση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λύπη</a:t>
            </a:r>
            <a:r>
              <a:rPr sz="2400" spc="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ένιωθε</a:t>
            </a:r>
            <a:r>
              <a:rPr sz="2400" spc="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όταν</a:t>
            </a:r>
            <a:r>
              <a:rPr sz="2400" spc="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4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έβλεπε</a:t>
            </a:r>
            <a:r>
              <a:rPr sz="2400" spc="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4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μαθητές</a:t>
            </a:r>
            <a:r>
              <a:rPr sz="2400" spc="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σκορπίζονται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στιγμές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-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Πάθους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;</a:t>
            </a:r>
            <a:r>
              <a:rPr sz="2400" spc="-27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Όταν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‘βλεπε</a:t>
            </a:r>
          </a:p>
          <a:p>
            <a:pPr marL="0" marR="0">
              <a:lnSpc>
                <a:spcPts val="2829"/>
              </a:lnSpc>
              <a:spcBef>
                <a:spcPts val="5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2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μαθητή</a:t>
            </a:r>
            <a:r>
              <a:rPr sz="2400" spc="2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27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Πέτρο</a:t>
            </a:r>
            <a:r>
              <a:rPr sz="2400" spc="2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2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2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αρνείται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;</a:t>
            </a:r>
            <a:r>
              <a:rPr sz="2400" spc="259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Καταθέτει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28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πόνο</a:t>
            </a:r>
            <a:r>
              <a:rPr sz="2400" spc="2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2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30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29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τέλος</a:t>
            </a:r>
            <a:r>
              <a:rPr sz="2400" spc="29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29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προσευχής</a:t>
            </a:r>
            <a:r>
              <a:rPr sz="2400" spc="2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υπακούει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θέλημα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Θεού Πατέρα,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λέγοντας</a:t>
            </a:r>
            <a:r>
              <a:rPr sz="24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«γενηθήτω το</a:t>
            </a:r>
          </a:p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θέλημά Σου</a:t>
            </a:r>
            <a:r>
              <a:rPr sz="2400" dirty="0">
                <a:solidFill>
                  <a:srgbClr val="9E0000"/>
                </a:solidFill>
                <a:latin typeface="FDAASW+Times New Roman"/>
                <a:cs typeface="FDAASW+Times New Roman"/>
              </a:rPr>
              <a:t>·</a:t>
            </a:r>
            <a:r>
              <a:rPr sz="2400" spc="125" dirty="0">
                <a:solidFill>
                  <a:srgbClr val="9E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όχι όπως</a:t>
            </a:r>
            <a:r>
              <a:rPr sz="2400" spc="15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εγώ</a:t>
            </a:r>
            <a:r>
              <a:rPr sz="2400" spc="1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θέλω, αλλά όπως</a:t>
            </a:r>
            <a:r>
              <a:rPr sz="2400" spc="15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εσύ»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42900" y="5559822"/>
            <a:ext cx="3644673" cy="1140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5" dirty="0">
                <a:solidFill>
                  <a:srgbClr val="000000"/>
                </a:solidFill>
                <a:latin typeface="HDLEPB+Calibri"/>
                <a:cs typeface="HDLEPB+Calibri"/>
              </a:rPr>
              <a:t>Τις</a:t>
            </a:r>
            <a:r>
              <a:rPr sz="1800" spc="10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4" dirty="0">
                <a:solidFill>
                  <a:srgbClr val="000000"/>
                </a:solidFill>
                <a:latin typeface="HDLEPB+Calibri"/>
                <a:cs typeface="HDLEPB+Calibri"/>
              </a:rPr>
              <a:t>ώρες</a:t>
            </a:r>
            <a:r>
              <a:rPr sz="1800" spc="9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2" dirty="0">
                <a:solidFill>
                  <a:srgbClr val="000000"/>
                </a:solidFill>
                <a:latin typeface="HDLEPB+Calibri"/>
                <a:cs typeface="HDLEPB+Calibri"/>
              </a:rPr>
              <a:t>της</a:t>
            </a:r>
            <a:r>
              <a:rPr sz="1800" spc="8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0" dirty="0">
                <a:solidFill>
                  <a:srgbClr val="000000"/>
                </a:solidFill>
                <a:latin typeface="HDLEPB+Calibri"/>
                <a:cs typeface="HDLEPB+Calibri"/>
              </a:rPr>
              <a:t>αγωνίας,</a:t>
            </a:r>
            <a:r>
              <a:rPr sz="1800" spc="9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1" dirty="0">
                <a:solidFill>
                  <a:srgbClr val="000000"/>
                </a:solidFill>
                <a:latin typeface="HDLEPB+Calibri"/>
                <a:cs typeface="HDLEPB+Calibri"/>
              </a:rPr>
              <a:t>προσευχόταν</a:t>
            </a:r>
            <a:r>
              <a:rPr sz="1800" spc="9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Χριστός</a:t>
            </a:r>
            <a:r>
              <a:rPr sz="1800" spc="14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7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16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HDLEPB+Calibri"/>
                <a:cs typeface="HDLEPB+Calibri"/>
              </a:rPr>
              <a:t>οι</a:t>
            </a:r>
            <a:r>
              <a:rPr sz="1800" spc="13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μαθητές</a:t>
            </a:r>
            <a:r>
              <a:rPr sz="1800" spc="14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κοιμούνταν…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spc="-39" dirty="0">
                <a:solidFill>
                  <a:srgbClr val="000000"/>
                </a:solidFill>
                <a:latin typeface="HDLEPB+Calibri"/>
                <a:cs typeface="HDLEPB+Calibri"/>
              </a:rPr>
              <a:t>Τους</a:t>
            </a:r>
            <a:r>
              <a:rPr sz="1800" spc="130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προέτρεψε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:</a:t>
            </a:r>
            <a:r>
              <a:rPr sz="1800" spc="1262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«Να</a:t>
            </a:r>
            <a:r>
              <a:rPr sz="1800" spc="127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είστε</a:t>
            </a:r>
            <a:r>
              <a:rPr sz="1800" spc="125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15" dirty="0">
                <a:solidFill>
                  <a:srgbClr val="000000"/>
                </a:solidFill>
                <a:latin typeface="HDLEPB+Calibri"/>
                <a:cs typeface="HDLEPB+Calibri"/>
              </a:rPr>
              <a:t>σε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u="sng" dirty="0">
                <a:solidFill>
                  <a:srgbClr val="000000"/>
                </a:solidFill>
                <a:latin typeface="HDLEPB+Calibri"/>
                <a:cs typeface="HDLEPB+Calibri"/>
              </a:rPr>
              <a:t>εγρήγορση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4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να</a:t>
            </a:r>
            <a:r>
              <a:rPr sz="1800" spc="2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προσεύχεστε»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7972" y="253508"/>
            <a:ext cx="8267797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Μεγάλη</a:t>
            </a:r>
            <a:r>
              <a:rPr sz="1800" b="1" spc="165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πνευματική</a:t>
            </a:r>
            <a:r>
              <a:rPr sz="1800" b="1" spc="17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ανάπαυση</a:t>
            </a:r>
            <a:r>
              <a:rPr sz="1800" b="1" spc="166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UPTUQK+Calibri Bold"/>
                <a:cs typeface="UPTUQK+Calibri Bold"/>
              </a:rPr>
              <a:t>και</a:t>
            </a:r>
            <a:r>
              <a:rPr sz="1800" b="1" spc="19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δύναμη</a:t>
            </a:r>
            <a:r>
              <a:rPr sz="1800" b="1" spc="164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κερδίζει</a:t>
            </a:r>
            <a:r>
              <a:rPr sz="1800" b="1" spc="167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</a:t>
            </a:r>
            <a:r>
              <a:rPr sz="1800" b="1" spc="176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καθένας</a:t>
            </a:r>
            <a:r>
              <a:rPr sz="1800" b="1" spc="184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από</a:t>
            </a:r>
            <a:r>
              <a:rPr sz="1800" b="1" spc="175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UPTUQK+Calibri Bold"/>
                <a:cs typeface="UPTUQK+Calibri Bold"/>
              </a:rPr>
              <a:t>την</a:t>
            </a:r>
            <a:r>
              <a:rPr sz="1800" b="1" spc="190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u="sng" dirty="0">
                <a:solidFill>
                  <a:srgbClr val="FFFFFF"/>
                </a:solidFill>
                <a:latin typeface="UPTUQK+Calibri Bold"/>
                <a:cs typeface="UPTUQK+Calibri Bold"/>
              </a:rPr>
              <a:t>προσευχή</a:t>
            </a:r>
            <a:r>
              <a:rPr sz="1800" b="1" dirty="0">
                <a:solidFill>
                  <a:srgbClr val="FFFFFF"/>
                </a:solidFill>
                <a:latin typeface="TPLIKV+Calibri Bold"/>
                <a:cs typeface="TPLIKV+Calibri Bold"/>
              </a:rPr>
              <a:t>.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 Σταύρος </a:t>
            </a:r>
            <a:r>
              <a:rPr sz="1800" b="1" spc="-12" dirty="0">
                <a:solidFill>
                  <a:srgbClr val="FFFFFF"/>
                </a:solidFill>
                <a:latin typeface="UPTUQK+Calibri Bold"/>
                <a:cs typeface="UPTUQK+Calibri Bold"/>
              </a:rPr>
              <a:t>κι</a:t>
            </a:r>
            <a:r>
              <a:rPr sz="1800" b="1" spc="14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η Αναστασία</a:t>
            </a:r>
            <a:r>
              <a:rPr sz="1800" b="1" spc="-26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θα</a:t>
            </a:r>
            <a:r>
              <a:rPr sz="1800" b="1" spc="-10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μοιραστούν</a:t>
            </a:r>
            <a:r>
              <a:rPr sz="1800" b="1" spc="-25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μαζί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σου</a:t>
            </a:r>
            <a:r>
              <a:rPr sz="1800" b="1" spc="-16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κάποιες, αλλά</a:t>
            </a:r>
            <a:r>
              <a:rPr sz="1800" b="1" spc="-24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θυμήσου</a:t>
            </a:r>
            <a:r>
              <a:rPr sz="1800" b="1" spc="-30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spc="-12" dirty="0">
                <a:solidFill>
                  <a:srgbClr val="FFFFFF"/>
                </a:solidFill>
                <a:latin typeface="UPTUQK+Calibri Bold"/>
                <a:cs typeface="UPTUQK+Calibri Bold"/>
              </a:rPr>
              <a:t>κι</a:t>
            </a:r>
            <a:r>
              <a:rPr sz="1800" b="1" spc="14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εσύ…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63268" y="1493246"/>
            <a:ext cx="5743956" cy="2958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7828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Ξέρεις την ευχή του Αγίου</a:t>
            </a:r>
            <a:r>
              <a:rPr sz="2400" spc="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Εφραίμ του Σύρου</a:t>
            </a:r>
            <a:r>
              <a:rPr sz="2400" spc="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λέμε συχνά</a:t>
            </a:r>
            <a:r>
              <a:rPr sz="2400" spc="-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</a:p>
          <a:p>
            <a:pPr marL="23622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περίοδο της Μεγάλης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Τεσσαρακοστής;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Παρακαλούμε τον Χριστό 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</a:p>
          <a:p>
            <a:pPr marL="97536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απομακρύνει από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εμάς τις αμαρτίες 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μας χαρίσει αρετές. Δες: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«Κύριε</a:t>
            </a:r>
            <a:r>
              <a:rPr sz="2400" spc="6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6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Δέσποτα</a:t>
            </a:r>
            <a:r>
              <a:rPr sz="2400" spc="6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6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ζωής</a:t>
            </a:r>
            <a:r>
              <a:rPr sz="2400" spc="6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μου,</a:t>
            </a:r>
            <a:r>
              <a:rPr sz="2400" spc="6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πνεύμα</a:t>
            </a:r>
            <a:r>
              <a:rPr sz="2400" spc="6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αργίας,</a:t>
            </a:r>
            <a:r>
              <a:rPr sz="2400" spc="6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περιεργε</a:t>
            </a:r>
          </a:p>
          <a:p>
            <a:pPr marL="0" marR="0">
              <a:lnSpc>
                <a:spcPts val="2832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φιλαρχίας</a:t>
            </a:r>
            <a:r>
              <a:rPr sz="2400" spc="7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77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αργολογίας</a:t>
            </a:r>
            <a:r>
              <a:rPr sz="2400" spc="77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μη</a:t>
            </a:r>
            <a:r>
              <a:rPr sz="2400" spc="78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</a:t>
            </a:r>
            <a:r>
              <a:rPr sz="2400" spc="78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δώσεις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78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Πνεύμα</a:t>
            </a:r>
            <a:r>
              <a:rPr sz="2400" spc="77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σωφροσύ</a:t>
            </a:r>
          </a:p>
          <a:p>
            <a:pPr marL="0" marR="0">
              <a:lnSpc>
                <a:spcPts val="2829"/>
              </a:lnSpc>
              <a:spcBef>
                <a:spcPts val="49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ταπεινοφροσύνης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,</a:t>
            </a:r>
            <a:r>
              <a:rPr sz="2400" spc="1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υπομονής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 </a:t>
            </a: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αγάπης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χάρισέ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μου,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δούλου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5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spc="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Ναι 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Κύριε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Βασιλεύ,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δώρισέ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βλέπω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δικά</a:t>
            </a:r>
            <a:r>
              <a:rPr sz="2400" spc="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αμαρτήματα</a:t>
            </a:r>
            <a:r>
              <a:rPr sz="2400" spc="-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μην κατακρίνω</a:t>
            </a:r>
            <a:r>
              <a:rPr sz="2400" spc="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αδελφό μου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7672" y="4419961"/>
            <a:ext cx="27718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072459" y="4419961"/>
            <a:ext cx="24911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69178" y="4419961"/>
            <a:ext cx="22593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242708" y="4419961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316543" y="4419961"/>
            <a:ext cx="23508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399227" y="4419961"/>
            <a:ext cx="259186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506013" y="4419961"/>
            <a:ext cx="25308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06698" y="4419961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85415" y="4419961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74506" y="4419961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48341" y="4419961"/>
            <a:ext cx="22715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16250" y="4419961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095882" y="4419961"/>
            <a:ext cx="20426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147750" y="4419961"/>
            <a:ext cx="23874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234094" y="4419961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347288" y="4419961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476498" y="4419961"/>
            <a:ext cx="27383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597929" y="4419961"/>
            <a:ext cx="24911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ύ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694647" y="4419961"/>
            <a:ext cx="23020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772449" y="4419961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810282" y="4419961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980942" y="4419961"/>
            <a:ext cx="23874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067286" y="4419961"/>
            <a:ext cx="23142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4146308" y="4419961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221669" y="4419961"/>
            <a:ext cx="24911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318388" y="4419961"/>
            <a:ext cx="22715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484243" y="4419961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597437" y="4419961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635270" y="4419961"/>
            <a:ext cx="28115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764024" y="4419961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851589" y="4419961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931221" y="4419961"/>
            <a:ext cx="22715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099939" y="4419961"/>
            <a:ext cx="23142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178961" y="4419961"/>
            <a:ext cx="28115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307715" y="4419961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88559" y="4419961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601753" y="4419961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639586" y="4419961"/>
            <a:ext cx="28115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ώ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768340" y="4419961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855905" y="4419961"/>
            <a:ext cx="28115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984659" y="4419961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6072505" y="4419961"/>
            <a:ext cx="194809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6209665" y="4419961"/>
            <a:ext cx="274747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332012" y="4419961"/>
            <a:ext cx="25308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432697" y="4419961"/>
            <a:ext cx="259186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539484" y="4419961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627353" y="4419961"/>
            <a:ext cx="24972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»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724777" y="4419961"/>
            <a:ext cx="194809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937564" y="5305019"/>
            <a:ext cx="6234662" cy="1138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Μια</a:t>
            </a:r>
            <a:r>
              <a:rPr sz="2400" spc="4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άλλη</a:t>
            </a:r>
            <a:r>
              <a:rPr sz="2400" spc="4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πολύ</a:t>
            </a:r>
            <a:r>
              <a:rPr sz="2400" spc="44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μικρή</a:t>
            </a:r>
            <a:r>
              <a:rPr sz="2400" spc="4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4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εύκολη</a:t>
            </a:r>
            <a:r>
              <a:rPr sz="2400" spc="4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προσευχή,</a:t>
            </a:r>
            <a:r>
              <a:rPr sz="2400" spc="4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γνωστή</a:t>
            </a:r>
            <a:r>
              <a:rPr sz="2400" spc="4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ως</a:t>
            </a:r>
            <a:r>
              <a:rPr sz="2400" spc="44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4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«ευχή</a:t>
            </a:r>
            <a:r>
              <a:rPr sz="2400" spc="4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</a:p>
          <a:p>
            <a:pPr marL="0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Ιησού»,</a:t>
            </a:r>
            <a:r>
              <a:rPr sz="2400" spc="6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μπορεί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γίνει</a:t>
            </a:r>
            <a:r>
              <a:rPr sz="2400" spc="5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κομποσχοίνι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6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Πάρε</a:t>
            </a:r>
            <a:r>
              <a:rPr sz="2400" spc="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κομποσχόινι</a:t>
            </a:r>
            <a:r>
              <a:rPr sz="2400" spc="5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</a:p>
          <a:p>
            <a:pPr marL="0" marR="0">
              <a:lnSpc>
                <a:spcPts val="2829"/>
              </a:lnSpc>
              <a:spcBef>
                <a:spcPts val="17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κάθε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κόμπο που κρατάς,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επαναλάμβανε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:</a:t>
            </a:r>
            <a:r>
              <a:rPr sz="2400" spc="1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«Κύριε Ιησού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Χριστέ, ελέησόν με»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9003" y="3032480"/>
            <a:ext cx="4507712" cy="3333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10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πολύ</a:t>
            </a:r>
            <a:r>
              <a:rPr sz="2400" spc="10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άσχημο</a:t>
            </a:r>
            <a:r>
              <a:rPr sz="2400" spc="9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</a:t>
            </a:r>
            <a:r>
              <a:rPr sz="2400" spc="10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προδίδουν</a:t>
            </a:r>
            <a:r>
              <a:rPr sz="2400" spc="10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φίλοι</a:t>
            </a:r>
            <a:r>
              <a:rPr sz="2400" spc="10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1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δες</a:t>
            </a:r>
            <a:r>
              <a:rPr sz="2400" spc="47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4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4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Ιούδας</a:t>
            </a:r>
            <a:r>
              <a:rPr sz="2400" spc="4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διάλεξε</a:t>
            </a:r>
            <a:r>
              <a:rPr sz="2400" spc="48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4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δείξει</a:t>
            </a:r>
            <a:r>
              <a:rPr sz="2400" spc="4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ποιος</a:t>
            </a:r>
            <a:r>
              <a:rPr sz="2400" spc="4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4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spc="1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στους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εξαγριωμένους</a:t>
            </a:r>
            <a:r>
              <a:rPr sz="2400" spc="17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στρατιώτες</a:t>
            </a:r>
            <a:r>
              <a:rPr sz="2400" spc="17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ένα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φιλί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Τραγική</a:t>
            </a:r>
            <a:r>
              <a:rPr sz="2400" spc="2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ειρωνεία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54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Κι</a:t>
            </a:r>
            <a:r>
              <a:rPr sz="2400" spc="2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ύστερα</a:t>
            </a:r>
            <a:r>
              <a:rPr sz="2400" spc="2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σκέφτεται</a:t>
            </a:r>
            <a:r>
              <a:rPr sz="2400" spc="2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ότι</a:t>
            </a:r>
            <a:r>
              <a:rPr sz="2400" spc="2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ίσως</a:t>
            </a:r>
            <a:r>
              <a:rPr sz="2400" spc="24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δεν</a:t>
            </a:r>
          </a:p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έπρεπε</a:t>
            </a:r>
            <a:r>
              <a:rPr sz="2400" dirty="0">
                <a:solidFill>
                  <a:srgbClr val="000000"/>
                </a:solidFill>
                <a:latin typeface="FDAASW+Times New Roman"/>
                <a:cs typeface="FDAASW+Times New Roman"/>
              </a:rPr>
              <a:t>·</a:t>
            </a:r>
            <a:r>
              <a:rPr sz="24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τρέχει</a:t>
            </a:r>
            <a:r>
              <a:rPr sz="2400" spc="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επιστρέψει τα 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30</a:t>
            </a:r>
            <a:r>
              <a:rPr sz="2400" spc="14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αργυρά</a:t>
            </a:r>
            <a:r>
              <a:rPr sz="2400" spc="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νομίσματα</a:t>
            </a:r>
          </a:p>
          <a:p>
            <a:pPr marL="0" marR="0">
              <a:lnSpc>
                <a:spcPts val="2798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1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πήρε</a:t>
            </a:r>
            <a:r>
              <a:rPr sz="2400" spc="20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ως</a:t>
            </a:r>
            <a:r>
              <a:rPr sz="2400" spc="20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αμοιβή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0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Και,</a:t>
            </a:r>
            <a:r>
              <a:rPr sz="2400" spc="20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δες</a:t>
            </a:r>
            <a:r>
              <a:rPr sz="2400" spc="20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</a:t>
            </a:r>
            <a:r>
              <a:rPr sz="2400" spc="1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άλλη</a:t>
            </a:r>
            <a:r>
              <a:rPr sz="2400" spc="20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εικόνα,</a:t>
            </a:r>
            <a:r>
              <a:rPr sz="2400" spc="2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Αρχιερείς</a:t>
            </a:r>
            <a:r>
              <a:rPr sz="2400" spc="6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αρνούνται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επιστροφή</a:t>
            </a:r>
            <a:r>
              <a:rPr sz="2400" spc="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  <a:r>
              <a:rPr sz="2400" spc="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χρημάτων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6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κακό</a:t>
            </a:r>
            <a:r>
              <a:rPr sz="2400" spc="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έγινε,</a:t>
            </a:r>
            <a:r>
              <a:rPr sz="2400" spc="4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οδηγούν</a:t>
            </a:r>
            <a:r>
              <a:rPr sz="2400" spc="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</a:t>
            </a:r>
            <a:r>
              <a:rPr sz="2400" spc="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στους</a:t>
            </a:r>
            <a:r>
              <a:rPr sz="2400" spc="4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δικαστές</a:t>
            </a:r>
            <a:r>
              <a:rPr sz="2400" spc="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</a:p>
          <a:p>
            <a:pPr marL="0" marR="0">
              <a:lnSpc>
                <a:spcPts val="2832"/>
              </a:lnSpc>
              <a:spcBef>
                <a:spcPts val="12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καταδικάζουν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 σταυρικό θάνατο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98718" y="5525639"/>
            <a:ext cx="2944409" cy="105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530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E46C0A"/>
                </a:solidFill>
                <a:latin typeface="EAKKIE+Wingdings 2"/>
                <a:cs typeface="EAKKIE+Wingdings 2"/>
              </a:rPr>
              <a:t></a:t>
            </a:r>
            <a:r>
              <a:rPr sz="2400" spc="-36" dirty="0">
                <a:solidFill>
                  <a:srgbClr val="E46C0A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Ο</a:t>
            </a:r>
            <a:r>
              <a:rPr sz="1500" b="1" spc="18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Χριστός</a:t>
            </a:r>
            <a:r>
              <a:rPr sz="1500" b="1" spc="17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δικάστηκε</a:t>
            </a:r>
            <a:r>
              <a:rPr sz="1500" b="1" spc="18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από</a:t>
            </a:r>
            <a:r>
              <a:rPr sz="1500" b="1" spc="17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τρεις</a:t>
            </a:r>
          </a:p>
          <a:p>
            <a:pPr marL="0" marR="0">
              <a:lnSpc>
                <a:spcPts val="1833"/>
              </a:lnSpc>
              <a:spcBef>
                <a:spcPts val="95"/>
              </a:spcBef>
              <a:spcAft>
                <a:spcPts val="0"/>
              </a:spcAft>
            </a:pPr>
            <a:r>
              <a:rPr sz="1500" b="1" spc="-25" dirty="0">
                <a:solidFill>
                  <a:srgbClr val="000000"/>
                </a:solidFill>
                <a:latin typeface="UPTUQK+Calibri Bold"/>
                <a:cs typeface="UPTUQK+Calibri Bold"/>
              </a:rPr>
              <a:t>δικαστές</a:t>
            </a:r>
            <a:r>
              <a:rPr sz="15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: </a:t>
            </a:r>
            <a:r>
              <a:rPr sz="1500" b="1" spc="-20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500" b="1" spc="3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spc="-13" dirty="0">
                <a:solidFill>
                  <a:srgbClr val="000000"/>
                </a:solidFill>
                <a:latin typeface="UPTUQK+Calibri Bold"/>
                <a:cs typeface="UPTUQK+Calibri Bold"/>
              </a:rPr>
              <a:t>Άννα,</a:t>
            </a:r>
            <a:r>
              <a:rPr sz="1500" b="1" spc="3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spc="-26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500" b="1" spc="4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spc="-20" dirty="0">
                <a:solidFill>
                  <a:srgbClr val="000000"/>
                </a:solidFill>
                <a:latin typeface="UPTUQK+Calibri Bold"/>
                <a:cs typeface="UPTUQK+Calibri Bold"/>
              </a:rPr>
              <a:t>Καϊάφα</a:t>
            </a:r>
            <a:r>
              <a:rPr sz="1500" b="1" spc="3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spc="-41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spc="-20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500" b="1" spc="19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spc="-11" dirty="0">
                <a:solidFill>
                  <a:srgbClr val="000000"/>
                </a:solidFill>
                <a:latin typeface="UPTUQK+Calibri Bold"/>
                <a:cs typeface="UPTUQK+Calibri Bold"/>
              </a:rPr>
              <a:t>Πιλάτο</a:t>
            </a:r>
            <a:r>
              <a:rPr sz="15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500" b="1" spc="172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Δεν</a:t>
            </a:r>
            <a:r>
              <a:rPr sz="1500" b="1" spc="18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spc="-21" dirty="0">
                <a:solidFill>
                  <a:srgbClr val="000000"/>
                </a:solidFill>
                <a:latin typeface="UPTUQK+Calibri Bold"/>
                <a:cs typeface="UPTUQK+Calibri Bold"/>
              </a:rPr>
              <a:t>είχαν</a:t>
            </a:r>
            <a:r>
              <a:rPr sz="1500" b="1" spc="20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δυνατές</a:t>
            </a:r>
            <a:r>
              <a:rPr sz="1500" b="1" spc="19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spc="-29" dirty="0">
                <a:solidFill>
                  <a:srgbClr val="000000"/>
                </a:solidFill>
                <a:latin typeface="UPTUQK+Calibri Bold"/>
                <a:cs typeface="UPTUQK+Calibri Bold"/>
              </a:rPr>
              <a:t>κα</a:t>
            </a:r>
            <a:r>
              <a:rPr sz="15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-</a:t>
            </a: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τηγορίες</a:t>
            </a:r>
            <a:r>
              <a:rPr sz="1500" b="1" spc="1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για να</a:t>
            </a:r>
            <a:r>
              <a:rPr sz="1500" b="1" spc="1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500" b="1" spc="1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θανατώσουν</a:t>
            </a:r>
            <a:r>
              <a:rPr sz="15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873498" y="347332"/>
            <a:ext cx="4068709" cy="35386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«Σήμερον</a:t>
            </a:r>
            <a:r>
              <a:rPr sz="2300" spc="52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κρεμάται</a:t>
            </a:r>
            <a:r>
              <a:rPr sz="2300" spc="50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πάνω</a:t>
            </a:r>
            <a:r>
              <a:rPr sz="2300" spc="50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300" spc="50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ξύλο,</a:t>
            </a:r>
            <a:r>
              <a:rPr sz="2300" spc="51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Αυτός</a:t>
            </a:r>
            <a:r>
              <a:rPr sz="2300" spc="51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που</a:t>
            </a:r>
          </a:p>
          <a:p>
            <a:pPr marL="0" marR="0">
              <a:lnSpc>
                <a:spcPts val="2716"/>
              </a:lnSpc>
              <a:spcBef>
                <a:spcPts val="92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κρέμασε</a:t>
            </a:r>
            <a:r>
              <a:rPr sz="2300" spc="35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300" spc="34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spc="-1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γη</a:t>
            </a:r>
            <a:r>
              <a:rPr sz="2300" spc="35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πάνω</a:t>
            </a:r>
            <a:r>
              <a:rPr sz="2300" spc="35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στα</a:t>
            </a:r>
            <a:r>
              <a:rPr sz="2300" spc="35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νερά</a:t>
            </a:r>
            <a:r>
              <a:rPr sz="2300" spc="33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300" spc="34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θάλασσας</a:t>
            </a:r>
            <a:r>
              <a:rPr sz="23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716"/>
              </a:lnSpc>
              <a:spcBef>
                <a:spcPts val="4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Στεφάνι</a:t>
            </a:r>
            <a:r>
              <a:rPr sz="2300" spc="70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300" spc="70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αγκάθια</a:t>
            </a:r>
            <a:r>
              <a:rPr sz="2300" spc="71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φορά,</a:t>
            </a:r>
            <a:r>
              <a:rPr sz="2300" spc="71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300" spc="69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Βασιλεύς</a:t>
            </a:r>
            <a:r>
              <a:rPr sz="2300" spc="71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των</a:t>
            </a:r>
          </a:p>
          <a:p>
            <a:pPr marL="0" marR="0">
              <a:lnSpc>
                <a:spcPts val="2716"/>
              </a:lnSpc>
              <a:spcBef>
                <a:spcPts val="9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Αγγέλων</a:t>
            </a:r>
            <a:r>
              <a:rPr sz="23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300" spc="34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Ψεύτικο</a:t>
            </a:r>
            <a:r>
              <a:rPr sz="2300" spc="2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πορφυρό</a:t>
            </a:r>
            <a:r>
              <a:rPr sz="2300" spc="2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μανδύα</a:t>
            </a:r>
            <a:r>
              <a:rPr sz="2300" spc="2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ντύνεται,</a:t>
            </a:r>
            <a:r>
              <a:rPr sz="2300" spc="3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Αυτός</a:t>
            </a:r>
          </a:p>
          <a:p>
            <a:pPr marL="0" marR="0">
              <a:lnSpc>
                <a:spcPts val="2719"/>
              </a:lnSpc>
              <a:spcBef>
                <a:spcPts val="94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300" spc="55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έντυσε</a:t>
            </a:r>
            <a:r>
              <a:rPr sz="2300" spc="55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300" spc="55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ουρανό</a:t>
            </a:r>
            <a:r>
              <a:rPr sz="2300" spc="55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300" spc="57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σύννεφα</a:t>
            </a:r>
            <a:r>
              <a:rPr sz="23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300" spc="574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Χαστούκι</a:t>
            </a:r>
          </a:p>
          <a:p>
            <a:pPr marL="0" marR="0">
              <a:lnSpc>
                <a:spcPts val="2716"/>
              </a:lnSpc>
              <a:spcBef>
                <a:spcPts val="42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δέχτηκε,</a:t>
            </a:r>
            <a:r>
              <a:rPr sz="2300" spc="24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Αυτός</a:t>
            </a:r>
            <a:r>
              <a:rPr sz="2300" spc="24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300" spc="23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ελευθέρωσε</a:t>
            </a:r>
            <a:r>
              <a:rPr sz="2300" spc="23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300" spc="24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άνθρωπο</a:t>
            </a:r>
            <a:r>
              <a:rPr sz="2300" spc="24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</a:p>
          <a:p>
            <a:pPr marL="0" marR="0">
              <a:lnSpc>
                <a:spcPts val="2716"/>
              </a:lnSpc>
              <a:spcBef>
                <a:spcPts val="9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300" spc="18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Βάπτιση</a:t>
            </a:r>
            <a:r>
              <a:rPr sz="2300" spc="18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στον</a:t>
            </a:r>
            <a:r>
              <a:rPr sz="2300" spc="17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Ιορδάνη</a:t>
            </a:r>
            <a:r>
              <a:rPr sz="23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300" spc="202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300" spc="18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καρφιά</a:t>
            </a:r>
            <a:r>
              <a:rPr sz="2300" spc="18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καρφώθηκε</a:t>
            </a:r>
          </a:p>
          <a:p>
            <a:pPr marL="0" marR="0">
              <a:lnSpc>
                <a:spcPts val="2716"/>
              </a:lnSpc>
              <a:spcBef>
                <a:spcPts val="4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300" spc="1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Νυμφίος</a:t>
            </a:r>
            <a:r>
              <a:rPr sz="2300" spc="11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300" spc="10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Εκκλησίας</a:t>
            </a:r>
            <a:r>
              <a:rPr sz="23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300" spc="105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300" spc="9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λόγχη</a:t>
            </a:r>
            <a:r>
              <a:rPr sz="2300" spc="11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τρυπήθηκε</a:t>
            </a:r>
            <a:r>
              <a:rPr sz="2300" spc="10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</a:p>
          <a:p>
            <a:pPr marL="0" marR="0">
              <a:lnSpc>
                <a:spcPts val="2719"/>
              </a:lnSpc>
              <a:spcBef>
                <a:spcPts val="93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γιος</a:t>
            </a:r>
            <a:r>
              <a:rPr sz="2300" spc="26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300" spc="24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Παρθένου</a:t>
            </a:r>
            <a:r>
              <a:rPr sz="23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300" spc="25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Προσκυνούμεν</a:t>
            </a:r>
            <a:r>
              <a:rPr sz="2300" spc="25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300" spc="25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300" spc="25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Πάθη,</a:t>
            </a:r>
          </a:p>
          <a:p>
            <a:pPr marL="0" marR="0">
              <a:lnSpc>
                <a:spcPts val="2716"/>
              </a:lnSpc>
              <a:spcBef>
                <a:spcPts val="92"/>
              </a:spcBef>
              <a:spcAft>
                <a:spcPts val="0"/>
              </a:spcAft>
            </a:pP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Χριστέ</a:t>
            </a:r>
            <a:r>
              <a:rPr sz="23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300" spc="1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Δείξε μας και</a:t>
            </a:r>
            <a:r>
              <a:rPr sz="2300" spc="-1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την ένδοξη Ανάστασή σου!»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5106" y="527659"/>
            <a:ext cx="3537814" cy="4421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7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Αγία</a:t>
            </a:r>
            <a:r>
              <a:rPr sz="2400" spc="7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Πέμπτη</a:t>
            </a:r>
            <a:r>
              <a:rPr sz="2400" spc="7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θρηνούμε</a:t>
            </a:r>
            <a:r>
              <a:rPr sz="2400" spc="7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7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προδοσία</a:t>
            </a:r>
            <a:r>
              <a:rPr sz="2400" spc="2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27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2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θανατική</a:t>
            </a:r>
            <a:r>
              <a:rPr sz="2400" spc="27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καταδίκη</a:t>
            </a:r>
            <a:r>
              <a:rPr sz="2400" spc="2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spc="5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πάνω</a:t>
            </a:r>
            <a:r>
              <a:rPr sz="2400" spc="5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</a:t>
            </a:r>
            <a:r>
              <a:rPr sz="2400" spc="5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Σταυρό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544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54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Σταυρός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ήταν</a:t>
            </a:r>
            <a:r>
              <a:rPr sz="2400" spc="1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ένας</a:t>
            </a:r>
            <a:r>
              <a:rPr sz="2400" spc="1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βασανιστικός</a:t>
            </a:r>
            <a:r>
              <a:rPr sz="2400" spc="1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τρόπος</a:t>
            </a:r>
            <a:r>
              <a:rPr sz="2400" spc="13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1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τιμω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</a:p>
          <a:p>
            <a:pPr marL="0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ρία</a:t>
            </a:r>
            <a:r>
              <a:rPr sz="2400" spc="4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εκείνη</a:t>
            </a:r>
            <a:r>
              <a:rPr sz="2400" spc="4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45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εποχή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44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Όμως</a:t>
            </a:r>
            <a:r>
              <a:rPr sz="2400" spc="44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4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</a:p>
          <a:p>
            <a:pPr marL="0" marR="0">
              <a:lnSpc>
                <a:spcPts val="2829"/>
              </a:lnSpc>
              <a:spcBef>
                <a:spcPts val="1"/>
              </a:spcBef>
              <a:spcAft>
                <a:spcPts val="0"/>
              </a:spcAft>
            </a:pPr>
            <a:r>
              <a:rPr sz="2400" spc="-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αγίασε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Σταυρό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άγιο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πόνο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θυσία</a:t>
            </a:r>
            <a:r>
              <a:rPr sz="2400" spc="1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1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Γι’</a:t>
            </a:r>
            <a:r>
              <a:rPr sz="2400" spc="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9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0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εμείς</a:t>
            </a:r>
            <a:r>
              <a:rPr sz="2400" spc="9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10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Χριστια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νοί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προσκυνούμε τον Σταυρό ως</a:t>
            </a:r>
            <a:r>
              <a:rPr sz="2400" spc="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 ανίκη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</a:p>
          <a:p>
            <a:pPr marL="492251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 όπλο που μάς</a:t>
            </a:r>
            <a:r>
              <a:rPr sz="2400" spc="7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δυναμώνει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</a:p>
          <a:p>
            <a:pPr marL="429768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αντιμετωπίζουμε</a:t>
            </a:r>
            <a:r>
              <a:rPr sz="2400" spc="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κάθε πόνο μας, την</a:t>
            </a:r>
          </a:p>
          <a:p>
            <a:pPr marL="557758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οποιαδήποτε δυσκολία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 λύπη μας.</a:t>
            </a:r>
          </a:p>
          <a:p>
            <a:pPr marL="766927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Τιμούμε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 νικηφόρο σύμβολο,</a:t>
            </a:r>
            <a:r>
              <a:rPr sz="2400" spc="-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όχι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73498" y="4036294"/>
            <a:ext cx="4068674" cy="2136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300" spc="145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παράδειγμα</a:t>
            </a:r>
            <a:r>
              <a:rPr sz="2300" spc="152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300" spc="15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σταυρικής</a:t>
            </a:r>
            <a:r>
              <a:rPr sz="2300" spc="141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πορείας</a:t>
            </a:r>
            <a:r>
              <a:rPr sz="2300" spc="137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300" spc="152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Χριστού</a:t>
            </a:r>
          </a:p>
          <a:p>
            <a:pPr marL="0" marR="0">
              <a:lnSpc>
                <a:spcPts val="2716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πρέπει</a:t>
            </a:r>
            <a:r>
              <a:rPr sz="2300" spc="327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κι</a:t>
            </a:r>
            <a:r>
              <a:rPr sz="2300" spc="325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εμείς</a:t>
            </a:r>
            <a:r>
              <a:rPr sz="2300" spc="335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300" spc="316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μιμηθούμε</a:t>
            </a:r>
            <a:r>
              <a:rPr sz="2300" dirty="0">
                <a:solidFill>
                  <a:srgbClr val="FFCCFF"/>
                </a:solidFill>
                <a:latin typeface="FDAASW+Times New Roman"/>
                <a:cs typeface="FDAASW+Times New Roman"/>
              </a:rPr>
              <a:t>·</a:t>
            </a:r>
            <a:r>
              <a:rPr sz="2300" spc="442" dirty="0">
                <a:solidFill>
                  <a:srgbClr val="FFCCFF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300" spc="328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σταυρώνουμε</a:t>
            </a:r>
          </a:p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τις</a:t>
            </a:r>
            <a:r>
              <a:rPr sz="2300" spc="292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δικές</a:t>
            </a:r>
            <a:r>
              <a:rPr sz="2300" spc="281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300" spc="284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αδυναμίες,</a:t>
            </a:r>
            <a:r>
              <a:rPr sz="2300" spc="296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300" spc="28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μετανοούμε</a:t>
            </a:r>
            <a:r>
              <a:rPr sz="2300" spc="294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300" spc="263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τις</a:t>
            </a:r>
          </a:p>
          <a:p>
            <a:pPr marL="0" marR="0">
              <a:lnSpc>
                <a:spcPts val="2716"/>
              </a:lnSpc>
              <a:spcBef>
                <a:spcPts val="93"/>
              </a:spcBef>
              <a:spcAft>
                <a:spcPts val="0"/>
              </a:spcAft>
            </a:pP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δικές</a:t>
            </a:r>
            <a:r>
              <a:rPr sz="2300" spc="329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300" spc="332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αμαρτίες</a:t>
            </a:r>
            <a:r>
              <a:rPr sz="2300" spc="323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300" spc="311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300" spc="316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ζητούμε,</a:t>
            </a:r>
            <a:r>
              <a:rPr sz="2300" spc="319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όπως</a:t>
            </a:r>
            <a:r>
              <a:rPr sz="2300" spc="328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300" spc="314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εκ</a:t>
            </a:r>
          </a:p>
          <a:p>
            <a:pPr marL="0" marR="0">
              <a:lnSpc>
                <a:spcPts val="2716"/>
              </a:lnSpc>
              <a:spcBef>
                <a:spcPts val="43"/>
              </a:spcBef>
              <a:spcAft>
                <a:spcPts val="0"/>
              </a:spcAft>
            </a:pP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δεξιών</a:t>
            </a:r>
            <a:r>
              <a:rPr sz="2300" spc="306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ληστής,</a:t>
            </a:r>
            <a:r>
              <a:rPr sz="2300" spc="309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«Μνήσθητί</a:t>
            </a:r>
            <a:r>
              <a:rPr sz="2300" spc="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μου</a:t>
            </a:r>
            <a:r>
              <a:rPr sz="2300" spc="299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Κύριε»,</a:t>
            </a:r>
            <a:r>
              <a:rPr sz="2300" spc="308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θυμήσου</a:t>
            </a:r>
          </a:p>
          <a:p>
            <a:pPr marL="0" marR="0">
              <a:lnSpc>
                <a:spcPts val="2716"/>
              </a:lnSpc>
              <a:spcBef>
                <a:spcPts val="93"/>
              </a:spcBef>
              <a:spcAft>
                <a:spcPts val="0"/>
              </a:spcAft>
            </a:pP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μας Κύριε</a:t>
            </a:r>
            <a:r>
              <a:rPr sz="2300" spc="-18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στη Βασιλεία</a:t>
            </a:r>
            <a:r>
              <a:rPr sz="2300" spc="-17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300" dirty="0">
                <a:solidFill>
                  <a:srgbClr val="FFCCFF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300" dirty="0">
                <a:solidFill>
                  <a:srgbClr val="FFCCFF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596898" y="4917674"/>
            <a:ext cx="2712621" cy="7634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931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μόνο με την προσκύνησή του.</a:t>
            </a:r>
          </a:p>
          <a:p>
            <a:pPr marL="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Σκέψου,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εμένα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 λένε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Σταύρο...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6457" y="5649468"/>
            <a:ext cx="2422855" cy="7723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 χάρη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έχει αυτό το όνομα!</a:t>
            </a:r>
          </a:p>
          <a:p>
            <a:pPr marL="36576" marR="0">
              <a:lnSpc>
                <a:spcPts val="2829"/>
              </a:lnSpc>
              <a:spcBef>
                <a:spcPts val="172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Δόξα τω Θεώ!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08220" y="6159370"/>
            <a:ext cx="2389481" cy="27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Άκου</a:t>
            </a:r>
            <a:r>
              <a:rPr sz="1500" b="1" spc="24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τον</a:t>
            </a:r>
            <a:r>
              <a:rPr sz="1500" b="1" spc="13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Ύμνο</a:t>
            </a:r>
            <a:r>
              <a:rPr sz="1500" b="1" spc="26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5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στο </a:t>
            </a:r>
            <a:r>
              <a:rPr sz="1500" b="1" spc="-18" dirty="0">
                <a:solidFill>
                  <a:srgbClr val="FF0000"/>
                </a:solidFill>
                <a:latin typeface="TPLIKV+Calibri Bold"/>
                <a:cs typeface="TPLIKV+Calibri Bold"/>
              </a:rPr>
              <a:t>Youtube</a:t>
            </a:r>
            <a:r>
              <a:rPr sz="15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08220" y="6387970"/>
            <a:ext cx="40594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r>
              <a:rPr sz="1500" u="sng" dirty="0">
                <a:solidFill>
                  <a:srgbClr val="0000FF"/>
                </a:solidFill>
                <a:latin typeface="AIOFGV+Calibri"/>
                <a:cs typeface="AIOFGV+Calibri"/>
                <a:hlinkClick r:id="rId4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BD6D92-9D1B-4FB5-A9F6-69B16C52D6D6}"/>
              </a:ext>
            </a:extLst>
          </p:cNvPr>
          <p:cNvSpPr txBox="1"/>
          <p:nvPr/>
        </p:nvSpPr>
        <p:spPr>
          <a:xfrm>
            <a:off x="4808220" y="6430013"/>
            <a:ext cx="4059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https://safeYouTube.net/w/1Vg6</a:t>
            </a:r>
            <a:r>
              <a:rPr lang="el-GR" dirty="0"/>
              <a:t> 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15179" y="272770"/>
            <a:ext cx="2671268" cy="76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Κάθε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χρόνο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γονατίζω</a:t>
            </a:r>
            <a:r>
              <a:rPr sz="2400" spc="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ακούοντας</a:t>
            </a:r>
          </a:p>
          <a:p>
            <a:pPr marL="224028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 ναό αυτό τον ύμνο...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5137" y="311511"/>
            <a:ext cx="4147159" cy="4421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«Λαέ</a:t>
            </a:r>
            <a:r>
              <a:rPr sz="2400" spc="71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μου,</a:t>
            </a:r>
            <a:r>
              <a:rPr sz="2400" spc="72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τι</a:t>
            </a:r>
            <a:r>
              <a:rPr sz="2400" spc="72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έκανα</a:t>
            </a:r>
            <a:r>
              <a:rPr sz="2400" spc="71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73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εσένα</a:t>
            </a:r>
            <a:r>
              <a:rPr sz="2400" spc="73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ή</a:t>
            </a:r>
            <a:r>
              <a:rPr sz="2400" spc="72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πώς</a:t>
            </a:r>
            <a:r>
              <a:rPr sz="2400" spc="71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σε</a:t>
            </a:r>
          </a:p>
          <a:p>
            <a:pPr marL="0" marR="0">
              <a:lnSpc>
                <a:spcPts val="2829"/>
              </a:lnSpc>
              <a:spcBef>
                <a:spcPts val="183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ενόχλησα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;</a:t>
            </a:r>
            <a:r>
              <a:rPr sz="2400" spc="391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Χάρισα</a:t>
            </a:r>
            <a:r>
              <a:rPr sz="2400" spc="39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στους</a:t>
            </a:r>
            <a:r>
              <a:rPr sz="2400" spc="39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τυφλούς</a:t>
            </a:r>
            <a:r>
              <a:rPr sz="2400" spc="4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1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38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φως</a:t>
            </a:r>
            <a:r>
              <a:rPr sz="2400" spc="39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τους,</a:t>
            </a:r>
          </a:p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καθάρισα</a:t>
            </a:r>
            <a:r>
              <a:rPr sz="2400" spc="12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12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λεπρούς,</a:t>
            </a:r>
            <a:r>
              <a:rPr sz="2400" spc="13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θεράπευσα</a:t>
            </a:r>
            <a:r>
              <a:rPr sz="2400" spc="12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άνθρωπο</a:t>
            </a:r>
            <a:r>
              <a:rPr sz="2400" spc="12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βρισκόταν</a:t>
            </a:r>
            <a:r>
              <a:rPr sz="2400" spc="38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άρρωστος</a:t>
            </a:r>
            <a:r>
              <a:rPr sz="2400" spc="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39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κρεββάτι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398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Λαέ</a:t>
            </a:r>
            <a:r>
              <a:rPr sz="2400" spc="39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μου,</a:t>
            </a:r>
            <a:r>
              <a:rPr sz="2400" spc="39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τι</a:t>
            </a:r>
          </a:p>
          <a:p>
            <a:pPr marL="0" marR="0">
              <a:lnSpc>
                <a:spcPts val="2832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έκανα</a:t>
            </a:r>
            <a:r>
              <a:rPr sz="2400" spc="1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2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εσένα</a:t>
            </a:r>
            <a:r>
              <a:rPr sz="2400" spc="2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τι</a:t>
            </a:r>
            <a:r>
              <a:rPr sz="2400" spc="1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μου</a:t>
            </a:r>
            <a:r>
              <a:rPr sz="2400" spc="1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ανταπέδωσες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;</a:t>
            </a:r>
            <a:r>
              <a:rPr sz="2400" spc="19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Άλλοτε</a:t>
            </a:r>
          </a:p>
          <a:p>
            <a:pPr marL="0" marR="0">
              <a:lnSpc>
                <a:spcPts val="2829"/>
              </a:lnSpc>
              <a:spcBef>
                <a:spcPts val="4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400" spc="65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έδωσα</a:t>
            </a:r>
            <a:r>
              <a:rPr sz="2400" spc="66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τροφή</a:t>
            </a:r>
            <a:r>
              <a:rPr sz="2400" spc="66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(το</a:t>
            </a:r>
            <a:r>
              <a:rPr sz="2400" spc="66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μάννα),</a:t>
            </a:r>
            <a:r>
              <a:rPr sz="2400" spc="66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μα</a:t>
            </a:r>
            <a:r>
              <a:rPr sz="2400" spc="66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εσύ</a:t>
            </a:r>
            <a:r>
              <a:rPr sz="2400" spc="65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έδωσες</a:t>
            </a:r>
            <a:r>
              <a:rPr sz="2400" spc="37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χολή</a:t>
            </a:r>
            <a:r>
              <a:rPr sz="2400" spc="37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κι</a:t>
            </a:r>
            <a:r>
              <a:rPr sz="2400" spc="37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αντί</a:t>
            </a:r>
            <a:r>
              <a:rPr sz="2400" spc="37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νερό</a:t>
            </a:r>
            <a:r>
              <a:rPr sz="2400" spc="37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μου</a:t>
            </a:r>
            <a:r>
              <a:rPr sz="2400" spc="37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έδωσες</a:t>
            </a:r>
            <a:r>
              <a:rPr sz="2400" spc="37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37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πιω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ξύδι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42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Αντί</a:t>
            </a:r>
            <a:r>
              <a:rPr sz="2400" spc="24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24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5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αγαπάτε,</a:t>
            </a:r>
            <a:r>
              <a:rPr sz="2400" spc="23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3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καρφώσατε</a:t>
            </a:r>
            <a:r>
              <a:rPr sz="2400" spc="24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στον</a:t>
            </a:r>
          </a:p>
          <a:p>
            <a:pPr marL="0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σταυρό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06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Δεν</a:t>
            </a:r>
            <a:r>
              <a:rPr sz="2400" spc="20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μένω</a:t>
            </a:r>
            <a:r>
              <a:rPr sz="2400" spc="21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πια</a:t>
            </a:r>
            <a:r>
              <a:rPr sz="2400" spc="20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0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δεμένα</a:t>
            </a:r>
            <a:r>
              <a:rPr sz="2400" spc="19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1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19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χέρια,</a:t>
            </a:r>
            <a:r>
              <a:rPr sz="2400" spc="20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θα</a:t>
            </a:r>
          </a:p>
          <a:p>
            <a:pPr marL="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καλέσω</a:t>
            </a:r>
            <a:r>
              <a:rPr sz="2400" spc="4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43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έθνη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446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Εκείνα</a:t>
            </a:r>
            <a:r>
              <a:rPr sz="2400" spc="43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44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δοξάσουν</a:t>
            </a:r>
            <a:r>
              <a:rPr sz="2400" spc="44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εμένα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μαζί</a:t>
            </a:r>
            <a:r>
              <a:rPr sz="2400" spc="10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10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11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Πατέρα</a:t>
            </a:r>
            <a:r>
              <a:rPr sz="2400" spc="10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0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1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Άγιο</a:t>
            </a:r>
            <a:r>
              <a:rPr sz="2400" spc="11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Πνεύμα</a:t>
            </a:r>
            <a:r>
              <a:rPr sz="2400" spc="11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κι</a:t>
            </a:r>
            <a:r>
              <a:rPr sz="2400" spc="11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εγώ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θα δωρίσω</a:t>
            </a:r>
            <a:r>
              <a:rPr sz="2400" spc="1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σ’ αυτά την</a:t>
            </a:r>
            <a:r>
              <a:rPr sz="2400" spc="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αιώνια</a:t>
            </a:r>
            <a:r>
              <a:rPr sz="2400" spc="1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ζωή!»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708" y="5596683"/>
            <a:ext cx="437112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Μπορείς</a:t>
            </a:r>
            <a:r>
              <a:rPr sz="1600" b="1" spc="1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να ακούσεις</a:t>
            </a:r>
            <a:r>
              <a:rPr sz="1600" b="1" spc="2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όλο τον ύμνο</a:t>
            </a:r>
            <a:r>
              <a:rPr sz="1600" b="1" spc="1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6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στο</a:t>
            </a:r>
            <a:r>
              <a:rPr sz="1600" b="1" spc="2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600" b="1" spc="-22" dirty="0" err="1">
                <a:solidFill>
                  <a:srgbClr val="FF0000"/>
                </a:solidFill>
                <a:latin typeface="TPLIKV+Calibri Bold"/>
                <a:cs typeface="TPLIKV+Calibri Bold"/>
              </a:rPr>
              <a:t>Youtube</a:t>
            </a:r>
            <a:r>
              <a:rPr sz="16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AF420-48EF-4D08-A107-AD7B7FFAEC68}"/>
              </a:ext>
            </a:extLst>
          </p:cNvPr>
          <p:cNvSpPr txBox="1"/>
          <p:nvPr/>
        </p:nvSpPr>
        <p:spPr>
          <a:xfrm>
            <a:off x="0" y="5840339"/>
            <a:ext cx="4860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https://safeYouTube.net/w/uWg6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23744" y="1032103"/>
            <a:ext cx="1550212" cy="76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Γεια σου! Είμαι ο</a:t>
            </a:r>
          </a:p>
          <a:p>
            <a:pPr marL="374904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Σταύρος.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4664" y="1763629"/>
            <a:ext cx="2067153" cy="2226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411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 πια Μεγάλη</a:t>
            </a:r>
          </a:p>
          <a:p>
            <a:pPr marL="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Εβδομάδα και για κάθε</a:t>
            </a:r>
          </a:p>
          <a:p>
            <a:pPr marL="320039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μέρα έχουμε να</a:t>
            </a:r>
          </a:p>
          <a:p>
            <a:pPr marL="77723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μάθουμε μαζί μεγάλα</a:t>
            </a:r>
          </a:p>
          <a:p>
            <a:pPr marL="36575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νοήματα. Θα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’ναι στην</a:t>
            </a:r>
          </a:p>
          <a:p>
            <a:pPr marL="272795" marR="0">
              <a:lnSpc>
                <a:spcPts val="2829"/>
              </a:lnSpc>
              <a:spcBef>
                <a:spcPts val="4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παρέα μας και η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35575" y="1836938"/>
            <a:ext cx="3288745" cy="2390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96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2200" spc="20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21" dirty="0">
                <a:solidFill>
                  <a:srgbClr val="000000"/>
                </a:solidFill>
                <a:latin typeface="HDLEPB+Calibri"/>
                <a:cs typeface="HDLEPB+Calibri"/>
              </a:rPr>
              <a:t>Πάσχα</a:t>
            </a:r>
            <a:r>
              <a:rPr sz="2200" spc="5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DLEPB+Calibri"/>
                <a:cs typeface="HDLEPB+Calibri"/>
              </a:rPr>
              <a:t>είναι</a:t>
            </a:r>
            <a:r>
              <a:rPr sz="2200" spc="2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η</a:t>
            </a:r>
            <a:r>
              <a:rPr sz="2200" spc="1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εορτή</a:t>
            </a:r>
            <a:r>
              <a:rPr sz="2200" spc="1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15" dirty="0">
                <a:solidFill>
                  <a:srgbClr val="000000"/>
                </a:solidFill>
                <a:latin typeface="HDLEPB+Calibri"/>
                <a:cs typeface="HDLEPB+Calibri"/>
              </a:rPr>
              <a:t>των</a:t>
            </a:r>
          </a:p>
          <a:p>
            <a:pPr marL="207264" marR="0">
              <a:lnSpc>
                <a:spcPts val="2643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HDLEPB+Calibri"/>
                <a:cs typeface="HDLEPB+Calibri"/>
              </a:rPr>
              <a:t>εορτών</a:t>
            </a:r>
            <a:r>
              <a:rPr sz="2200" spc="4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39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2200" spc="3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η</a:t>
            </a:r>
            <a:r>
              <a:rPr sz="2200" spc="1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DLEPB+Calibri"/>
                <a:cs typeface="HDLEPB+Calibri"/>
              </a:rPr>
              <a:t>πανήγυρις</a:t>
            </a:r>
          </a:p>
          <a:p>
            <a:pPr marL="147828" marR="0">
              <a:lnSpc>
                <a:spcPts val="2639"/>
              </a:lnSpc>
              <a:spcBef>
                <a:spcPts val="50"/>
              </a:spcBef>
              <a:spcAft>
                <a:spcPts val="0"/>
              </a:spcAft>
            </a:pPr>
            <a:r>
              <a:rPr sz="2200" spc="-15" dirty="0">
                <a:solidFill>
                  <a:srgbClr val="000000"/>
                </a:solidFill>
                <a:latin typeface="HDLEPB+Calibri"/>
                <a:cs typeface="HDLEPB+Calibri"/>
              </a:rPr>
              <a:t>των</a:t>
            </a:r>
            <a:r>
              <a:rPr sz="2200" spc="2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10" dirty="0">
                <a:solidFill>
                  <a:srgbClr val="000000"/>
                </a:solidFill>
                <a:latin typeface="HDLEPB+Calibri"/>
                <a:cs typeface="HDLEPB+Calibri"/>
              </a:rPr>
              <a:t>πανηγύρεων·</a:t>
            </a:r>
            <a:r>
              <a:rPr sz="2200" spc="5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13" dirty="0">
                <a:solidFill>
                  <a:srgbClr val="000000"/>
                </a:solidFill>
                <a:latin typeface="HDLEPB+Calibri"/>
                <a:cs typeface="HDLEPB+Calibri"/>
              </a:rPr>
              <a:t>είναι</a:t>
            </a:r>
            <a:r>
              <a:rPr sz="2200" spc="2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η</a:t>
            </a:r>
          </a:p>
          <a:p>
            <a:pPr marL="239267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λαμπρότερη</a:t>
            </a:r>
            <a:r>
              <a:rPr sz="2200" spc="1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γιορτή</a:t>
            </a:r>
            <a:r>
              <a:rPr sz="2200" spc="2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της</a:t>
            </a:r>
          </a:p>
          <a:p>
            <a:pPr marL="54864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Ορθοδοξίας,</a:t>
            </a:r>
            <a:r>
              <a:rPr sz="2200" spc="4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γι’ αυτό </a:t>
            </a:r>
            <a:r>
              <a:rPr sz="2200" spc="-42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2200" spc="5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</a:p>
          <a:p>
            <a:pPr marL="3047" marR="0">
              <a:lnSpc>
                <a:spcPts val="2640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λαός </a:t>
            </a:r>
            <a:r>
              <a:rPr sz="2200" spc="-26" dirty="0">
                <a:solidFill>
                  <a:srgbClr val="000000"/>
                </a:solidFill>
                <a:latin typeface="HDLEPB+Calibri"/>
                <a:cs typeface="HDLEPB+Calibri"/>
              </a:rPr>
              <a:t>την</a:t>
            </a:r>
            <a:r>
              <a:rPr sz="2200" spc="2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ονομάζει</a:t>
            </a:r>
            <a:r>
              <a:rPr sz="2200" spc="1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Λαμπρή.</a:t>
            </a:r>
          </a:p>
          <a:p>
            <a:pPr marL="554735" marR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Αυτή</a:t>
            </a:r>
            <a:r>
              <a:rPr sz="2200" spc="1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η εβδομάδα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38756" y="3958691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360980" y="395869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49982" y="3958691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561844" y="3958691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648102" y="3958691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727045" y="3958691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40126" y="3958691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927299" y="3958691"/>
            <a:ext cx="2042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979115" y="3958691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092196" y="3958691"/>
            <a:ext cx="19476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226003" y="3958691"/>
            <a:ext cx="26487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338474" y="3958691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451555" y="3958691"/>
            <a:ext cx="2529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552139" y="3958691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723132" y="3958691"/>
            <a:ext cx="22585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796588" y="395869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870655" y="3958691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909364" y="3958691"/>
            <a:ext cx="23622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93185" y="395869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067251" y="395869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156253" y="3958691"/>
            <a:ext cx="2033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;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368163" y="4184533"/>
            <a:ext cx="3023707" cy="1719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32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10" dirty="0">
                <a:solidFill>
                  <a:srgbClr val="000000"/>
                </a:solidFill>
                <a:latin typeface="HDLEPB+Calibri"/>
                <a:cs typeface="HDLEPB+Calibri"/>
              </a:rPr>
              <a:t>χαρακτηρίζεται</a:t>
            </a:r>
            <a:r>
              <a:rPr sz="2200" spc="4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Αγία</a:t>
            </a:r>
            <a:r>
              <a:rPr sz="2200" spc="2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39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</a:p>
          <a:p>
            <a:pPr marL="0" marR="0">
              <a:lnSpc>
                <a:spcPts val="2639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Μεγάλη</a:t>
            </a:r>
            <a:r>
              <a:rPr sz="2200" spc="1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Εβδομάδα,</a:t>
            </a:r>
            <a:r>
              <a:rPr sz="2200" spc="2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διότι</a:t>
            </a:r>
          </a:p>
          <a:p>
            <a:pPr marL="9144" marR="0">
              <a:lnSpc>
                <a:spcPts val="2640"/>
              </a:lnSpc>
              <a:spcBef>
                <a:spcPts val="5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μέσα</a:t>
            </a:r>
            <a:r>
              <a:rPr sz="2200" spc="2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σ’ αυτή</a:t>
            </a:r>
            <a:r>
              <a:rPr sz="2200" spc="1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θυμόμαστε</a:t>
            </a:r>
          </a:p>
          <a:p>
            <a:pPr marL="150876" marR="0">
              <a:lnSpc>
                <a:spcPts val="2641"/>
              </a:lnSpc>
              <a:spcBef>
                <a:spcPts val="0"/>
              </a:spcBef>
              <a:spcAft>
                <a:spcPts val="0"/>
              </a:spcAft>
            </a:pPr>
            <a:r>
              <a:rPr sz="2200" spc="-39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2200" spc="4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τιμούμε τα μεγάλα</a:t>
            </a:r>
          </a:p>
          <a:p>
            <a:pPr marL="399288" marR="0">
              <a:lnSpc>
                <a:spcPts val="264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Πάθη</a:t>
            </a:r>
            <a:r>
              <a:rPr sz="2200" spc="2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39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2200" spc="5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spc="-26" dirty="0">
                <a:solidFill>
                  <a:srgbClr val="000000"/>
                </a:solidFill>
                <a:latin typeface="HDLEPB+Calibri"/>
                <a:cs typeface="HDLEPB+Calibri"/>
              </a:rPr>
              <a:t>την</a:t>
            </a:r>
            <a:r>
              <a:rPr sz="2200" spc="2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Αγία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465699" y="5861238"/>
            <a:ext cx="313770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Α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627177" y="5861238"/>
            <a:ext cx="27754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ν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752400" y="5861238"/>
            <a:ext cx="310638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ά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907743" y="5861238"/>
            <a:ext cx="30069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σ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6058344" y="5861238"/>
            <a:ext cx="260388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165160" y="5861238"/>
            <a:ext cx="310638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α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320503" y="5861238"/>
            <a:ext cx="30069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σ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6468873" y="5861238"/>
            <a:ext cx="302195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η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6687524" y="5861238"/>
            <a:ext cx="260388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794340" y="5861238"/>
            <a:ext cx="299471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941874" y="5861238"/>
            <a:ext cx="303421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υ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7156063" y="5861238"/>
            <a:ext cx="297156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Χ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7300808" y="5861238"/>
            <a:ext cx="29429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ρ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7441648" y="5861238"/>
            <a:ext cx="228931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ι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7518064" y="5861238"/>
            <a:ext cx="300697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σ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7668387" y="5861238"/>
            <a:ext cx="260388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τ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7775203" y="5861238"/>
            <a:ext cx="299471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7922736" y="5861238"/>
            <a:ext cx="303421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ύ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8073896" y="5861238"/>
            <a:ext cx="222803" cy="378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80"/>
              </a:lnSpc>
              <a:spcBef>
                <a:spcPts val="0"/>
              </a:spcBef>
              <a:spcAft>
                <a:spcPts val="0"/>
              </a:spcAft>
            </a:pPr>
            <a:r>
              <a:rPr sz="2200" dirty="0">
                <a:solidFill>
                  <a:srgbClr val="000000"/>
                </a:solidFill>
                <a:latin typeface="HDLEPB+Calibri"/>
                <a:cs typeface="HDLEPB+Calibri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36512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92682" y="239623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14906" y="239623"/>
            <a:ext cx="24323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5737" y="239623"/>
            <a:ext cx="2148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8221" y="239623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1886" y="239623"/>
            <a:ext cx="27371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003196" y="239623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125421" y="239623"/>
            <a:ext cx="2148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278126" y="239623"/>
            <a:ext cx="2804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06142" y="239623"/>
            <a:ext cx="27706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530805" y="239623"/>
            <a:ext cx="24323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Γ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622245" y="239623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744470" y="239623"/>
            <a:ext cx="23469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826766" y="239623"/>
            <a:ext cx="25603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023616" y="239623"/>
            <a:ext cx="26487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136087" y="239623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58312" y="239623"/>
            <a:ext cx="24505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Ρ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3350971" y="239623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473196" y="239623"/>
            <a:ext cx="2423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563112" y="239623"/>
            <a:ext cx="27371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684422" y="239623"/>
            <a:ext cx="27706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809695" y="239623"/>
            <a:ext cx="24384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901135" y="239623"/>
            <a:ext cx="25603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87070" y="605135"/>
            <a:ext cx="4578339" cy="222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54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spc="5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τοποθετείται</a:t>
            </a:r>
            <a:r>
              <a:rPr sz="2400" spc="5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</a:t>
            </a:r>
            <a:r>
              <a:rPr sz="2400" spc="54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τάφο</a:t>
            </a:r>
            <a:r>
              <a:rPr sz="2400" spc="5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400" spc="5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αγάπη</a:t>
            </a:r>
            <a:r>
              <a:rPr sz="2400" spc="55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</a:p>
          <a:p>
            <a:pPr marL="0" marR="0">
              <a:lnSpc>
                <a:spcPts val="2829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‘σένα,</a:t>
            </a:r>
            <a:r>
              <a:rPr sz="2400" spc="19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20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‘μένα,</a:t>
            </a:r>
            <a:r>
              <a:rPr sz="2400" spc="2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1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όλους</a:t>
            </a:r>
            <a:r>
              <a:rPr sz="2400" spc="2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0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Πήγε</a:t>
            </a:r>
            <a:r>
              <a:rPr sz="2400" spc="19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2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Ιωσήφ</a:t>
            </a:r>
            <a:r>
              <a:rPr sz="2400" spc="20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2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Αριμαθαία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,</a:t>
            </a:r>
            <a:r>
              <a:rPr sz="2400" spc="24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μαθητής</a:t>
            </a:r>
            <a:r>
              <a:rPr sz="2400" spc="2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2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spc="2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2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βουλευτής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</a:t>
            </a:r>
            <a:r>
              <a:rPr sz="2400" spc="1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εποχής,</a:t>
            </a:r>
            <a:r>
              <a:rPr sz="2400" spc="1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ζήτησε</a:t>
            </a:r>
            <a:r>
              <a:rPr sz="2400" spc="1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αποκαθηλώσει,</a:t>
            </a:r>
            <a:r>
              <a:rPr sz="2400" spc="13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δηλαδή</a:t>
            </a:r>
            <a:r>
              <a:rPr sz="2400" spc="1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</a:p>
          <a:p>
            <a:pPr marL="0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κατεβάσει</a:t>
            </a:r>
            <a:r>
              <a:rPr sz="2400" spc="6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68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άψυχο</a:t>
            </a:r>
            <a:r>
              <a:rPr sz="2400" spc="69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Σώμα</a:t>
            </a:r>
            <a:r>
              <a:rPr sz="2400" spc="69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7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spc="69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400" spc="6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</a:p>
          <a:p>
            <a:pPr marL="0" marR="0">
              <a:lnSpc>
                <a:spcPts val="2829"/>
              </a:lnSpc>
              <a:spcBef>
                <a:spcPts val="4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σταυρό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Φοβισμένος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παρακάλεσε τον Πιλάτο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«Δόσ’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87070" y="2800451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τ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566013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641299" y="2800451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ύ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37920" y="2800451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τ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16864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90930" y="280045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ν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1072286" y="2800451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τ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51229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226515" y="280045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ν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407922" y="2800451"/>
            <a:ext cx="23286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ξ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1488389" y="2800451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έ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1567942" y="280045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ν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656943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731010" y="280045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ν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820011" y="2800451"/>
            <a:ext cx="24963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»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916938" y="2800451"/>
            <a:ext cx="19476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  <a:hlinkClick r:id="rId3"/>
              </a:rPr>
              <a:t>.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052574" y="2800451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Ά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174798" y="2800451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κ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257399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331465" y="2800451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υ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2520442" y="2800451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τ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599385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2674670" y="280045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ν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2855722" y="2800451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ύ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2952343" y="2800451"/>
            <a:ext cx="2529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μ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052927" y="2800451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ν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140710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308603" y="2800451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σ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3394862" y="2800451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τ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3473805" y="2800451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3"/>
              </a:rPr>
              <a:t>ο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3640836" y="2800451"/>
            <a:ext cx="25633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  <a:hlinkClick r:id="rId3"/>
              </a:rPr>
              <a:t>Y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744772" y="2800451"/>
            <a:ext cx="23378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  <a:hlinkClick r:id="rId3"/>
              </a:rPr>
              <a:t>o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3826154" y="2800451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  <a:hlinkClick r:id="rId3"/>
              </a:rPr>
              <a:t>u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3918203" y="2800451"/>
            <a:ext cx="22189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  <a:hlinkClick r:id="rId3"/>
              </a:rPr>
              <a:t>t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3987698" y="2800451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  <a:hlinkClick r:id="rId3"/>
              </a:rPr>
              <a:t>u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080967" y="2800451"/>
            <a:ext cx="23469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  <a:hlinkClick r:id="rId3"/>
              </a:rPr>
              <a:t>b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163263" y="2847748"/>
            <a:ext cx="22311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  <a:hlinkClick r:id="rId3"/>
              </a:rPr>
              <a:t>e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4233672" y="2800451"/>
            <a:ext cx="2042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  <a:hlinkClick r:id="rId3"/>
              </a:rPr>
              <a:t>: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769010" y="3142713"/>
            <a:ext cx="404630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31"/>
              </a:lnSpc>
              <a:spcBef>
                <a:spcPts val="0"/>
              </a:spcBef>
              <a:spcAft>
                <a:spcPts val="0"/>
              </a:spcAft>
            </a:pPr>
            <a:endParaRPr sz="1500" u="sng" dirty="0">
              <a:solidFill>
                <a:srgbClr val="0000FF"/>
              </a:solidFill>
              <a:latin typeface="AIOFGV+Calibri"/>
              <a:cs typeface="AIOFGV+Calibri"/>
              <a:hlinkClick r:id="rId3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415137" y="3976438"/>
            <a:ext cx="8470816" cy="2634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8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52" dirty="0">
                <a:solidFill>
                  <a:srgbClr val="FFFFFF"/>
                </a:solidFill>
                <a:latin typeface="HDLEPB+Calibri"/>
                <a:cs typeface="HDLEPB+Calibri"/>
              </a:rPr>
              <a:t>«Τον</a:t>
            </a:r>
            <a:r>
              <a:rPr sz="1700" spc="3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6" dirty="0">
                <a:solidFill>
                  <a:srgbClr val="FFFFFF"/>
                </a:solidFill>
                <a:latin typeface="HDLEPB+Calibri"/>
                <a:cs typeface="HDLEPB+Calibri"/>
              </a:rPr>
              <a:t>ήλιο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έκρυψε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τις</a:t>
            </a:r>
            <a:r>
              <a:rPr sz="1700" spc="-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ίδιες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700" spc="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τις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ακτίνες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700" spc="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4" dirty="0">
                <a:solidFill>
                  <a:srgbClr val="FFFFFF"/>
                </a:solidFill>
                <a:latin typeface="HDLEPB+Calibri"/>
                <a:cs typeface="HDLEPB+Calibri"/>
              </a:rPr>
              <a:t>το</a:t>
            </a:r>
            <a:r>
              <a:rPr sz="1700" spc="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1" dirty="0">
                <a:solidFill>
                  <a:srgbClr val="FFFFFF"/>
                </a:solidFill>
                <a:latin typeface="HDLEPB+Calibri"/>
                <a:cs typeface="HDLEPB+Calibri"/>
              </a:rPr>
              <a:t>καταπέτασμα</a:t>
            </a:r>
            <a:r>
              <a:rPr sz="1700" spc="1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ναού</a:t>
            </a:r>
            <a:r>
              <a:rPr sz="1700" spc="1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σχίστηκε,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6" dirty="0">
                <a:solidFill>
                  <a:srgbClr val="FFFFFF"/>
                </a:solidFill>
                <a:latin typeface="HDLEPB+Calibri"/>
                <a:cs typeface="HDLEPB+Calibri"/>
              </a:rPr>
              <a:t>λόγω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700" spc="19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θανάτου</a:t>
            </a:r>
            <a:r>
              <a:rPr sz="1700" spc="18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700" spc="19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Σωτήρος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,</a:t>
            </a:r>
            <a:r>
              <a:rPr sz="1700" spc="164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ο</a:t>
            </a:r>
            <a:r>
              <a:rPr sz="1700" spc="17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Ιωσήφ</a:t>
            </a:r>
            <a:r>
              <a:rPr sz="1700" spc="18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όταν</a:t>
            </a:r>
            <a:r>
              <a:rPr sz="1700" spc="18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HDLEPB+Calibri"/>
                <a:cs typeface="HDLEPB+Calibri"/>
              </a:rPr>
              <a:t>(τα)</a:t>
            </a:r>
            <a:r>
              <a:rPr sz="1700" spc="18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είδε,</a:t>
            </a:r>
            <a:r>
              <a:rPr sz="1700" spc="18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4" dirty="0">
                <a:solidFill>
                  <a:srgbClr val="FFFFFF"/>
                </a:solidFill>
                <a:latin typeface="HDLEPB+Calibri"/>
                <a:cs typeface="HDLEPB+Calibri"/>
              </a:rPr>
              <a:t>πήγε</a:t>
            </a:r>
            <a:r>
              <a:rPr sz="1700" spc="19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στον</a:t>
            </a:r>
            <a:r>
              <a:rPr sz="1700" spc="19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Πιλάτο</a:t>
            </a:r>
            <a:r>
              <a:rPr sz="1700" spc="18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700" spc="20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θερμά</a:t>
            </a:r>
            <a:r>
              <a:rPr sz="1700" spc="18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18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ικετεύει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:</a:t>
            </a:r>
          </a:p>
          <a:p>
            <a:pPr marL="0" marR="0">
              <a:lnSpc>
                <a:spcPts val="2040"/>
              </a:lnSpc>
              <a:spcBef>
                <a:spcPts val="50"/>
              </a:spcBef>
              <a:spcAft>
                <a:spcPts val="0"/>
              </a:spcAft>
            </a:pP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Δώσε</a:t>
            </a:r>
            <a:r>
              <a:rPr sz="1700" spc="25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700" spc="26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τούτο</a:t>
            </a:r>
            <a:r>
              <a:rPr sz="1700" spc="26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26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HDLEPB+Calibri"/>
                <a:cs typeface="HDLEPB+Calibri"/>
              </a:rPr>
              <a:t>ξένο,</a:t>
            </a:r>
            <a:r>
              <a:rPr sz="1700" spc="26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spc="26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7" dirty="0">
                <a:solidFill>
                  <a:srgbClr val="FFFFFF"/>
                </a:solidFill>
                <a:latin typeface="HDLEPB+Calibri"/>
                <a:cs typeface="HDLEPB+Calibri"/>
              </a:rPr>
              <a:t>από</a:t>
            </a:r>
            <a:r>
              <a:rPr sz="1700" spc="26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βρέφος</a:t>
            </a:r>
            <a:r>
              <a:rPr sz="1700" spc="25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σαν</a:t>
            </a:r>
            <a:r>
              <a:rPr sz="1700" spc="2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ξένος</a:t>
            </a:r>
            <a:r>
              <a:rPr sz="1700" spc="26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φιλοξενήθηκε</a:t>
            </a:r>
            <a:r>
              <a:rPr sz="1700" spc="25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στον</a:t>
            </a:r>
            <a:r>
              <a:rPr sz="1700" spc="26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1" dirty="0">
                <a:solidFill>
                  <a:srgbClr val="FFFFFF"/>
                </a:solidFill>
                <a:latin typeface="HDLEPB+Calibri"/>
                <a:cs typeface="HDLEPB+Calibri"/>
              </a:rPr>
              <a:t>κόσμο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1700" spc="243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Δώσε</a:t>
            </a:r>
            <a:r>
              <a:rPr sz="1700" spc="2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5" dirty="0">
                <a:solidFill>
                  <a:srgbClr val="FFFFFF"/>
                </a:solidFill>
                <a:latin typeface="HDLEPB+Calibri"/>
                <a:cs typeface="HDLEPB+Calibri"/>
              </a:rPr>
              <a:t>τούτο</a:t>
            </a:r>
            <a:r>
              <a:rPr sz="1700" spc="2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HDLEPB+Calibri"/>
                <a:cs typeface="HDLEPB+Calibri"/>
              </a:rPr>
              <a:t>ξένο,</a:t>
            </a:r>
            <a:r>
              <a:rPr sz="1700" spc="2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spc="2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οι</a:t>
            </a:r>
            <a:r>
              <a:rPr sz="1700" spc="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συμπατριώτες</a:t>
            </a:r>
            <a:r>
              <a:rPr sz="1700" spc="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700" spc="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από</a:t>
            </a:r>
            <a:r>
              <a:rPr sz="1700" spc="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7" dirty="0">
                <a:solidFill>
                  <a:srgbClr val="FFFFFF"/>
                </a:solidFill>
                <a:latin typeface="HDLEPB+Calibri"/>
                <a:cs typeface="HDLEPB+Calibri"/>
              </a:rPr>
              <a:t>μίσος</a:t>
            </a:r>
            <a:r>
              <a:rPr sz="1700" spc="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3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θανατώνουν</a:t>
            </a:r>
            <a:r>
              <a:rPr sz="1700" spc="3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σαν</a:t>
            </a:r>
            <a:r>
              <a:rPr sz="1700" spc="1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ξένο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.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Δώσε</a:t>
            </a:r>
            <a:r>
              <a:rPr sz="1700" spc="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700" spc="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τούτο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9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7" dirty="0">
                <a:solidFill>
                  <a:srgbClr val="FFFFFF"/>
                </a:solidFill>
                <a:latin typeface="HDLEPB+Calibri"/>
                <a:cs typeface="HDLEPB+Calibri"/>
              </a:rPr>
              <a:t>ξένο,</a:t>
            </a:r>
            <a:r>
              <a:rPr sz="1700" spc="9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spc="1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παραξενεύομαι</a:t>
            </a:r>
            <a:r>
              <a:rPr sz="1700" spc="8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700" spc="8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6" dirty="0">
                <a:solidFill>
                  <a:srgbClr val="FFFFFF"/>
                </a:solidFill>
                <a:latin typeface="HDLEPB+Calibri"/>
                <a:cs typeface="HDLEPB+Calibri"/>
              </a:rPr>
              <a:t>βλέπω</a:t>
            </a:r>
            <a:r>
              <a:rPr sz="1700" spc="9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1700" spc="9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θανάτου</a:t>
            </a:r>
            <a:r>
              <a:rPr sz="1700" spc="8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</a:t>
            </a:r>
            <a:r>
              <a:rPr sz="1700" spc="8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AIOFGV+Calibri"/>
                <a:cs typeface="AIOFGV+Calibri"/>
              </a:rPr>
              <a:t>(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παρά)ξενο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1700" spc="75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Δώσε</a:t>
            </a:r>
            <a:r>
              <a:rPr sz="1700" spc="8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700" spc="9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HDLEPB+Calibri"/>
                <a:cs typeface="HDLEPB+Calibri"/>
              </a:rPr>
              <a:t>τούτο</a:t>
            </a:r>
            <a:r>
              <a:rPr sz="1700" spc="1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9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7" dirty="0">
                <a:solidFill>
                  <a:srgbClr val="FFFFFF"/>
                </a:solidFill>
                <a:latin typeface="HDLEPB+Calibri"/>
                <a:cs typeface="HDLEPB+Calibri"/>
              </a:rPr>
              <a:t>ξένο,</a:t>
            </a:r>
          </a:p>
          <a:p>
            <a:pPr marL="0" marR="0">
              <a:lnSpc>
                <a:spcPts val="2042"/>
              </a:lnSpc>
              <a:spcBef>
                <a:spcPts val="50"/>
              </a:spcBef>
              <a:spcAft>
                <a:spcPts val="0"/>
              </a:spcAft>
            </a:pP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spc="2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7" dirty="0">
                <a:solidFill>
                  <a:srgbClr val="FFFFFF"/>
                </a:solidFill>
                <a:latin typeface="HDLEPB+Calibri"/>
                <a:cs typeface="HDLEPB+Calibri"/>
              </a:rPr>
              <a:t>ήξερε</a:t>
            </a:r>
            <a:r>
              <a:rPr sz="1700" spc="2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700" spc="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φιλοξενεί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τους</a:t>
            </a:r>
            <a:r>
              <a:rPr sz="1700" spc="2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πτωχούς</a:t>
            </a:r>
            <a:r>
              <a:rPr sz="1700" spc="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700" spc="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τους</a:t>
            </a:r>
            <a:r>
              <a:rPr sz="1700" spc="2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ξένους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.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Δώσε</a:t>
            </a:r>
            <a:r>
              <a:rPr sz="1700" spc="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700" spc="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τούτο</a:t>
            </a:r>
            <a:r>
              <a:rPr sz="1700" spc="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2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7" dirty="0">
                <a:solidFill>
                  <a:srgbClr val="FFFFFF"/>
                </a:solidFill>
                <a:latin typeface="HDLEPB+Calibri"/>
                <a:cs typeface="HDLEPB+Calibri"/>
              </a:rPr>
              <a:t>ξένο,</a:t>
            </a:r>
            <a:r>
              <a:rPr sz="1700" spc="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spc="4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οι</a:t>
            </a:r>
            <a:r>
              <a:rPr sz="1700" spc="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Εβραίοι</a:t>
            </a: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από</a:t>
            </a:r>
            <a:r>
              <a:rPr sz="1700" spc="8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HDLEPB+Calibri"/>
                <a:cs typeface="HDLEPB+Calibri"/>
              </a:rPr>
              <a:t>φθόνο</a:t>
            </a:r>
            <a:r>
              <a:rPr sz="1700" spc="9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1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αποξένωσαν</a:t>
            </a:r>
            <a:r>
              <a:rPr sz="1700" spc="8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από</a:t>
            </a:r>
            <a:r>
              <a:rPr sz="1700" spc="9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9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1" dirty="0">
                <a:solidFill>
                  <a:srgbClr val="FFFFFF"/>
                </a:solidFill>
                <a:latin typeface="HDLEPB+Calibri"/>
                <a:cs typeface="HDLEPB+Calibri"/>
              </a:rPr>
              <a:t>κόσμο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1700" spc="75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Δώσε</a:t>
            </a:r>
            <a:r>
              <a:rPr sz="1700" spc="9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700" spc="1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τούτο</a:t>
            </a:r>
            <a:r>
              <a:rPr sz="1700" spc="9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1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HDLEPB+Calibri"/>
                <a:cs typeface="HDLEPB+Calibri"/>
              </a:rPr>
              <a:t>ξένο,</a:t>
            </a:r>
            <a:r>
              <a:rPr sz="1700" spc="10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για</a:t>
            </a:r>
            <a:r>
              <a:rPr sz="1700" spc="9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700" spc="8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κρύψω</a:t>
            </a:r>
            <a:r>
              <a:rPr sz="1700" spc="9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σε</a:t>
            </a:r>
            <a:r>
              <a:rPr sz="1700" spc="8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HDLEPB+Calibri"/>
                <a:cs typeface="HDLEPB+Calibri"/>
              </a:rPr>
              <a:t>τάφο,</a:t>
            </a:r>
          </a:p>
          <a:p>
            <a:pPr marL="0" marR="0">
              <a:lnSpc>
                <a:spcPts val="2039"/>
              </a:lnSpc>
              <a:spcBef>
                <a:spcPts val="50"/>
              </a:spcBef>
              <a:spcAft>
                <a:spcPts val="0"/>
              </a:spcAft>
            </a:pP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spc="12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σαν</a:t>
            </a:r>
            <a:r>
              <a:rPr sz="1700" spc="1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ξένος</a:t>
            </a:r>
            <a:r>
              <a:rPr sz="1700" spc="1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δεν</a:t>
            </a:r>
            <a:r>
              <a:rPr sz="1700" spc="1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7" dirty="0">
                <a:solidFill>
                  <a:srgbClr val="FFFFFF"/>
                </a:solidFill>
                <a:latin typeface="HDLEPB+Calibri"/>
                <a:cs typeface="HDLEPB+Calibri"/>
              </a:rPr>
              <a:t>είχε</a:t>
            </a:r>
            <a:r>
              <a:rPr sz="1700" spc="1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πού</a:t>
            </a:r>
            <a:r>
              <a:rPr sz="1700" spc="11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1700" spc="1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γείρει</a:t>
            </a:r>
            <a:r>
              <a:rPr sz="1700" spc="1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4" dirty="0">
                <a:solidFill>
                  <a:srgbClr val="FFFFFF"/>
                </a:solidFill>
                <a:latin typeface="HDLEPB+Calibri"/>
                <a:cs typeface="HDLEPB+Calibri"/>
              </a:rPr>
              <a:t>το</a:t>
            </a:r>
            <a:r>
              <a:rPr sz="1700" spc="12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6" dirty="0">
                <a:solidFill>
                  <a:srgbClr val="FFFFFF"/>
                </a:solidFill>
                <a:latin typeface="HDLEPB+Calibri"/>
                <a:cs typeface="HDLEPB+Calibri"/>
              </a:rPr>
              <a:t>κεφάλι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1700" spc="87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Δώσε</a:t>
            </a:r>
            <a:r>
              <a:rPr sz="1700" spc="10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700" spc="1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HDLEPB+Calibri"/>
                <a:cs typeface="HDLEPB+Calibri"/>
              </a:rPr>
              <a:t>τούτο</a:t>
            </a:r>
            <a:r>
              <a:rPr sz="1700" spc="1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1700" spc="12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0" dirty="0">
                <a:solidFill>
                  <a:srgbClr val="FFFFFF"/>
                </a:solidFill>
                <a:latin typeface="HDLEPB+Calibri"/>
                <a:cs typeface="HDLEPB+Calibri"/>
              </a:rPr>
              <a:t>ξένο,</a:t>
            </a:r>
            <a:r>
              <a:rPr sz="1700" spc="1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spc="1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βλέποντάς</a:t>
            </a:r>
            <a:r>
              <a:rPr sz="1700" spc="11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</a:p>
          <a:p>
            <a:pPr marL="0" marR="0">
              <a:lnSpc>
                <a:spcPts val="2039"/>
              </a:lnSpc>
              <a:spcBef>
                <a:spcPts val="0"/>
              </a:spcBef>
              <a:spcAft>
                <a:spcPts val="0"/>
              </a:spcAft>
            </a:pP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νεκρό</a:t>
            </a:r>
            <a:r>
              <a:rPr sz="1700" spc="16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η</a:t>
            </a:r>
            <a:r>
              <a:rPr sz="1700" spc="16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6" dirty="0">
                <a:solidFill>
                  <a:srgbClr val="FFFFFF"/>
                </a:solidFill>
                <a:latin typeface="HDLEPB+Calibri"/>
                <a:cs typeface="HDLEPB+Calibri"/>
              </a:rPr>
              <a:t>Μητέρα</a:t>
            </a:r>
            <a:r>
              <a:rPr sz="1700" spc="19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φώναζε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:</a:t>
            </a:r>
            <a:r>
              <a:rPr sz="1700" spc="157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“Ω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,</a:t>
            </a:r>
            <a:r>
              <a:rPr sz="1700" spc="152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Υιέ</a:t>
            </a:r>
            <a:r>
              <a:rPr sz="1700" spc="19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8" dirty="0">
                <a:solidFill>
                  <a:srgbClr val="FFFFFF"/>
                </a:solidFill>
                <a:latin typeface="HDLEPB+Calibri"/>
                <a:cs typeface="HDLEPB+Calibri"/>
              </a:rPr>
              <a:t>μου</a:t>
            </a:r>
            <a:r>
              <a:rPr sz="1700" spc="2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700" spc="19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HDLEPB+Calibri"/>
                <a:cs typeface="HDLEPB+Calibri"/>
              </a:rPr>
              <a:t>Θεέ</a:t>
            </a:r>
            <a:r>
              <a:rPr sz="1700" spc="19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2" dirty="0">
                <a:solidFill>
                  <a:srgbClr val="FFFFFF"/>
                </a:solidFill>
                <a:latin typeface="HDLEPB+Calibri"/>
                <a:cs typeface="HDLEPB+Calibri"/>
              </a:rPr>
              <a:t>μου,</a:t>
            </a:r>
            <a:r>
              <a:rPr sz="1700" spc="18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7" dirty="0">
                <a:solidFill>
                  <a:srgbClr val="FFFFFF"/>
                </a:solidFill>
                <a:latin typeface="HDLEPB+Calibri"/>
                <a:cs typeface="HDLEPB+Calibri"/>
              </a:rPr>
              <a:t>αν</a:t>
            </a:r>
            <a:r>
              <a:rPr sz="1700" spc="17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700" spc="20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στα</a:t>
            </a:r>
            <a:r>
              <a:rPr sz="1700" spc="18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3" dirty="0">
                <a:solidFill>
                  <a:srgbClr val="FFFFFF"/>
                </a:solidFill>
                <a:latin typeface="HDLEPB+Calibri"/>
                <a:cs typeface="HDLEPB+Calibri"/>
              </a:rPr>
              <a:t>σπλάχνα</a:t>
            </a:r>
            <a:r>
              <a:rPr sz="1700" spc="18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6" dirty="0">
                <a:solidFill>
                  <a:srgbClr val="FFFFFF"/>
                </a:solidFill>
                <a:latin typeface="HDLEPB+Calibri"/>
                <a:cs typeface="HDLEPB+Calibri"/>
              </a:rPr>
              <a:t>πληγώνομαι</a:t>
            </a:r>
            <a:r>
              <a:rPr sz="1700" spc="19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700" spc="20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9" dirty="0">
                <a:solidFill>
                  <a:srgbClr val="FFFFFF"/>
                </a:solidFill>
                <a:latin typeface="HDLEPB+Calibri"/>
                <a:cs typeface="HDLEPB+Calibri"/>
              </a:rPr>
              <a:t>στην</a:t>
            </a:r>
          </a:p>
          <a:p>
            <a:pPr marL="0" marR="0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sz="1700" spc="-33" dirty="0">
                <a:solidFill>
                  <a:srgbClr val="FFFFFF"/>
                </a:solidFill>
                <a:latin typeface="HDLEPB+Calibri"/>
                <a:cs typeface="HDLEPB+Calibri"/>
              </a:rPr>
              <a:t>καρδιά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4" dirty="0">
                <a:solidFill>
                  <a:srgbClr val="FFFFFF"/>
                </a:solidFill>
                <a:latin typeface="HDLEPB+Calibri"/>
                <a:cs typeface="HDLEPB+Calibri"/>
              </a:rPr>
              <a:t>σπαράζω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σε</a:t>
            </a:r>
            <a:r>
              <a:rPr sz="1700" spc="-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9" dirty="0">
                <a:solidFill>
                  <a:srgbClr val="FFFFFF"/>
                </a:solidFill>
                <a:latin typeface="HDLEPB+Calibri"/>
                <a:cs typeface="HDLEPB+Calibri"/>
              </a:rPr>
              <a:t>βλέπω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9" dirty="0">
                <a:solidFill>
                  <a:srgbClr val="FFFFFF"/>
                </a:solidFill>
                <a:latin typeface="HDLEPB+Calibri"/>
                <a:cs typeface="HDLEPB+Calibri"/>
              </a:rPr>
              <a:t>νεκρό,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9" dirty="0">
                <a:solidFill>
                  <a:srgbClr val="FFFFFF"/>
                </a:solidFill>
                <a:latin typeface="HDLEPB+Calibri"/>
                <a:cs typeface="HDLEPB+Calibri"/>
              </a:rPr>
              <a:t>αναθαρρώ</a:t>
            </a:r>
            <a:r>
              <a:rPr sz="1700" spc="-3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4" dirty="0">
                <a:solidFill>
                  <a:srgbClr val="FFFFFF"/>
                </a:solidFill>
                <a:latin typeface="HDLEPB+Calibri"/>
                <a:cs typeface="HDLEPB+Calibri"/>
              </a:rPr>
              <a:t>για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2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1700" spc="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21" dirty="0">
                <a:solidFill>
                  <a:srgbClr val="FFFFFF"/>
                </a:solidFill>
                <a:latin typeface="HDLEPB+Calibri"/>
                <a:cs typeface="HDLEPB+Calibri"/>
              </a:rPr>
              <a:t>ανάστασή</a:t>
            </a:r>
            <a:r>
              <a:rPr sz="1700" spc="-3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8" dirty="0">
                <a:solidFill>
                  <a:srgbClr val="FFFFFF"/>
                </a:solidFill>
                <a:latin typeface="HDLEPB+Calibri"/>
                <a:cs typeface="HDLEPB+Calibri"/>
              </a:rPr>
              <a:t>σου</a:t>
            </a:r>
            <a:r>
              <a:rPr sz="1700" spc="-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4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17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16" dirty="0">
                <a:solidFill>
                  <a:srgbClr val="FFFFFF"/>
                </a:solidFill>
                <a:latin typeface="HDLEPB+Calibri"/>
                <a:cs typeface="HDLEPB+Calibri"/>
              </a:rPr>
              <a:t>σε</a:t>
            </a:r>
            <a:r>
              <a:rPr sz="1700" spc="-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1700" spc="-33" dirty="0">
                <a:solidFill>
                  <a:srgbClr val="FFFFFF"/>
                </a:solidFill>
                <a:latin typeface="HDLEPB+Calibri"/>
                <a:cs typeface="HDLEPB+Calibri"/>
              </a:rPr>
              <a:t>δοξάζω”»</a:t>
            </a:r>
            <a:r>
              <a:rPr sz="17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AEDF6B-7BE7-4BFD-8CE6-FD444526667F}"/>
              </a:ext>
            </a:extLst>
          </p:cNvPr>
          <p:cNvSpPr txBox="1"/>
          <p:nvPr/>
        </p:nvSpPr>
        <p:spPr>
          <a:xfrm>
            <a:off x="969263" y="319766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4B075F1-874D-4005-B448-9FD630F20F39}"/>
              </a:ext>
            </a:extLst>
          </p:cNvPr>
          <p:cNvSpPr txBox="1"/>
          <p:nvPr/>
        </p:nvSpPr>
        <p:spPr>
          <a:xfrm>
            <a:off x="679855" y="3056928"/>
            <a:ext cx="41215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https://safeYouTube.net/w/Lch6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4487" y="388975"/>
            <a:ext cx="6946039" cy="1869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«Έραναν</a:t>
            </a:r>
            <a:r>
              <a:rPr sz="2400" spc="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τάφο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μύρα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μυροφόρες,</a:t>
            </a:r>
            <a:r>
              <a:rPr sz="2400" spc="3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ερχόμενες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πολύ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πρωί».</a:t>
            </a:r>
          </a:p>
          <a:p>
            <a:pPr marL="468122" marR="0">
              <a:lnSpc>
                <a:spcPts val="2829"/>
              </a:lnSpc>
              <a:spcBef>
                <a:spcPts val="172"/>
              </a:spcBef>
              <a:spcAft>
                <a:spcPts val="0"/>
              </a:spcAft>
            </a:pP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Συγκινημένη</a:t>
            </a:r>
            <a:r>
              <a:rPr sz="2400" spc="4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-4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πάναγνη</a:t>
            </a:r>
            <a:r>
              <a:rPr sz="24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Μητέρα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σου,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Λόγε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(Χριστέ),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</a:t>
            </a:r>
            <a:r>
              <a:rPr sz="2400" spc="-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θρηνούσε</a:t>
            </a:r>
            <a:r>
              <a:rPr sz="2400" spc="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νεκρό.</a:t>
            </a:r>
          </a:p>
          <a:p>
            <a:pPr marL="0" marR="0">
              <a:lnSpc>
                <a:spcPts val="2807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Δακρύζουσα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χτυπώντας</a:t>
            </a:r>
            <a:r>
              <a:rPr sz="2400" spc="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σπλάχνα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της,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φώναξε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θέρμη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η</a:t>
            </a:r>
            <a:r>
              <a:rPr sz="2400" spc="-4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κόρη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(Παναγία</a:t>
            </a:r>
            <a:r>
              <a:rPr sz="2400" spc="-2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):</a:t>
            </a:r>
          </a:p>
          <a:p>
            <a:pPr marL="544322" marR="0">
              <a:lnSpc>
                <a:spcPts val="2829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</a:t>
            </a:r>
            <a:r>
              <a:rPr sz="2400" spc="-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γλυκειά</a:t>
            </a:r>
            <a:r>
              <a:rPr sz="2400" spc="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Άνοιξη,</a:t>
            </a:r>
            <a:r>
              <a:rPr sz="24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γλυκύτατό</a:t>
            </a:r>
            <a:r>
              <a:rPr sz="2400" spc="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παιδί,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πού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η</a:t>
            </a:r>
            <a:r>
              <a:rPr sz="2400" spc="-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ομορφιά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σου;</a:t>
            </a:r>
          </a:p>
          <a:p>
            <a:pPr marL="425450" marR="0">
              <a:lnSpc>
                <a:spcPts val="2829"/>
              </a:lnSpc>
              <a:spcBef>
                <a:spcPts val="122"/>
              </a:spcBef>
              <a:spcAft>
                <a:spcPts val="0"/>
              </a:spcAft>
            </a:pP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Όλες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γενιές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ανθρώπων</a:t>
            </a:r>
            <a:r>
              <a:rPr sz="2400" spc="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υμνούν</a:t>
            </a:r>
            <a:r>
              <a:rPr sz="2400" spc="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ταφή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 </a:t>
            </a:r>
            <a:r>
              <a:rPr sz="2400" spc="-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δοξάζουν,</a:t>
            </a:r>
            <a:r>
              <a:rPr sz="2400" spc="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καλέ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μου».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76772" y="2525501"/>
            <a:ext cx="2707671" cy="3244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38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Η</a:t>
            </a:r>
            <a:r>
              <a:rPr sz="1750" spc="6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Παναγία,</a:t>
            </a:r>
            <a:r>
              <a:rPr sz="1750" spc="6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ως</a:t>
            </a:r>
            <a:r>
              <a:rPr sz="1750" spc="6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μητέρα,</a:t>
            </a:r>
            <a:r>
              <a:rPr sz="1750" spc="6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βλέ</a:t>
            </a:r>
            <a:r>
              <a:rPr sz="1750" dirty="0">
                <a:solidFill>
                  <a:srgbClr val="000000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2103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ποντας</a:t>
            </a:r>
            <a:r>
              <a:rPr sz="1750" spc="6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τον</a:t>
            </a:r>
            <a:r>
              <a:rPr sz="1750" spc="8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γιο</a:t>
            </a:r>
            <a:r>
              <a:rPr sz="1750" spc="5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της</a:t>
            </a:r>
            <a:r>
              <a:rPr sz="1750" spc="8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να</a:t>
            </a:r>
            <a:r>
              <a:rPr sz="1750" spc="6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κείτε</a:t>
            </a:r>
            <a:r>
              <a:rPr sz="1750" dirty="0">
                <a:solidFill>
                  <a:srgbClr val="000000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ται</a:t>
            </a:r>
            <a:r>
              <a:rPr sz="1750" spc="92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μπροστά</a:t>
            </a:r>
            <a:r>
              <a:rPr sz="1750" spc="92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της</a:t>
            </a:r>
            <a:r>
              <a:rPr sz="1750" spc="92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νεκρός,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spc="-52" dirty="0">
                <a:solidFill>
                  <a:srgbClr val="000000"/>
                </a:solidFill>
                <a:latin typeface="HDLEPB+Calibri"/>
                <a:cs typeface="HDLEPB+Calibri"/>
              </a:rPr>
              <a:t>Τον</a:t>
            </a:r>
            <a:r>
              <a:rPr sz="1750" spc="20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10" dirty="0">
                <a:solidFill>
                  <a:srgbClr val="000000"/>
                </a:solidFill>
                <a:latin typeface="HDLEPB+Calibri"/>
                <a:cs typeface="HDLEPB+Calibri"/>
              </a:rPr>
              <a:t>θρηνεί</a:t>
            </a:r>
            <a:r>
              <a:rPr sz="175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  <a:r>
              <a:rPr sz="1750" spc="149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Αυτός</a:t>
            </a:r>
            <a:r>
              <a:rPr sz="1750" spc="14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  <a:r>
              <a:rPr sz="1750" spc="14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11" dirty="0">
                <a:solidFill>
                  <a:srgbClr val="000000"/>
                </a:solidFill>
                <a:latin typeface="HDLEPB+Calibri"/>
                <a:cs typeface="HDLEPB+Calibri"/>
              </a:rPr>
              <a:t>θρήνος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έγινε</a:t>
            </a:r>
            <a:r>
              <a:rPr sz="1750" spc="26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ύμνος</a:t>
            </a:r>
            <a:r>
              <a:rPr sz="1750" spc="26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στο</a:t>
            </a:r>
            <a:r>
              <a:rPr sz="1750" spc="25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στόμα</a:t>
            </a:r>
            <a:r>
              <a:rPr sz="1750" spc="25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του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πιστού</a:t>
            </a:r>
            <a:r>
              <a:rPr sz="1750" spc="55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λαού</a:t>
            </a:r>
            <a:r>
              <a:rPr sz="1750" spc="56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μας</a:t>
            </a:r>
            <a:r>
              <a:rPr sz="1750" spc="56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750" spc="58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έτσι</a:t>
            </a:r>
          </a:p>
          <a:p>
            <a:pPr marL="0" marR="0">
              <a:lnSpc>
                <a:spcPts val="2101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ψέλνουμε</a:t>
            </a:r>
            <a:r>
              <a:rPr sz="1750" spc="17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20" dirty="0">
                <a:solidFill>
                  <a:srgbClr val="000000"/>
                </a:solidFill>
                <a:latin typeface="HDLEPB+Calibri"/>
                <a:cs typeface="HDLEPB+Calibri"/>
              </a:rPr>
              <a:t>κάθε</a:t>
            </a:r>
            <a:r>
              <a:rPr sz="1750" spc="18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Αγία</a:t>
            </a:r>
            <a:r>
              <a:rPr sz="1750" spc="16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Παρα</a:t>
            </a:r>
            <a:r>
              <a:rPr sz="1750" dirty="0">
                <a:solidFill>
                  <a:srgbClr val="000000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σκευή</a:t>
            </a:r>
            <a:r>
              <a:rPr sz="1750" spc="113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τα</a:t>
            </a:r>
            <a:r>
              <a:rPr sz="1750" spc="113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«Εγκώμια</a:t>
            </a:r>
            <a:r>
              <a:rPr sz="1750" spc="113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του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Επιτάφιου</a:t>
            </a:r>
            <a:r>
              <a:rPr sz="1750" spc="67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Θρήνου»</a:t>
            </a:r>
            <a:r>
              <a:rPr sz="175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  <a:r>
              <a:rPr sz="1750" spc="663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750" spc="-23" dirty="0">
                <a:solidFill>
                  <a:srgbClr val="000000"/>
                </a:solidFill>
                <a:latin typeface="HDLEPB+Calibri"/>
                <a:cs typeface="HDLEPB+Calibri"/>
              </a:rPr>
              <a:t>Άκου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στο</a:t>
            </a:r>
            <a:r>
              <a:rPr sz="1750" spc="168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17" dirty="0">
                <a:solidFill>
                  <a:srgbClr val="FF0000"/>
                </a:solidFill>
                <a:latin typeface="AIOFGV+Calibri"/>
                <a:cs typeface="AIOFGV+Calibri"/>
              </a:rPr>
              <a:t>Youtube</a:t>
            </a:r>
            <a:r>
              <a:rPr sz="1750" spc="1720" dirty="0">
                <a:solidFill>
                  <a:srgbClr val="FF0000"/>
                </a:solidFill>
                <a:latin typeface="AIOFGV+Calibri"/>
                <a:cs typeface="AIOFGV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τις</a:t>
            </a:r>
            <a:r>
              <a:rPr sz="1750" spc="169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τρεις</a:t>
            </a:r>
          </a:p>
          <a:p>
            <a:pPr marL="0" marR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Στάσεις</a:t>
            </a:r>
            <a:r>
              <a:rPr sz="1750" spc="56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12" dirty="0">
                <a:solidFill>
                  <a:srgbClr val="000000"/>
                </a:solidFill>
                <a:latin typeface="HDLEPB+Calibri"/>
                <a:cs typeface="HDLEPB+Calibri"/>
              </a:rPr>
              <a:t>των</a:t>
            </a:r>
            <a:r>
              <a:rPr sz="1750" spc="57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10" dirty="0">
                <a:solidFill>
                  <a:srgbClr val="000000"/>
                </a:solidFill>
                <a:latin typeface="HDLEPB+Calibri"/>
                <a:cs typeface="HDLEPB+Calibri"/>
              </a:rPr>
              <a:t>Εγκωμίων</a:t>
            </a:r>
            <a:r>
              <a:rPr sz="1750" spc="57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75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</a:p>
          <a:p>
            <a:pPr marL="0" marR="0">
              <a:lnSpc>
                <a:spcPts val="2102"/>
              </a:lnSpc>
              <a:spcBef>
                <a:spcPts val="0"/>
              </a:spcBef>
              <a:spcAft>
                <a:spcPts val="0"/>
              </a:spcAft>
            </a:pPr>
            <a:r>
              <a:rPr sz="1750" dirty="0">
                <a:solidFill>
                  <a:srgbClr val="000000"/>
                </a:solidFill>
                <a:latin typeface="HDLEPB+Calibri"/>
                <a:cs typeface="HDLEPB+Calibri"/>
              </a:rPr>
              <a:t>ψάλλε </a:t>
            </a:r>
            <a:r>
              <a:rPr sz="1750" spc="-11" dirty="0">
                <a:solidFill>
                  <a:srgbClr val="000000"/>
                </a:solidFill>
                <a:latin typeface="HDLEPB+Calibri"/>
                <a:cs typeface="HDLEPB+Calibri"/>
              </a:rPr>
              <a:t>μαζί</a:t>
            </a:r>
            <a:r>
              <a:rPr sz="175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94704" y="6155095"/>
            <a:ext cx="2268573" cy="2315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23"/>
              </a:lnSpc>
              <a:spcBef>
                <a:spcPts val="0"/>
              </a:spcBef>
              <a:spcAft>
                <a:spcPts val="0"/>
              </a:spcAft>
            </a:pPr>
            <a:r>
              <a:rPr sz="1250" b="1" dirty="0">
                <a:solidFill>
                  <a:srgbClr val="0000FF"/>
                </a:solidFill>
                <a:latin typeface="UPTUQK+Calibri Bold"/>
                <a:cs typeface="UPTUQK+Calibri Bold"/>
              </a:rPr>
              <a:t>(Οι</a:t>
            </a:r>
            <a:r>
              <a:rPr sz="1250" b="1" spc="19" dirty="0">
                <a:solidFill>
                  <a:srgbClr val="0000FF"/>
                </a:solidFill>
                <a:latin typeface="UPTUQK+Calibri Bold"/>
                <a:cs typeface="UPTUQK+Calibri Bold"/>
              </a:rPr>
              <a:t> </a:t>
            </a:r>
            <a:r>
              <a:rPr sz="1250" b="1" dirty="0">
                <a:solidFill>
                  <a:srgbClr val="0000FF"/>
                </a:solidFill>
                <a:latin typeface="UPTUQK+Calibri Bold"/>
                <a:cs typeface="UPTUQK+Calibri Bold"/>
              </a:rPr>
              <a:t>στίχοι γράφονται</a:t>
            </a:r>
            <a:r>
              <a:rPr sz="1250" b="1" spc="22" dirty="0">
                <a:solidFill>
                  <a:srgbClr val="0000FF"/>
                </a:solidFill>
                <a:latin typeface="UPTUQK+Calibri Bold"/>
                <a:cs typeface="UPTUQK+Calibri Bold"/>
              </a:rPr>
              <a:t> </a:t>
            </a:r>
            <a:r>
              <a:rPr sz="1250" b="1" dirty="0">
                <a:solidFill>
                  <a:srgbClr val="0000FF"/>
                </a:solidFill>
                <a:latin typeface="UPTUQK+Calibri Bold"/>
                <a:cs typeface="UPTUQK+Calibri Bold"/>
              </a:rPr>
              <a:t>στο </a:t>
            </a:r>
            <a:r>
              <a:rPr sz="1250" b="1" dirty="0">
                <a:solidFill>
                  <a:srgbClr val="0000FF"/>
                </a:solidFill>
                <a:latin typeface="TPLIKV+Calibri Bold"/>
                <a:cs typeface="TPLIKV+Calibri Bold"/>
              </a:rPr>
              <a:t>video)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620290-3F75-440F-8610-785C51734207}"/>
              </a:ext>
            </a:extLst>
          </p:cNvPr>
          <p:cNvSpPr/>
          <p:nvPr/>
        </p:nvSpPr>
        <p:spPr>
          <a:xfrm>
            <a:off x="5868144" y="5726759"/>
            <a:ext cx="3168352" cy="38001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3"/>
              </a:rPr>
              <a:t>https://safeYouTube.net/w/Pyh6</a:t>
            </a:r>
            <a:r>
              <a:rPr lang="el-GR"/>
              <a:t> </a:t>
            </a:r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54847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54731" y="309727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76955" y="309727"/>
            <a:ext cx="24323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Γ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267786" y="309727"/>
            <a:ext cx="2148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30270" y="309727"/>
            <a:ext cx="25206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21075" y="309727"/>
            <a:ext cx="27371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642385" y="309727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764610" y="309727"/>
            <a:ext cx="2148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919093" y="309727"/>
            <a:ext cx="2804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047108" y="309727"/>
            <a:ext cx="27706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71772" y="309727"/>
            <a:ext cx="24323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Γ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263212" y="309727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385437" y="309727"/>
            <a:ext cx="23469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467733" y="309727"/>
            <a:ext cx="25206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659147" y="309727"/>
            <a:ext cx="2423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749063" y="309727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871288" y="309727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Β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4964557" y="309727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Β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057826" y="309727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178831" y="309727"/>
            <a:ext cx="24444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270880" y="309727"/>
            <a:ext cx="25206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31240" y="675487"/>
            <a:ext cx="7317080" cy="29582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Όλοι μας νιώθουμε μια θλίψη εξαιτίας της τριήμερης παραμονής του Χριστού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 μνήμα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Όμως</a:t>
            </a:r>
            <a:r>
              <a:rPr sz="2400" spc="4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μια</a:t>
            </a:r>
            <a:r>
              <a:rPr sz="2400" spc="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αισιοδοξία</a:t>
            </a:r>
            <a:r>
              <a:rPr sz="2400" spc="4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40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κρυμμένη</a:t>
            </a:r>
            <a:r>
              <a:rPr sz="2400" spc="40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</a:t>
            </a:r>
            <a:r>
              <a:rPr sz="2400" spc="4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καρδιά</a:t>
            </a:r>
            <a:r>
              <a:rPr sz="2400" spc="40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spc="4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πως</a:t>
            </a:r>
            <a:r>
              <a:rPr sz="2400" spc="40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40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spc="40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δεν</a:t>
            </a:r>
            <a:r>
              <a:rPr sz="2400" spc="40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4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</a:p>
          <a:p>
            <a:pPr marL="0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εγκαταλείψει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5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Διατηρούμε</a:t>
            </a:r>
            <a:r>
              <a:rPr sz="2400" spc="4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ισχυρή</a:t>
            </a:r>
            <a:r>
              <a:rPr sz="2400" spc="4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4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πίστη</a:t>
            </a:r>
            <a:r>
              <a:rPr sz="2400" spc="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πως</a:t>
            </a:r>
            <a:r>
              <a:rPr sz="2400" spc="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4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αναστηθεί</a:t>
            </a:r>
            <a:r>
              <a:rPr sz="2400" spc="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4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Κύριος</a:t>
            </a:r>
            <a:r>
              <a:rPr sz="2400" spc="4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4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νικηθεί</a:t>
            </a:r>
          </a:p>
          <a:p>
            <a:pPr marL="0" marR="0">
              <a:lnSpc>
                <a:spcPts val="2829"/>
              </a:lnSpc>
              <a:spcBef>
                <a:spcPts val="97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25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διάβολος</a:t>
            </a:r>
            <a:r>
              <a:rPr sz="2400" spc="2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2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τέχνασμά</a:t>
            </a:r>
            <a:r>
              <a:rPr sz="2400" spc="26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του,</a:t>
            </a:r>
            <a:r>
              <a:rPr sz="2400" spc="2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2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θάνατο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6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Θρηνούμε</a:t>
            </a:r>
            <a:r>
              <a:rPr sz="2400" spc="2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ακόμα</a:t>
            </a:r>
            <a:r>
              <a:rPr sz="2400" spc="26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2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2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ενταφιασμένο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Κύριό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μας, αλλά έχουμε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 </a:t>
            </a: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ελπίδα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φωλιάζει μέσα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2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2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28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3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ψάλτες</a:t>
            </a:r>
            <a:r>
              <a:rPr sz="2400" spc="29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ψέλνουν</a:t>
            </a:r>
            <a:r>
              <a:rPr sz="2400" spc="29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«Ανάστα</a:t>
            </a:r>
            <a:r>
              <a:rPr sz="2400" spc="29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28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Θεός,</a:t>
            </a:r>
            <a:r>
              <a:rPr sz="2400" spc="29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29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κρίνοντας</a:t>
            </a:r>
            <a:r>
              <a:rPr sz="2400" spc="28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29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γη,</a:t>
            </a:r>
            <a:r>
              <a:rPr sz="2400" spc="29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διότι</a:t>
            </a:r>
            <a:r>
              <a:rPr sz="2400" spc="28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εσύ</a:t>
            </a:r>
            <a:r>
              <a:rPr sz="2400" spc="28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κληρονομήσεις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4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6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κυριεύσεις</a:t>
            </a:r>
            <a:r>
              <a:rPr sz="2400" spc="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</a:t>
            </a:r>
            <a:r>
              <a:rPr sz="2400" spc="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όλα</a:t>
            </a:r>
            <a:r>
              <a:rPr sz="2400" spc="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5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έθνη»</a:t>
            </a:r>
            <a:r>
              <a:rPr sz="2400" spc="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Ιερείς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ραίνουν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ενθουσιασμό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φύλλα δάφνης όλους μας μέσα και έξω από την εκκλησία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32636" y="3602075"/>
            <a:ext cx="27462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254861" y="3602075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337462" y="3602075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1411528" y="3602075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601724" y="3602075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680667" y="3602075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755952" y="3602075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935479" y="3602075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ύ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2032101" y="3602075"/>
            <a:ext cx="2529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2132685" y="3602075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220468" y="3602075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2387803" y="3602075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474061" y="3602075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2553004" y="3602075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720975" y="3602075"/>
            <a:ext cx="25633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824911" y="3602075"/>
            <a:ext cx="23378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o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2906293" y="3602075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u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2998343" y="3602075"/>
            <a:ext cx="22189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t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3067837" y="3602075"/>
            <a:ext cx="24566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u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3161106" y="3602075"/>
            <a:ext cx="23469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b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243402" y="3602075"/>
            <a:ext cx="22311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2896812" y="3255925"/>
            <a:ext cx="621215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: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460115" y="3429000"/>
            <a:ext cx="4429024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h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896666" y="3688941"/>
            <a:ext cx="4359761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t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391839" y="3675476"/>
            <a:ext cx="4473691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p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094338" y="3656401"/>
            <a:ext cx="29729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w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239871" y="3896207"/>
            <a:ext cx="3106112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w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386012" y="3656401"/>
            <a:ext cx="29729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w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517153" y="3656401"/>
            <a:ext cx="20356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.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561340" y="3656401"/>
            <a:ext cx="24414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y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649714" y="3656401"/>
            <a:ext cx="25928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o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756533" y="3656401"/>
            <a:ext cx="25889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u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873649" y="3580290"/>
            <a:ext cx="209590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t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037869" y="3656401"/>
            <a:ext cx="25889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b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144282" y="3656401"/>
            <a:ext cx="25325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e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245223" y="3656401"/>
            <a:ext cx="20356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.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297112" y="3656401"/>
            <a:ext cx="23810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c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381027" y="3656401"/>
            <a:ext cx="25928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o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487845" y="3656400"/>
            <a:ext cx="1009132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m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649796" y="3656401"/>
            <a:ext cx="23068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/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727022" y="3656401"/>
            <a:ext cx="29729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w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870325" y="3656401"/>
            <a:ext cx="249490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a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966401" y="3656401"/>
            <a:ext cx="22029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t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031871" y="3656401"/>
            <a:ext cx="238108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c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6117609" y="3656401"/>
            <a:ext cx="258892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h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6224023" y="3656401"/>
            <a:ext cx="246323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?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317869" y="3656401"/>
            <a:ext cx="243947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v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5629851" y="3573473"/>
            <a:ext cx="1328465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=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510426" y="3656401"/>
            <a:ext cx="253251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e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6713119" y="3656401"/>
            <a:ext cx="200895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j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4502785" y="3832482"/>
            <a:ext cx="3431005" cy="251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53"/>
              </a:lnSpc>
              <a:spcBef>
                <a:spcPts val="0"/>
              </a:spcBef>
              <a:spcAft>
                <a:spcPts val="0"/>
              </a:spcAft>
            </a:pPr>
            <a:r>
              <a:rPr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i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1459357" y="4462881"/>
            <a:ext cx="7246974" cy="150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Ένας</a:t>
            </a:r>
            <a:r>
              <a:rPr sz="2400" spc="2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άλλος</a:t>
            </a:r>
            <a:r>
              <a:rPr sz="2400" spc="27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ύμνος</a:t>
            </a:r>
            <a:r>
              <a:rPr sz="2400" spc="2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2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μ’</a:t>
            </a:r>
            <a:r>
              <a:rPr sz="2400" spc="25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αρέσει</a:t>
            </a:r>
            <a:r>
              <a:rPr sz="2400" spc="24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2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ψέλνω</a:t>
            </a:r>
            <a:r>
              <a:rPr sz="2400" spc="2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δυνατά,</a:t>
            </a:r>
            <a:r>
              <a:rPr sz="2400" spc="2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μαζί</a:t>
            </a:r>
            <a:r>
              <a:rPr sz="2400" spc="24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2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ψάλτες,</a:t>
            </a:r>
            <a:r>
              <a:rPr sz="2400" spc="25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24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Ύμνος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  <a:r>
              <a:rPr sz="2400" spc="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Τριών</a:t>
            </a:r>
            <a:r>
              <a:rPr sz="2400" spc="4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Παίδων»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38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σου</a:t>
            </a:r>
            <a:r>
              <a:rPr sz="2400" spc="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πω</a:t>
            </a:r>
            <a:r>
              <a:rPr sz="2400" spc="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αρχή,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αλλά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υπόλοιπο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4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4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ψάλλεις</a:t>
            </a:r>
            <a:r>
              <a:rPr sz="2400" spc="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εσύ,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ακούγοντας</a:t>
            </a:r>
            <a:r>
              <a:rPr sz="24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μελωδία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διαβάζοντας</a:t>
            </a:r>
            <a:r>
              <a:rPr sz="2400" spc="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στίχους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 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0000"/>
                </a:solidFill>
                <a:latin typeface="MTGJUC+Aka-AcidGR-CuttingEdge"/>
                <a:cs typeface="MTGJUC+Aka-AcidGR-CuttingEdge"/>
              </a:rPr>
              <a:t>Youtube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5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αρχή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:</a:t>
            </a:r>
            <a:r>
              <a:rPr sz="2400" spc="1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«Τον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Κύριο</a:t>
            </a:r>
            <a:r>
              <a:rPr sz="2400" spc="23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υμνείτε</a:t>
            </a:r>
            <a:r>
              <a:rPr sz="2400" spc="2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2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δοξάζετε</a:t>
            </a:r>
            <a:r>
              <a:rPr sz="2400" spc="2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</a:t>
            </a:r>
            <a:r>
              <a:rPr sz="2400" spc="2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όλους</a:t>
            </a:r>
            <a:r>
              <a:rPr sz="2400" spc="2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2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αιώνες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0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spc="-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Ευλογείτε</a:t>
            </a:r>
            <a:r>
              <a:rPr sz="2400" spc="2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2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έργα</a:t>
            </a:r>
            <a:r>
              <a:rPr sz="2400" spc="2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2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Κυρίου</a:t>
            </a:r>
            <a:r>
              <a:rPr sz="2400" dirty="0">
                <a:solidFill>
                  <a:srgbClr val="000000"/>
                </a:solidFill>
                <a:latin typeface="FDAASW+Times New Roman"/>
                <a:cs typeface="FDAASW+Times New Roman"/>
              </a:rPr>
              <a:t>·</a:t>
            </a:r>
            <a:r>
              <a:rPr sz="2400" spc="3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1459357" y="5926226"/>
            <a:ext cx="27371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1580667" y="5926226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ύ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1677289" y="5926226"/>
            <a:ext cx="23012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</a:t>
            </a:r>
          </a:p>
        </p:txBody>
      </p:sp>
      <p:sp>
        <p:nvSpPr>
          <p:cNvPr id="93" name="object 93"/>
          <p:cNvSpPr txBox="1"/>
          <p:nvPr/>
        </p:nvSpPr>
        <p:spPr>
          <a:xfrm>
            <a:off x="1755013" y="5926226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94" name="object 94"/>
          <p:cNvSpPr txBox="1"/>
          <p:nvPr/>
        </p:nvSpPr>
        <p:spPr>
          <a:xfrm>
            <a:off x="1793722" y="5926226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95" name="object 95"/>
          <p:cNvSpPr txBox="1"/>
          <p:nvPr/>
        </p:nvSpPr>
        <p:spPr>
          <a:xfrm>
            <a:off x="1959229" y="5926226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2055850" y="5926226"/>
            <a:ext cx="2529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97" name="object 97"/>
          <p:cNvSpPr txBox="1"/>
          <p:nvPr/>
        </p:nvSpPr>
        <p:spPr>
          <a:xfrm>
            <a:off x="2156434" y="5926226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98" name="object 98"/>
          <p:cNvSpPr txBox="1"/>
          <p:nvPr/>
        </p:nvSpPr>
        <p:spPr>
          <a:xfrm>
            <a:off x="2244217" y="5926226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99" name="object 99"/>
          <p:cNvSpPr txBox="1"/>
          <p:nvPr/>
        </p:nvSpPr>
        <p:spPr>
          <a:xfrm>
            <a:off x="2323769" y="5926226"/>
            <a:ext cx="2042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</a:t>
            </a:r>
          </a:p>
        </p:txBody>
      </p:sp>
      <p:sp>
        <p:nvSpPr>
          <p:cNvPr id="100" name="object 100"/>
          <p:cNvSpPr txBox="1"/>
          <p:nvPr/>
        </p:nvSpPr>
        <p:spPr>
          <a:xfrm>
            <a:off x="2375585" y="5926226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101" name="object 101"/>
          <p:cNvSpPr txBox="1"/>
          <p:nvPr/>
        </p:nvSpPr>
        <p:spPr>
          <a:xfrm>
            <a:off x="2454529" y="5926226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02" name="object 102"/>
          <p:cNvSpPr txBox="1"/>
          <p:nvPr/>
        </p:nvSpPr>
        <p:spPr>
          <a:xfrm>
            <a:off x="2628646" y="5926226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103" name="object 103"/>
          <p:cNvSpPr txBox="1"/>
          <p:nvPr/>
        </p:nvSpPr>
        <p:spPr>
          <a:xfrm>
            <a:off x="2710942" y="5926226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2823718" y="5926226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105" name="object 105"/>
          <p:cNvSpPr txBox="1"/>
          <p:nvPr/>
        </p:nvSpPr>
        <p:spPr>
          <a:xfrm>
            <a:off x="2953258" y="5926226"/>
            <a:ext cx="22616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δ</a:t>
            </a:r>
          </a:p>
        </p:txBody>
      </p:sp>
      <p:sp>
        <p:nvSpPr>
          <p:cNvPr id="106" name="object 106"/>
          <p:cNvSpPr txBox="1"/>
          <p:nvPr/>
        </p:nvSpPr>
        <p:spPr>
          <a:xfrm>
            <a:off x="3027019" y="5926226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ο</a:t>
            </a:r>
          </a:p>
        </p:txBody>
      </p:sp>
      <p:sp>
        <p:nvSpPr>
          <p:cNvPr id="107" name="object 107"/>
          <p:cNvSpPr txBox="1"/>
          <p:nvPr/>
        </p:nvSpPr>
        <p:spPr>
          <a:xfrm>
            <a:off x="3101086" y="5926226"/>
            <a:ext cx="23286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ξ</a:t>
            </a:r>
          </a:p>
        </p:txBody>
      </p:sp>
      <p:sp>
        <p:nvSpPr>
          <p:cNvPr id="108" name="object 108"/>
          <p:cNvSpPr txBox="1"/>
          <p:nvPr/>
        </p:nvSpPr>
        <p:spPr>
          <a:xfrm>
            <a:off x="3181553" y="5926226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ά</a:t>
            </a:r>
          </a:p>
        </p:txBody>
      </p:sp>
      <p:sp>
        <p:nvSpPr>
          <p:cNvPr id="109" name="object 109"/>
          <p:cNvSpPr txBox="1"/>
          <p:nvPr/>
        </p:nvSpPr>
        <p:spPr>
          <a:xfrm>
            <a:off x="3294633" y="5926226"/>
            <a:ext cx="22280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ζ</a:t>
            </a:r>
          </a:p>
        </p:txBody>
      </p:sp>
      <p:sp>
        <p:nvSpPr>
          <p:cNvPr id="110" name="object 110"/>
          <p:cNvSpPr txBox="1"/>
          <p:nvPr/>
        </p:nvSpPr>
        <p:spPr>
          <a:xfrm>
            <a:off x="3365042" y="5926226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ε</a:t>
            </a:r>
          </a:p>
        </p:txBody>
      </p:sp>
      <p:sp>
        <p:nvSpPr>
          <p:cNvPr id="111" name="object 111"/>
          <p:cNvSpPr txBox="1"/>
          <p:nvPr/>
        </p:nvSpPr>
        <p:spPr>
          <a:xfrm>
            <a:off x="3444595" y="5926226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τ</a:t>
            </a:r>
          </a:p>
        </p:txBody>
      </p:sp>
      <p:sp>
        <p:nvSpPr>
          <p:cNvPr id="112" name="object 112"/>
          <p:cNvSpPr txBox="1"/>
          <p:nvPr/>
        </p:nvSpPr>
        <p:spPr>
          <a:xfrm>
            <a:off x="3523538" y="5926226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ε</a:t>
            </a:r>
          </a:p>
        </p:txBody>
      </p:sp>
      <p:sp>
        <p:nvSpPr>
          <p:cNvPr id="113" name="object 113"/>
          <p:cNvSpPr txBox="1"/>
          <p:nvPr/>
        </p:nvSpPr>
        <p:spPr>
          <a:xfrm>
            <a:off x="3695446" y="5926226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σ</a:t>
            </a:r>
          </a:p>
        </p:txBody>
      </p:sp>
      <p:sp>
        <p:nvSpPr>
          <p:cNvPr id="114" name="object 114"/>
          <p:cNvSpPr txBox="1"/>
          <p:nvPr/>
        </p:nvSpPr>
        <p:spPr>
          <a:xfrm>
            <a:off x="3781704" y="5926226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τ</a:t>
            </a:r>
          </a:p>
        </p:txBody>
      </p:sp>
      <p:sp>
        <p:nvSpPr>
          <p:cNvPr id="115" name="object 115"/>
          <p:cNvSpPr txBox="1"/>
          <p:nvPr/>
        </p:nvSpPr>
        <p:spPr>
          <a:xfrm>
            <a:off x="3860647" y="5926226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ο</a:t>
            </a:r>
          </a:p>
        </p:txBody>
      </p:sp>
      <p:sp>
        <p:nvSpPr>
          <p:cNvPr id="116" name="object 116"/>
          <p:cNvSpPr txBox="1"/>
          <p:nvPr/>
        </p:nvSpPr>
        <p:spPr>
          <a:xfrm>
            <a:off x="3935933" y="5926226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υ</a:t>
            </a:r>
          </a:p>
        </p:txBody>
      </p:sp>
      <p:sp>
        <p:nvSpPr>
          <p:cNvPr id="117" name="object 117"/>
          <p:cNvSpPr txBox="1"/>
          <p:nvPr/>
        </p:nvSpPr>
        <p:spPr>
          <a:xfrm>
            <a:off x="4032555" y="5926226"/>
            <a:ext cx="22707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ς</a:t>
            </a:r>
          </a:p>
        </p:txBody>
      </p:sp>
      <p:sp>
        <p:nvSpPr>
          <p:cNvPr id="118" name="object 118"/>
          <p:cNvSpPr txBox="1"/>
          <p:nvPr/>
        </p:nvSpPr>
        <p:spPr>
          <a:xfrm>
            <a:off x="4198620" y="5926226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α</a:t>
            </a:r>
          </a:p>
        </p:txBody>
      </p:sp>
      <p:sp>
        <p:nvSpPr>
          <p:cNvPr id="119" name="object 119"/>
          <p:cNvSpPr txBox="1"/>
          <p:nvPr/>
        </p:nvSpPr>
        <p:spPr>
          <a:xfrm>
            <a:off x="4311701" y="5926226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ι</a:t>
            </a:r>
          </a:p>
        </p:txBody>
      </p:sp>
      <p:sp>
        <p:nvSpPr>
          <p:cNvPr id="120" name="object 120"/>
          <p:cNvSpPr txBox="1"/>
          <p:nvPr/>
        </p:nvSpPr>
        <p:spPr>
          <a:xfrm>
            <a:off x="4350410" y="5926226"/>
            <a:ext cx="28102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ώ</a:t>
            </a:r>
          </a:p>
        </p:txBody>
      </p:sp>
      <p:sp>
        <p:nvSpPr>
          <p:cNvPr id="121" name="object 121"/>
          <p:cNvSpPr txBox="1"/>
          <p:nvPr/>
        </p:nvSpPr>
        <p:spPr>
          <a:xfrm>
            <a:off x="4477512" y="5926226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ν</a:t>
            </a:r>
          </a:p>
        </p:txBody>
      </p:sp>
      <p:sp>
        <p:nvSpPr>
          <p:cNvPr id="122" name="object 122"/>
          <p:cNvSpPr txBox="1"/>
          <p:nvPr/>
        </p:nvSpPr>
        <p:spPr>
          <a:xfrm>
            <a:off x="4566513" y="5926226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ε</a:t>
            </a:r>
          </a:p>
        </p:txBody>
      </p:sp>
      <p:sp>
        <p:nvSpPr>
          <p:cNvPr id="123" name="object 123"/>
          <p:cNvSpPr txBox="1"/>
          <p:nvPr/>
        </p:nvSpPr>
        <p:spPr>
          <a:xfrm>
            <a:off x="4645152" y="5926226"/>
            <a:ext cx="22707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ς</a:t>
            </a:r>
          </a:p>
        </p:txBody>
      </p:sp>
      <p:sp>
        <p:nvSpPr>
          <p:cNvPr id="124" name="object 124"/>
          <p:cNvSpPr txBox="1"/>
          <p:nvPr/>
        </p:nvSpPr>
        <p:spPr>
          <a:xfrm>
            <a:off x="4719828" y="5926226"/>
            <a:ext cx="24963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»</a:t>
            </a:r>
          </a:p>
        </p:txBody>
      </p:sp>
      <p:sp>
        <p:nvSpPr>
          <p:cNvPr id="125" name="object 125"/>
          <p:cNvSpPr txBox="1"/>
          <p:nvPr/>
        </p:nvSpPr>
        <p:spPr>
          <a:xfrm>
            <a:off x="4817364" y="5926226"/>
            <a:ext cx="194767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  <a:hlinkClick r:id="rId4"/>
              </a:rPr>
              <a:t>.</a:t>
            </a:r>
          </a:p>
        </p:txBody>
      </p:sp>
      <p:sp>
        <p:nvSpPr>
          <p:cNvPr id="126" name="object 126"/>
          <p:cNvSpPr txBox="1"/>
          <p:nvPr/>
        </p:nvSpPr>
        <p:spPr>
          <a:xfrm>
            <a:off x="4953000" y="5926226"/>
            <a:ext cx="2423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Σ</a:t>
            </a:r>
          </a:p>
        </p:txBody>
      </p:sp>
      <p:sp>
        <p:nvSpPr>
          <p:cNvPr id="127" name="object 127"/>
          <p:cNvSpPr txBox="1"/>
          <p:nvPr/>
        </p:nvSpPr>
        <p:spPr>
          <a:xfrm>
            <a:off x="5042916" y="5926226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ε</a:t>
            </a:r>
          </a:p>
        </p:txBody>
      </p:sp>
      <p:sp>
        <p:nvSpPr>
          <p:cNvPr id="128" name="object 128"/>
          <p:cNvSpPr txBox="1"/>
          <p:nvPr/>
        </p:nvSpPr>
        <p:spPr>
          <a:xfrm>
            <a:off x="5122468" y="5926226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ι</a:t>
            </a:r>
          </a:p>
        </p:txBody>
      </p:sp>
      <p:sp>
        <p:nvSpPr>
          <p:cNvPr id="129" name="object 129"/>
          <p:cNvSpPr txBox="1"/>
          <p:nvPr/>
        </p:nvSpPr>
        <p:spPr>
          <a:xfrm>
            <a:off x="5160264" y="5926226"/>
            <a:ext cx="23012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ρ</a:t>
            </a:r>
          </a:p>
        </p:txBody>
      </p:sp>
      <p:sp>
        <p:nvSpPr>
          <p:cNvPr id="130" name="object 130"/>
          <p:cNvSpPr txBox="1"/>
          <p:nvPr/>
        </p:nvSpPr>
        <p:spPr>
          <a:xfrm>
            <a:off x="5237988" y="5926226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ά</a:t>
            </a:r>
          </a:p>
        </p:txBody>
      </p:sp>
      <p:sp>
        <p:nvSpPr>
          <p:cNvPr id="131" name="object 131"/>
          <p:cNvSpPr txBox="1"/>
          <p:nvPr/>
        </p:nvSpPr>
        <p:spPr>
          <a:xfrm>
            <a:off x="5443728" y="5926226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σ</a:t>
            </a:r>
          </a:p>
        </p:txBody>
      </p:sp>
      <p:sp>
        <p:nvSpPr>
          <p:cNvPr id="132" name="object 132"/>
          <p:cNvSpPr txBox="1"/>
          <p:nvPr/>
        </p:nvSpPr>
        <p:spPr>
          <a:xfrm>
            <a:off x="5529986" y="5926226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ο</a:t>
            </a:r>
          </a:p>
        </p:txBody>
      </p:sp>
      <p:sp>
        <p:nvSpPr>
          <p:cNvPr id="133" name="object 133"/>
          <p:cNvSpPr txBox="1"/>
          <p:nvPr/>
        </p:nvSpPr>
        <p:spPr>
          <a:xfrm>
            <a:off x="5605272" y="5926226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υ</a:t>
            </a:r>
          </a:p>
        </p:txBody>
      </p:sp>
      <p:sp>
        <p:nvSpPr>
          <p:cNvPr id="134" name="object 134"/>
          <p:cNvSpPr txBox="1"/>
          <p:nvPr/>
        </p:nvSpPr>
        <p:spPr>
          <a:xfrm>
            <a:off x="5701894" y="5926226"/>
            <a:ext cx="19263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  <a:hlinkClick r:id="rId4"/>
              </a:rPr>
              <a:t>!</a:t>
            </a:r>
          </a:p>
        </p:txBody>
      </p:sp>
      <p:sp>
        <p:nvSpPr>
          <p:cNvPr id="135" name="object 135"/>
          <p:cNvSpPr txBox="1"/>
          <p:nvPr/>
        </p:nvSpPr>
        <p:spPr>
          <a:xfrm>
            <a:off x="2912110" y="6267064"/>
            <a:ext cx="4433873" cy="246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53"/>
              </a:lnSpc>
            </a:pPr>
            <a:r>
              <a:rPr lang="en-GB" sz="1600" u="sng" dirty="0">
                <a:solidFill>
                  <a:srgbClr val="0000FF"/>
                </a:solidFill>
                <a:latin typeface="AIOFGV+Calibri"/>
                <a:cs typeface="AIOFGV+Calibri"/>
                <a:hlinkClick r:id="rId4"/>
              </a:rPr>
              <a:t>https://safeYouTube.net/w/GWg6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ECD706B8-5944-46FC-8161-0C52AE185C89}"/>
              </a:ext>
            </a:extLst>
          </p:cNvPr>
          <p:cNvSpPr/>
          <p:nvPr/>
        </p:nvSpPr>
        <p:spPr>
          <a:xfrm>
            <a:off x="3362546" y="3582670"/>
            <a:ext cx="5376976" cy="421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hlinkClick r:id="rId3"/>
              </a:rPr>
              <a:t>https://www.youtube.com/watch?v=e5jKQig4aSQ</a:t>
            </a:r>
            <a:r>
              <a:rPr lang="el-GR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8816" y="351764"/>
            <a:ext cx="4611904" cy="763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897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ΑΓΙΑ ΚΑΙ</a:t>
            </a:r>
            <a:r>
              <a:rPr sz="2400" spc="-1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ΜΕΓΑΛΗ</a:t>
            </a:r>
            <a:r>
              <a:rPr sz="2400" spc="11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ΚΥΡΙΑΚΗ</a:t>
            </a:r>
            <a:r>
              <a:rPr sz="2400" spc="-22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26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ΠΑΣΧΑ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«Χριστός</a:t>
            </a:r>
            <a:r>
              <a:rPr sz="2400" spc="-17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ανέστη εκ νεκρών,</a:t>
            </a:r>
            <a:r>
              <a:rPr sz="2400" spc="27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θανάτω θάνατον πατήσας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86154" y="1083290"/>
            <a:ext cx="23508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568837" y="1083290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82031" y="1083290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12005" y="1083290"/>
            <a:ext cx="23142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91028" y="1083290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966388" y="1083290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003916" y="1083290"/>
            <a:ext cx="22715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170199" y="1083290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249831" y="1083290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430453" y="1083290"/>
            <a:ext cx="23142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509475" y="1083290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584836" y="1083290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22364" y="1083290"/>
            <a:ext cx="22715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789555" y="1083290"/>
            <a:ext cx="25308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890239" y="1083290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979330" y="1083290"/>
            <a:ext cx="259186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ή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3086116" y="1083290"/>
            <a:ext cx="25308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185886" y="1083290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299080" y="1083290"/>
            <a:ext cx="23874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3385424" y="1083290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3513709" y="1083290"/>
            <a:ext cx="222879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ζ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584188" y="1083290"/>
            <a:ext cx="28115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ω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711722" y="1083290"/>
            <a:ext cx="259186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ή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818508" y="1083290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999865" y="1083290"/>
            <a:ext cx="241795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χ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4089260" y="1083290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4202454" y="1083290"/>
            <a:ext cx="23020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ρ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280256" y="1083290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319004" y="1083290"/>
            <a:ext cx="23874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405349" y="1083290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ά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518543" y="1083290"/>
            <a:ext cx="25308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619228" y="1083290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697945" y="1083290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787035" y="1083290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60871" y="1083290"/>
            <a:ext cx="22715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935622" y="1083290"/>
            <a:ext cx="19267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!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975895" y="1083290"/>
            <a:ext cx="24972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»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16940" y="1449298"/>
            <a:ext cx="5678474" cy="222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4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μέγιστο</a:t>
            </a:r>
            <a:r>
              <a:rPr sz="2400" spc="4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θαύμα</a:t>
            </a:r>
            <a:r>
              <a:rPr sz="2400" spc="4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4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4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Ανάσταση</a:t>
            </a:r>
            <a:r>
              <a:rPr sz="2400" spc="4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4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448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Γι’</a:t>
            </a:r>
            <a:r>
              <a:rPr sz="2400" spc="4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</a:t>
            </a:r>
            <a:r>
              <a:rPr sz="2400" spc="4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ψέλνουμε</a:t>
            </a:r>
            <a:r>
              <a:rPr sz="2400" spc="2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συνέχεια,</a:t>
            </a:r>
            <a:r>
              <a:rPr sz="2400" spc="2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δυνατή</a:t>
            </a:r>
            <a:r>
              <a:rPr sz="2400" spc="27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φωνή</a:t>
            </a:r>
            <a:r>
              <a:rPr sz="2400" spc="2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2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ενθουσιαμό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!</a:t>
            </a:r>
            <a:r>
              <a:rPr sz="2400" spc="259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Πάνω</a:t>
            </a:r>
            <a:r>
              <a:rPr sz="2400" spc="2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Ανάσταση</a:t>
            </a:r>
            <a:r>
              <a:rPr sz="2400" spc="1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στηρίζεται</a:t>
            </a:r>
            <a:r>
              <a:rPr sz="2400" spc="1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16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Πίστη</a:t>
            </a:r>
            <a:r>
              <a:rPr sz="2400" spc="17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7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6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είπε</a:t>
            </a:r>
            <a:r>
              <a:rPr sz="2400" spc="1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κι</a:t>
            </a:r>
            <a:r>
              <a:rPr sz="2400" spc="1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1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Απόστολος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Παύλος</a:t>
            </a:r>
          </a:p>
          <a:p>
            <a:pPr marL="0" marR="0">
              <a:lnSpc>
                <a:spcPts val="2832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«Εάν</a:t>
            </a:r>
            <a:r>
              <a:rPr sz="2400" spc="1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10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spc="1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δεν</a:t>
            </a:r>
            <a:r>
              <a:rPr sz="2400" spc="10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ανασταινόταν,</a:t>
            </a:r>
            <a:r>
              <a:rPr sz="2400" spc="1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τότε</a:t>
            </a:r>
            <a:r>
              <a:rPr sz="2400" spc="9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</a:t>
            </a:r>
            <a:r>
              <a:rPr sz="2400" spc="10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ήταν</a:t>
            </a:r>
            <a:r>
              <a:rPr sz="2400" spc="1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κενή,</a:t>
            </a:r>
            <a:r>
              <a:rPr sz="2400" spc="1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ψεύτικη,</a:t>
            </a:r>
            <a:r>
              <a:rPr sz="2400" spc="1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</a:p>
          <a:p>
            <a:pPr marL="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πίστη</a:t>
            </a:r>
            <a:r>
              <a:rPr sz="2400" spc="16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73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16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Ανάσταση</a:t>
            </a:r>
            <a:r>
              <a:rPr sz="2400" spc="1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16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Χριστού,</a:t>
            </a:r>
            <a:r>
              <a:rPr sz="2400" spc="17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1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18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σπουδαιότερη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γιορτή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 Ορθοδοξίας</a:t>
            </a:r>
            <a:r>
              <a:rPr sz="24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κι έτσι ο λαός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 σοφά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ονομάζει Λαμπρή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!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647823" y="3984980"/>
            <a:ext cx="25145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«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2746883" y="3984980"/>
            <a:ext cx="25206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3016631" y="3984980"/>
            <a:ext cx="25633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3120567" y="3984980"/>
            <a:ext cx="23012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ρ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198291" y="3984980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3237001" y="3984980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3323260" y="3984980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402202" y="3984980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ό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3477488" y="3984980"/>
            <a:ext cx="22707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3722243" y="3984980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835323" y="3984980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3924325" y="3984980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4036187" y="3984980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4122445" y="3984980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201388" y="3984980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ή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4308068" y="3984980"/>
            <a:ext cx="2685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4424197" y="3984980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4530877" y="3984980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4613478" y="3984980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4863973" y="3984980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4977053" y="3984980"/>
            <a:ext cx="23622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5060873" y="3984980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ό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5307457" y="3984980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5386400" y="3984980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61686" y="3984980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558307" y="3984980"/>
            <a:ext cx="22707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5804662" y="3984980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893663" y="3984980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5972302" y="3984980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6054903" y="3984980"/>
            <a:ext cx="23012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ρ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6132627" y="3984980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207912" y="3984980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ύ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6304534" y="3984980"/>
            <a:ext cx="22707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ς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6551422" y="3984980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6633717" y="3984980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77" name="object 77"/>
          <p:cNvSpPr txBox="1"/>
          <p:nvPr/>
        </p:nvSpPr>
        <p:spPr>
          <a:xfrm>
            <a:off x="6746493" y="3984980"/>
            <a:ext cx="191109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78" name="object 78"/>
          <p:cNvSpPr txBox="1"/>
          <p:nvPr/>
        </p:nvSpPr>
        <p:spPr>
          <a:xfrm>
            <a:off x="6955281" y="3984980"/>
            <a:ext cx="252984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79" name="object 79"/>
          <p:cNvSpPr txBox="1"/>
          <p:nvPr/>
        </p:nvSpPr>
        <p:spPr>
          <a:xfrm>
            <a:off x="7055865" y="3984980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80" name="object 80"/>
          <p:cNvSpPr txBox="1"/>
          <p:nvPr/>
        </p:nvSpPr>
        <p:spPr>
          <a:xfrm>
            <a:off x="7307326" y="3984980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81" name="object 81"/>
          <p:cNvSpPr txBox="1"/>
          <p:nvPr/>
        </p:nvSpPr>
        <p:spPr>
          <a:xfrm>
            <a:off x="7386269" y="3984980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82" name="object 82"/>
          <p:cNvSpPr txBox="1"/>
          <p:nvPr/>
        </p:nvSpPr>
        <p:spPr>
          <a:xfrm>
            <a:off x="7461554" y="3984980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83" name="object 83"/>
          <p:cNvSpPr txBox="1"/>
          <p:nvPr/>
        </p:nvSpPr>
        <p:spPr>
          <a:xfrm>
            <a:off x="7722107" y="3984980"/>
            <a:ext cx="2685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</a:t>
            </a:r>
          </a:p>
        </p:txBody>
      </p:sp>
      <p:sp>
        <p:nvSpPr>
          <p:cNvPr id="84" name="object 84"/>
          <p:cNvSpPr txBox="1"/>
          <p:nvPr/>
        </p:nvSpPr>
        <p:spPr>
          <a:xfrm>
            <a:off x="7838236" y="3984980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ά</a:t>
            </a:r>
          </a:p>
        </p:txBody>
      </p:sp>
      <p:sp>
        <p:nvSpPr>
          <p:cNvPr id="85" name="object 85"/>
          <p:cNvSpPr txBox="1"/>
          <p:nvPr/>
        </p:nvSpPr>
        <p:spPr>
          <a:xfrm>
            <a:off x="7951317" y="3984980"/>
            <a:ext cx="24140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86" name="object 86"/>
          <p:cNvSpPr txBox="1"/>
          <p:nvPr/>
        </p:nvSpPr>
        <p:spPr>
          <a:xfrm>
            <a:off x="8039100" y="3984980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87" name="object 87"/>
          <p:cNvSpPr txBox="1"/>
          <p:nvPr/>
        </p:nvSpPr>
        <p:spPr>
          <a:xfrm>
            <a:off x="8152180" y="3984980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88" name="object 88"/>
          <p:cNvSpPr txBox="1"/>
          <p:nvPr/>
        </p:nvSpPr>
        <p:spPr>
          <a:xfrm>
            <a:off x="8231124" y="3984980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ό</a:t>
            </a:r>
          </a:p>
        </p:txBody>
      </p:sp>
      <p:sp>
        <p:nvSpPr>
          <p:cNvPr id="89" name="object 89"/>
          <p:cNvSpPr txBox="1"/>
          <p:nvPr/>
        </p:nvSpPr>
        <p:spPr>
          <a:xfrm>
            <a:off x="8478012" y="3984980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90" name="object 90"/>
          <p:cNvSpPr txBox="1"/>
          <p:nvPr/>
        </p:nvSpPr>
        <p:spPr>
          <a:xfrm>
            <a:off x="8556955" y="3984980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91" name="object 91"/>
          <p:cNvSpPr txBox="1"/>
          <p:nvPr/>
        </p:nvSpPr>
        <p:spPr>
          <a:xfrm>
            <a:off x="8633155" y="3984980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92" name="object 92"/>
          <p:cNvSpPr txBox="1"/>
          <p:nvPr/>
        </p:nvSpPr>
        <p:spPr>
          <a:xfrm>
            <a:off x="2647823" y="4350740"/>
            <a:ext cx="6234963" cy="2226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καταπάτησε</a:t>
            </a:r>
            <a:r>
              <a:rPr sz="2400" spc="7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7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δύναμη</a:t>
            </a:r>
            <a:r>
              <a:rPr sz="2400" spc="7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6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θανάτου</a:t>
            </a:r>
            <a:r>
              <a:rPr sz="2400" spc="7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7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χάρισε</a:t>
            </a:r>
            <a:r>
              <a:rPr sz="2400" spc="7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ζωή</a:t>
            </a:r>
            <a:r>
              <a:rPr sz="2400" spc="6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σε</a:t>
            </a:r>
            <a:r>
              <a:rPr sz="2400" spc="7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όσους</a:t>
            </a:r>
            <a:r>
              <a:rPr sz="2400" spc="7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βρίσκονταν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στα</a:t>
            </a:r>
            <a:r>
              <a:rPr sz="2400" spc="25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μνήματα»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54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Δεκάδες</a:t>
            </a:r>
            <a:r>
              <a:rPr sz="2400" spc="25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φορές</a:t>
            </a:r>
            <a:r>
              <a:rPr sz="2400" spc="25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ψέλνουμε</a:t>
            </a:r>
            <a:r>
              <a:rPr sz="2400" spc="25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24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«Χριστός</a:t>
            </a:r>
            <a:r>
              <a:rPr sz="2400" spc="24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ανέστη</a:t>
            </a:r>
            <a:r>
              <a:rPr sz="2400" spc="26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εκ</a:t>
            </a:r>
            <a:r>
              <a:rPr sz="2400" spc="25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νεκρών»</a:t>
            </a:r>
          </a:p>
          <a:p>
            <a:pPr marL="0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3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5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αντιλαλήσει</a:t>
            </a:r>
            <a:r>
              <a:rPr sz="2400" spc="3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3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πόλη,</a:t>
            </a:r>
            <a:r>
              <a:rPr sz="2400" spc="4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ν’</a:t>
            </a:r>
            <a:r>
              <a:rPr sz="2400" spc="5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ακούσουν</a:t>
            </a:r>
            <a:r>
              <a:rPr sz="2400" spc="4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ακόμη</a:t>
            </a:r>
            <a:r>
              <a:rPr sz="2400" spc="3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κι</a:t>
            </a:r>
            <a:r>
              <a:rPr sz="2400" spc="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όσοι</a:t>
            </a:r>
            <a:r>
              <a:rPr sz="2400" spc="2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βρίσκονται</a:t>
            </a:r>
            <a:r>
              <a:rPr sz="2400" spc="35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3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σπίτι</a:t>
            </a:r>
          </a:p>
          <a:p>
            <a:pPr marL="0" marR="0">
              <a:lnSpc>
                <a:spcPts val="2829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1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άρρωστοι</a:t>
            </a:r>
            <a:r>
              <a:rPr sz="2400" spc="23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28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κρεββάτι</a:t>
            </a:r>
            <a:r>
              <a:rPr sz="2400" spc="2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1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πόνου</a:t>
            </a:r>
            <a:r>
              <a:rPr sz="2400" spc="3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ή</a:t>
            </a:r>
            <a:r>
              <a:rPr sz="2400" spc="2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ανήμποροι</a:t>
            </a:r>
            <a:r>
              <a:rPr sz="2400" spc="2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400" spc="2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2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γηρατειά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6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Αλλά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4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437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ψέλνουμε</a:t>
            </a:r>
            <a:r>
              <a:rPr sz="2400" spc="4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τόσο</a:t>
            </a:r>
            <a:r>
              <a:rPr sz="2400" spc="44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δυνατά,</a:t>
            </a:r>
            <a:r>
              <a:rPr sz="2400" spc="4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ώστε</a:t>
            </a:r>
            <a:r>
              <a:rPr sz="2400" spc="4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4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φτάνει</a:t>
            </a:r>
            <a:r>
              <a:rPr sz="2400" spc="44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βαθιά</a:t>
            </a:r>
            <a:r>
              <a:rPr sz="2400" spc="439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μέσα</a:t>
            </a:r>
            <a:r>
              <a:rPr sz="2400" spc="44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μας,</a:t>
            </a:r>
            <a:r>
              <a:rPr sz="2400" spc="446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να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ανασταίνεται η ψυχή μας, να</a:t>
            </a:r>
            <a:r>
              <a:rPr sz="2400" spc="14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θανατώνεται</a:t>
            </a:r>
            <a:r>
              <a:rPr sz="2400" spc="1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12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πονηρία</a:t>
            </a:r>
            <a:r>
              <a:rPr sz="2400" spc="11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FFFFFF"/>
                </a:solidFill>
                <a:latin typeface="VBWDTU+Aka-AcidGR-CuttingEdge"/>
                <a:cs typeface="VBWDTU+Aka-AcidGR-CuttingEdge"/>
              </a:rPr>
              <a:t>και η κακία</a:t>
            </a:r>
            <a:r>
              <a:rPr sz="2400" dirty="0">
                <a:solidFill>
                  <a:srgbClr val="FFFFFF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-132842" y="-27711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90314" y="474573"/>
            <a:ext cx="4435779" cy="2958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  <a:r>
              <a:rPr sz="2400" spc="2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αγάπη</a:t>
            </a:r>
            <a:r>
              <a:rPr sz="2400" spc="2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spc="2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</a:t>
            </a:r>
            <a:r>
              <a:rPr sz="2400" spc="2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</a:t>
            </a:r>
            <a:r>
              <a:rPr sz="2400" spc="25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στόλισε</a:t>
            </a:r>
            <a:r>
              <a:rPr sz="2400" spc="27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  <a:r>
              <a:rPr sz="2400" spc="2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εκκλησίες</a:t>
            </a:r>
            <a:r>
              <a:rPr sz="2400" spc="26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υπέροχες</a:t>
            </a:r>
            <a:r>
              <a:rPr sz="2400" spc="17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αγιογραφίες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8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Να,</a:t>
            </a:r>
            <a:r>
              <a:rPr sz="2400" spc="1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σαν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9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αυτή,</a:t>
            </a:r>
            <a:r>
              <a:rPr sz="2400" spc="1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1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απει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κονίζει</a:t>
            </a:r>
            <a:r>
              <a:rPr sz="2400" spc="2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  <a:r>
              <a:rPr sz="2400" spc="2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Ανάσταση</a:t>
            </a:r>
            <a:r>
              <a:rPr sz="2400" spc="2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2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Χριστού</a:t>
            </a:r>
            <a:r>
              <a:rPr sz="2400" spc="2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2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2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λέμε</a:t>
            </a:r>
            <a:r>
              <a:rPr sz="2400" spc="2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«Η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κάθοδος</a:t>
            </a:r>
            <a:r>
              <a:rPr sz="2400" spc="4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</a:t>
            </a:r>
            <a:r>
              <a:rPr sz="2400" spc="4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Άδη»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458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Δες</a:t>
            </a:r>
            <a:r>
              <a:rPr sz="2400" spc="4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</a:t>
            </a:r>
            <a:r>
              <a:rPr sz="2400" spc="4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εικόνα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...</a:t>
            </a:r>
            <a:r>
              <a:rPr sz="2400" spc="467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  <a:r>
              <a:rPr sz="2400" spc="46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μπήκε</a:t>
            </a:r>
            <a:r>
              <a:rPr sz="2400" spc="18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19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ορμή</a:t>
            </a:r>
            <a:r>
              <a:rPr sz="2400" spc="11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</a:t>
            </a:r>
            <a:r>
              <a:rPr sz="2400" spc="1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κόσμο</a:t>
            </a:r>
            <a:r>
              <a:rPr sz="2400" spc="1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  <a:r>
              <a:rPr sz="2400" spc="19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νεκρών</a:t>
            </a:r>
            <a:r>
              <a:rPr sz="2400" spc="19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κι</a:t>
            </a:r>
            <a:r>
              <a:rPr sz="2400" spc="20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έσπασε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  <a:r>
              <a:rPr sz="2400" spc="17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πόρτες</a:t>
            </a:r>
            <a:r>
              <a:rPr sz="2400" spc="17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18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Άδη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82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Στάθηκαν</a:t>
            </a:r>
            <a:r>
              <a:rPr sz="2400" spc="17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19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δίκαιοι</a:t>
            </a:r>
            <a:r>
              <a:rPr sz="2400" spc="17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1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δείσου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, 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περίμεναν</a:t>
            </a:r>
            <a:r>
              <a:rPr sz="24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προφητείες</a:t>
            </a:r>
            <a:r>
              <a:rPr sz="2400" spc="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εκπληρωθούν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780288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Αρπάζει ο Χριστός το χέρι του Αδάμ και τον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10659" y="3401289"/>
            <a:ext cx="4114191" cy="112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05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ανασηκώνει 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ανασταίνει από το μνήμα.</a:t>
            </a:r>
          </a:p>
          <a:p>
            <a:pPr marL="796747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Μαζί με τον Αδάμ ανασταίνεται όλο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νθρώπινο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γένος, ζωντανοί ή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όχι. Κι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εμείς μαζί!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39158" y="4803030"/>
            <a:ext cx="4193614" cy="528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391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33" dirty="0">
                <a:solidFill>
                  <a:srgbClr val="000000"/>
                </a:solidFill>
                <a:latin typeface="UPTUQK+Calibri Bold"/>
                <a:cs typeface="UPTUQK+Calibri Bold"/>
              </a:rPr>
              <a:t>Θες</a:t>
            </a:r>
            <a:r>
              <a:rPr sz="1800" b="1" spc="2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37" dirty="0">
                <a:solidFill>
                  <a:srgbClr val="000000"/>
                </a:solidFill>
                <a:latin typeface="UPTUQK+Calibri Bold"/>
                <a:cs typeface="UPTUQK+Calibri Bold"/>
              </a:rPr>
              <a:t>να</a:t>
            </a:r>
            <a:r>
              <a:rPr sz="1800" b="1" spc="1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33" dirty="0">
                <a:solidFill>
                  <a:srgbClr val="000000"/>
                </a:solidFill>
                <a:latin typeface="UPTUQK+Calibri Bold"/>
                <a:cs typeface="UPTUQK+Calibri Bold"/>
              </a:rPr>
              <a:t>ψάλλουμε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24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800" b="1" spc="6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34" dirty="0">
                <a:solidFill>
                  <a:srgbClr val="9E0000"/>
                </a:solidFill>
                <a:latin typeface="UPTUQK+Calibri Bold"/>
                <a:cs typeface="UPTUQK+Calibri Bold"/>
              </a:rPr>
              <a:t>«Χριστός</a:t>
            </a:r>
            <a:r>
              <a:rPr sz="1800" b="1" dirty="0">
                <a:solidFill>
                  <a:srgbClr val="9E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37" dirty="0">
                <a:solidFill>
                  <a:srgbClr val="9E0000"/>
                </a:solidFill>
                <a:latin typeface="UPTUQK+Calibri Bold"/>
                <a:cs typeface="UPTUQK+Calibri Bold"/>
              </a:rPr>
              <a:t>ανέστη»</a:t>
            </a:r>
            <a:r>
              <a:rPr sz="18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;</a:t>
            </a:r>
          </a:p>
          <a:p>
            <a:pPr>
              <a:lnSpc>
                <a:spcPts val="1953"/>
              </a:lnSpc>
            </a:pPr>
            <a:r>
              <a:rPr lang="en-GB" sz="1600" u="sng" dirty="0">
                <a:solidFill>
                  <a:srgbClr val="0000FF"/>
                </a:solidFill>
                <a:latin typeface="AIOFGV+Calibri"/>
                <a:cs typeface="AIOFGV+Calibri"/>
                <a:hlinkClick r:id="rId3"/>
              </a:rPr>
              <a:t>https://safeYouTube.net/w/Nah6</a:t>
            </a:r>
            <a:endParaRPr sz="1600" u="sng" dirty="0">
              <a:solidFill>
                <a:srgbClr val="0000FF"/>
              </a:solidFill>
              <a:latin typeface="AIOFGV+Calibri"/>
              <a:cs typeface="AIOFGV+Calibri"/>
              <a:hlinkClick r:id="rId3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9158" y="5481489"/>
            <a:ext cx="4289178" cy="140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Χριστιανοί</a:t>
            </a:r>
            <a:r>
              <a:rPr sz="1800" b="1" spc="17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από</a:t>
            </a:r>
            <a:r>
              <a:rPr sz="1800" b="1" spc="17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-16" dirty="0">
                <a:solidFill>
                  <a:srgbClr val="000000"/>
                </a:solidFill>
                <a:latin typeface="UPTUQK+Calibri Bold"/>
                <a:cs typeface="UPTUQK+Calibri Bold"/>
              </a:rPr>
              <a:t>όλο</a:t>
            </a:r>
            <a:r>
              <a:rPr sz="1800" b="1" spc="20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800" b="1" spc="19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-18" dirty="0">
                <a:solidFill>
                  <a:srgbClr val="000000"/>
                </a:solidFill>
                <a:latin typeface="UPTUQK+Calibri Bold"/>
                <a:cs typeface="UPTUQK+Calibri Bold"/>
              </a:rPr>
              <a:t>κόσμο</a:t>
            </a:r>
            <a:r>
              <a:rPr sz="1800" b="1" spc="19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γιορτάζουν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την</a:t>
            </a:r>
            <a:r>
              <a:rPr sz="1800" b="1" spc="52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Ανάσταση</a:t>
            </a:r>
            <a:r>
              <a:rPr sz="1800" b="1" spc="51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  <a:r>
              <a:rPr sz="1800" b="1" spc="52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Χριστού</a:t>
            </a:r>
            <a:r>
              <a:rPr sz="18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800" b="1" spc="504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Μπορείς</a:t>
            </a:r>
            <a:r>
              <a:rPr sz="1800" b="1" spc="52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να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ακούσεις </a:t>
            </a:r>
            <a:r>
              <a:rPr sz="1800" b="1" spc="-30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  <a:r>
              <a:rPr sz="1800" b="1" spc="2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στα Αραβικά από </a:t>
            </a:r>
            <a:r>
              <a:rPr sz="1800" b="1" spc="-11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8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800" b="1" spc="-18" dirty="0">
                <a:solidFill>
                  <a:srgbClr val="FF0000"/>
                </a:solidFill>
                <a:latin typeface="TPLIKV+Calibri Bold"/>
                <a:cs typeface="TPLIKV+Calibri Bold"/>
              </a:rPr>
              <a:t>Youtube</a:t>
            </a:r>
            <a:r>
              <a:rPr sz="18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:</a:t>
            </a:r>
            <a:endParaRPr lang="el-GR" sz="1600" b="1" u="sng" dirty="0">
              <a:solidFill>
                <a:srgbClr val="0000FF"/>
              </a:solidFill>
              <a:latin typeface="AIOFGV+Calibri"/>
              <a:cs typeface="AIOFGV+Calibri"/>
            </a:endParaRPr>
          </a:p>
          <a:p>
            <a:pPr>
              <a:lnSpc>
                <a:spcPts val="2160"/>
              </a:lnSpc>
            </a:pPr>
            <a:r>
              <a:rPr lang="en-GB" sz="1600" b="1" u="sng" dirty="0">
                <a:solidFill>
                  <a:srgbClr val="0000FF"/>
                </a:solidFill>
                <a:latin typeface="AIOFGV+Calibri"/>
                <a:cs typeface="AIOFGV+Calibri"/>
              </a:rPr>
              <a:t>https://safeYouTube.net/w/Nah6</a:t>
            </a:r>
            <a:endParaRPr lang="el-GR" sz="1600" b="1" u="sng" dirty="0">
              <a:solidFill>
                <a:srgbClr val="0000FF"/>
              </a:solidFill>
              <a:latin typeface="AIOFGV+Calibri"/>
              <a:cs typeface="AIOFGV+Calibri"/>
            </a:endParaRP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endParaRPr sz="1800" b="1" dirty="0">
              <a:solidFill>
                <a:srgbClr val="000000"/>
              </a:solidFill>
              <a:latin typeface="TPLIKV+Calibri Bold"/>
              <a:cs typeface="TPLIKV+Calibri 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04842" y="474573"/>
            <a:ext cx="3990466" cy="25922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46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μυροφόρες</a:t>
            </a:r>
            <a:r>
              <a:rPr sz="2400" spc="4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δεν</a:t>
            </a:r>
            <a:r>
              <a:rPr sz="2400" spc="47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ήξεραν</a:t>
            </a:r>
            <a:r>
              <a:rPr sz="2400" spc="47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ότι</a:t>
            </a:r>
            <a:r>
              <a:rPr sz="2400" spc="46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αναστήθηκε</a:t>
            </a:r>
            <a:r>
              <a:rPr sz="2400" spc="4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4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Πήγαν</a:t>
            </a:r>
            <a:r>
              <a:rPr sz="2400" spc="14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αλείψουν</a:t>
            </a:r>
            <a:r>
              <a:rPr sz="2400" spc="14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1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άψυχο</a:t>
            </a:r>
            <a:r>
              <a:rPr sz="2400" spc="14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λείψανό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</a:t>
            </a:r>
            <a:r>
              <a:rPr sz="2400" spc="2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26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μύρα</a:t>
            </a:r>
            <a:r>
              <a:rPr sz="2400" spc="2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2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26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25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τιμήσουν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6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Τρόμαξαν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όταν</a:t>
            </a:r>
            <a:r>
              <a:rPr sz="2400" spc="3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είδαν</a:t>
            </a:r>
            <a:r>
              <a:rPr sz="2400" spc="3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ανοικτό</a:t>
            </a:r>
            <a:r>
              <a:rPr sz="2400" spc="3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3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μνήμα</a:t>
            </a:r>
            <a:r>
              <a:rPr sz="2400" spc="33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3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</a:t>
            </a:r>
            <a:r>
              <a:rPr sz="2400" spc="3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μεγάλη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πέτρα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έκλεινε την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είσοδο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μετακινημένη</a:t>
            </a:r>
          </a:p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 σάβανα άδεια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Πλησίασαν</a:t>
            </a:r>
            <a:r>
              <a:rPr sz="2400" spc="-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δειλά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είδαν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Άγγελο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Κυρίου να τους λέει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04842" y="3034899"/>
            <a:ext cx="251559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04001" y="3034899"/>
            <a:ext cx="244541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6142" y="3034899"/>
            <a:ext cx="191148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24882" y="3034899"/>
            <a:ext cx="25644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128922" y="3034899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242116" y="3034899"/>
            <a:ext cx="241795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331512" y="3034899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9688" y="3034899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99320" y="3034899"/>
            <a:ext cx="23142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578342" y="3034899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749163" y="3034899"/>
            <a:ext cx="23142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828185" y="3034899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903546" y="3034899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084443" y="3034899"/>
            <a:ext cx="222879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ζ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154922" y="3034899"/>
            <a:ext cx="28115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6282456" y="3034899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71546" y="3034899"/>
            <a:ext cx="23142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6450568" y="3034899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563763" y="3034899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51328" y="3034899"/>
            <a:ext cx="22776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820535" y="3034899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933728" y="3034899"/>
            <a:ext cx="241490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7021598" y="3034899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7134792" y="3034899"/>
            <a:ext cx="25308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7235477" y="3034899"/>
            <a:ext cx="232032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7315109" y="3034899"/>
            <a:ext cx="238744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7401453" y="3034899"/>
            <a:ext cx="265593" cy="3978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4704842" y="3401289"/>
            <a:ext cx="3719803" cy="112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στους νεκρούς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;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26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Έτρεξαν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μεταφέρουν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 νέα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στους Αποστόλους, καθώς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στον δρόμο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συνάντησαν τον ίδιο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αναστημένο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Χριστό!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448302" y="4825793"/>
            <a:ext cx="3354119" cy="1505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Δες</a:t>
            </a:r>
            <a:r>
              <a:rPr sz="1600" spc="90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τους</a:t>
            </a:r>
            <a:r>
              <a:rPr sz="1600" spc="90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στρατιώτες</a:t>
            </a:r>
            <a:r>
              <a:rPr sz="16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  <a:r>
              <a:rPr sz="1600" spc="902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600" spc="-11" dirty="0">
                <a:solidFill>
                  <a:srgbClr val="000000"/>
                </a:solidFill>
                <a:latin typeface="HDLEPB+Calibri"/>
                <a:cs typeface="HDLEPB+Calibri"/>
              </a:rPr>
              <a:t>Κοιμήθηκαν!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Γρήγορα</a:t>
            </a:r>
            <a:r>
              <a:rPr sz="1600" spc="33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διαδόθηκε</a:t>
            </a:r>
            <a:r>
              <a:rPr sz="1600" spc="35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η</a:t>
            </a:r>
            <a:r>
              <a:rPr sz="1600" spc="35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ανάσταση</a:t>
            </a:r>
            <a:r>
              <a:rPr sz="1600" spc="33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του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Χριστού,</a:t>
            </a:r>
            <a:r>
              <a:rPr sz="1600" spc="25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οι</a:t>
            </a:r>
            <a:r>
              <a:rPr sz="1600" spc="25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Αρχιερείς</a:t>
            </a:r>
            <a:r>
              <a:rPr sz="1600" spc="26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ζήτησαν</a:t>
            </a:r>
            <a:r>
              <a:rPr sz="1600" spc="26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εξηγή</a:t>
            </a:r>
            <a:r>
              <a:rPr sz="1600" dirty="0">
                <a:solidFill>
                  <a:srgbClr val="000000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σεις</a:t>
            </a:r>
            <a:r>
              <a:rPr sz="1600" spc="31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από</a:t>
            </a:r>
            <a:r>
              <a:rPr sz="1600" spc="32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αυτούς</a:t>
            </a:r>
            <a:r>
              <a:rPr sz="16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  <a:r>
              <a:rPr sz="1600" spc="326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600" spc="-14" dirty="0">
                <a:solidFill>
                  <a:srgbClr val="000000"/>
                </a:solidFill>
                <a:latin typeface="HDLEPB+Calibri"/>
                <a:cs typeface="HDLEPB+Calibri"/>
              </a:rPr>
              <a:t>Τελικά</a:t>
            </a:r>
            <a:r>
              <a:rPr sz="1600" spc="32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τους</a:t>
            </a:r>
            <a:r>
              <a:rPr sz="1600" spc="32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δωρο</a:t>
            </a:r>
            <a:r>
              <a:rPr sz="1600" dirty="0">
                <a:solidFill>
                  <a:srgbClr val="000000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1922"/>
              </a:lnSpc>
              <a:spcBef>
                <a:spcPts val="0"/>
              </a:spcBef>
              <a:spcAft>
                <a:spcPts val="0"/>
              </a:spcAft>
            </a:pPr>
            <a:r>
              <a:rPr sz="1600" spc="-22" dirty="0">
                <a:solidFill>
                  <a:srgbClr val="000000"/>
                </a:solidFill>
                <a:latin typeface="HDLEPB+Calibri"/>
                <a:cs typeface="HDLEPB+Calibri"/>
              </a:rPr>
              <a:t>δόκησαν</a:t>
            </a:r>
            <a:r>
              <a:rPr sz="1600" spc="9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spc="-28" dirty="0">
                <a:solidFill>
                  <a:srgbClr val="000000"/>
                </a:solidFill>
                <a:latin typeface="HDLEPB+Calibri"/>
                <a:cs typeface="HDLEPB+Calibri"/>
              </a:rPr>
              <a:t>με</a:t>
            </a:r>
            <a:r>
              <a:rPr sz="1600" spc="8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HDLEPB+Calibri"/>
                <a:cs typeface="HDLEPB+Calibri"/>
              </a:rPr>
              <a:t>χρήματα</a:t>
            </a:r>
            <a:r>
              <a:rPr sz="1600" spc="8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spc="-19" dirty="0">
                <a:solidFill>
                  <a:srgbClr val="000000"/>
                </a:solidFill>
                <a:latin typeface="HDLEPB+Calibri"/>
                <a:cs typeface="HDLEPB+Calibri"/>
              </a:rPr>
              <a:t>για</a:t>
            </a:r>
            <a:r>
              <a:rPr sz="1600" spc="7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spc="-10" dirty="0">
                <a:solidFill>
                  <a:srgbClr val="000000"/>
                </a:solidFill>
                <a:latin typeface="HDLEPB+Calibri"/>
                <a:cs typeface="HDLEPB+Calibri"/>
              </a:rPr>
              <a:t>να</a:t>
            </a:r>
            <a:r>
              <a:rPr sz="1600" spc="7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HDLEPB+Calibri"/>
                <a:cs typeface="HDLEPB+Calibri"/>
              </a:rPr>
              <a:t>πουν</a:t>
            </a:r>
            <a:r>
              <a:rPr sz="1600" spc="9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spc="-33" dirty="0">
                <a:solidFill>
                  <a:srgbClr val="000000"/>
                </a:solidFill>
                <a:latin typeface="HDLEPB+Calibri"/>
                <a:cs typeface="HDLEPB+Calibri"/>
              </a:rPr>
              <a:t>τάχα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πως ήρθαν</a:t>
            </a:r>
            <a:r>
              <a:rPr sz="1600" spc="1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μαθητές</a:t>
            </a:r>
            <a:r>
              <a:rPr sz="1600" spc="4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του</a:t>
            </a:r>
            <a:r>
              <a:rPr sz="1600" spc="1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Χριστού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448302" y="6289188"/>
            <a:ext cx="2319134" cy="285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948"/>
              </a:lnSpc>
              <a:spcBef>
                <a:spcPts val="0"/>
              </a:spcBef>
              <a:spcAft>
                <a:spcPts val="0"/>
              </a:spcAft>
            </a:pPr>
            <a:r>
              <a:rPr sz="1600" spc="-32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600" spc="4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έκλεψαν το</a:t>
            </a:r>
            <a:r>
              <a:rPr sz="1600" spc="1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σώμα</a:t>
            </a:r>
            <a:r>
              <a:rPr sz="1600" spc="1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600" dirty="0">
                <a:solidFill>
                  <a:srgbClr val="000000"/>
                </a:solidFill>
                <a:latin typeface="HDLEPB+Calibri"/>
                <a:cs typeface="HDLEPB+Calibri"/>
              </a:rPr>
              <a:t>του</a:t>
            </a:r>
            <a:r>
              <a:rPr sz="16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2640" y="309346"/>
            <a:ext cx="1721510" cy="1860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Αναστασία,</a:t>
            </a:r>
          </a:p>
          <a:p>
            <a:pPr marL="17526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ανέστη!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ζήσεις,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‘ναι</a:t>
            </a:r>
          </a:p>
          <a:p>
            <a:pPr marL="156971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κι η ονομαστική</a:t>
            </a:r>
          </a:p>
          <a:p>
            <a:pPr marL="380999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εορτή σου!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1669" y="299863"/>
            <a:ext cx="5085089" cy="3335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  <a:r>
              <a:rPr sz="1800" spc="34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ελληνισμός</a:t>
            </a:r>
            <a:r>
              <a:rPr sz="1800" spc="36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εορτάζει</a:t>
            </a:r>
            <a:r>
              <a:rPr sz="1800" spc="35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1800" spc="37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HDLEPB+Calibri"/>
                <a:cs typeface="HDLEPB+Calibri"/>
              </a:rPr>
              <a:t>Πάσχα</a:t>
            </a:r>
            <a:r>
              <a:rPr sz="1800" spc="36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με</a:t>
            </a:r>
            <a:r>
              <a:rPr sz="1800" spc="35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πολλά</a:t>
            </a:r>
            <a:r>
              <a:rPr sz="1800" spc="36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έθιμα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HDLEPB+Calibri"/>
                <a:cs typeface="HDLEPB+Calibri"/>
              </a:rPr>
              <a:t>Φυσικά</a:t>
            </a:r>
            <a:r>
              <a:rPr sz="1800" spc="16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1800" spc="18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ένα</a:t>
            </a:r>
            <a:r>
              <a:rPr sz="1800" spc="16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είναι</a:t>
            </a:r>
            <a:r>
              <a:rPr sz="1800" spc="16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1800" spc="18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βάψιμο</a:t>
            </a:r>
            <a:r>
              <a:rPr sz="1800" spc="17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18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1800" spc="18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τσούγκρισμα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των</a:t>
            </a:r>
            <a:r>
              <a:rPr sz="1800" spc="33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HDLEPB+Calibri"/>
                <a:cs typeface="HDLEPB+Calibri"/>
              </a:rPr>
              <a:t>κόκκινων</a:t>
            </a:r>
            <a:r>
              <a:rPr sz="1800" spc="36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αυγών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  <a:r>
              <a:rPr sz="1800" spc="1083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  <a:r>
              <a:rPr sz="1800" spc="34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αναστάσιμος</a:t>
            </a:r>
            <a:r>
              <a:rPr sz="1800" spc="34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χαιρετισμός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E0000"/>
                </a:solidFill>
                <a:latin typeface="HDLEPB+Calibri"/>
                <a:cs typeface="HDLEPB+Calibri"/>
              </a:rPr>
              <a:t>«Χριστός</a:t>
            </a:r>
            <a:r>
              <a:rPr sz="1800" spc="798" dirty="0">
                <a:solidFill>
                  <a:srgbClr val="9E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9E0000"/>
                </a:solidFill>
                <a:latin typeface="HDLEPB+Calibri"/>
                <a:cs typeface="HDLEPB+Calibri"/>
              </a:rPr>
              <a:t>ανέστη»</a:t>
            </a:r>
            <a:r>
              <a:rPr sz="1800" spc="791" dirty="0">
                <a:solidFill>
                  <a:srgbClr val="9E0000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82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9E0000"/>
                </a:solidFill>
                <a:latin typeface="HDLEPB+Calibri"/>
                <a:cs typeface="HDLEPB+Calibri"/>
              </a:rPr>
              <a:t>«Αληθώς</a:t>
            </a:r>
            <a:r>
              <a:rPr sz="1800" spc="783" dirty="0">
                <a:solidFill>
                  <a:srgbClr val="9E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9E0000"/>
                </a:solidFill>
                <a:latin typeface="HDLEPB+Calibri"/>
                <a:cs typeface="HDLEPB+Calibri"/>
              </a:rPr>
              <a:t>ο</a:t>
            </a:r>
            <a:r>
              <a:rPr sz="1800" spc="780" dirty="0">
                <a:solidFill>
                  <a:srgbClr val="9E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9E0000"/>
                </a:solidFill>
                <a:latin typeface="HDLEPB+Calibri"/>
                <a:cs typeface="HDLEPB+Calibri"/>
              </a:rPr>
              <a:t>Κύριος»</a:t>
            </a:r>
            <a:r>
              <a:rPr sz="1800" spc="799" dirty="0">
                <a:solidFill>
                  <a:srgbClr val="9E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που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ανταλλάζουν</a:t>
            </a:r>
            <a:r>
              <a:rPr sz="1800" spc="44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11" dirty="0">
                <a:solidFill>
                  <a:srgbClr val="000000"/>
                </a:solidFill>
                <a:latin typeface="HDLEPB+Calibri"/>
                <a:cs typeface="HDLEPB+Calibri"/>
              </a:rPr>
              <a:t>οι</a:t>
            </a:r>
            <a:r>
              <a:rPr sz="1800" spc="43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Χριστιανοί</a:t>
            </a:r>
            <a:r>
              <a:rPr sz="1800" spc="44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μέχρι</a:t>
            </a:r>
            <a:r>
              <a:rPr sz="1800" spc="43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σαράντα</a:t>
            </a:r>
            <a:r>
              <a:rPr sz="1800" spc="43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ημέρες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ύστερα</a:t>
            </a:r>
            <a:r>
              <a:rPr sz="1800" spc="3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από</a:t>
            </a:r>
            <a:r>
              <a:rPr sz="1800" spc="5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1800" spc="6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1" dirty="0">
                <a:solidFill>
                  <a:srgbClr val="000000"/>
                </a:solidFill>
                <a:latin typeface="HDLEPB+Calibri"/>
                <a:cs typeface="HDLEPB+Calibri"/>
              </a:rPr>
              <a:t>Πάσχα,</a:t>
            </a:r>
            <a:r>
              <a:rPr sz="1800" spc="5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ως</a:t>
            </a:r>
            <a:r>
              <a:rPr sz="1800" spc="4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6" dirty="0">
                <a:solidFill>
                  <a:srgbClr val="000000"/>
                </a:solidFill>
                <a:latin typeface="HDLEPB+Calibri"/>
                <a:cs typeface="HDLEPB+Calibri"/>
              </a:rPr>
              <a:t>την</a:t>
            </a:r>
            <a:r>
              <a:rPr sz="1800" spc="5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εορτή</a:t>
            </a:r>
            <a:r>
              <a:rPr sz="1800" spc="4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της</a:t>
            </a:r>
            <a:r>
              <a:rPr sz="1800" spc="4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Αναλήψεως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του</a:t>
            </a:r>
            <a:r>
              <a:rPr sz="1800" spc="1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Χριστού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  <a:r>
              <a:rPr sz="1800" spc="18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Οπωσδήποτε, πώς</a:t>
            </a:r>
            <a:r>
              <a:rPr sz="1800" spc="3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γίνεται</a:t>
            </a:r>
            <a:r>
              <a:rPr sz="1800" spc="1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γιορτή</a:t>
            </a:r>
            <a:r>
              <a:rPr sz="1800" spc="1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χωρίς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πλούσιο</a:t>
            </a:r>
            <a:r>
              <a:rPr sz="1800" spc="32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φαγοπότι</a:t>
            </a:r>
            <a:r>
              <a:rPr sz="1800" spc="32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7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35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τραγούδι!</a:t>
            </a:r>
            <a:r>
              <a:rPr sz="1800" spc="31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Στην</a:t>
            </a:r>
            <a:r>
              <a:rPr sz="1800" spc="31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Ελλάδα</a:t>
            </a:r>
            <a:r>
              <a:rPr sz="1800" spc="33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ψή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νουν</a:t>
            </a:r>
            <a:r>
              <a:rPr sz="1800" spc="20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12" dirty="0">
                <a:solidFill>
                  <a:srgbClr val="000000"/>
                </a:solidFill>
                <a:latin typeface="HDLEPB+Calibri"/>
                <a:cs typeface="HDLEPB+Calibri"/>
              </a:rPr>
              <a:t>στα</a:t>
            </a:r>
            <a:r>
              <a:rPr sz="1800" spc="20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κάρβουνα</a:t>
            </a:r>
            <a:r>
              <a:rPr sz="1800" spc="23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τον</a:t>
            </a:r>
            <a:r>
              <a:rPr sz="1800" spc="21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οβελία</a:t>
            </a:r>
            <a:r>
              <a:rPr sz="1800" spc="23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24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τρώνε</a:t>
            </a:r>
            <a:r>
              <a:rPr sz="1800" spc="22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DLEPB+Calibri"/>
                <a:cs typeface="HDLEPB+Calibri"/>
              </a:rPr>
              <a:t>το</a:t>
            </a:r>
            <a:r>
              <a:rPr sz="1800" spc="22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9" dirty="0">
                <a:solidFill>
                  <a:srgbClr val="000000"/>
                </a:solidFill>
                <a:latin typeface="HDLEPB+Calibri"/>
                <a:cs typeface="HDLEPB+Calibri"/>
              </a:rPr>
              <a:t>γλυκό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τσουρέκι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  <a:r>
              <a:rPr sz="1800" spc="267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Ιδιαίτερα</a:t>
            </a:r>
            <a:r>
              <a:rPr sz="1800" spc="27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στην</a:t>
            </a:r>
            <a:r>
              <a:rPr sz="1800" spc="26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Κύπρο</a:t>
            </a:r>
            <a:r>
              <a:rPr sz="1800" spc="26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ψήνουμε</a:t>
            </a:r>
            <a:r>
              <a:rPr sz="1800" spc="26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στα</a:t>
            </a:r>
            <a:r>
              <a:rPr sz="1800" spc="27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22" dirty="0">
                <a:solidFill>
                  <a:srgbClr val="000000"/>
                </a:solidFill>
                <a:latin typeface="HDLEPB+Calibri"/>
                <a:cs typeface="HDLEPB+Calibri"/>
              </a:rPr>
              <a:t>κάρ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spc="-28" dirty="0">
                <a:solidFill>
                  <a:srgbClr val="000000"/>
                </a:solidFill>
                <a:latin typeface="HDLEPB+Calibri"/>
                <a:cs typeface="HDLEPB+Calibri"/>
              </a:rPr>
              <a:t>βουνα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7" dirty="0">
                <a:solidFill>
                  <a:srgbClr val="000000"/>
                </a:solidFill>
                <a:latin typeface="HDLEPB+Calibri"/>
                <a:cs typeface="HDLEPB+Calibri"/>
              </a:rPr>
              <a:t>τη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HDLEPB+Calibri"/>
                <a:cs typeface="HDLEPB+Calibri"/>
              </a:rPr>
              <a:t>σούβλα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56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1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4" dirty="0">
                <a:solidFill>
                  <a:srgbClr val="000000"/>
                </a:solidFill>
                <a:latin typeface="HDLEPB+Calibri"/>
                <a:cs typeface="HDLEPB+Calibri"/>
              </a:rPr>
              <a:t>τρώμε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HDLEPB+Calibri"/>
                <a:cs typeface="HDLEPB+Calibri"/>
              </a:rPr>
              <a:t>τις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3" dirty="0">
                <a:solidFill>
                  <a:srgbClr val="000000"/>
                </a:solidFill>
                <a:latin typeface="HDLEPB+Calibri"/>
                <a:cs typeface="HDLEPB+Calibri"/>
              </a:rPr>
              <a:t>φλαούνες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,</a:t>
            </a:r>
            <a:r>
              <a:rPr sz="1800" spc="-28" dirty="0">
                <a:solidFill>
                  <a:srgbClr val="000000"/>
                </a:solidFill>
                <a:latin typeface="AIOFGV+Calibri"/>
                <a:cs typeface="AIOFGV+Calibri"/>
              </a:rPr>
              <a:t> </a:t>
            </a:r>
            <a:r>
              <a:rPr sz="1800" spc="-28" dirty="0">
                <a:solidFill>
                  <a:srgbClr val="000000"/>
                </a:solidFill>
                <a:latin typeface="HDLEPB+Calibri"/>
                <a:cs typeface="HDLEPB+Calibri"/>
              </a:rPr>
              <a:t>ένα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41" dirty="0">
                <a:solidFill>
                  <a:srgbClr val="000000"/>
                </a:solidFill>
                <a:latin typeface="HDLEPB+Calibri"/>
                <a:cs typeface="HDLEPB+Calibri"/>
              </a:rPr>
              <a:t>έδεσμα</a:t>
            </a:r>
          </a:p>
          <a:p>
            <a:pPr marL="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που</a:t>
            </a:r>
            <a:r>
              <a:rPr sz="1800" spc="1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παρασκευάζεται</a:t>
            </a:r>
            <a:r>
              <a:rPr sz="1800" spc="5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HDLEPB+Calibri"/>
                <a:cs typeface="HDLEPB+Calibri"/>
              </a:rPr>
              <a:t>είτε</a:t>
            </a:r>
            <a:r>
              <a:rPr sz="1800" spc="4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2" dirty="0">
                <a:solidFill>
                  <a:srgbClr val="000000"/>
                </a:solidFill>
                <a:latin typeface="HDLEPB+Calibri"/>
                <a:cs typeface="HDLEPB+Calibri"/>
              </a:rPr>
              <a:t>γλυκό</a:t>
            </a:r>
            <a:r>
              <a:rPr sz="1800" spc="4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0" dirty="0">
                <a:solidFill>
                  <a:srgbClr val="000000"/>
                </a:solidFill>
                <a:latin typeface="HDLEPB+Calibri"/>
                <a:cs typeface="HDLEPB+Calibri"/>
              </a:rPr>
              <a:t>είτε</a:t>
            </a:r>
            <a:r>
              <a:rPr sz="1800" spc="4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αλμυρό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22387" y="604748"/>
            <a:ext cx="872032" cy="1129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8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Αληθώς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ανέστη ο</a:t>
            </a:r>
          </a:p>
          <a:p>
            <a:pPr marL="97535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Κύριος!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09002" y="301986"/>
            <a:ext cx="1222735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Παιχνίδι</a:t>
            </a:r>
            <a:r>
              <a:rPr sz="18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9171" y="959840"/>
            <a:ext cx="8361248" cy="1494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Μέσα</a:t>
            </a:r>
            <a:r>
              <a:rPr sz="2400" spc="1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1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κείμενο</a:t>
            </a:r>
            <a:r>
              <a:rPr sz="2400" spc="1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1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υπογραμμισμένες</a:t>
            </a:r>
            <a:r>
              <a:rPr sz="2400" spc="1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ορισμένες</a:t>
            </a:r>
            <a:r>
              <a:rPr sz="2400" spc="1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λέξεις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134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Αυτές</a:t>
            </a:r>
            <a:r>
              <a:rPr sz="2400" spc="1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είναι</a:t>
            </a:r>
            <a:r>
              <a:rPr sz="2400" spc="1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αρετές,</a:t>
            </a:r>
            <a:r>
              <a:rPr sz="2400" spc="1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1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χρειαζόμαστε</a:t>
            </a:r>
            <a:r>
              <a:rPr sz="2400" spc="13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όλοι</a:t>
            </a:r>
          </a:p>
          <a:p>
            <a:pPr marL="0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άνθρωποι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98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Ειδικότερα</a:t>
            </a:r>
            <a:r>
              <a:rPr sz="2400" spc="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spc="8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Χριστιανοί,</a:t>
            </a:r>
            <a:r>
              <a:rPr sz="2400" spc="9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όταν</a:t>
            </a:r>
            <a:r>
              <a:rPr sz="2400" spc="7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καλλιεργούμε</a:t>
            </a:r>
            <a:r>
              <a:rPr sz="2400" spc="9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  <a:r>
              <a:rPr sz="2400" spc="8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αρετές</a:t>
            </a:r>
            <a:r>
              <a:rPr sz="2400" spc="9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8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τέτοιο</a:t>
            </a:r>
            <a:r>
              <a:rPr sz="2400" spc="8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τρόπο</a:t>
            </a:r>
            <a:r>
              <a:rPr sz="2400" spc="7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8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9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αυτές</a:t>
            </a:r>
            <a:r>
              <a:rPr sz="2400" spc="8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</a:p>
          <a:p>
            <a:pPr marL="0" marR="0">
              <a:lnSpc>
                <a:spcPts val="2829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δοξολογούμε</a:t>
            </a:r>
            <a:r>
              <a:rPr sz="2400" spc="10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1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Θεό</a:t>
            </a:r>
            <a:r>
              <a:rPr sz="2400" spc="1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βοηθούμε</a:t>
            </a:r>
            <a:r>
              <a:rPr sz="2400" spc="1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1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συνάνθρωπό</a:t>
            </a:r>
            <a:r>
              <a:rPr sz="2400" spc="1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μας,</a:t>
            </a:r>
            <a:r>
              <a:rPr sz="2400" spc="1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ωφελούμε</a:t>
            </a:r>
            <a:r>
              <a:rPr sz="2400" spc="1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10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εαυτό</a:t>
            </a:r>
            <a:r>
              <a:rPr sz="2400" spc="1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μας</a:t>
            </a:r>
            <a:r>
              <a:rPr sz="2400" spc="10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13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μπορούμε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γίνουμε αυτό που λέμε στην Ορθόδοξη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Εκκλησία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«Άγιοι»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79171" y="2788646"/>
            <a:ext cx="7082968" cy="2958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Βρες αυτές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 λέξεις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βρίσκονται υπογραμμισμένες προηγουμένως</a:t>
            </a:r>
            <a:r>
              <a:rPr sz="2400" spc="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 σημείωσέ</a:t>
            </a:r>
            <a:r>
              <a:rPr sz="2400" spc="-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πρώτα σε ένα χαρτί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Σκέψου τις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μία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μία και προσπάθησε να τις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εξηγήσεις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 κάποιον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 το σπίτι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Δώσε του 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παραδείγματα,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όπως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 μάθαμε σε</a:t>
            </a:r>
            <a:r>
              <a:rPr sz="2400" spc="-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όλη αυτή τη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διαδρομή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κάναμε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μαζί για την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Αγία 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Μεγάλη Εβδομάδα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Αφού σημειώσεις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 αρετές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 χαρτί, είναι περισσότερο σημαντικό</a:t>
            </a:r>
            <a:r>
              <a:rPr sz="2400" spc="-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</a:p>
          <a:p>
            <a:pPr marL="0" marR="0">
              <a:lnSpc>
                <a:spcPts val="2829"/>
              </a:lnSpc>
              <a:spcBef>
                <a:spcPts val="4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σημειώσεις</a:t>
            </a:r>
            <a:r>
              <a:rPr sz="24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 καρδιά σου 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 καλλιεργείς 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 αναπτύσσεις,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όπως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δουλεύει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 γεωργός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 καλλιέργειές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και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γίνεται η παραγωγή του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πλούσια, ευώδης</a:t>
            </a:r>
            <a:r>
              <a:rPr sz="2400" spc="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και, μ’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ένα «Δόξα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 Θεώ»,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ευλογημένη από τον Θεό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79171" y="5965589"/>
            <a:ext cx="4174648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Χάρηκα που</a:t>
            </a:r>
            <a:r>
              <a:rPr sz="20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κάναμε</a:t>
            </a:r>
            <a:r>
              <a:rPr sz="2000" spc="-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παρέα!</a:t>
            </a:r>
            <a:r>
              <a:rPr sz="2000" spc="-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Καλή δύναμη</a:t>
            </a:r>
            <a:r>
              <a:rPr sz="20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000" spc="1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 ανέστη!!!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509002" y="301986"/>
            <a:ext cx="1212434" cy="317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Παιχνίδι</a:t>
            </a:r>
            <a:r>
              <a:rPr sz="18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Β΄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1441" y="1002131"/>
            <a:ext cx="8177504" cy="1138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Μέσα</a:t>
            </a:r>
            <a:r>
              <a:rPr sz="2400" spc="3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στις</a:t>
            </a:r>
            <a:r>
              <a:rPr sz="2400" spc="4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εικόνες</a:t>
            </a:r>
            <a:r>
              <a:rPr sz="2400" spc="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4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προηγήθηκαν</a:t>
            </a:r>
            <a:r>
              <a:rPr sz="2400" spc="4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βρίσκονται</a:t>
            </a:r>
            <a:r>
              <a:rPr sz="2400" spc="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5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είδη</a:t>
            </a:r>
            <a:r>
              <a:rPr sz="2400" spc="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</a:t>
            </a:r>
            <a:r>
              <a:rPr sz="2400" spc="4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φαίνονται</a:t>
            </a:r>
            <a:r>
              <a:rPr sz="2400" spc="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πιο</a:t>
            </a:r>
            <a:r>
              <a:rPr sz="2400" spc="6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κάτω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  <a:r>
              <a:rPr sz="2400" spc="5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Ψάξε</a:t>
            </a:r>
            <a:r>
              <a:rPr sz="2400" spc="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4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βρες</a:t>
            </a:r>
            <a:r>
              <a:rPr sz="2400" spc="3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0" marR="0">
              <a:lnSpc>
                <a:spcPts val="2832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Ύστερα</a:t>
            </a:r>
            <a:r>
              <a:rPr sz="2400" spc="6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προσπάθησε</a:t>
            </a:r>
            <a:r>
              <a:rPr sz="2400" spc="6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  <a:r>
              <a:rPr sz="2400" spc="6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εξηγήσεις</a:t>
            </a:r>
            <a:r>
              <a:rPr sz="2400" spc="62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</a:t>
            </a:r>
            <a:r>
              <a:rPr sz="2400" spc="6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κάποιον</a:t>
            </a:r>
            <a:r>
              <a:rPr sz="2400" spc="6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</a:t>
            </a:r>
            <a:r>
              <a:rPr sz="2400" spc="62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</a:t>
            </a:r>
            <a:r>
              <a:rPr sz="2400" spc="6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σπίτι</a:t>
            </a:r>
            <a:r>
              <a:rPr sz="2400" spc="62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spc="6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τρόπο</a:t>
            </a:r>
            <a:r>
              <a:rPr sz="2400" spc="6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62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6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ποιο</a:t>
            </a:r>
            <a:r>
              <a:rPr sz="2400" spc="6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σκοπό</a:t>
            </a:r>
          </a:p>
          <a:p>
            <a:pPr marL="0" marR="0">
              <a:lnSpc>
                <a:spcPts val="2829"/>
              </a:lnSpc>
              <a:spcBef>
                <a:spcPts val="17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χρησιμοποιήθηκαν</a:t>
            </a:r>
            <a:r>
              <a:rPr sz="2400" spc="-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στα Άγια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Πάθη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3219" y="3243420"/>
            <a:ext cx="1283688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Σπασμένες</a:t>
            </a:r>
            <a:r>
              <a:rPr sz="2000" spc="-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πόρτες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506345" y="3406742"/>
            <a:ext cx="1331026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Ρούχα στο έδαφος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62628" y="3472655"/>
            <a:ext cx="1309139" cy="64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Λυχνάρι</a:t>
            </a:r>
            <a:r>
              <a:rPr sz="20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φωτισμού</a:t>
            </a:r>
          </a:p>
          <a:p>
            <a:pPr marL="341375" marR="0">
              <a:lnSpc>
                <a:spcPts val="2362"/>
              </a:lnSpc>
              <a:spcBef>
                <a:spcPts val="37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 λάδι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103366" y="3551015"/>
            <a:ext cx="951045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Σπίτια</a:t>
            </a:r>
            <a:r>
              <a:rPr sz="2000" spc="-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πόλης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068056" y="4233767"/>
            <a:ext cx="546632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Σκάλα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16203" y="4832064"/>
            <a:ext cx="681776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Γαϊδούρι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729351" y="4919802"/>
            <a:ext cx="1798609" cy="322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8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Φύλλα</a:t>
            </a:r>
            <a:r>
              <a:rPr sz="19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9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19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9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κλαδιά δέντρων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65730" y="4943570"/>
            <a:ext cx="839317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Μυροδοχείο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562221" y="4944840"/>
            <a:ext cx="532126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Σπαθί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096510" y="5606567"/>
            <a:ext cx="2596971" cy="581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Σε ευχαριστώ που</a:t>
            </a:r>
            <a:r>
              <a:rPr sz="18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κάναμε παρέα!</a:t>
            </a:r>
          </a:p>
          <a:p>
            <a:pPr marL="0" marR="0">
              <a:lnSpc>
                <a:spcPts val="2122"/>
              </a:lnSpc>
              <a:spcBef>
                <a:spcPts val="87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Κάποτε να</a:t>
            </a:r>
            <a:r>
              <a:rPr sz="18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εύχεσαι</a:t>
            </a:r>
            <a:r>
              <a:rPr sz="18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1800" spc="-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18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εμένα,</a:t>
            </a:r>
            <a:r>
              <a:rPr sz="18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λέγον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096510" y="6162827"/>
            <a:ext cx="2509037" cy="307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2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«Κύριε Ιησού</a:t>
            </a:r>
            <a:r>
              <a:rPr sz="1800" spc="2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Χριστέ,</a:t>
            </a:r>
            <a:r>
              <a:rPr sz="1800" spc="2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ελέησόν</a:t>
            </a:r>
            <a:r>
              <a:rPr sz="1800" spc="43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18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τον δούλο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14451" y="6391700"/>
            <a:ext cx="1383709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Λεκάνη</a:t>
            </a:r>
            <a:r>
              <a:rPr sz="2000" spc="-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πλυσίματος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503043" y="6391700"/>
            <a:ext cx="2589687" cy="338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36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Βασιλικό στέμμα</a:t>
            </a:r>
            <a:r>
              <a:rPr sz="2000" spc="175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0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Λόγχη στρατιώτη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24374" y="375794"/>
            <a:ext cx="3786504" cy="40191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spc="-116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300" b="1" spc="126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Γραφείο</a:t>
            </a:r>
            <a:r>
              <a:rPr sz="1300" b="1" spc="114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Εκκλησιαστικής</a:t>
            </a:r>
            <a:r>
              <a:rPr sz="1300" b="1" spc="115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Κατηχήσεως</a:t>
            </a:r>
            <a:r>
              <a:rPr sz="1300" b="1" spc="113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9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Διακονίας</a:t>
            </a:r>
            <a:r>
              <a:rPr sz="1300" b="1" spc="114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της</a:t>
            </a:r>
            <a:r>
              <a:rPr sz="1300" b="1" spc="112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Ιεράς</a:t>
            </a:r>
            <a:r>
              <a:rPr sz="1300" b="1" spc="112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Αρχιεπισκοπής</a:t>
            </a:r>
            <a:r>
              <a:rPr sz="1300" b="1" spc="113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Κύπρου,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λαμβάνοντας</a:t>
            </a:r>
            <a:r>
              <a:rPr sz="1300" b="1" spc="31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υπόψη</a:t>
            </a:r>
            <a:r>
              <a:rPr sz="1300" b="1" spc="33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5" dirty="0">
                <a:solidFill>
                  <a:srgbClr val="000000"/>
                </a:solidFill>
                <a:latin typeface="UPTUQK+Calibri Bold"/>
                <a:cs typeface="UPTUQK+Calibri Bold"/>
              </a:rPr>
              <a:t>την</a:t>
            </a:r>
            <a:r>
              <a:rPr sz="1300" b="1" spc="33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παύση</a:t>
            </a:r>
            <a:r>
              <a:rPr sz="1300" b="1" spc="34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των</a:t>
            </a:r>
            <a:r>
              <a:rPr sz="1300" b="1" spc="32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κατηχητικών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συνάξεων</a:t>
            </a:r>
            <a:r>
              <a:rPr sz="1300" b="1" spc="48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εξαιτίας</a:t>
            </a:r>
            <a:r>
              <a:rPr sz="1300" b="1" spc="47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της</a:t>
            </a:r>
            <a:r>
              <a:rPr sz="1300" b="1" spc="46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εμπερίστατης</a:t>
            </a:r>
            <a:r>
              <a:rPr sz="1300" b="1" spc="45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κατάστασης</a:t>
            </a:r>
          </a:p>
          <a:p>
            <a:pPr marL="0" marR="0">
              <a:lnSpc>
                <a:spcPts val="155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στον</a:t>
            </a:r>
            <a:r>
              <a:rPr sz="1300" b="1" spc="23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κόσμο,</a:t>
            </a:r>
            <a:r>
              <a:rPr sz="1300" b="1" spc="24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θεώρησε</a:t>
            </a:r>
            <a:r>
              <a:rPr sz="1300" b="1" spc="22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χρήσιμη</a:t>
            </a:r>
            <a:r>
              <a:rPr sz="1300" b="1" spc="25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την</a:t>
            </a:r>
            <a:r>
              <a:rPr sz="1300" b="1" spc="24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προσφορά</a:t>
            </a:r>
            <a:r>
              <a:rPr sz="1300" b="1" spc="23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παρόντος</a:t>
            </a:r>
            <a:r>
              <a:rPr sz="1300" b="1" spc="88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κατηχητικού</a:t>
            </a:r>
            <a:r>
              <a:rPr sz="1300" b="1" spc="89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5" dirty="0">
                <a:solidFill>
                  <a:srgbClr val="000000"/>
                </a:solidFill>
                <a:latin typeface="UPTUQK+Calibri Bold"/>
                <a:cs typeface="UPTUQK+Calibri Bold"/>
              </a:rPr>
              <a:t>υλικού</a:t>
            </a:r>
            <a:r>
              <a:rPr sz="1300" b="1" spc="90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UPTUQK+Calibri Bold"/>
                <a:cs typeface="UPTUQK+Calibri Bold"/>
              </a:rPr>
              <a:t>σε</a:t>
            </a:r>
            <a:r>
              <a:rPr sz="1300" b="1" spc="86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κάθε</a:t>
            </a:r>
            <a:r>
              <a:rPr sz="1300" b="1" spc="88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σπίτι,</a:t>
            </a:r>
          </a:p>
          <a:p>
            <a:pPr marL="0" marR="0">
              <a:lnSpc>
                <a:spcPts val="1561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μεταφέροντας</a:t>
            </a:r>
            <a:r>
              <a:rPr sz="1300" b="1" spc="5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4" dirty="0">
                <a:solidFill>
                  <a:srgbClr val="000000"/>
                </a:solidFill>
                <a:latin typeface="UPTUQK+Calibri Bold"/>
                <a:cs typeface="UPTUQK+Calibri Bold"/>
              </a:rPr>
              <a:t>μαζί</a:t>
            </a:r>
            <a:r>
              <a:rPr sz="1300" b="1" spc="3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8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300" b="1" spc="3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μήνυμα</a:t>
            </a:r>
            <a:r>
              <a:rPr sz="1300" b="1" spc="4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  <a:r>
              <a:rPr sz="1300" b="1" spc="3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Χριστού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: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«Τώρα</a:t>
            </a:r>
            <a:r>
              <a:rPr sz="1300" b="1" spc="41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πιστεύετε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300" b="1" spc="427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Να,</a:t>
            </a:r>
            <a:r>
              <a:rPr sz="1300" b="1" spc="41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όμως</a:t>
            </a:r>
            <a:r>
              <a:rPr sz="1300" b="1" spc="44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έρχεται</a:t>
            </a:r>
            <a:r>
              <a:rPr sz="1300" b="1" spc="43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η</a:t>
            </a:r>
            <a:r>
              <a:rPr sz="1300" b="1" spc="42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ώρα,</a:t>
            </a:r>
            <a:r>
              <a:rPr sz="1300" b="1" spc="41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9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τώρα</a:t>
            </a:r>
            <a:r>
              <a:rPr sz="1300" b="1" spc="19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έφτασε,</a:t>
            </a:r>
            <a:r>
              <a:rPr sz="1300" b="1" spc="18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που</a:t>
            </a:r>
            <a:r>
              <a:rPr sz="1300" b="1" spc="16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UPTUQK+Calibri Bold"/>
                <a:cs typeface="UPTUQK+Calibri Bold"/>
              </a:rPr>
              <a:t>θα</a:t>
            </a:r>
            <a:r>
              <a:rPr sz="1300" b="1" spc="15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σκορπιστείτε</a:t>
            </a:r>
            <a:r>
              <a:rPr sz="1300" b="1" spc="19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ο</a:t>
            </a:r>
            <a:r>
              <a:rPr sz="1300" b="1" spc="17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καθένας</a:t>
            </a:r>
            <a:r>
              <a:rPr sz="1300" b="1" spc="18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στα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spc="-11" dirty="0">
                <a:solidFill>
                  <a:srgbClr val="000000"/>
                </a:solidFill>
                <a:latin typeface="UPTUQK+Calibri Bold"/>
                <a:cs typeface="UPTUQK+Calibri Bold"/>
              </a:rPr>
              <a:t>δικά</a:t>
            </a:r>
            <a:r>
              <a:rPr sz="1300" b="1" spc="10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  <a:r>
              <a:rPr sz="1300" b="1" spc="10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9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  <a:r>
              <a:rPr sz="1300" b="1" spc="13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εμένα</a:t>
            </a:r>
            <a:r>
              <a:rPr sz="1300" b="1" spc="10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UPTUQK+Calibri Bold"/>
                <a:cs typeface="UPTUQK+Calibri Bold"/>
              </a:rPr>
              <a:t>θα</a:t>
            </a:r>
            <a:r>
              <a:rPr sz="1300" b="1" spc="7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12" dirty="0">
                <a:solidFill>
                  <a:srgbClr val="000000"/>
                </a:solidFill>
                <a:latin typeface="UPTUQK+Calibri Bold"/>
                <a:cs typeface="UPTUQK+Calibri Bold"/>
              </a:rPr>
              <a:t>με</a:t>
            </a:r>
            <a:r>
              <a:rPr sz="1300" b="1" spc="9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αφήσετε</a:t>
            </a:r>
            <a:r>
              <a:rPr sz="1300" b="1" spc="11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μόνο</a:t>
            </a:r>
            <a:r>
              <a:rPr sz="1300" b="1" spc="11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μου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300" b="1" spc="115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Αυτά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σας</a:t>
            </a:r>
            <a:r>
              <a:rPr sz="1300" b="1" spc="1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8" dirty="0">
                <a:solidFill>
                  <a:srgbClr val="000000"/>
                </a:solidFill>
                <a:latin typeface="UPTUQK+Calibri Bold"/>
                <a:cs typeface="UPTUQK+Calibri Bold"/>
              </a:rPr>
              <a:t>τα</a:t>
            </a:r>
            <a:r>
              <a:rPr sz="1300" b="1" spc="6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έχω</a:t>
            </a:r>
            <a:r>
              <a:rPr sz="1300" b="1" spc="4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πει</a:t>
            </a:r>
            <a:r>
              <a:rPr sz="1300" b="1" spc="4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για</a:t>
            </a:r>
            <a:r>
              <a:rPr sz="1300" b="1" spc="2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να</a:t>
            </a:r>
            <a:r>
              <a:rPr sz="1300" b="1" spc="4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έχετε</a:t>
            </a:r>
            <a:r>
              <a:rPr sz="1300" b="1" spc="3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ειρήνη</a:t>
            </a:r>
            <a:r>
              <a:rPr sz="1300" b="1" spc="5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μεταξύ</a:t>
            </a:r>
            <a:r>
              <a:rPr sz="1300" b="1" spc="3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σας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300" b="1" spc="19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Στον</a:t>
            </a:r>
          </a:p>
          <a:p>
            <a:pPr marL="0" marR="0">
              <a:lnSpc>
                <a:spcPts val="155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spc="-10" dirty="0">
                <a:solidFill>
                  <a:srgbClr val="000000"/>
                </a:solidFill>
                <a:latin typeface="UPTUQK+Calibri Bold"/>
                <a:cs typeface="UPTUQK+Calibri Bold"/>
              </a:rPr>
              <a:t>κόσμο</a:t>
            </a:r>
            <a:r>
              <a:rPr sz="1300" b="1" spc="29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θα</a:t>
            </a:r>
            <a:r>
              <a:rPr sz="1300" b="1" spc="27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έχετε</a:t>
            </a:r>
            <a:r>
              <a:rPr sz="1300" b="1" spc="26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θλίψη»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300" b="1" spc="271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Είναι</a:t>
            </a:r>
            <a:r>
              <a:rPr sz="1300" b="1" spc="280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αλήθεια</a:t>
            </a:r>
            <a:r>
              <a:rPr sz="1300" b="1" spc="27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ζούμε</a:t>
            </a:r>
            <a:r>
              <a:rPr sz="1300" b="1" spc="26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μια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δυσκολία</a:t>
            </a:r>
            <a:r>
              <a:rPr sz="1300" b="1" spc="21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που</a:t>
            </a:r>
            <a:r>
              <a:rPr sz="1300" b="1" spc="20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μας</a:t>
            </a:r>
            <a:r>
              <a:rPr sz="1300" b="1" spc="20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προκαλεί</a:t>
            </a:r>
            <a:r>
              <a:rPr sz="1300" b="1" spc="20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πόνο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300" b="1" spc="199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Όμως</a:t>
            </a:r>
            <a:r>
              <a:rPr sz="1300" b="1" spc="20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τελικά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,</a:t>
            </a:r>
            <a:r>
              <a:rPr sz="1300" b="1" spc="199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ο</a:t>
            </a:r>
          </a:p>
          <a:p>
            <a:pPr marL="0" marR="0">
              <a:lnSpc>
                <a:spcPts val="1563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Χριστός</a:t>
            </a:r>
            <a:r>
              <a:rPr sz="1300" b="1" spc="24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απλώνει</a:t>
            </a:r>
            <a:r>
              <a:rPr sz="1300" b="1" spc="26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8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300" b="1" spc="27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χέρι</a:t>
            </a:r>
            <a:r>
              <a:rPr sz="1300" b="1" spc="26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  <a:r>
              <a:rPr sz="1300" b="1" spc="26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να</a:t>
            </a:r>
            <a:r>
              <a:rPr sz="1300" b="1" spc="25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μας</a:t>
            </a:r>
            <a:r>
              <a:rPr sz="1300" b="1" spc="24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αρπάξει</a:t>
            </a:r>
            <a:r>
              <a:rPr sz="1300" b="1" spc="25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από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αυτή</a:t>
            </a:r>
            <a:r>
              <a:rPr sz="1300" b="1" spc="23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</a:t>
            </a:r>
            <a:r>
              <a:rPr sz="1300" b="1" spc="21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θλίψη</a:t>
            </a:r>
            <a:r>
              <a:rPr sz="1300" b="1" spc="23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  <a:r>
              <a:rPr sz="1300" b="1" spc="23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κόσμου,</a:t>
            </a:r>
            <a:r>
              <a:rPr sz="1300" b="1" spc="23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όπως</a:t>
            </a:r>
            <a:r>
              <a:rPr sz="1300" b="1" spc="22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άπλωσε</a:t>
            </a:r>
            <a:r>
              <a:rPr sz="1300" b="1" spc="23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300" b="1" spc="22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χέρι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spc="-39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  <a:r>
              <a:rPr sz="1300" b="1" spc="20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9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  <a:r>
              <a:rPr sz="1300" b="1" spc="20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στον</a:t>
            </a:r>
            <a:r>
              <a:rPr sz="1300" b="1" spc="18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Άδη</a:t>
            </a:r>
            <a:r>
              <a:rPr sz="1300" b="1" spc="17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9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  <a:r>
              <a:rPr sz="1300" b="1" spc="207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τράβηξε</a:t>
            </a:r>
            <a:r>
              <a:rPr sz="1300" b="1" spc="18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έξω</a:t>
            </a:r>
            <a:r>
              <a:rPr sz="1300" b="1" spc="18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από</a:t>
            </a:r>
            <a:r>
              <a:rPr sz="1300" b="1" spc="18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8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300" b="1" spc="21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σκοτάδι</a:t>
            </a:r>
          </a:p>
          <a:p>
            <a:pPr marL="0" marR="0">
              <a:lnSpc>
                <a:spcPts val="1560"/>
              </a:lnSpc>
              <a:spcBef>
                <a:spcPts val="0"/>
              </a:spcBef>
              <a:spcAft>
                <a:spcPts val="0"/>
              </a:spcAft>
            </a:pPr>
            <a:r>
              <a:rPr sz="1300" b="1" spc="-10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300" b="1" spc="7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Αδάμ</a:t>
            </a:r>
            <a:r>
              <a:rPr sz="1300" b="1" spc="49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9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  <a:r>
              <a:rPr sz="1300" b="1" spc="7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την</a:t>
            </a:r>
            <a:r>
              <a:rPr sz="1300" b="1" spc="6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Εύα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  <a:r>
              <a:rPr sz="1300" b="1" spc="55" dirty="0">
                <a:solidFill>
                  <a:srgbClr val="000000"/>
                </a:solidFill>
                <a:latin typeface="TPLIKV+Calibri Bold"/>
                <a:cs typeface="TPLIKV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Να</a:t>
            </a:r>
            <a:r>
              <a:rPr sz="1300" b="1" spc="5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θυμόμαστε</a:t>
            </a:r>
            <a:r>
              <a:rPr sz="1300" b="1" spc="6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λοιπόν,</a:t>
            </a:r>
            <a:r>
              <a:rPr sz="1300" b="1" spc="6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τούτο</a:t>
            </a:r>
          </a:p>
          <a:p>
            <a:pPr marL="0" marR="0">
              <a:lnSpc>
                <a:spcPts val="1559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με</a:t>
            </a:r>
            <a:r>
              <a:rPr sz="1300" b="1" spc="12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8" dirty="0">
                <a:solidFill>
                  <a:srgbClr val="000000"/>
                </a:solidFill>
                <a:latin typeface="UPTUQK+Calibri Bold"/>
                <a:cs typeface="UPTUQK+Calibri Bold"/>
              </a:rPr>
              <a:t>το</a:t>
            </a:r>
            <a:r>
              <a:rPr sz="1300" b="1" spc="4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οποίο τελειώνει</a:t>
            </a:r>
            <a:r>
              <a:rPr sz="1300" b="1" spc="58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300" b="1" spc="2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λόγο</a:t>
            </a:r>
            <a:r>
              <a:rPr sz="1300" b="1" spc="3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spc="-10" dirty="0">
                <a:solidFill>
                  <a:srgbClr val="000000"/>
                </a:solidFill>
                <a:latin typeface="UPTUQK+Calibri Bold"/>
                <a:cs typeface="UPTUQK+Calibri Bold"/>
              </a:rPr>
              <a:t>του</a:t>
            </a:r>
            <a:r>
              <a:rPr sz="1300" b="1" spc="3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ο Χριστός</a:t>
            </a:r>
            <a:r>
              <a:rPr sz="1300" b="1" spc="3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μας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:</a:t>
            </a:r>
          </a:p>
          <a:p>
            <a:pPr marL="0" marR="0">
              <a:lnSpc>
                <a:spcPts val="1655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9E0000"/>
                </a:solidFill>
                <a:latin typeface="UPTUQK+Calibri Bold"/>
                <a:cs typeface="UPTUQK+Calibri Bold"/>
              </a:rPr>
              <a:t>«ἀλλὰ</a:t>
            </a:r>
            <a:r>
              <a:rPr sz="1400" b="1" spc="514" dirty="0">
                <a:solidFill>
                  <a:srgbClr val="9E0000"/>
                </a:solidFill>
                <a:latin typeface="UPTUQK+Calibri Bold"/>
                <a:cs typeface="UPTUQK+Calibri Bold"/>
              </a:rPr>
              <a:t> </a:t>
            </a:r>
            <a:r>
              <a:rPr sz="1400" b="1" dirty="0">
                <a:solidFill>
                  <a:srgbClr val="9E0000"/>
                </a:solidFill>
                <a:latin typeface="UPTUQK+Calibri Bold"/>
                <a:cs typeface="UPTUQK+Calibri Bold"/>
              </a:rPr>
              <a:t>θαρσεῖτε</a:t>
            </a:r>
            <a:r>
              <a:rPr sz="1400" b="1" dirty="0">
                <a:solidFill>
                  <a:srgbClr val="9E0000"/>
                </a:solidFill>
                <a:latin typeface="TPLIKV+Calibri Bold"/>
                <a:cs typeface="TPLIKV+Calibri Bold"/>
              </a:rPr>
              <a:t>,</a:t>
            </a:r>
            <a:r>
              <a:rPr sz="1400" b="1" spc="498" dirty="0">
                <a:solidFill>
                  <a:srgbClr val="9E0000"/>
                </a:solidFill>
                <a:latin typeface="TPLIKV+Calibri Bold"/>
                <a:cs typeface="TPLIKV+Calibri Bold"/>
              </a:rPr>
              <a:t> </a:t>
            </a:r>
            <a:r>
              <a:rPr sz="1400" b="1" dirty="0">
                <a:solidFill>
                  <a:srgbClr val="9E0000"/>
                </a:solidFill>
                <a:latin typeface="UPTUQK+Calibri Bold"/>
                <a:cs typeface="UPTUQK+Calibri Bold"/>
              </a:rPr>
              <a:t>ἐγὼ</a:t>
            </a:r>
            <a:r>
              <a:rPr sz="1400" b="1" spc="519" dirty="0">
                <a:solidFill>
                  <a:srgbClr val="9E0000"/>
                </a:solidFill>
                <a:latin typeface="UPTUQK+Calibri Bold"/>
                <a:cs typeface="UPTUQK+Calibri Bold"/>
              </a:rPr>
              <a:t> </a:t>
            </a:r>
            <a:r>
              <a:rPr sz="1400" b="1" dirty="0">
                <a:solidFill>
                  <a:srgbClr val="9E0000"/>
                </a:solidFill>
                <a:latin typeface="UPTUQK+Calibri Bold"/>
                <a:cs typeface="UPTUQK+Calibri Bold"/>
              </a:rPr>
              <a:t>νενίκηκα</a:t>
            </a:r>
            <a:r>
              <a:rPr sz="1400" b="1" spc="523" dirty="0">
                <a:solidFill>
                  <a:srgbClr val="9E0000"/>
                </a:solidFill>
                <a:latin typeface="UPTUQK+Calibri Bold"/>
                <a:cs typeface="UPTUQK+Calibri Bold"/>
              </a:rPr>
              <a:t> </a:t>
            </a:r>
            <a:r>
              <a:rPr sz="1400" b="1" dirty="0">
                <a:solidFill>
                  <a:srgbClr val="9E0000"/>
                </a:solidFill>
                <a:latin typeface="UPTUQK+Calibri Bold"/>
                <a:cs typeface="UPTUQK+Calibri Bold"/>
              </a:rPr>
              <a:t>τὸν</a:t>
            </a:r>
            <a:r>
              <a:rPr sz="1400" b="1" spc="510" dirty="0">
                <a:solidFill>
                  <a:srgbClr val="9E0000"/>
                </a:solidFill>
                <a:latin typeface="UPTUQK+Calibri Bold"/>
                <a:cs typeface="UPTUQK+Calibri Bold"/>
              </a:rPr>
              <a:t> </a:t>
            </a:r>
            <a:r>
              <a:rPr sz="1400" b="1" dirty="0">
                <a:solidFill>
                  <a:srgbClr val="9E0000"/>
                </a:solidFill>
                <a:latin typeface="UPTUQK+Calibri Bold"/>
                <a:cs typeface="UPTUQK+Calibri Bold"/>
              </a:rPr>
              <a:t>κόσμον»</a:t>
            </a:r>
            <a:r>
              <a:rPr sz="1400" b="1" dirty="0">
                <a:solidFill>
                  <a:srgbClr val="9E0000"/>
                </a:solidFill>
                <a:latin typeface="TPLIKV+Calibri Bold"/>
                <a:cs typeface="TPLIKV+Calibri Bold"/>
              </a:rPr>
              <a:t>.</a:t>
            </a:r>
          </a:p>
          <a:p>
            <a:pPr marL="0" marR="0">
              <a:lnSpc>
                <a:spcPts val="1582"/>
              </a:lnSpc>
              <a:spcBef>
                <a:spcPts val="0"/>
              </a:spcBef>
              <a:spcAft>
                <a:spcPts val="0"/>
              </a:spcAft>
            </a:pP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Δηλαδή</a:t>
            </a:r>
            <a:r>
              <a:rPr sz="1300" b="1" spc="1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«να έχετε</a:t>
            </a:r>
            <a:r>
              <a:rPr sz="1300" b="1" spc="5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θάρρος!</a:t>
            </a:r>
            <a:r>
              <a:rPr sz="1300" b="1" spc="14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Εγώ</a:t>
            </a:r>
            <a:r>
              <a:rPr sz="1300" b="1" spc="2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νίκησα </a:t>
            </a:r>
            <a:r>
              <a:rPr sz="1300" b="1" spc="-10" dirty="0">
                <a:solidFill>
                  <a:srgbClr val="000000"/>
                </a:solidFill>
                <a:latin typeface="UPTUQK+Calibri Bold"/>
                <a:cs typeface="UPTUQK+Calibri Bold"/>
              </a:rPr>
              <a:t>τον</a:t>
            </a:r>
            <a:r>
              <a:rPr sz="1300" b="1" spc="26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3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κόσμο!»</a:t>
            </a:r>
            <a:r>
              <a:rPr sz="1300" b="1" dirty="0">
                <a:solidFill>
                  <a:srgbClr val="000000"/>
                </a:solidFill>
                <a:latin typeface="TPLIKV+Calibri Bold"/>
                <a:cs typeface="TPLIKV+Calibri Bold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96510" y="5266616"/>
            <a:ext cx="3458830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Γραφείο Εκκλησιαστικής Κατηχήσεως </a:t>
            </a:r>
            <a:r>
              <a:rPr sz="1200" b="1" spc="-18" dirty="0">
                <a:solidFill>
                  <a:srgbClr val="000000"/>
                </a:solidFill>
                <a:latin typeface="UPTUQK+Calibri Bold"/>
                <a:cs typeface="UPTUQK+Calibri Bold"/>
              </a:rPr>
              <a:t>και</a:t>
            </a:r>
            <a:r>
              <a:rPr sz="1200" b="1" spc="25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Διακονίας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της</a:t>
            </a:r>
            <a:r>
              <a:rPr sz="1200" b="1" spc="11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Ιεράς Αρχιεπισκοπής</a:t>
            </a:r>
            <a:r>
              <a:rPr sz="1200" b="1" spc="-13" dirty="0">
                <a:solidFill>
                  <a:srgbClr val="000000"/>
                </a:solidFill>
                <a:latin typeface="UPTUQK+Calibri Bold"/>
                <a:cs typeface="UPTUQK+Calibri Bold"/>
              </a:rPr>
              <a:t> </a:t>
            </a:r>
            <a:r>
              <a:rPr sz="1200" b="1" dirty="0">
                <a:solidFill>
                  <a:srgbClr val="000000"/>
                </a:solidFill>
                <a:latin typeface="UPTUQK+Calibri Bold"/>
                <a:cs typeface="UPTUQK+Calibri Bold"/>
              </a:rPr>
              <a:t>Κύπρου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96510" y="5815561"/>
            <a:ext cx="3266669" cy="40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64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HDLEPB+Calibri"/>
                <a:cs typeface="HDLEPB+Calibri"/>
              </a:rPr>
              <a:t>Επιμέλεια: Ευδόκιος</a:t>
            </a:r>
            <a:r>
              <a:rPr sz="1200" spc="2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HDLEPB+Calibri"/>
                <a:cs typeface="HDLEPB+Calibri"/>
              </a:rPr>
              <a:t>Δημητρίου, Θεολόγος</a:t>
            </a:r>
          </a:p>
          <a:p>
            <a:pPr marL="0" marR="0">
              <a:lnSpc>
                <a:spcPts val="1439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HDLEPB+Calibri"/>
                <a:cs typeface="HDLEPB+Calibri"/>
              </a:rPr>
              <a:t>Λευκωσία</a:t>
            </a:r>
            <a:r>
              <a:rPr sz="1200" spc="1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AIOFGV+Calibri"/>
                <a:cs typeface="AIOFGV+Calibri"/>
              </a:rPr>
              <a:t>- </a:t>
            </a:r>
            <a:r>
              <a:rPr sz="1200" dirty="0">
                <a:solidFill>
                  <a:srgbClr val="000000"/>
                </a:solidFill>
                <a:latin typeface="HDLEPB+Calibri"/>
                <a:cs typeface="HDLEPB+Calibri"/>
              </a:rPr>
              <a:t>Κυριακή</a:t>
            </a:r>
            <a:r>
              <a:rPr sz="1200" spc="19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HDLEPB+Calibri"/>
                <a:cs typeface="HDLEPB+Calibri"/>
              </a:rPr>
              <a:t>των</a:t>
            </a:r>
            <a:r>
              <a:rPr sz="1200" spc="-21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HDLEPB+Calibri"/>
                <a:cs typeface="HDLEPB+Calibri"/>
              </a:rPr>
              <a:t>Βαΐων, 12</a:t>
            </a:r>
            <a:r>
              <a:rPr sz="1200" spc="1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HDLEPB+Calibri"/>
                <a:cs typeface="HDLEPB+Calibri"/>
              </a:rPr>
              <a:t>Απριλίου 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451346" y="354571"/>
            <a:ext cx="2372258" cy="1541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767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ΣΑΒΒΑΤΟ</a:t>
            </a:r>
            <a:r>
              <a:rPr sz="2700" spc="14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ΤΟΥ ΛΑΖΑΡΟΥ</a:t>
            </a:r>
          </a:p>
          <a:p>
            <a:pPr marL="28955" marR="0">
              <a:lnSpc>
                <a:spcPts val="2829"/>
              </a:lnSpc>
              <a:spcBef>
                <a:spcPts val="63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 Σάββατο εορτάζουμε τη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νεκρανάσταση του Λάζαρου,</a:t>
            </a:r>
          </a:p>
          <a:p>
            <a:pPr marL="124967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φίλου του Χριστού. 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08090" y="1863959"/>
            <a:ext cx="2657247" cy="18611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7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Λάζαρος ανασταίνεται από τον</a:t>
            </a:r>
          </a:p>
          <a:p>
            <a:pPr marL="137159" marR="0">
              <a:lnSpc>
                <a:spcPts val="2829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μετά από τρεις μέρες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ήταν θαμμένος. Το θαύμα</a:t>
            </a:r>
          </a:p>
          <a:p>
            <a:pPr marL="53339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αυτό κάποιους παρηγόρησε και</a:t>
            </a:r>
          </a:p>
          <a:p>
            <a:pPr marL="586740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άλλους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θύμωσε...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15938" y="4695715"/>
            <a:ext cx="2230236" cy="865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9856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Τρεις</a:t>
            </a:r>
            <a:r>
              <a:rPr sz="1800" spc="17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ημέρες </a:t>
            </a:r>
            <a:r>
              <a:rPr sz="1800" spc="-11" dirty="0">
                <a:solidFill>
                  <a:srgbClr val="000000"/>
                </a:solidFill>
                <a:latin typeface="HDLEPB+Calibri"/>
                <a:cs typeface="HDLEPB+Calibri"/>
              </a:rPr>
              <a:t>ήταν</a:t>
            </a:r>
          </a:p>
          <a:p>
            <a:pPr marL="0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2" dirty="0">
                <a:solidFill>
                  <a:srgbClr val="000000"/>
                </a:solidFill>
                <a:latin typeface="HDLEPB+Calibri"/>
                <a:cs typeface="HDLEPB+Calibri"/>
              </a:rPr>
              <a:t>τυλιγμένος</a:t>
            </a:r>
            <a:r>
              <a:rPr sz="1800" spc="4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3" dirty="0">
                <a:solidFill>
                  <a:srgbClr val="000000"/>
                </a:solidFill>
                <a:latin typeface="HDLEPB+Calibri"/>
                <a:cs typeface="HDLEPB+Calibri"/>
              </a:rPr>
              <a:t>τα</a:t>
            </a:r>
            <a:r>
              <a:rPr sz="1800" spc="23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σάβανα</a:t>
            </a:r>
          </a:p>
          <a:p>
            <a:pPr marL="509396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του</a:t>
            </a:r>
            <a:r>
              <a:rPr sz="1800" spc="1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ο Λάζαρος</a:t>
            </a:r>
            <a:r>
              <a:rPr sz="1800" spc="26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14" dirty="0">
                <a:solidFill>
                  <a:srgbClr val="000000"/>
                </a:solidFill>
                <a:latin typeface="HDLEPB+Calibri"/>
                <a:cs typeface="HDLEPB+Calibri"/>
              </a:rPr>
              <a:t>κι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09614" y="5518675"/>
            <a:ext cx="2536346" cy="11404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αναστήθηκε. </a:t>
            </a:r>
            <a:r>
              <a:rPr sz="1800" spc="-32" dirty="0">
                <a:solidFill>
                  <a:srgbClr val="000000"/>
                </a:solidFill>
                <a:latin typeface="HDLEPB+Calibri"/>
                <a:cs typeface="HDLEPB+Calibri"/>
              </a:rPr>
              <a:t>Τόσες</a:t>
            </a:r>
            <a:r>
              <a:rPr sz="1800" spc="45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μέρες</a:t>
            </a:r>
          </a:p>
          <a:p>
            <a:pPr marL="23774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spc="-11" dirty="0">
                <a:solidFill>
                  <a:srgbClr val="000000"/>
                </a:solidFill>
                <a:latin typeface="HDLEPB+Calibri"/>
                <a:cs typeface="HDLEPB+Calibri"/>
              </a:rPr>
              <a:t>ήταν</a:t>
            </a:r>
            <a:r>
              <a:rPr sz="1800" spc="18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σαβανωμένος</a:t>
            </a:r>
            <a:r>
              <a:rPr sz="1800" spc="5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</a:p>
          <a:p>
            <a:pPr marL="431292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ενταφιασμένος</a:t>
            </a:r>
            <a:r>
              <a:rPr sz="1800" spc="62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spc="-31" dirty="0">
                <a:solidFill>
                  <a:srgbClr val="000000"/>
                </a:solidFill>
                <a:latin typeface="HDLEPB+Calibri"/>
                <a:cs typeface="HDLEPB+Calibri"/>
              </a:rPr>
              <a:t>και</a:t>
            </a:r>
            <a:r>
              <a:rPr sz="1800" spc="40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ο</a:t>
            </a:r>
          </a:p>
          <a:p>
            <a:pPr marL="336804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θεάνθρωπος</a:t>
            </a:r>
            <a:r>
              <a:rPr sz="1800" spc="44" dirty="0">
                <a:solidFill>
                  <a:srgbClr val="000000"/>
                </a:solidFill>
                <a:latin typeface="HDLEPB+Calibri"/>
                <a:cs typeface="HDLEPB+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HDLEPB+Calibri"/>
                <a:cs typeface="HDLEPB+Calibri"/>
              </a:rPr>
              <a:t>Χριστός</a:t>
            </a:r>
            <a:r>
              <a:rPr sz="1800" dirty="0">
                <a:solidFill>
                  <a:srgbClr val="000000"/>
                </a:solidFill>
                <a:latin typeface="AIOFGV+Calibri"/>
                <a:cs typeface="AIOFGV+Calibri"/>
              </a:rPr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403092" y="323062"/>
            <a:ext cx="3930699" cy="2226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67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Ένιωσαν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παρηγοριά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οι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αδελφές του Λαζάρου,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 Μάρθα και η Μαρία. Για να εκφράσουν την</a:t>
            </a:r>
          </a:p>
          <a:p>
            <a:pPr marL="169164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ευχαριστία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τους στον Χριστό, γονάτισαν και</a:t>
            </a:r>
          </a:p>
          <a:p>
            <a:pPr marL="355092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προσκυνούσαν τα πόδια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με δάκρυα</a:t>
            </a:r>
          </a:p>
          <a:p>
            <a:pPr marL="32004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strike="sngStrike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ευγνωμοσύνης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.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βλέπετε στην εικόνα</a:t>
            </a:r>
          </a:p>
          <a:p>
            <a:pPr marL="1060704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είναι γονατιστές;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32048" y="2518003"/>
            <a:ext cx="3873093" cy="763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Όμως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θύμωσαν οι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Γραμματείς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 οι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Φαρισαίοι</a:t>
            </a:r>
          </a:p>
          <a:p>
            <a:pPr marL="199644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 θέλησαν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καταγγείλουν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Χριστό.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59003" y="3902950"/>
            <a:ext cx="25666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Γ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3351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6140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6555" y="3902950"/>
            <a:ext cx="25231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6576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18616" y="3902950"/>
            <a:ext cx="27455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κ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232890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83304" y="3902950"/>
            <a:ext cx="25231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484089" y="3902950"/>
            <a:ext cx="29083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ή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618215" y="3902950"/>
            <a:ext cx="27132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γ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37070" y="3902950"/>
            <a:ext cx="271327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γ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854398" y="3902950"/>
            <a:ext cx="26884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ε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970963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46043" y="3902950"/>
            <a:ext cx="27617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λ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66425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316839" y="3902950"/>
            <a:ext cx="2723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ν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494788" y="3902950"/>
            <a:ext cx="25231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593791" y="3902950"/>
            <a:ext cx="2892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2730717" y="3902950"/>
            <a:ext cx="2723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ν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2904998" y="3902950"/>
            <a:ext cx="29257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Χ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3045232" y="3902950"/>
            <a:ext cx="28735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ρ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180121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3253674" y="3902950"/>
            <a:ext cx="29096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3395180" y="3902950"/>
            <a:ext cx="25231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494184" y="3902950"/>
            <a:ext cx="2892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ό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3685286" y="3902950"/>
            <a:ext cx="2892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3822446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951986" y="3902950"/>
            <a:ext cx="25666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Γ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056334" y="3902950"/>
            <a:ext cx="28735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ρ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191223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341637" y="3902950"/>
            <a:ext cx="29580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4484925" y="3902950"/>
            <a:ext cx="29580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627195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777609" y="3902950"/>
            <a:ext cx="252314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4878395" y="3902950"/>
            <a:ext cx="26884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ε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994959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ί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067749" y="3902950"/>
            <a:ext cx="25591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ς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5227955" y="3902950"/>
            <a:ext cx="27455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κ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342229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492643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5624195" y="3902950"/>
            <a:ext cx="2892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5761355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890895" y="3902950"/>
            <a:ext cx="356329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Φ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6094756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6245679" y="3902950"/>
            <a:ext cx="28735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ρ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6380568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6454121" y="3902950"/>
            <a:ext cx="29096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6592573" y="3902950"/>
            <a:ext cx="302768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α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6742987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ί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6816540" y="3902950"/>
            <a:ext cx="289222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6953465" y="3902950"/>
            <a:ext cx="22522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7028053" y="3902950"/>
            <a:ext cx="222613" cy="3487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TPLIKV+Calibri Bold"/>
                <a:cs typeface="TPLIKV+Calibri Bold"/>
              </a:rPr>
              <a:t>;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559003" y="4207714"/>
            <a:ext cx="8109864" cy="24830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4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Οι</a:t>
            </a:r>
            <a:r>
              <a:rPr sz="2000" spc="1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Γραμματείς</a:t>
            </a:r>
            <a:r>
              <a:rPr sz="2000" spc="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4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Φαρισαίοι </a:t>
            </a:r>
            <a:r>
              <a:rPr sz="2000" spc="-11" dirty="0">
                <a:solidFill>
                  <a:srgbClr val="FFFFFF"/>
                </a:solidFill>
                <a:latin typeface="HDLEPB+Calibri"/>
                <a:cs typeface="HDLEPB+Calibri"/>
              </a:rPr>
              <a:t>ήταν</a:t>
            </a:r>
            <a:r>
              <a:rPr sz="2000" spc="3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οι</a:t>
            </a:r>
            <a:r>
              <a:rPr sz="2000" spc="3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HDLEPB+Calibri"/>
                <a:cs typeface="HDLEPB+Calibri"/>
              </a:rPr>
              <a:t>δάσκαλοι</a:t>
            </a:r>
            <a:r>
              <a:rPr sz="2000" spc="4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2000" spc="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θρησκείας</a:t>
            </a:r>
            <a:r>
              <a:rPr sz="2000" spc="4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των</a:t>
            </a:r>
            <a:r>
              <a:rPr sz="2000" spc="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Ιουδαίων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Σύμφωνα</a:t>
            </a:r>
            <a:r>
              <a:rPr sz="2000" spc="3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</a:t>
            </a:r>
            <a:r>
              <a:rPr sz="2000" spc="33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2000" spc="35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Νόμο</a:t>
            </a:r>
            <a:r>
              <a:rPr sz="2000" spc="33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2000" spc="32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θρησκείας</a:t>
            </a:r>
            <a:r>
              <a:rPr sz="2000" spc="35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τους</a:t>
            </a:r>
            <a:r>
              <a:rPr sz="2000" spc="36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απαγορεύεται</a:t>
            </a:r>
            <a:r>
              <a:rPr sz="2000" spc="35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η</a:t>
            </a:r>
            <a:r>
              <a:rPr sz="2000" spc="34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οποιαδήποτε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εργασία</a:t>
            </a:r>
            <a:r>
              <a:rPr sz="2000" spc="8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9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2000" spc="8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ημέρα</a:t>
            </a:r>
            <a:r>
              <a:rPr sz="2000" spc="8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2000" spc="79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Σαββάτου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807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Θεώρησαν,</a:t>
            </a:r>
            <a:r>
              <a:rPr sz="2000" spc="8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λοιπόν,</a:t>
            </a:r>
            <a:r>
              <a:rPr sz="2000" spc="8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ότι</a:t>
            </a:r>
            <a:r>
              <a:rPr sz="2000" spc="8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ο</a:t>
            </a:r>
            <a:r>
              <a:rPr sz="2000" spc="80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Χριστός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παρανόμησε</a:t>
            </a:r>
            <a:r>
              <a:rPr sz="2000" spc="32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εναντίον</a:t>
            </a:r>
            <a:r>
              <a:rPr sz="2000" spc="29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2000" spc="3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Θεού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315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Βέβαια</a:t>
            </a:r>
            <a:r>
              <a:rPr sz="2000" spc="3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η</a:t>
            </a:r>
            <a:r>
              <a:rPr sz="2000" spc="3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αλήθεια</a:t>
            </a:r>
            <a:r>
              <a:rPr sz="2000" spc="3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6" dirty="0">
                <a:solidFill>
                  <a:srgbClr val="FFFFFF"/>
                </a:solidFill>
                <a:latin typeface="HDLEPB+Calibri"/>
                <a:cs typeface="HDLEPB+Calibri"/>
              </a:rPr>
              <a:t>ήταν</a:t>
            </a:r>
            <a:r>
              <a:rPr sz="2000" spc="3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2" dirty="0">
                <a:solidFill>
                  <a:srgbClr val="FFFFFF"/>
                </a:solidFill>
                <a:latin typeface="HDLEPB+Calibri"/>
                <a:cs typeface="HDLEPB+Calibri"/>
              </a:rPr>
              <a:t>πως</a:t>
            </a:r>
            <a:r>
              <a:rPr sz="2000" spc="3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φοβήθηκαν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διότι</a:t>
            </a:r>
            <a:r>
              <a:rPr sz="2000" spc="31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θα</a:t>
            </a:r>
            <a:r>
              <a:rPr sz="2000" spc="3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κυκλοφορούσε</a:t>
            </a:r>
            <a:r>
              <a:rPr sz="2000" spc="3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η</a:t>
            </a:r>
            <a:r>
              <a:rPr sz="2000" spc="3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φήμη</a:t>
            </a:r>
            <a:r>
              <a:rPr sz="2000" spc="3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2000" spc="3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θαυμαστής</a:t>
            </a:r>
            <a:r>
              <a:rPr sz="2000" spc="32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Ανάστασης</a:t>
            </a:r>
            <a:r>
              <a:rPr sz="2000" spc="32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2000" spc="3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Λαζάρου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  <a:p>
            <a:pPr marL="0" marR="0">
              <a:lnSpc>
                <a:spcPts val="2402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Έτσι</a:t>
            </a:r>
            <a:r>
              <a:rPr sz="2000" spc="34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πολύς</a:t>
            </a:r>
            <a:r>
              <a:rPr sz="2000" spc="35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λαός</a:t>
            </a:r>
            <a:r>
              <a:rPr sz="2000" spc="35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θα</a:t>
            </a:r>
            <a:r>
              <a:rPr sz="2000" spc="35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ακολουθούσε</a:t>
            </a:r>
            <a:r>
              <a:rPr sz="2000" spc="33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2000" spc="33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Χριστό,</a:t>
            </a:r>
            <a:r>
              <a:rPr sz="2000" spc="35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ενώ</a:t>
            </a:r>
            <a:r>
              <a:rPr sz="2000" spc="33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εκείνοι</a:t>
            </a:r>
            <a:r>
              <a:rPr sz="2000" spc="35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θα</a:t>
            </a:r>
            <a:r>
              <a:rPr sz="2000" spc="34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έχαναν</a:t>
            </a:r>
            <a:r>
              <a:rPr sz="2000" spc="34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εύνοια</a:t>
            </a:r>
            <a:r>
              <a:rPr sz="2000" spc="14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των</a:t>
            </a:r>
            <a:r>
              <a:rPr sz="2000" spc="13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ανθρώπων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135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</a:t>
            </a:r>
            <a:r>
              <a:rPr sz="2000" spc="11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8" dirty="0">
                <a:solidFill>
                  <a:srgbClr val="FFFFFF"/>
                </a:solidFill>
                <a:latin typeface="HDLEPB+Calibri"/>
                <a:cs typeface="HDLEPB+Calibri"/>
              </a:rPr>
              <a:t>λίγα</a:t>
            </a:r>
            <a:r>
              <a:rPr sz="2000" spc="16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λόγια,</a:t>
            </a:r>
            <a:r>
              <a:rPr sz="2000" spc="14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ήθελαν</a:t>
            </a:r>
            <a:r>
              <a:rPr sz="2000" spc="14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</a:t>
            </a:r>
            <a:r>
              <a:rPr sz="2000" spc="13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HDLEPB+Calibri"/>
                <a:cs typeface="HDLEPB+Calibri"/>
              </a:rPr>
              <a:t>φυλάκιση</a:t>
            </a:r>
            <a:r>
              <a:rPr sz="2000" spc="1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15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2000" spc="13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θάνατο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 Χριστού</a:t>
            </a:r>
            <a:r>
              <a:rPr sz="2000" spc="-3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επειδή τους </a:t>
            </a:r>
            <a:r>
              <a:rPr sz="2000" spc="-11" dirty="0">
                <a:solidFill>
                  <a:srgbClr val="FFFFFF"/>
                </a:solidFill>
                <a:latin typeface="HDLEPB+Calibri"/>
                <a:cs typeface="HDLEPB+Calibri"/>
              </a:rPr>
              <a:t>είχε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 κυριεύσει η ζήλια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31510" y="659371"/>
            <a:ext cx="3185464" cy="3370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1942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ΚΥΡΙΑΚΗ ΤΩΝ ΒΑΪΩΝ</a:t>
            </a:r>
          </a:p>
          <a:p>
            <a:pPr marL="401066" marR="0">
              <a:lnSpc>
                <a:spcPts val="2829"/>
              </a:lnSpc>
              <a:spcBef>
                <a:spcPts val="6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 Κυριακή εορτάζουμε τη</a:t>
            </a:r>
          </a:p>
          <a:p>
            <a:pPr marL="23495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θριαμβευτική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είσοδο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Χριστού</a:t>
            </a:r>
          </a:p>
          <a:p>
            <a:pPr marL="387350" marR="0">
              <a:lnSpc>
                <a:spcPts val="2832"/>
              </a:lnSpc>
              <a:spcBef>
                <a:spcPts val="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στην πόλη των Ιεροσολύμων.</a:t>
            </a:r>
          </a:p>
          <a:p>
            <a:pPr marL="0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Πλήθος κόσμου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μαζεύτηκε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αυθόρμητα</a:t>
            </a:r>
          </a:p>
          <a:p>
            <a:pPr marL="199898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 να υποδεχτεί</a:t>
            </a:r>
            <a:r>
              <a:rPr sz="24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θεάνθρωπο</a:t>
            </a:r>
          </a:p>
          <a:p>
            <a:pPr marL="126746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Χριστό, αφού όλοι άκουσαν για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</a:t>
            </a:r>
          </a:p>
          <a:p>
            <a:pPr marL="282194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Ανάσταση</a:t>
            </a:r>
            <a:r>
              <a:rPr sz="2400" spc="-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 Λαζάρου και τα</a:t>
            </a:r>
          </a:p>
          <a:p>
            <a:pPr marL="594614" marR="0">
              <a:lnSpc>
                <a:spcPts val="2829"/>
              </a:lnSpc>
              <a:spcBef>
                <a:spcPts val="4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προηγούμενα θαύματα.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66104" y="3998061"/>
            <a:ext cx="2315209" cy="1494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816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Όλοι φώναζαν πανηγυρικά</a:t>
            </a:r>
          </a:p>
          <a:p>
            <a:pPr marL="6096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«Ωσαννά εν τοις υψίστοις</a:t>
            </a:r>
            <a:r>
              <a:rPr sz="2400" dirty="0">
                <a:solidFill>
                  <a:srgbClr val="9E0000"/>
                </a:solidFill>
                <a:latin typeface="MTGJUC+Aka-AcidGR-CuttingEdge"/>
                <a:cs typeface="MTGJUC+Aka-AcidGR-CuttingEdge"/>
              </a:rPr>
              <a:t>,</a:t>
            </a:r>
          </a:p>
          <a:p>
            <a:pPr marL="0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Ευλογημένος ο Ερχόμενος»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,</a:t>
            </a:r>
          </a:p>
          <a:p>
            <a:pPr marL="574548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σημαίνει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19318" y="5461406"/>
            <a:ext cx="2503628" cy="763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«Δόξα στους Ουρανούς!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Ευλογημένος αυτός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έρχετ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659635" y="527659"/>
            <a:ext cx="3158032" cy="18608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624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Από την πύλη της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πόλης είδε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 λαός</a:t>
            </a:r>
          </a:p>
          <a:p>
            <a:pPr marL="359664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θεάνθρωπο να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πλησιάζει</a:t>
            </a:r>
          </a:p>
          <a:p>
            <a:pPr marL="233172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καθισμένος σε ένα γαϊδούρι. Με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μεγάλο ενθουσιασμό τον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υποδέχτηκαν,</a:t>
            </a:r>
          </a:p>
          <a:p>
            <a:pPr marL="854964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δείτε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τις εικόνες!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39468" y="2356967"/>
            <a:ext cx="2870606" cy="1128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897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 μικρά παιδιά σκαρφάλωναν στα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δέντρα για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δουν τον ερχόμενο</a:t>
            </a:r>
          </a:p>
          <a:p>
            <a:pPr marL="178308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Χριστό. Έκοβαν κλαδιά και τα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97710" y="3453999"/>
            <a:ext cx="3082772" cy="29586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0357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έριχναν στους γονείς τους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</a:t>
            </a:r>
          </a:p>
          <a:p>
            <a:pPr marL="37795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ϋπαντήσουν</a:t>
            </a:r>
            <a:r>
              <a:rPr sz="2400" spc="1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πανηγυρικά,</a:t>
            </a:r>
            <a:r>
              <a:rPr sz="24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ζητοκραγά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ντας</a:t>
            </a:r>
            <a:r>
              <a:rPr sz="24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«Δοξάστε</a:t>
            </a:r>
            <a:r>
              <a:rPr sz="2400" spc="-12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9E0000"/>
                </a:solidFill>
                <a:latin typeface="VBWDTU+Aka-AcidGR-CuttingEdge"/>
                <a:cs typeface="VBWDTU+Aka-AcidGR-CuttingEdge"/>
              </a:rPr>
              <a:t>αυτόν που έρχεται!»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.</a:t>
            </a:r>
          </a:p>
          <a:p>
            <a:pPr marL="9753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τρωναν</a:t>
            </a:r>
            <a:r>
              <a:rPr sz="2400" spc="-6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spc="-4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ρούχα</a:t>
            </a:r>
            <a:r>
              <a:rPr sz="2400" spc="-6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-4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στο</a:t>
            </a:r>
            <a:r>
              <a:rPr sz="2400" spc="-6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έδαφος</a:t>
            </a:r>
            <a:r>
              <a:rPr sz="2400" spc="-5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4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για</a:t>
            </a:r>
          </a:p>
          <a:p>
            <a:pPr marL="113667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περάσει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πάνω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ο</a:t>
            </a:r>
            <a:r>
              <a:rPr sz="2400" spc="-6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θαυματουργός</a:t>
            </a:r>
            <a:r>
              <a:rPr sz="2400" spc="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3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Κύρι</a:t>
            </a:r>
            <a:r>
              <a:rPr sz="2400" dirty="0">
                <a:solidFill>
                  <a:srgbClr val="000000"/>
                </a:solidFill>
                <a:latin typeface="MTGJUC+Aka-AcidGR-CuttingEdge"/>
                <a:cs typeface="MTGJUC+Aka-AcidGR-CuttingEdge"/>
              </a:rPr>
              <a:t>-</a:t>
            </a:r>
          </a:p>
          <a:p>
            <a:pPr marL="78333" marR="0">
              <a:lnSpc>
                <a:spcPts val="2829"/>
              </a:lnSpc>
              <a:spcBef>
                <a:spcPts val="4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πάρουν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 Χάρη του.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Όμως</a:t>
            </a:r>
          </a:p>
          <a:p>
            <a:pPr marL="26822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ρακολουθούσαν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 Γραμματείς</a:t>
            </a:r>
            <a:r>
              <a:rPr sz="2400" spc="-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 οι</a:t>
            </a:r>
          </a:p>
          <a:p>
            <a:pPr marL="60655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αρισαίοι 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θύμωναν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περισσότερο.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685155" y="1122800"/>
            <a:ext cx="3038855" cy="2272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04" marR="0">
              <a:lnSpc>
                <a:spcPts val="3186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ΑΓΙΑ</a:t>
            </a:r>
            <a:r>
              <a:rPr sz="2700" spc="-1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ΚΑΙ ΜΕΓΑΛΗ</a:t>
            </a:r>
            <a:r>
              <a:rPr sz="2700" spc="-13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ΔΕΥΤΕΡΑ</a:t>
            </a:r>
          </a:p>
          <a:p>
            <a:pPr marL="0" marR="0">
              <a:lnSpc>
                <a:spcPts val="2829"/>
              </a:lnSpc>
              <a:spcBef>
                <a:spcPts val="5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 Μεγάλη Δευτέρα θα θυμηθούμε</a:t>
            </a:r>
          </a:p>
          <a:p>
            <a:pPr marL="42672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πάγκαλο Ιωσήφ, γιο του Ιακώβ</a:t>
            </a:r>
          </a:p>
          <a:p>
            <a:pPr marL="161544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(από την Παλαιά Διαθήκη), που</a:t>
            </a:r>
          </a:p>
          <a:p>
            <a:pPr marL="138684" marR="0">
              <a:lnSpc>
                <a:spcPts val="2829"/>
              </a:lnSpc>
              <a:spcBef>
                <a:spcPts val="5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προδόθηκε και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πωλήθηκε από τα</a:t>
            </a:r>
          </a:p>
          <a:p>
            <a:pPr marL="384048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αδέρφια του στην Αίγυπτο.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86907" y="3364077"/>
            <a:ext cx="25816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2672" y="3364077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188075" y="3364077"/>
            <a:ext cx="22585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61532" y="3364077"/>
            <a:ext cx="2654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74612" y="3364077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56299" y="3364077"/>
            <a:ext cx="20421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ί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508115" y="3364077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594373" y="3364077"/>
            <a:ext cx="231343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673926" y="3364077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780606" y="3364077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863206" y="3364077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42759" y="3364077"/>
            <a:ext cx="19812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,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082053" y="3364077"/>
            <a:ext cx="249021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υ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178674" y="3364077"/>
            <a:ext cx="23622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262494" y="3364077"/>
            <a:ext cx="227685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7336560" y="3364077"/>
            <a:ext cx="26151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β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7445679" y="3364077"/>
            <a:ext cx="225856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519135" y="3364077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625816" y="3364077"/>
            <a:ext cx="26852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θ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7741944" y="3364077"/>
            <a:ext cx="25908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7848625" y="3364077"/>
            <a:ext cx="235000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7931225" y="3364077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8102828" y="3364077"/>
            <a:ext cx="238658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σ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8189086" y="3364077"/>
            <a:ext cx="231952" cy="397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694299" y="3729589"/>
            <a:ext cx="3110484" cy="2592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079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ασανιστήρια,</a:t>
            </a:r>
            <a:r>
              <a:rPr sz="2400" spc="-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μα τελικά δοξάστηκε...</a:t>
            </a:r>
          </a:p>
          <a:p>
            <a:pPr marL="0" marR="0">
              <a:lnSpc>
                <a:spcPts val="2829"/>
              </a:lnSpc>
              <a:spcBef>
                <a:spcPts val="51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Αυτά μοιάζουν με τα γεγονότα</a:t>
            </a:r>
            <a:r>
              <a:rPr sz="2400" spc="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των</a:t>
            </a:r>
          </a:p>
          <a:p>
            <a:pPr marL="22860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Παθών του Χριστού. Ο Χριστός</a:t>
            </a:r>
          </a:p>
          <a:p>
            <a:pPr marL="149352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προδόθηκε από τον Ιούδα για 30</a:t>
            </a:r>
          </a:p>
          <a:p>
            <a:pPr marL="199644" marR="0">
              <a:lnSpc>
                <a:spcPts val="2832"/>
              </a:lnSpc>
              <a:spcBef>
                <a:spcPts val="98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αργυρά νομίσματα, δέχτηκε τα</a:t>
            </a:r>
          </a:p>
          <a:p>
            <a:pPr marL="16154" marR="0">
              <a:lnSpc>
                <a:spcPts val="2829"/>
              </a:lnSpc>
              <a:spcBef>
                <a:spcPts val="2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ρικτά Πάθη, σταυρώθηκε, μα τελικά</a:t>
            </a:r>
          </a:p>
          <a:p>
            <a:pPr marL="88391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δοξάστηκε με την Ανάστασή Του!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57479" y="4956319"/>
            <a:ext cx="2123618" cy="1140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19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Στις</a:t>
            </a:r>
            <a:r>
              <a:rPr sz="1800" b="1" spc="27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εικόνες</a:t>
            </a:r>
            <a:r>
              <a:rPr sz="1800" b="1" spc="-13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φαίνετα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ο Ιούδας</a:t>
            </a:r>
            <a:r>
              <a:rPr sz="1800" b="1" spc="-10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να προδίδε</a:t>
            </a:r>
          </a:p>
          <a:p>
            <a:pPr marL="76200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τον</a:t>
            </a:r>
            <a:r>
              <a:rPr sz="1800" b="1" spc="10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Χριστό</a:t>
            </a:r>
            <a:r>
              <a:rPr sz="1800" b="1" spc="-48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UPTUQK+Calibri Bold"/>
                <a:cs typeface="UPTUQK+Calibri Bold"/>
              </a:rPr>
              <a:t>και</a:t>
            </a:r>
            <a:r>
              <a:rPr sz="1800" b="1" spc="35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μετά</a:t>
            </a:r>
          </a:p>
          <a:p>
            <a:pPr marL="219455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να εισπράττει</a:t>
            </a:r>
            <a:r>
              <a:rPr sz="1800" b="1" spc="-24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τη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99211" y="6053903"/>
            <a:ext cx="1906435" cy="591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χρηματική αμοιβή</a:t>
            </a:r>
          </a:p>
          <a:p>
            <a:pPr marL="146303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sz="18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της προδοσίας.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5137" y="3665841"/>
            <a:ext cx="8396692" cy="30925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8743" marR="0">
              <a:lnSpc>
                <a:spcPts val="2446"/>
              </a:lnSpc>
              <a:spcBef>
                <a:spcPts val="0"/>
              </a:spcBef>
              <a:spcAft>
                <a:spcPts val="0"/>
              </a:spcAft>
            </a:pP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Γιατί γιορτάζουμε</a:t>
            </a:r>
            <a:r>
              <a:rPr sz="2000" b="1" spc="-49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τον</a:t>
            </a:r>
            <a:r>
              <a:rPr sz="2000" b="1" spc="-10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Ιωσήφ</a:t>
            </a:r>
            <a:r>
              <a:rPr sz="2000" b="1" spc="-16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τον</a:t>
            </a:r>
            <a:r>
              <a:rPr sz="2000" b="1" spc="-22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«πάγκαλο»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 τη Μεγάλη</a:t>
            </a:r>
            <a:r>
              <a:rPr sz="2000" b="1" spc="-11" dirty="0">
                <a:solidFill>
                  <a:srgbClr val="FFFFFF"/>
                </a:solidFill>
                <a:latin typeface="UPTUQK+Calibri Bold"/>
                <a:cs typeface="UPTUQK+Calibri Bold"/>
              </a:rPr>
              <a:t> </a:t>
            </a:r>
            <a:r>
              <a:rPr sz="2000" b="1" dirty="0">
                <a:solidFill>
                  <a:srgbClr val="FFFFFF"/>
                </a:solidFill>
                <a:latin typeface="UPTUQK+Calibri Bold"/>
                <a:cs typeface="UPTUQK+Calibri Bold"/>
              </a:rPr>
              <a:t>Δευτέρα;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Παρόλο</a:t>
            </a:r>
            <a:r>
              <a:rPr sz="2000" spc="16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που</a:t>
            </a:r>
            <a:r>
              <a:rPr sz="2000" spc="15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2000" spc="17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πούλησαν</a:t>
            </a:r>
            <a:r>
              <a:rPr sz="2000" spc="16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τ’</a:t>
            </a:r>
            <a:r>
              <a:rPr sz="2000" spc="17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αδέρφια</a:t>
            </a:r>
            <a:r>
              <a:rPr sz="2000" spc="14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του,</a:t>
            </a:r>
            <a:r>
              <a:rPr sz="2000" spc="15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ο</a:t>
            </a:r>
            <a:r>
              <a:rPr sz="2000" spc="15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Ιωσήφ</a:t>
            </a:r>
            <a:r>
              <a:rPr sz="2000" spc="16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6" dirty="0">
                <a:solidFill>
                  <a:srgbClr val="FFFFFF"/>
                </a:solidFill>
                <a:latin typeface="HDLEPB+Calibri"/>
                <a:cs typeface="HDLEPB+Calibri"/>
              </a:rPr>
              <a:t>ήταν</a:t>
            </a:r>
            <a:r>
              <a:rPr sz="2000" spc="17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1" dirty="0">
                <a:solidFill>
                  <a:srgbClr val="FFFFFF"/>
                </a:solidFill>
                <a:latin typeface="HDLEPB+Calibri"/>
                <a:cs typeface="HDLEPB+Calibri"/>
              </a:rPr>
              <a:t>υπερβολικά</a:t>
            </a:r>
            <a:r>
              <a:rPr sz="2000" spc="16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2" dirty="0">
                <a:solidFill>
                  <a:srgbClr val="FFFFFF"/>
                </a:solidFill>
                <a:latin typeface="HDLEPB+Calibri"/>
                <a:cs typeface="HDLEPB+Calibri"/>
              </a:rPr>
              <a:t>καλός</a:t>
            </a:r>
            <a:r>
              <a:rPr sz="2000" spc="2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-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spc="-12" dirty="0">
                <a:solidFill>
                  <a:srgbClr val="FFFFFF"/>
                </a:solidFill>
                <a:latin typeface="HDLEPB+Calibri"/>
                <a:cs typeface="HDLEPB+Calibri"/>
              </a:rPr>
              <a:t>παν</a:t>
            </a:r>
            <a:r>
              <a:rPr sz="2000" spc="5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HDLEPB+Calibri"/>
                <a:cs typeface="HDLEPB+Calibri"/>
              </a:rPr>
              <a:t>καλός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-</a:t>
            </a:r>
            <a:r>
              <a:rPr sz="2000" spc="496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spc="-34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55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δεν</a:t>
            </a:r>
            <a:r>
              <a:rPr sz="2000" spc="49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τους</a:t>
            </a:r>
            <a:r>
              <a:rPr sz="2000" spc="5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κράτησε</a:t>
            </a:r>
            <a:r>
              <a:rPr sz="2000" spc="50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3" dirty="0">
                <a:solidFill>
                  <a:srgbClr val="FFFFFF"/>
                </a:solidFill>
                <a:latin typeface="HDLEPB+Calibri"/>
                <a:cs typeface="HDLEPB+Calibri"/>
              </a:rPr>
              <a:t>κακία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494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spc="-14" dirty="0">
                <a:solidFill>
                  <a:srgbClr val="FFFFFF"/>
                </a:solidFill>
                <a:latin typeface="HDLEPB+Calibri"/>
                <a:cs typeface="HDLEPB+Calibri"/>
              </a:rPr>
              <a:t>Τελικά</a:t>
            </a:r>
            <a:r>
              <a:rPr sz="2000" spc="5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ανέλαβε</a:t>
            </a:r>
            <a:r>
              <a:rPr sz="2000" spc="5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υψηλή</a:t>
            </a:r>
            <a:r>
              <a:rPr sz="2000" spc="49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3" dirty="0">
                <a:solidFill>
                  <a:srgbClr val="FFFFFF"/>
                </a:solidFill>
                <a:latin typeface="HDLEPB+Calibri"/>
                <a:cs typeface="HDLEPB+Calibri"/>
              </a:rPr>
              <a:t>θέση</a:t>
            </a:r>
            <a:r>
              <a:rPr sz="2000" spc="5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στο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βασίλειο</a:t>
            </a:r>
            <a:r>
              <a:rPr sz="2000" spc="16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της</a:t>
            </a:r>
            <a:r>
              <a:rPr sz="2000" spc="17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Αιγύπτου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171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Μετά</a:t>
            </a:r>
            <a:r>
              <a:rPr sz="2000" spc="18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από</a:t>
            </a:r>
            <a:r>
              <a:rPr sz="2000" spc="16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πολλά</a:t>
            </a:r>
            <a:r>
              <a:rPr sz="2000" spc="19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χρόνια,</a:t>
            </a:r>
            <a:r>
              <a:rPr sz="2000" spc="17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όταν</a:t>
            </a:r>
            <a:r>
              <a:rPr sz="2000" spc="16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έπεσε</a:t>
            </a:r>
            <a:r>
              <a:rPr sz="2000" spc="17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πείνα</a:t>
            </a:r>
            <a:r>
              <a:rPr sz="2000" spc="17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στη</a:t>
            </a:r>
            <a:r>
              <a:rPr sz="2000" spc="15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χώρα,</a:t>
            </a:r>
          </a:p>
          <a:p>
            <a:pPr marL="0" marR="0">
              <a:lnSpc>
                <a:spcPts val="2402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οι</a:t>
            </a:r>
            <a:r>
              <a:rPr sz="2000" spc="10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αδελφοί</a:t>
            </a:r>
            <a:r>
              <a:rPr sz="2000" spc="11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2000" spc="12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πήγαν</a:t>
            </a:r>
            <a:r>
              <a:rPr sz="2000" spc="1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στον</a:t>
            </a:r>
            <a:r>
              <a:rPr sz="2000" spc="9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Φαραώ</a:t>
            </a:r>
            <a:r>
              <a:rPr sz="2000" spc="11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να</a:t>
            </a:r>
            <a:r>
              <a:rPr sz="2000" spc="12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παρακαλέσουν</a:t>
            </a:r>
            <a:r>
              <a:rPr sz="2000" spc="10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για</a:t>
            </a:r>
            <a:r>
              <a:rPr sz="2000" spc="122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βοήθεια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99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Γονατιστοί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όπως</a:t>
            </a:r>
            <a:r>
              <a:rPr sz="2000" spc="35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HDLEPB+Calibri"/>
                <a:cs typeface="HDLEPB+Calibri"/>
              </a:rPr>
              <a:t>ήταν,</a:t>
            </a:r>
            <a:r>
              <a:rPr sz="2000" spc="35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δεν</a:t>
            </a:r>
            <a:r>
              <a:rPr sz="2000" spc="34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αναγνώρισαν</a:t>
            </a:r>
            <a:r>
              <a:rPr sz="2000" spc="3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τον</a:t>
            </a:r>
            <a:r>
              <a:rPr sz="2000" spc="34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αδερφό</a:t>
            </a:r>
            <a:r>
              <a:rPr sz="2000" spc="33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339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Αυτός</a:t>
            </a:r>
            <a:r>
              <a:rPr sz="2000" spc="35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τους</a:t>
            </a:r>
            <a:r>
              <a:rPr sz="2000" spc="36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αναγνώρισε</a:t>
            </a:r>
            <a:r>
              <a:rPr sz="2000" spc="34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τους</a:t>
            </a:r>
            <a:r>
              <a:rPr sz="2000" spc="29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βοήθησε</a:t>
            </a:r>
            <a:r>
              <a:rPr sz="2000" spc="28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πλουσιοπάροχα,</a:t>
            </a:r>
            <a:r>
              <a:rPr sz="2000" spc="3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δείχνοντας</a:t>
            </a:r>
            <a:r>
              <a:rPr sz="2000" spc="29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9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2000" spc="30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u="sng" spc="-10" dirty="0">
                <a:solidFill>
                  <a:srgbClr val="FFFFFF"/>
                </a:solidFill>
                <a:latin typeface="HDLEPB+Calibri"/>
                <a:cs typeface="HDLEPB+Calibri"/>
              </a:rPr>
              <a:t>καλοσύνη</a:t>
            </a:r>
            <a:r>
              <a:rPr sz="2000" spc="29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31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9" dirty="0">
                <a:solidFill>
                  <a:srgbClr val="FFFFFF"/>
                </a:solidFill>
                <a:latin typeface="HDLEPB+Calibri"/>
                <a:cs typeface="HDLEPB+Calibri"/>
              </a:rPr>
              <a:t>την</a:t>
            </a:r>
            <a:r>
              <a:rPr sz="2000" spc="31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HDLEPB+Calibri"/>
                <a:cs typeface="HDLEPB+Calibri"/>
              </a:rPr>
              <a:t>αγάπη</a:t>
            </a:r>
            <a:r>
              <a:rPr sz="2000" spc="30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του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Είναι</a:t>
            </a:r>
            <a:r>
              <a:rPr sz="2000" spc="884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φωτεινό</a:t>
            </a:r>
            <a:r>
              <a:rPr sz="2000" spc="87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παράδειγμα</a:t>
            </a:r>
            <a:r>
              <a:rPr sz="2000" spc="88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καλοσύνης</a:t>
            </a:r>
            <a:r>
              <a:rPr sz="2000" spc="87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8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9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u="sng" dirty="0">
                <a:solidFill>
                  <a:srgbClr val="FFFFFF"/>
                </a:solidFill>
                <a:latin typeface="HDLEPB+Calibri"/>
                <a:cs typeface="HDLEPB+Calibri"/>
              </a:rPr>
              <a:t>ανεξικακίας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  <a:r>
              <a:rPr sz="2000" spc="879" dirty="0">
                <a:solidFill>
                  <a:srgbClr val="FFFFFF"/>
                </a:solidFill>
                <a:latin typeface="AIOFGV+Calibri"/>
                <a:cs typeface="AIOFGV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Πλησιάζοντας</a:t>
            </a:r>
            <a:r>
              <a:rPr sz="2000" spc="887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8" dirty="0">
                <a:solidFill>
                  <a:srgbClr val="FFFFFF"/>
                </a:solidFill>
                <a:latin typeface="HDLEPB+Calibri"/>
                <a:cs typeface="HDLEPB+Calibri"/>
              </a:rPr>
              <a:t>το</a:t>
            </a:r>
          </a:p>
          <a:p>
            <a:pPr marL="0" marR="0">
              <a:lnSpc>
                <a:spcPts val="2402"/>
              </a:lnSpc>
              <a:spcBef>
                <a:spcPts val="5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Πάσχα,</a:t>
            </a:r>
            <a:r>
              <a:rPr sz="2000" spc="909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ας</a:t>
            </a:r>
            <a:r>
              <a:rPr sz="2000" spc="90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έχουμε</a:t>
            </a:r>
            <a:r>
              <a:rPr sz="2000" spc="9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1" dirty="0">
                <a:solidFill>
                  <a:srgbClr val="FFFFFF"/>
                </a:solidFill>
                <a:latin typeface="HDLEPB+Calibri"/>
                <a:cs typeface="HDLEPB+Calibri"/>
              </a:rPr>
              <a:t>κι</a:t>
            </a:r>
            <a:r>
              <a:rPr sz="2000" spc="92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εμείς</a:t>
            </a:r>
            <a:r>
              <a:rPr sz="2000" spc="918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τόση</a:t>
            </a:r>
            <a:r>
              <a:rPr sz="2000" spc="9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2" dirty="0">
                <a:solidFill>
                  <a:srgbClr val="FFFFFF"/>
                </a:solidFill>
                <a:latin typeface="HDLEPB+Calibri"/>
                <a:cs typeface="HDLEPB+Calibri"/>
              </a:rPr>
              <a:t>καλοσύνη</a:t>
            </a:r>
            <a:r>
              <a:rPr sz="2000" spc="921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18" dirty="0">
                <a:solidFill>
                  <a:srgbClr val="FFFFFF"/>
                </a:solidFill>
                <a:latin typeface="HDLEPB+Calibri"/>
                <a:cs typeface="HDLEPB+Calibri"/>
              </a:rPr>
              <a:t>ακόμα</a:t>
            </a:r>
            <a:r>
              <a:rPr sz="2000" spc="916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spc="-27" dirty="0">
                <a:solidFill>
                  <a:srgbClr val="FFFFFF"/>
                </a:solidFill>
                <a:latin typeface="HDLEPB+Calibri"/>
                <a:cs typeface="HDLEPB+Calibri"/>
              </a:rPr>
              <a:t>και</a:t>
            </a:r>
            <a:r>
              <a:rPr sz="2000" spc="9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για</a:t>
            </a:r>
            <a:r>
              <a:rPr sz="2000" spc="893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όσους</a:t>
            </a:r>
            <a:r>
              <a:rPr sz="2000" spc="910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μας</a:t>
            </a:r>
          </a:p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απογοήτευσαν</a:t>
            </a:r>
            <a:r>
              <a:rPr sz="2000" spc="-25" dirty="0">
                <a:solidFill>
                  <a:srgbClr val="FFFFFF"/>
                </a:solidFill>
                <a:latin typeface="HDLEPB+Calibri"/>
                <a:cs typeface="HDLEPB+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HDLEPB+Calibri"/>
                <a:cs typeface="HDLEPB+Calibri"/>
              </a:rPr>
              <a:t>ή έβλαψαν</a:t>
            </a:r>
            <a:r>
              <a:rPr sz="2000" dirty="0">
                <a:solidFill>
                  <a:srgbClr val="FFFFFF"/>
                </a:solidFill>
                <a:latin typeface="AIOFGV+Calibri"/>
                <a:cs typeface="AIOFGV+Calibri"/>
              </a:rPr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6476" y="3476612"/>
            <a:ext cx="2483434" cy="4423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183"/>
              </a:lnSpc>
              <a:spcBef>
                <a:spcPts val="0"/>
              </a:spcBef>
              <a:spcAft>
                <a:spcPts val="0"/>
              </a:spcAft>
            </a:pP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ΑΓΙΑ ΚΑΙ ΜΕΓΑΛΗ</a:t>
            </a:r>
            <a:r>
              <a:rPr sz="2700" spc="-15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700" dirty="0">
                <a:solidFill>
                  <a:srgbClr val="C00000"/>
                </a:solidFill>
                <a:latin typeface="VBWDTU+Aka-AcidGR-CuttingEdge"/>
                <a:cs typeface="VBWDTU+Aka-AcidGR-CuttingEdge"/>
              </a:rPr>
              <a:t>ΤΡΙΤΗ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070" y="3875556"/>
            <a:ext cx="7310464" cy="26057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36" marR="0">
              <a:lnSpc>
                <a:spcPts val="28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Η Εκκλησία μας, μάς υπενθυμίζει</a:t>
            </a:r>
            <a:r>
              <a:rPr sz="2400" spc="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την παραβολή των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δέκα Παρθένων</a:t>
            </a:r>
            <a:r>
              <a:rPr sz="2400" spc="13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γυναικών</a:t>
            </a:r>
            <a:r>
              <a:rPr sz="2400" dirty="0">
                <a:solidFill>
                  <a:srgbClr val="000000"/>
                </a:solidFill>
                <a:latin typeface="FDAASW+Times New Roman"/>
                <a:cs typeface="FDAASW+Times New Roman"/>
              </a:rPr>
              <a:t>·</a:t>
            </a:r>
            <a:r>
              <a:rPr sz="2400" spc="1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 πέ</a:t>
            </a:r>
          </a:p>
          <a:p>
            <a:pPr marL="0" marR="0">
              <a:lnSpc>
                <a:spcPts val="2795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φρόνιμες και οι πέντε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μωρές,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που καλούνται</a:t>
            </a:r>
            <a:r>
              <a:rPr sz="2400" spc="2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υποδεχτούν</a:t>
            </a:r>
            <a:r>
              <a:rPr sz="2400" spc="1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 Νυμφίο</a:t>
            </a:r>
            <a:r>
              <a:rPr sz="2400" spc="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</a:t>
            </a:r>
            <a:r>
              <a:rPr sz="2400" spc="-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και να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φωτίσουν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με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λυχνάρια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τους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τον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δρόμο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Του.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φρόνιμες</a:t>
            </a:r>
            <a:r>
              <a:rPr sz="2400" spc="11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ετοιμάστηκαν</a:t>
            </a:r>
            <a:r>
              <a:rPr sz="2400" spc="18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έγκαιρα.</a:t>
            </a:r>
            <a:r>
              <a:rPr sz="2400" spc="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9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Οι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spc="-26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μωρές</a:t>
            </a:r>
          </a:p>
          <a:p>
            <a:pPr marL="0" marR="0">
              <a:lnSpc>
                <a:spcPts val="2829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(δηλαδή ανόητες) ξέχασαν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πάρουν λάδι για τα λυχνάρια τους.</a:t>
            </a:r>
            <a:r>
              <a:rPr sz="2400" spc="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Όταν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ήρθε ο</a:t>
            </a:r>
            <a:r>
              <a:rPr sz="2400" spc="-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Χριστός,</a:t>
            </a:r>
          </a:p>
          <a:p>
            <a:pPr marL="0" marR="0">
              <a:lnSpc>
                <a:spcPts val="2832"/>
              </a:lnSpc>
              <a:spcBef>
                <a:spcPts val="5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μωρές είχαν πάει για λάδι και η πόρτα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της οικίας του Νυμφίου</a:t>
            </a:r>
            <a:r>
              <a:rPr sz="2400" spc="17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έκλεισε, αφήνοντάς τις έ</a:t>
            </a:r>
          </a:p>
          <a:p>
            <a:pPr marL="150875" marR="0">
              <a:lnSpc>
                <a:spcPts val="2829"/>
              </a:lnSpc>
              <a:spcBef>
                <a:spcPts val="99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Εμείς</a:t>
            </a:r>
            <a:r>
              <a:rPr sz="2400" spc="1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είμαστε έτοιμοι να υποδεχτούμε τον Νυμφίο</a:t>
            </a:r>
            <a:r>
              <a:rPr sz="2400" spc="12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Χριστό στην</a:t>
            </a:r>
            <a:r>
              <a:rPr sz="2400" spc="-14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ψυχή μας ή θα τρέχου</a:t>
            </a:r>
          </a:p>
          <a:p>
            <a:pPr marL="1356715" marR="0">
              <a:lnSpc>
                <a:spcPts val="2829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τελευταία στιγμή με κίνδυνο</a:t>
            </a:r>
            <a:r>
              <a:rPr sz="2400" spc="15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 </a:t>
            </a:r>
            <a:r>
              <a:rPr sz="2400" dirty="0">
                <a:solidFill>
                  <a:srgbClr val="000000"/>
                </a:solidFill>
                <a:latin typeface="VBWDTU+Aka-AcidGR-CuttingEdge"/>
                <a:cs typeface="VBWDTU+Aka-AcidGR-CuttingEdge"/>
              </a:rPr>
              <a:t>να αποκλειστούμε μακριά Του;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4586</Words>
  <Application>Microsoft Office PowerPoint</Application>
  <PresentationFormat>Προβολή στην οθόνη (4:3)</PresentationFormat>
  <Paragraphs>1071</Paragraphs>
  <Slides>29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0" baseType="lpstr">
      <vt:lpstr>Theme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Άγνωστος χρήστης</cp:lastModifiedBy>
  <cp:revision>16</cp:revision>
  <dcterms:modified xsi:type="dcterms:W3CDTF">2021-04-22T08:47:24Z</dcterms:modified>
</cp:coreProperties>
</file>