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6" r:id="rId30"/>
    <p:sldId id="284" r:id="rId31"/>
    <p:sldId id="285"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9" autoAdjust="0"/>
    <p:restoredTop sz="94660"/>
  </p:normalViewPr>
  <p:slideViewPr>
    <p:cSldViewPr>
      <p:cViewPr>
        <p:scale>
          <a:sx n="100" d="100"/>
          <a:sy n="100" d="100"/>
        </p:scale>
        <p:origin x="-504"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D3F1D1C4-C2D9-4231-9FB2-B2D9D97AA41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2342CEA3-3058-4D43-AE35-B3DA76CB4003}" type="datetimeFigureOut">
              <a:rPr lang="el-GR" smtClean="0"/>
              <a:pPr/>
              <a:t>24/1/2021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D3F1D1C4-C2D9-4231-9FB2-B2D9D97AA41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24/1/2021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D3F1D1C4-C2D9-4231-9FB2-B2D9D97AA41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2342CEA3-3058-4D43-AE35-B3DA76CB4003}" type="datetimeFigureOut">
              <a:rPr lang="el-GR" smtClean="0"/>
              <a:pPr/>
              <a:t>24/1/2021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342CEA3-3058-4D43-AE35-B3DA76CB4003}" type="datetimeFigureOut">
              <a:rPr lang="el-GR" smtClean="0"/>
              <a:pPr/>
              <a:t>24/1/2021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F1D1C4-C2D9-4231-9FB2-B2D9D97AA41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142976" y="2143116"/>
            <a:ext cx="6477000" cy="1828800"/>
          </a:xfrm>
        </p:spPr>
        <p:txBody>
          <a:bodyPr>
            <a:normAutofit/>
          </a:bodyPr>
          <a:lstStyle/>
          <a:p>
            <a:r>
              <a:rPr lang="el-GR" sz="3200" dirty="0" smtClean="0"/>
              <a:t>Από την Αρχαία Ολυμπία στην Αθήνα του 1896</a:t>
            </a:r>
            <a:endParaRPr lang="el-G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Συμμετέχοντες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Η συμμετοχή των αθλητών στους Ολυμπιακούς Αγώνες δεν ήταν ελεύθερη για όλους</a:t>
            </a:r>
          </a:p>
          <a:p>
            <a:r>
              <a:rPr lang="el-GR" sz="2400" dirty="0" smtClean="0"/>
              <a:t> Στους αγώνες μόνο Έλληνες μπορούσαν να λάβουν μέρος.</a:t>
            </a:r>
          </a:p>
          <a:p>
            <a:r>
              <a:rPr lang="el-GR" sz="2400" dirty="0" smtClean="0"/>
              <a:t> Μη Έλληνες (βάρβαροι), γυναίκες και δούλοι καθώς και ιερόσυλοι ή εγκληματίες αποκλείονταν από τους αγώνες</a:t>
            </a:r>
          </a:p>
          <a:p>
            <a:r>
              <a:rPr lang="el-GR" sz="2400" dirty="0" smtClean="0"/>
              <a:t> Βέβαια στον ίδιο χώρο, αυτόν της Ολυμπίας, κάθε τέσσερα χρόνια αλλά σε διαφορετική εποχή τελούνταν γυναικείοι αγώνες, τα Ηραία</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Ελλανοδίκες</a:t>
            </a:r>
            <a:endParaRPr lang="el-GR" sz="3200" dirty="0"/>
          </a:p>
        </p:txBody>
      </p:sp>
      <p:sp>
        <p:nvSpPr>
          <p:cNvPr id="3" name="2 - Θέση περιεχομένου"/>
          <p:cNvSpPr>
            <a:spLocks noGrp="1"/>
          </p:cNvSpPr>
          <p:nvPr>
            <p:ph sz="quarter" idx="1"/>
          </p:nvPr>
        </p:nvSpPr>
        <p:spPr>
          <a:xfrm>
            <a:off x="301752" y="1527048"/>
            <a:ext cx="8627966" cy="4572000"/>
          </a:xfrm>
        </p:spPr>
        <p:txBody>
          <a:bodyPr>
            <a:normAutofit/>
          </a:bodyPr>
          <a:lstStyle/>
          <a:p>
            <a:r>
              <a:rPr lang="el-GR" sz="2400" dirty="0" smtClean="0"/>
              <a:t>Αρμόδιοι και υπεύθυνοι για τη διεξαγωγή των αγώνων</a:t>
            </a:r>
          </a:p>
          <a:p>
            <a:r>
              <a:rPr lang="el-GR" sz="2400" dirty="0" smtClean="0"/>
              <a:t>Είχαν τη γενική εποπτεία των αγώνων και ήταν οι αποκλειστικοί κριτές όλων των αγωνιστικών εκδηλώσεων</a:t>
            </a:r>
          </a:p>
          <a:p>
            <a:r>
              <a:rPr lang="el-GR" sz="2400" dirty="0" smtClean="0"/>
              <a:t>Απένειμαν τα βραβεία και επέβαλαν ποινές στους αθλητές σε περίπτωση μη τήρησης των κανονισμών</a:t>
            </a:r>
          </a:p>
          <a:p>
            <a:r>
              <a:rPr lang="el-GR" sz="2400" dirty="0" smtClean="0"/>
              <a:t>Από τα χρηματικά πρόστιμα των αθλητών κατασκευάζονταν ορειχάλκινα αγάλματα του Δία (Ζάνες), τα οποία στήνονταν στην είσοδο του σταδίου</a:t>
            </a:r>
            <a:endParaRPr lang="el-G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Είσοδος σταδίου(Κρύπτη)</a:t>
            </a:r>
            <a:endParaRPr lang="el-GR" sz="3200" dirty="0"/>
          </a:p>
        </p:txBody>
      </p:sp>
      <p:pic>
        <p:nvPicPr>
          <p:cNvPr id="4" name="3 - Θέση περιεχομένου" descr="κρυπτη.jpg"/>
          <p:cNvPicPr>
            <a:picLocks noGrp="1" noChangeAspect="1"/>
          </p:cNvPicPr>
          <p:nvPr>
            <p:ph sz="quarter" idx="1"/>
          </p:nvPr>
        </p:nvPicPr>
        <p:blipFill>
          <a:blip r:embed="rId2"/>
          <a:stretch>
            <a:fillRect/>
          </a:stretch>
        </p:blipFill>
        <p:spPr>
          <a:xfrm>
            <a:off x="285720" y="1571612"/>
            <a:ext cx="8643997" cy="5072098"/>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Αγωνίσματα</a:t>
            </a:r>
            <a:endParaRPr lang="el-GR" sz="3200" dirty="0"/>
          </a:p>
        </p:txBody>
      </p:sp>
      <p:sp>
        <p:nvSpPr>
          <p:cNvPr id="3" name="2 - Θέση περιεχομένου"/>
          <p:cNvSpPr>
            <a:spLocks noGrp="1"/>
          </p:cNvSpPr>
          <p:nvPr>
            <p:ph sz="quarter" idx="1"/>
          </p:nvPr>
        </p:nvSpPr>
        <p:spPr>
          <a:xfrm>
            <a:off x="301752" y="1527048"/>
            <a:ext cx="8627966" cy="4572000"/>
          </a:xfrm>
        </p:spPr>
        <p:txBody>
          <a:bodyPr>
            <a:normAutofit/>
          </a:bodyPr>
          <a:lstStyle/>
          <a:p>
            <a:r>
              <a:rPr lang="el-GR" sz="2400" dirty="0" smtClean="0"/>
              <a:t>Από το 776 </a:t>
            </a:r>
            <a:r>
              <a:rPr lang="el-GR" sz="2400" dirty="0" err="1" smtClean="0"/>
              <a:t>π.Χ.</a:t>
            </a:r>
            <a:r>
              <a:rPr lang="el-GR" sz="2400" dirty="0" smtClean="0"/>
              <a:t> και ως την 13η Ολυμπιάδα ο αγώνας δρόμου (</a:t>
            </a:r>
            <a:r>
              <a:rPr lang="el-GR" sz="2400" dirty="0" err="1" smtClean="0"/>
              <a:t>στάδιος</a:t>
            </a:r>
            <a:r>
              <a:rPr lang="el-GR" sz="2400" dirty="0" smtClean="0"/>
              <a:t> δρόμος) ήταν το μόνο αγώνισμα και η διάρκεια των αγώνων ήταν μόνο μία ημέρα</a:t>
            </a:r>
          </a:p>
          <a:p>
            <a:r>
              <a:rPr lang="el-GR" sz="2400" dirty="0" smtClean="0"/>
              <a:t>Μετά την 14η Ολυμπιάδα εισάγονται σταδιακά αγωνίσματα καθώς και αγωνίσματα του ιπποδρόμου με αποτέλεσμα την κλασική περίοδο ο αριθμός τους να φθάσει τα 18. Το ολυμπιακό αγωνιστικό πρόγραμμα περιελάμβανε κατά χρονολογική σειρά εισαγωγής τα παρακάτω αγωνίσματα: </a:t>
            </a:r>
            <a:r>
              <a:rPr lang="el-GR" sz="2400" dirty="0" err="1" smtClean="0"/>
              <a:t>στάδιος</a:t>
            </a:r>
            <a:r>
              <a:rPr lang="el-GR" sz="2400" dirty="0" smtClean="0"/>
              <a:t> δρόμος, δίαυλος, δόλιχος, πένταθλο, πάλη, πυγμή, παγκράτιο και οπλίτης δρόμος</a:t>
            </a:r>
            <a:endParaRPr lang="el-G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Δρομικά αγωνίσματα</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Τα αγωνίσματα δρόμου στην Ολυμπία ήταν: </a:t>
            </a:r>
          </a:p>
          <a:p>
            <a:r>
              <a:rPr lang="el-GR" sz="2400" dirty="0" err="1" smtClean="0"/>
              <a:t>στάδιος</a:t>
            </a:r>
            <a:r>
              <a:rPr lang="el-GR" sz="2400" dirty="0" smtClean="0"/>
              <a:t> δρόμος (οι αθλητές έτρεχαν μια φορά το στάδιο από τη μια άκρη έως την άλλη, περίπου 200μ.).</a:t>
            </a:r>
          </a:p>
          <a:p>
            <a:r>
              <a:rPr lang="el-GR" sz="2400" dirty="0" smtClean="0"/>
              <a:t> Δίαυλος δρόμος: δρόμος διπλός του σταδίου όπου οι αθλητές έτρεχαν δύο φορές το στάδιο δηλαδή περίπου 400 μέτρα. </a:t>
            </a:r>
          </a:p>
          <a:p>
            <a:r>
              <a:rPr lang="el-GR" sz="2400" dirty="0" smtClean="0"/>
              <a:t>Δόλιχος δρόμος: δρόμος αντοχής όπου οι αθλητές έτρεχαν από 7-24 στάδια δηλαδή αποστάσεις 1.300-4.600 μέτρα.</a:t>
            </a:r>
          </a:p>
          <a:p>
            <a:r>
              <a:rPr lang="el-GR" sz="2400" dirty="0" smtClean="0"/>
              <a:t> Οπλίτης δρόμος: όπου οι αθλητές διένυαν απόσταση 2-4 σταδίων φέροντας τον οπλισμό τους</a:t>
            </a:r>
          </a:p>
          <a:p>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Βαριά αγωνίσματα</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 Δεν υπήρχαν κατηγορίες βάρους (όπως σήμερα) παρά μόνο ηλικιακές κατηγοριοποιήσεις αθλητών (παίδες, αγένειοι, άνδρες)</a:t>
            </a:r>
          </a:p>
          <a:p>
            <a:r>
              <a:rPr lang="el-GR" sz="2400" dirty="0" smtClean="0"/>
              <a:t> Δεν υπήρχε περιορισμός χρόνου</a:t>
            </a:r>
          </a:p>
          <a:p>
            <a:r>
              <a:rPr lang="el-GR" sz="2400" dirty="0" smtClean="0"/>
              <a:t> Δεν υπήρχαν σημεία κρίσεως της υπεροχής και της ήττας</a:t>
            </a:r>
          </a:p>
          <a:p>
            <a:r>
              <a:rPr lang="el-GR" sz="2400" dirty="0" smtClean="0"/>
              <a:t> Νικητής ανακηρύσσονταν αυτός που στην πυγμή ανάγκαζε τον αντίπαλο του να απαγορεύσει (να δεχθεί την ήττα του) και στην όρθια πάλη αυτός που κατάφερνε τρεις πτώσεις στον αντίπαλο του</a:t>
            </a:r>
          </a:p>
          <a:p>
            <a:r>
              <a:rPr lang="el-GR" sz="2400" dirty="0" smtClean="0"/>
              <a:t> Στα βαριά αγωνίσματα ανήκε και το παγκράτιο ένας συνδυασμός πάλης και πυγμής</a:t>
            </a: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Άλμα</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Στο αρχαίο ελληνικό άλμα δύο είναι οι σημαντικότερες ιδιαιτερότητες:</a:t>
            </a:r>
          </a:p>
          <a:p>
            <a:r>
              <a:rPr lang="el-GR" sz="2400" dirty="0" smtClean="0"/>
              <a:t> η χρήση των αλτήρων (βάρη τα οποία κρατούσαν στα χέρια τους οι αθλητές και τα εκσφενδόνιζαν προς τα πίσω λίγο πριν την προσγείωσή τους)</a:t>
            </a:r>
          </a:p>
          <a:p>
            <a:r>
              <a:rPr lang="el-GR" sz="2400" dirty="0" smtClean="0"/>
              <a:t> η εκτέλεση του άλματος με συνοδεία μουσικής</a:t>
            </a:r>
          </a:p>
          <a:p>
            <a:r>
              <a:rPr lang="el-GR" sz="2400" dirty="0" smtClean="0"/>
              <a:t> Στο αγωνιστικό πρόγραμμα των Πανελληνίων ιερών αγώνων δε συναντούμε άλμα σε ύψος ή άλμα επί κοντώ</a:t>
            </a:r>
          </a:p>
          <a:p>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Πένταθλο</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δρόμος σταδίου</a:t>
            </a:r>
          </a:p>
          <a:p>
            <a:r>
              <a:rPr lang="el-GR" sz="2400" dirty="0" smtClean="0"/>
              <a:t>άλμα</a:t>
            </a:r>
          </a:p>
          <a:p>
            <a:r>
              <a:rPr lang="el-GR" sz="2400" dirty="0" smtClean="0"/>
              <a:t>δισκοβολία</a:t>
            </a:r>
          </a:p>
          <a:p>
            <a:r>
              <a:rPr lang="el-GR" sz="2400" dirty="0" smtClean="0"/>
              <a:t>ακοντισμός</a:t>
            </a:r>
          </a:p>
          <a:p>
            <a:r>
              <a:rPr lang="el-GR" sz="2400" dirty="0" smtClean="0"/>
              <a:t> πάλη</a:t>
            </a:r>
          </a:p>
          <a:p>
            <a:endParaRPr lang="el-GR" sz="2400" dirty="0" smtClean="0"/>
          </a:p>
          <a:p>
            <a:pPr>
              <a:buNone/>
            </a:pPr>
            <a:endParaRPr lang="el-GR"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Αγωνίσματα</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Ιππικά αγωνίσματα</a:t>
            </a:r>
          </a:p>
          <a:p>
            <a:r>
              <a:rPr lang="el-GR" sz="2400" dirty="0" smtClean="0"/>
              <a:t>Αρματοδρομίες</a:t>
            </a:r>
          </a:p>
          <a:p>
            <a:r>
              <a:rPr lang="el-GR" sz="2400" dirty="0" smtClean="0"/>
              <a:t>Αγώνες κηρύκων και σαλπιγκτών</a:t>
            </a:r>
            <a:endParaRPr lang="el-G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Προετοιμασία για τους αγώνες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Οι αθλητές έπρεπε να αποδείξουν ότι προπονούνταν συστηματικά τους τελευταίους δέκα μήνες πριν τους αγώνες</a:t>
            </a:r>
          </a:p>
          <a:p>
            <a:r>
              <a:rPr lang="el-GR" sz="2400" dirty="0" smtClean="0"/>
              <a:t>Οι αθλητές υποχρεούνταν να προσέλθουν στην Ήλιδα ένα μήνα πριν τους αγώνες και να προπονηθούν υπό την επίβλεψη των ελλανοδικών</a:t>
            </a:r>
          </a:p>
          <a:p>
            <a:pPr>
              <a:buNone/>
            </a:pP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3200" dirty="0" smtClean="0"/>
              <a:t>Αρχαία Ελλάδα</a:t>
            </a:r>
            <a:endParaRPr lang="el-GR" sz="3200" dirty="0"/>
          </a:p>
        </p:txBody>
      </p:sp>
      <p:sp>
        <p:nvSpPr>
          <p:cNvPr id="6" name="5 - Θέση περιεχομένου"/>
          <p:cNvSpPr>
            <a:spLocks noGrp="1"/>
          </p:cNvSpPr>
          <p:nvPr>
            <p:ph sz="quarter" idx="1"/>
          </p:nvPr>
        </p:nvSpPr>
        <p:spPr/>
        <p:txBody>
          <a:bodyPr>
            <a:normAutofit/>
          </a:bodyPr>
          <a:lstStyle/>
          <a:p>
            <a:r>
              <a:rPr lang="el-GR" sz="2400" smtClean="0"/>
              <a:t>Ο αθλητισμός </a:t>
            </a:r>
            <a:r>
              <a:rPr lang="el-GR" sz="2400" dirty="0" smtClean="0"/>
              <a:t>και η σωματική δραστηριότητα ήταν τρόπος ζωής για τους αρχαίους Έλληνες</a:t>
            </a:r>
          </a:p>
          <a:p>
            <a:r>
              <a:rPr lang="el-GR" sz="2400" dirty="0" smtClean="0"/>
              <a:t>Τις πρώτες αθλητικές εκδηλώσεις στη μινωική Κρήτη τις βρίσκουμε συνδεδεμένες με θρησκευτικές τελετές</a:t>
            </a:r>
          </a:p>
          <a:p>
            <a:r>
              <a:rPr lang="el-GR" sz="2400" dirty="0" smtClean="0"/>
              <a:t>Στα «Άθλα επί </a:t>
            </a:r>
            <a:r>
              <a:rPr lang="el-GR" sz="2400" dirty="0" err="1" smtClean="0"/>
              <a:t>Πατρόκλω</a:t>
            </a:r>
            <a:r>
              <a:rPr lang="el-GR" sz="2400" dirty="0" smtClean="0"/>
              <a:t>» της </a:t>
            </a:r>
            <a:r>
              <a:rPr lang="el-GR" sz="2400" dirty="0" err="1" smtClean="0"/>
              <a:t>Ιλιάδας</a:t>
            </a:r>
            <a:r>
              <a:rPr lang="el-GR" sz="2400" dirty="0" smtClean="0"/>
              <a:t> η επικήδεια τελετή του Πατρόκλου περιλαμβάνει αγωνίσματα, όπως η αρματοδρομία, η πυγμαχία, η πάλη, ο δρόμος, η οπλομαχία, η δισκοβολία, η τοξοβολία και ο ακοντισμός.</a:t>
            </a:r>
            <a:endParaRPr lang="el-G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Αθλητικές εγκαταστάσεις(Γυμνάσιο)</a:t>
            </a:r>
            <a:endParaRPr lang="el-GR" sz="3200" dirty="0"/>
          </a:p>
        </p:txBody>
      </p:sp>
      <p:sp>
        <p:nvSpPr>
          <p:cNvPr id="3" name="2 - Θέση περιεχομένου"/>
          <p:cNvSpPr>
            <a:spLocks noGrp="1"/>
          </p:cNvSpPr>
          <p:nvPr>
            <p:ph sz="half" idx="1"/>
          </p:nvPr>
        </p:nvSpPr>
        <p:spPr/>
        <p:txBody>
          <a:bodyPr>
            <a:normAutofit/>
          </a:bodyPr>
          <a:lstStyle/>
          <a:p>
            <a:r>
              <a:rPr lang="el-GR" sz="2400" dirty="0" smtClean="0"/>
              <a:t>Το Γυμνάσιο ένα επίμηκες μνημειώδες κτιριακό συγκρότημα, το οποίο βρισκόταν βόρεια της προγενέστερης Παλαίστρας</a:t>
            </a:r>
          </a:p>
          <a:p>
            <a:r>
              <a:rPr lang="el-GR" sz="2400" dirty="0" smtClean="0"/>
              <a:t> Στο Γυμνάσιο γυμνάζονταν οι αθλητές των αγωνισμάτων του δρόμου και του πεντάθλου</a:t>
            </a:r>
            <a:endParaRPr lang="el-GR" sz="2400" dirty="0"/>
          </a:p>
        </p:txBody>
      </p:sp>
      <p:pic>
        <p:nvPicPr>
          <p:cNvPr id="8" name="7 - Θέση περιεχομένου" descr="γυμνασιο.jpg"/>
          <p:cNvPicPr>
            <a:picLocks noGrp="1" noChangeAspect="1"/>
          </p:cNvPicPr>
          <p:nvPr>
            <p:ph sz="half" idx="2"/>
          </p:nvPr>
        </p:nvPicPr>
        <p:blipFill>
          <a:blip r:embed="rId2"/>
          <a:stretch>
            <a:fillRect/>
          </a:stretch>
        </p:blipFill>
        <p:spPr>
          <a:xfrm>
            <a:off x="4572001" y="1428736"/>
            <a:ext cx="4429156" cy="5143536"/>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Αθλητικές εγκαταστάσεις(Παλαίστρα)</a:t>
            </a:r>
            <a:endParaRPr lang="el-GR" sz="3200" dirty="0"/>
          </a:p>
        </p:txBody>
      </p:sp>
      <p:sp>
        <p:nvSpPr>
          <p:cNvPr id="3" name="2 - Θέση περιεχομένου"/>
          <p:cNvSpPr>
            <a:spLocks noGrp="1"/>
          </p:cNvSpPr>
          <p:nvPr>
            <p:ph sz="half" idx="1"/>
          </p:nvPr>
        </p:nvSpPr>
        <p:spPr/>
        <p:txBody>
          <a:bodyPr>
            <a:normAutofit/>
          </a:bodyPr>
          <a:lstStyle/>
          <a:p>
            <a:r>
              <a:rPr lang="el-GR" sz="2400" dirty="0" smtClean="0"/>
              <a:t>Η παλαίστρα είναι ένα σχεδόν τετράγωνο κτήριο, διαστάσεων 66,35 x 66,75 του 3ο αι. </a:t>
            </a:r>
            <a:r>
              <a:rPr lang="el-GR" sz="2400" dirty="0" err="1" smtClean="0"/>
              <a:t>π.Χ.</a:t>
            </a:r>
            <a:endParaRPr lang="el-GR" sz="2400" dirty="0" smtClean="0"/>
          </a:p>
          <a:p>
            <a:r>
              <a:rPr lang="el-GR" sz="2400" dirty="0" smtClean="0"/>
              <a:t> Χρησίμευε για την προπόνηση των αθλητών, στην πάλη στην πυγμή και στο παγκράτιο</a:t>
            </a:r>
            <a:endParaRPr lang="el-GR" sz="2400" dirty="0"/>
          </a:p>
        </p:txBody>
      </p:sp>
      <p:pic>
        <p:nvPicPr>
          <p:cNvPr id="5" name="4 - Θέση περιεχομένου" descr="παλαιστρα.jpg"/>
          <p:cNvPicPr>
            <a:picLocks noGrp="1" noChangeAspect="1"/>
          </p:cNvPicPr>
          <p:nvPr>
            <p:ph sz="half" idx="2"/>
          </p:nvPr>
        </p:nvPicPr>
        <p:blipFill>
          <a:blip r:embed="rId2"/>
          <a:stretch>
            <a:fillRect/>
          </a:stretch>
        </p:blipFill>
        <p:spPr>
          <a:xfrm>
            <a:off x="4643438" y="1428736"/>
            <a:ext cx="4286280" cy="4857784"/>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Στάδιο</a:t>
            </a:r>
            <a:endParaRPr lang="el-GR" sz="3200" dirty="0"/>
          </a:p>
        </p:txBody>
      </p:sp>
      <p:pic>
        <p:nvPicPr>
          <p:cNvPr id="6" name="5 - Θέση περιεχομένου" descr="σταδιο1.jpg"/>
          <p:cNvPicPr>
            <a:picLocks noGrp="1" noChangeAspect="1"/>
          </p:cNvPicPr>
          <p:nvPr>
            <p:ph sz="quarter" idx="1"/>
          </p:nvPr>
        </p:nvPicPr>
        <p:blipFill>
          <a:blip r:embed="rId2"/>
          <a:stretch>
            <a:fillRect/>
          </a:stretch>
        </p:blipFill>
        <p:spPr>
          <a:xfrm>
            <a:off x="301625" y="1500174"/>
            <a:ext cx="8504238" cy="4786345"/>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sz="3200" dirty="0" smtClean="0"/>
              <a:t>Στάδιο</a:t>
            </a:r>
            <a:endParaRPr lang="el-GR" sz="3200" dirty="0"/>
          </a:p>
        </p:txBody>
      </p:sp>
      <p:pic>
        <p:nvPicPr>
          <p:cNvPr id="7" name="6 - Θέση περιεχομένου" descr="ελλανοδικες.jpg"/>
          <p:cNvPicPr>
            <a:picLocks noGrp="1" noChangeAspect="1"/>
          </p:cNvPicPr>
          <p:nvPr>
            <p:ph sz="half" idx="1"/>
          </p:nvPr>
        </p:nvPicPr>
        <p:blipFill>
          <a:blip r:embed="rId2"/>
          <a:stretch>
            <a:fillRect/>
          </a:stretch>
        </p:blipFill>
        <p:spPr>
          <a:xfrm>
            <a:off x="301625" y="1500174"/>
            <a:ext cx="4038600" cy="4714908"/>
          </a:xfrm>
        </p:spPr>
      </p:pic>
      <p:pic>
        <p:nvPicPr>
          <p:cNvPr id="8" name="7 - Θέση περιεχομένου" descr="βωμος.jpg"/>
          <p:cNvPicPr>
            <a:picLocks noGrp="1" noChangeAspect="1"/>
          </p:cNvPicPr>
          <p:nvPr>
            <p:ph sz="half" idx="2"/>
          </p:nvPr>
        </p:nvPicPr>
        <p:blipFill>
          <a:blip r:embed="rId3"/>
          <a:stretch>
            <a:fillRect/>
          </a:stretch>
        </p:blipFill>
        <p:spPr>
          <a:xfrm>
            <a:off x="4800600" y="1500174"/>
            <a:ext cx="4038600" cy="4714908"/>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3200" dirty="0" smtClean="0"/>
              <a:t>Εκεχειρία</a:t>
            </a:r>
            <a:endParaRPr lang="el-GR" sz="3200" dirty="0"/>
          </a:p>
        </p:txBody>
      </p:sp>
      <p:sp>
        <p:nvSpPr>
          <p:cNvPr id="6" name="5 - Θέση περιεχομένου"/>
          <p:cNvSpPr>
            <a:spLocks noGrp="1"/>
          </p:cNvSpPr>
          <p:nvPr>
            <p:ph sz="quarter" idx="1"/>
          </p:nvPr>
        </p:nvSpPr>
        <p:spPr/>
        <p:txBody>
          <a:bodyPr>
            <a:normAutofit lnSpcReduction="10000"/>
          </a:bodyPr>
          <a:lstStyle/>
          <a:p>
            <a:r>
              <a:rPr lang="el-GR" sz="2400" dirty="0" smtClean="0"/>
              <a:t>Ήταν ένας θεσμός που προέβλεπε την αναστολή των εχθροπραξιών για ένα καθορισμένο διάστημα το οποίο άρχιζε από την αναγγελία των Ολυμπιακών Αγώνων </a:t>
            </a:r>
          </a:p>
          <a:p>
            <a:r>
              <a:rPr lang="el-GR" sz="2400" dirty="0" smtClean="0"/>
              <a:t> Η εκεχειρία αρχικά διαρκούσε ένα μήνα και ονομαζόταν "ιερομηνία", αργότερα όμως η διάρκειά της ήταν τρεις ή έντεκα μήνες</a:t>
            </a:r>
          </a:p>
          <a:p>
            <a:r>
              <a:rPr lang="el-GR" sz="2400" dirty="0" smtClean="0"/>
              <a:t>Ο θεσμός της εκεχειρίας ήταν μια πολιτική πράξη θεϊκής έμπνευσης</a:t>
            </a:r>
          </a:p>
          <a:p>
            <a:r>
              <a:rPr lang="el-GR" sz="2400" dirty="0" smtClean="0"/>
              <a:t>Στους σύγχρονους Ολυμπιακούς Αγώνες δεν ισχύει κάτι ανάλογο</a:t>
            </a:r>
          </a:p>
          <a:p>
            <a:pPr>
              <a:buNone/>
            </a:pPr>
            <a:r>
              <a:rPr lang="el-GR" sz="2400" dirty="0" smtClean="0"/>
              <a:t/>
            </a:r>
            <a:br>
              <a:rPr lang="el-GR" sz="2400" dirty="0" smtClean="0"/>
            </a:br>
            <a:endParaRPr lang="el-G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Οι τιμές στους Ολυμπιονίκες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Οι αγώνες ήταν στεφανίτες. Το άθλο, δηλαδή, ήταν ένα στεφάνι από κλαδί αγριελιάς, ο κότινος</a:t>
            </a:r>
          </a:p>
          <a:p>
            <a:r>
              <a:rPr lang="el-GR" sz="2400" dirty="0" smtClean="0"/>
              <a:t>Ανυπολόγιστη, όμως, ήταν η ηθική σημασία της νίκης στην Ολυμπία. Τις νίκες αυτές ύμνησαν μεγάλοι ποιητές.</a:t>
            </a:r>
          </a:p>
          <a:p>
            <a:r>
              <a:rPr lang="el-GR" sz="2400" dirty="0" smtClean="0"/>
              <a:t>Κατεδαφιζόταν ένα τμήμα των τειχών της πόλης, εφόσον πόλη που γέννησε Ολυμπιονίκη δεν είχε ανάγκη από τείχη, και από τη νέα είσοδο έμπαινε ο νικητής στην πόλη, ανεβασμένος σε ένα μεγαλόπρεπο τέθριππο άρμα</a:t>
            </a:r>
          </a:p>
          <a:p>
            <a:r>
              <a:rPr lang="el-GR" sz="2400" dirty="0" smtClean="0"/>
              <a:t>Η ισόβια σίτισή του με δημόσια δαπάνη</a:t>
            </a:r>
          </a:p>
          <a:p>
            <a:r>
              <a:rPr lang="el-GR" sz="2400" dirty="0" smtClean="0"/>
              <a:t>Στη Σπάρτη ο νικητής αποκτούσε το δικαίωμα να πολεμάει δίπλα στο βασιλιά</a:t>
            </a:r>
          </a:p>
          <a:p>
            <a:endParaRPr lang="el-GR" sz="2400" dirty="0" smtClean="0"/>
          </a:p>
          <a:p>
            <a:endParaRPr lang="el-G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Σύμβολα των Αρχαίων Ολυμπιακών Αγώνων</a:t>
            </a:r>
            <a:endParaRPr lang="el-GR" sz="3200" dirty="0"/>
          </a:p>
        </p:txBody>
      </p:sp>
      <p:sp>
        <p:nvSpPr>
          <p:cNvPr id="3" name="2 - Θέση περιεχομένου"/>
          <p:cNvSpPr>
            <a:spLocks noGrp="1"/>
          </p:cNvSpPr>
          <p:nvPr>
            <p:ph sz="quarter" idx="1"/>
          </p:nvPr>
        </p:nvSpPr>
        <p:spPr/>
        <p:txBody>
          <a:bodyPr>
            <a:normAutofit/>
          </a:bodyPr>
          <a:lstStyle/>
          <a:p>
            <a:r>
              <a:rPr lang="el-GR" sz="2400" i="1" dirty="0" smtClean="0"/>
              <a:t>Η αναγνώριση του προσωπικού κατορθώματος και η πλατιά αναγνώριση της σωματικής και ηθικής αρετής του αθλητή</a:t>
            </a:r>
          </a:p>
          <a:p>
            <a:r>
              <a:rPr lang="el-GR" sz="2400" i="1" dirty="0" smtClean="0"/>
              <a:t>Η ηθική ανταμοιβή</a:t>
            </a:r>
          </a:p>
          <a:p>
            <a:r>
              <a:rPr lang="el-GR" sz="2400" i="1" dirty="0" smtClean="0"/>
              <a:t>Η συνεργασία και η πολιτική ενότητα που έπρεπε να προάγει  ο ελληνικός κόσμος</a:t>
            </a:r>
            <a:endParaRPr lang="el-GR"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Σύγχρονοι Ολυμπιακοί Αγώνες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Οι Ολυμπιακοί Αγώνες χωρίς αμφιβολία είναι το μεγαλύτερο αθλητικό γεγονός του 20</a:t>
            </a:r>
            <a:r>
              <a:rPr lang="el-GR" sz="2400" baseline="30000" dirty="0" smtClean="0"/>
              <a:t>ου</a:t>
            </a:r>
            <a:r>
              <a:rPr lang="el-GR" sz="2400" dirty="0" smtClean="0"/>
              <a:t> αιώνα</a:t>
            </a:r>
          </a:p>
          <a:p>
            <a:r>
              <a:rPr lang="el-GR" sz="2400" dirty="0" smtClean="0"/>
              <a:t>Η αρχή του νήματος των σύγχρονων Ολυμπιακών Αγώνων ξεκινά το 1894 στη </a:t>
            </a:r>
            <a:r>
              <a:rPr lang="el-GR" sz="2400" dirty="0" err="1" smtClean="0"/>
              <a:t>Σορβόνη</a:t>
            </a:r>
            <a:r>
              <a:rPr lang="el-GR" sz="2400" dirty="0" smtClean="0"/>
              <a:t> της Γαλλίας όπου ιδρύθηκε η Διεθνής Ολυμπιακή Επιτροπή (ΔΟΕ) και αποφασίσθηκε η διοργάνωση των πρώτων σύγχρονων Ολυμπιακών Αγώνων</a:t>
            </a:r>
          </a:p>
          <a:p>
            <a:r>
              <a:rPr lang="el-GR" sz="2400" dirty="0" smtClean="0"/>
              <a:t>Η πατρότητα της ιδέας ανήκει στον Γάλλο παιδαγωγό </a:t>
            </a:r>
            <a:r>
              <a:rPr lang="el-GR" sz="2400" dirty="0" err="1" smtClean="0"/>
              <a:t>Pierre</a:t>
            </a:r>
            <a:r>
              <a:rPr lang="el-GR" sz="2400" dirty="0" smtClean="0"/>
              <a:t> </a:t>
            </a:r>
            <a:r>
              <a:rPr lang="el-GR" sz="2400" dirty="0" err="1" smtClean="0"/>
              <a:t>de</a:t>
            </a:r>
            <a:r>
              <a:rPr lang="el-GR" sz="2400" dirty="0" smtClean="0"/>
              <a:t> </a:t>
            </a:r>
            <a:r>
              <a:rPr lang="el-GR" sz="2400" dirty="0" err="1" smtClean="0"/>
              <a:t>Coubertin</a:t>
            </a:r>
            <a:r>
              <a:rPr lang="el-GR" sz="2400" dirty="0" smtClean="0"/>
              <a:t>, ενώ βασικότατο ρόλο στην ανάθεση των πρώτων Ολυμπιακών Αγώνων στην Ελλάδα </a:t>
            </a:r>
            <a:r>
              <a:rPr lang="el-GR" sz="2400" dirty="0" err="1" smtClean="0"/>
              <a:t>διεδραμάτισε</a:t>
            </a:r>
            <a:r>
              <a:rPr lang="el-GR" sz="2400" dirty="0" smtClean="0"/>
              <a:t> ο Έλληνας λόγιος Δημήτριος Βικέλας</a:t>
            </a:r>
          </a:p>
          <a:p>
            <a:endParaRPr lang="el-GR"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Σύγχρονοι Ολυμπιακοί Αγώνες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Οι πρώτοι σύγχρονοι Ολυμπιακοί Αγώνες έγιναν στην Αθήνα το 1896</a:t>
            </a:r>
          </a:p>
          <a:p>
            <a:r>
              <a:rPr lang="el-GR" sz="2400" dirty="0" smtClean="0"/>
              <a:t>Στους αγώνες φιλοξενήθηκαν 311 αθλητές από 13 χώρες, οι οποίοι διαγωνίστηκαν σε 9 αθλήματα και 44 αγωνίσματα</a:t>
            </a:r>
          </a:p>
          <a:p>
            <a:r>
              <a:rPr lang="el-GR" sz="2400" dirty="0" smtClean="0"/>
              <a:t>Από τότε μέχρι σήμερα οι Ολυμπιακοί Αγώνες τελούνται ανά τετραετία σε διάφορες πόλεις του κόσμου</a:t>
            </a:r>
          </a:p>
          <a:p>
            <a:r>
              <a:rPr lang="el-GR" sz="2400" dirty="0" smtClean="0"/>
              <a:t> Η συνέχεια της τακτής διοργάνωσης δυστυχώς διακόπηκε μέχρι τώρα τρεις φορές. Το 1916 λόγω του Α' Παγκοσμίου Πολέμου και το 1940 και 1944 λόγω του Β' Παγκοσμίου Πολέμου.(εκεχειρία;)</a:t>
            </a:r>
            <a:endParaRPr lang="el-G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Καλλιμάρμαρο Παναθηναϊκό Στάδιο </a:t>
            </a:r>
            <a:endParaRPr lang="el-GR" sz="3200" dirty="0"/>
          </a:p>
        </p:txBody>
      </p:sp>
      <p:pic>
        <p:nvPicPr>
          <p:cNvPr id="4" name="3 - Θέση περιεχομένου" descr="αρχείο λήψης.jpg"/>
          <p:cNvPicPr>
            <a:picLocks noGrp="1" noChangeAspect="1"/>
          </p:cNvPicPr>
          <p:nvPr>
            <p:ph sz="quarter" idx="1"/>
          </p:nvPr>
        </p:nvPicPr>
        <p:blipFill>
          <a:blip r:embed="rId2"/>
          <a:stretch>
            <a:fillRect/>
          </a:stretch>
        </p:blipFill>
        <p:spPr>
          <a:xfrm>
            <a:off x="357158" y="1643050"/>
            <a:ext cx="8429684" cy="507209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Αθλητισμός και Πόλεις-Κράτη</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Από τον 8ο αιώνα </a:t>
            </a:r>
            <a:r>
              <a:rPr lang="el-GR" sz="2400" dirty="0" err="1" smtClean="0"/>
              <a:t>π.Χ.</a:t>
            </a:r>
            <a:r>
              <a:rPr lang="el-GR" sz="2400" dirty="0" smtClean="0"/>
              <a:t>, η εμφάνιση των πρώτων πόλεων-κρατών επηρέασε και την εξέλιξη στον αθλητισμό</a:t>
            </a:r>
          </a:p>
          <a:p>
            <a:r>
              <a:rPr lang="el-GR" sz="2400" dirty="0" smtClean="0"/>
              <a:t>Διάφορα συστήματα εκπαίδευσης αναπτύχθηκαν σε κάθε πόλη-κράτος που περιελάμβαναν γυμναστική, μουσική, γραφή και ανάγνωση</a:t>
            </a:r>
          </a:p>
          <a:p>
            <a:r>
              <a:rPr lang="el-GR" sz="2400" dirty="0" smtClean="0"/>
              <a:t>Η μουσική, ο χορός και ο αθλητισμός βοηθούσαν να πραγματωθεί η αρμονική ισορροπία του σώματος και του νου</a:t>
            </a:r>
          </a:p>
          <a:p>
            <a:r>
              <a:rPr lang="el-GR" sz="2400" dirty="0" smtClean="0"/>
              <a:t>Από τον 6ο αιώνα </a:t>
            </a:r>
            <a:r>
              <a:rPr lang="el-GR" sz="2400" dirty="0" err="1" smtClean="0"/>
              <a:t>π.Χ.</a:t>
            </a:r>
            <a:r>
              <a:rPr lang="el-GR" sz="2400" dirty="0" smtClean="0"/>
              <a:t> ιδρύθηκαν τα γυμνάσια και καθιερώθηκε η σωματική άσκηση ως μέσο αγωγής</a:t>
            </a:r>
            <a:endParaRPr lang="el-G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842946"/>
          </a:xfrm>
        </p:spPr>
        <p:txBody>
          <a:bodyPr>
            <a:noAutofit/>
          </a:bodyPr>
          <a:lstStyle/>
          <a:p>
            <a:r>
              <a:rPr lang="el-GR" sz="3200" dirty="0" smtClean="0"/>
              <a:t>Διαφορές μεταξύ των Αρχαίων και των Σύγχρονων Ολυμπιακών Αγώνων</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Η οικουμενικότητα. Οι σύγχρονοι Ολυμπιακοί Αγώνες έχουν πια παγκόσμια διάσταση σε αντίθεση με τον ελληνικό χαρακτήρα των Ολυμπιακών Αγώνων της αρχαιότητας</a:t>
            </a:r>
          </a:p>
          <a:p>
            <a:r>
              <a:rPr lang="el-GR" sz="2400" dirty="0" smtClean="0"/>
              <a:t>Η περιφερειακή τέλεση. Οι αγώνες τελούνται κάθε τέσσερα χρόνια σε ένα διαφορετικό τόπο τέλεσης</a:t>
            </a:r>
          </a:p>
          <a:p>
            <a:r>
              <a:rPr lang="el-GR" sz="2400" dirty="0" smtClean="0"/>
              <a:t>Η απουσία του θρησκευτικού στοιχείου. Στους σύγχρονους Ολυμπιακούς Αγώνες έπαψε να υφίσταται ο θρησκευτικός χαρακτήρας των αρχαίων αγώνων</a:t>
            </a:r>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14290"/>
            <a:ext cx="8534400" cy="857256"/>
          </a:xfrm>
        </p:spPr>
        <p:txBody>
          <a:bodyPr>
            <a:noAutofit/>
          </a:bodyPr>
          <a:lstStyle/>
          <a:p>
            <a:r>
              <a:rPr lang="el-GR" sz="3200" dirty="0" smtClean="0"/>
              <a:t>Διαφορές μεταξύ των Αρχαίων και των Σύγχρονων Ολυμπιακών Αγώνων</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Η συμμετοχή γυναικών</a:t>
            </a:r>
          </a:p>
          <a:p>
            <a:r>
              <a:rPr lang="el-GR" sz="2400" dirty="0" smtClean="0"/>
              <a:t>Το πλούσιο αγωνιστικό </a:t>
            </a:r>
            <a:r>
              <a:rPr lang="el-GR" sz="2400" dirty="0" smtClean="0"/>
              <a:t>πρόγραμμα</a:t>
            </a:r>
            <a:endParaRPr lang="el-GR" sz="2400" dirty="0" smtClean="0"/>
          </a:p>
          <a:p>
            <a:r>
              <a:rPr lang="el-GR" sz="2400" dirty="0" smtClean="0"/>
              <a:t>Η απουσία του θεσμού </a:t>
            </a:r>
            <a:r>
              <a:rPr lang="el-GR" sz="2400" smtClean="0"/>
              <a:t>της </a:t>
            </a:r>
            <a:r>
              <a:rPr lang="el-GR" sz="2400" smtClean="0"/>
              <a:t>εκεχειρίας</a:t>
            </a:r>
            <a:endParaRPr lang="el-GR" sz="2400" dirty="0" smtClean="0"/>
          </a:p>
          <a:p>
            <a:r>
              <a:rPr lang="el-GR" sz="2400" dirty="0" smtClean="0"/>
              <a:t>Η εμπορευματοποίηση του θεσμού και η έντονη οικονομική επιβάρυνση των χωρών που τους διοργανώνουν</a:t>
            </a:r>
            <a:endParaRPr lang="el-G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Σπάρτη</a:t>
            </a:r>
            <a:endParaRPr lang="el-GR" sz="3200" dirty="0"/>
          </a:p>
        </p:txBody>
      </p:sp>
      <p:sp>
        <p:nvSpPr>
          <p:cNvPr id="3" name="2 - Θέση περιεχομένου"/>
          <p:cNvSpPr>
            <a:spLocks noGrp="1"/>
          </p:cNvSpPr>
          <p:nvPr>
            <p:ph sz="quarter" idx="1"/>
          </p:nvPr>
        </p:nvSpPr>
        <p:spPr>
          <a:xfrm>
            <a:off x="914400" y="1447800"/>
            <a:ext cx="7943880" cy="4572000"/>
          </a:xfrm>
        </p:spPr>
        <p:txBody>
          <a:bodyPr>
            <a:normAutofit/>
          </a:bodyPr>
          <a:lstStyle/>
          <a:p>
            <a:r>
              <a:rPr lang="el-GR" sz="2400" dirty="0" smtClean="0"/>
              <a:t>Η σωματική άσκηση ήταν το σπουδαιότερο στοιχείο στην εκπαίδευση των νέων της Σπάρτης</a:t>
            </a:r>
          </a:p>
          <a:p>
            <a:r>
              <a:rPr lang="el-GR" sz="2400" dirty="0" smtClean="0"/>
              <a:t>Το σπαρτιατικό σύστημα έδινε περισσότερη έμφαση στην ισχυροποίηση του σώματος και λιγότερη στην καλλιέργεια του πνεύματος</a:t>
            </a:r>
          </a:p>
          <a:p>
            <a:r>
              <a:rPr lang="el-GR" sz="2400" dirty="0" smtClean="0"/>
              <a:t>Το πρόγραμμα των σωματικών ασκήσεων περιελάμβανε δρόμο, πάλη, ακόντιο, ρίψη διαφόρων αντικειμένων, παγκράτιο, κυνήγι άγριων ζώων, ιππασία, πυγμαχία και τοξοβολία</a:t>
            </a:r>
          </a:p>
          <a:p>
            <a:r>
              <a:rPr lang="el-GR" sz="2400" dirty="0" smtClean="0"/>
              <a:t>Τα πιο αγαπητά αθλήματα των Σπαρτιατών ήταν η πυγμαχία και το παγκράτιο</a:t>
            </a:r>
            <a:endParaRPr lang="el-G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Αθήνα</a:t>
            </a:r>
            <a:endParaRPr lang="el-GR" sz="3200" dirty="0"/>
          </a:p>
        </p:txBody>
      </p:sp>
      <p:sp>
        <p:nvSpPr>
          <p:cNvPr id="3" name="2 - Θέση περιεχομένου"/>
          <p:cNvSpPr>
            <a:spLocks noGrp="1"/>
          </p:cNvSpPr>
          <p:nvPr>
            <p:ph sz="quarter" idx="1"/>
          </p:nvPr>
        </p:nvSpPr>
        <p:spPr/>
        <p:txBody>
          <a:bodyPr>
            <a:normAutofit lnSpcReduction="10000"/>
          </a:bodyPr>
          <a:lstStyle/>
          <a:p>
            <a:r>
              <a:rPr lang="el-GR" sz="2400" dirty="0" smtClean="0"/>
              <a:t>Στην Αθήνα η αγωγή σήμαινε την αρμονική ανάπτυξη σώματος και πνεύματος</a:t>
            </a:r>
          </a:p>
          <a:p>
            <a:r>
              <a:rPr lang="el-GR" sz="2400" dirty="0" smtClean="0"/>
              <a:t> Γράμματα, μουσική και γυμναστική ήταν τα πλέον απαραίτητα στοιχεία της αγωγής των νέων της Αθήνας. </a:t>
            </a:r>
          </a:p>
          <a:p>
            <a:r>
              <a:rPr lang="el-GR" sz="2400" dirty="0" smtClean="0"/>
              <a:t>Οι Αθηναίοι έστελναν τα παιδιά τους στον </a:t>
            </a:r>
            <a:r>
              <a:rPr lang="el-GR" sz="2400" dirty="0" err="1" smtClean="0"/>
              <a:t>παιδοτρίβη</a:t>
            </a:r>
            <a:r>
              <a:rPr lang="el-GR" sz="2400" dirty="0" smtClean="0"/>
              <a:t>, στην παλαίστρα, για να διδαχτούν τις τεχνικές της πάλης και να ισχυροποιήσουν το σώμα τους. Αργότερα οι έφηβοι ασκούνταν σωματικά στα δημόσια γυμναστήρια της πόλης, τα γυμνάσια, όπου ασχολούνταν με την πάλη, το παγκράτιο, την πυγμαχία, το δρόμο, το άλμα, τη ρίψη ακοντίου και δίσκου και διάφορες άλλες δραστηριότητες και παιγνίδια</a:t>
            </a:r>
            <a:endParaRPr lang="el-G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Πανελλήνιοι Αγώνες</a:t>
            </a:r>
            <a:endParaRPr lang="el-GR" sz="3200" dirty="0"/>
          </a:p>
        </p:txBody>
      </p:sp>
      <p:sp>
        <p:nvSpPr>
          <p:cNvPr id="3" name="2 - Θέση περιεχομένου"/>
          <p:cNvSpPr>
            <a:spLocks noGrp="1"/>
          </p:cNvSpPr>
          <p:nvPr>
            <p:ph sz="quarter" idx="1"/>
          </p:nvPr>
        </p:nvSpPr>
        <p:spPr/>
        <p:txBody>
          <a:bodyPr>
            <a:normAutofit/>
          </a:bodyPr>
          <a:lstStyle/>
          <a:p>
            <a:r>
              <a:rPr lang="el-GR" sz="2400" dirty="0" smtClean="0"/>
              <a:t>Οι πανελλήνιοι ιεροί αγώνες ήταν ένας από τους θεσμούς της αρχαιότητος που βοήθησε όσο κανείς άλλος στη συνεκτικότητα και την επικοινωνία μεταξύ των Ελλήνων</a:t>
            </a:r>
          </a:p>
          <a:p>
            <a:r>
              <a:rPr lang="el-GR" sz="2400" dirty="0" smtClean="0"/>
              <a:t>Οι αγώνες αυτοί έδιναν την ευκαιρία στους Έλληνες να θυμηθούν τα κοινά τους χαρακτηριστικά (γλώσσα, θρησκεία, καταγωγή) και να ξεχάσουν για λίγο αυτά που τους χώριζαν</a:t>
            </a:r>
          </a:p>
          <a:p>
            <a:r>
              <a:rPr lang="el-GR" sz="2400" dirty="0" smtClean="0"/>
              <a:t>Οι νικητές εκτός από το συμβολικό στεφάνι απολάμβαναν τιμές, προνόμια και κυρίως το σεβασμό των συμπολιτών τους</a:t>
            </a:r>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Πανελλήνιοι Αγώνες</a:t>
            </a:r>
            <a:endParaRPr lang="el-GR" sz="3200" dirty="0"/>
          </a:p>
        </p:txBody>
      </p:sp>
      <p:sp>
        <p:nvSpPr>
          <p:cNvPr id="3" name="2 - Θέση περιεχομένου"/>
          <p:cNvSpPr>
            <a:spLocks noGrp="1"/>
          </p:cNvSpPr>
          <p:nvPr>
            <p:ph sz="quarter" idx="1"/>
          </p:nvPr>
        </p:nvSpPr>
        <p:spPr/>
        <p:txBody>
          <a:bodyPr>
            <a:normAutofit/>
          </a:bodyPr>
          <a:lstStyle/>
          <a:p>
            <a:r>
              <a:rPr lang="el-GR" sz="2400" i="1" dirty="0" smtClean="0"/>
              <a:t>τα Ολύμπια</a:t>
            </a:r>
          </a:p>
          <a:p>
            <a:r>
              <a:rPr lang="el-GR" sz="2400" i="1" dirty="0" smtClean="0"/>
              <a:t> τα Πύθια</a:t>
            </a:r>
          </a:p>
          <a:p>
            <a:r>
              <a:rPr lang="el-GR" sz="2400" i="1" dirty="0" smtClean="0"/>
              <a:t> τα Ίσθμια</a:t>
            </a:r>
          </a:p>
          <a:p>
            <a:r>
              <a:rPr lang="el-GR" sz="2400" i="1" dirty="0" smtClean="0"/>
              <a:t> τα Νέμεα</a:t>
            </a: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Αρχαίοι Ολυμπιακοί Αγώνες(Ολύμπια)</a:t>
            </a:r>
            <a:endParaRPr lang="el-GR" sz="3200" dirty="0"/>
          </a:p>
        </p:txBody>
      </p:sp>
      <p:pic>
        <p:nvPicPr>
          <p:cNvPr id="4" name="3 - Θέση περιεχομένου" descr="αρχαια ολυμπια.jpg"/>
          <p:cNvPicPr>
            <a:picLocks noGrp="1" noChangeAspect="1"/>
          </p:cNvPicPr>
          <p:nvPr>
            <p:ph sz="quarter" idx="1"/>
          </p:nvPr>
        </p:nvPicPr>
        <p:blipFill>
          <a:blip r:embed="rId2"/>
          <a:stretch>
            <a:fillRect/>
          </a:stretch>
        </p:blipFill>
        <p:spPr>
          <a:xfrm>
            <a:off x="214282" y="1500174"/>
            <a:ext cx="8786874" cy="500066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Αρχαίοι Ολυμπιακοί Αγώνες</a:t>
            </a:r>
            <a:endParaRPr lang="el-GR" sz="3200" dirty="0"/>
          </a:p>
        </p:txBody>
      </p:sp>
      <p:sp>
        <p:nvSpPr>
          <p:cNvPr id="3" name="2 - Θέση περιεχομένου"/>
          <p:cNvSpPr>
            <a:spLocks noGrp="1"/>
          </p:cNvSpPr>
          <p:nvPr>
            <p:ph sz="quarter" idx="1"/>
          </p:nvPr>
        </p:nvSpPr>
        <p:spPr>
          <a:xfrm>
            <a:off x="301752" y="1527048"/>
            <a:ext cx="8503920" cy="4688034"/>
          </a:xfrm>
        </p:spPr>
        <p:txBody>
          <a:bodyPr>
            <a:normAutofit/>
          </a:bodyPr>
          <a:lstStyle/>
          <a:p>
            <a:r>
              <a:rPr lang="el-GR" sz="2400" dirty="0" smtClean="0"/>
              <a:t>Ήταν το σπουδαιότερο σύμβολο του αρχαίου ελληνικού πολιτισμού και ένα από τα πιο ζωντανά κληροδοτήματα του αρχαίου κόσμου προς το σύγχρονο</a:t>
            </a:r>
          </a:p>
          <a:p>
            <a:r>
              <a:rPr lang="el-GR" sz="2400" dirty="0" smtClean="0"/>
              <a:t>Τελούνταν κάθε τέσσερα χρόνια στον ιερό χώρο της Ολυμπίας, προς τιμή του πατέρα των θεών Δία</a:t>
            </a:r>
          </a:p>
          <a:p>
            <a:r>
              <a:rPr lang="el-GR" sz="2400" dirty="0" smtClean="0"/>
              <a:t>Το κυρίαρχο στοιχείο των αγώνων ήταν ο θρησκευτικός  τους χαρακτήρας</a:t>
            </a:r>
          </a:p>
          <a:p>
            <a:r>
              <a:rPr lang="el-GR" sz="2400" dirty="0" smtClean="0"/>
              <a:t>Ως αφετηρία των Ολυμπιακών Αγώνων θεωρείται το 776 </a:t>
            </a:r>
            <a:r>
              <a:rPr lang="el-GR" sz="2400" dirty="0" err="1" smtClean="0"/>
              <a:t>π.Χ</a:t>
            </a:r>
            <a:endParaRPr lang="el-GR" sz="2400" dirty="0" smtClean="0"/>
          </a:p>
          <a:p>
            <a:r>
              <a:rPr lang="el-GR" sz="2400" dirty="0" smtClean="0"/>
              <a:t>Από το 776 </a:t>
            </a:r>
            <a:r>
              <a:rPr lang="el-GR" sz="2400" dirty="0" err="1" smtClean="0"/>
              <a:t>π.Χ.</a:t>
            </a:r>
            <a:r>
              <a:rPr lang="el-GR" sz="2400" dirty="0" smtClean="0"/>
              <a:t> οι αγώνες τελούνταν ανελλιπώς μέχρι το 393 </a:t>
            </a:r>
            <a:r>
              <a:rPr lang="el-GR" sz="2400" dirty="0" err="1" smtClean="0"/>
              <a:t>μ.Χ</a:t>
            </a:r>
            <a:r>
              <a:rPr lang="el-GR" sz="2400" dirty="0" smtClean="0"/>
              <a:t>. οπότε και καταργήθηκαν από το Θεοδόσιο τον Α'</a:t>
            </a:r>
            <a:endParaRPr lang="el-G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TotalTime>
  <Words>1517</Words>
  <PresentationFormat>Προβολή στην οθόνη (4:3)</PresentationFormat>
  <Paragraphs>122</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Δημοτικός</vt:lpstr>
      <vt:lpstr>Από την Αρχαία Ολυμπία στην Αθήνα του 1896</vt:lpstr>
      <vt:lpstr>Αρχαία Ελλάδα</vt:lpstr>
      <vt:lpstr>Αθλητισμός και Πόλεις-Κράτη</vt:lpstr>
      <vt:lpstr>Σπάρτη</vt:lpstr>
      <vt:lpstr>Αθήνα</vt:lpstr>
      <vt:lpstr>Πανελλήνιοι Αγώνες</vt:lpstr>
      <vt:lpstr>Πανελλήνιοι Αγώνες</vt:lpstr>
      <vt:lpstr>Αρχαίοι Ολυμπιακοί Αγώνες(Ολύμπια)</vt:lpstr>
      <vt:lpstr>Αρχαίοι Ολυμπιακοί Αγώνες</vt:lpstr>
      <vt:lpstr>Συμμετέχοντες</vt:lpstr>
      <vt:lpstr>Ελλανοδίκες</vt:lpstr>
      <vt:lpstr>Είσοδος σταδίου(Κρύπτη)</vt:lpstr>
      <vt:lpstr>Αγωνίσματα</vt:lpstr>
      <vt:lpstr>Δρομικά αγωνίσματα</vt:lpstr>
      <vt:lpstr>Βαριά αγωνίσματα</vt:lpstr>
      <vt:lpstr>Άλμα</vt:lpstr>
      <vt:lpstr>Πένταθλο</vt:lpstr>
      <vt:lpstr>Αγωνίσματα</vt:lpstr>
      <vt:lpstr>Προετοιμασία για τους αγώνες</vt:lpstr>
      <vt:lpstr>Αθλητικές εγκαταστάσεις(Γυμνάσιο)</vt:lpstr>
      <vt:lpstr>Αθλητικές εγκαταστάσεις(Παλαίστρα)</vt:lpstr>
      <vt:lpstr>Στάδιο</vt:lpstr>
      <vt:lpstr>Στάδιο</vt:lpstr>
      <vt:lpstr>Εκεχειρία</vt:lpstr>
      <vt:lpstr>Οι τιμές στους Ολυμπιονίκες</vt:lpstr>
      <vt:lpstr>Σύμβολα των Αρχαίων Ολυμπιακών Αγώνων</vt:lpstr>
      <vt:lpstr>Σύγχρονοι Ολυμπιακοί Αγώνες</vt:lpstr>
      <vt:lpstr>Σύγχρονοι Ολυμπιακοί Αγώνες</vt:lpstr>
      <vt:lpstr>Καλλιμάρμαρο Παναθηναϊκό Στάδιο </vt:lpstr>
      <vt:lpstr>Διαφορές μεταξύ των Αρχαίων και των Σύγχρονων Ολυμπιακών Αγώνων</vt:lpstr>
      <vt:lpstr>Διαφορές μεταξύ των Αρχαίων και των Σύγχρονων Ολυμπιακών Αγώνων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την Αρχαία Ολυμπία στην Αθήνα του 1986</dc:title>
  <dc:creator>admin</dc:creator>
  <cp:lastModifiedBy>admin</cp:lastModifiedBy>
  <cp:revision>53</cp:revision>
  <dcterms:created xsi:type="dcterms:W3CDTF">2020-12-27T14:03:32Z</dcterms:created>
  <dcterms:modified xsi:type="dcterms:W3CDTF">2021-01-24T18:18:10Z</dcterms:modified>
</cp:coreProperties>
</file>