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Inter" panose="020B0604020202020204" charset="0"/>
      <p:regular r:id="rId17"/>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57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02136"/>
            <a:ext cx="7556421" cy="1559243"/>
          </a:xfrm>
          <a:prstGeom prst="rect">
            <a:avLst/>
          </a:prstGeom>
          <a:noFill/>
          <a:ln/>
        </p:spPr>
        <p:txBody>
          <a:bodyPr wrap="square" lIns="0" tIns="0" rIns="0" bIns="0" rtlCol="0" anchor="t"/>
          <a:lstStyle/>
          <a:p>
            <a:pPr marL="0" indent="0">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ΠΡΟΓΡΑΜΜΑΤΙΣΜΟΣ ΣΤΙΣ ΔΗΜΟΣΙΕΣ ΣΧΕΣΕΙΣ</a:t>
            </a:r>
            <a:endParaRPr lang="en-US" sz="4900" dirty="0"/>
          </a:p>
        </p:txBody>
      </p:sp>
      <p:sp>
        <p:nvSpPr>
          <p:cNvPr id="4" name="Text 1"/>
          <p:cNvSpPr/>
          <p:nvPr/>
        </p:nvSpPr>
        <p:spPr>
          <a:xfrm>
            <a:off x="793790" y="4701540"/>
            <a:ext cx="75564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Μια παρουσίαση για την οργάνωση και τον συντονισμό ενεργειών στις Δημόσιες Σχέσεις.</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41390" y="670679"/>
            <a:ext cx="13347621" cy="293132"/>
          </a:xfrm>
          <a:prstGeom prst="rect">
            <a:avLst/>
          </a:prstGeom>
          <a:noFill/>
          <a:ln/>
        </p:spPr>
        <p:txBody>
          <a:bodyPr wrap="none" lIns="0" tIns="0" rIns="0" bIns="0" rtlCol="0" anchor="t"/>
          <a:lstStyle/>
          <a:p>
            <a:pPr marL="0" indent="0">
              <a:lnSpc>
                <a:spcPts val="2300"/>
              </a:lnSpc>
              <a:buNone/>
            </a:pPr>
            <a:endParaRPr lang="en-US" sz="1400" dirty="0"/>
          </a:p>
        </p:txBody>
      </p:sp>
      <p:sp>
        <p:nvSpPr>
          <p:cNvPr id="3" name="Text 1"/>
          <p:cNvSpPr/>
          <p:nvPr/>
        </p:nvSpPr>
        <p:spPr>
          <a:xfrm>
            <a:off x="641390" y="1169908"/>
            <a:ext cx="13347621" cy="293132"/>
          </a:xfrm>
          <a:prstGeom prst="rect">
            <a:avLst/>
          </a:prstGeom>
          <a:noFill/>
          <a:ln/>
        </p:spPr>
        <p:txBody>
          <a:bodyPr wrap="none" lIns="0" tIns="0" rIns="0" bIns="0" rtlCol="0" anchor="t"/>
          <a:lstStyle/>
          <a:p>
            <a:pPr marL="0" indent="0">
              <a:lnSpc>
                <a:spcPts val="2300"/>
              </a:lnSpc>
              <a:buNone/>
            </a:pPr>
            <a:r>
              <a:rPr lang="en-US" sz="1400" b="1" kern="0" spc="-29" dirty="0">
                <a:solidFill>
                  <a:srgbClr val="272525"/>
                </a:solidFill>
                <a:latin typeface="Inter" pitchFamily="34" charset="0"/>
                <a:ea typeface="Inter" pitchFamily="34" charset="-122"/>
                <a:cs typeface="Inter" pitchFamily="34" charset="-120"/>
              </a:rPr>
              <a:t>Επιλογή μεθόδων</a:t>
            </a:r>
            <a:endParaRPr lang="en-US" sz="1400" dirty="0"/>
          </a:p>
        </p:txBody>
      </p:sp>
      <p:sp>
        <p:nvSpPr>
          <p:cNvPr id="4" name="Text 2"/>
          <p:cNvSpPr/>
          <p:nvPr/>
        </p:nvSpPr>
        <p:spPr>
          <a:xfrm>
            <a:off x="641390" y="1669137"/>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Αφορά κυρίως τα μακροχρόνια προγράμματα δημοσίων σχέσεων.</a:t>
            </a:r>
            <a:endParaRPr lang="en-US" sz="1400" dirty="0"/>
          </a:p>
        </p:txBody>
      </p:sp>
      <p:sp>
        <p:nvSpPr>
          <p:cNvPr id="5" name="Text 3"/>
          <p:cNvSpPr/>
          <p:nvPr/>
        </p:nvSpPr>
        <p:spPr>
          <a:xfrm>
            <a:off x="641390" y="2026325"/>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Χρησιμοποιούμε μεθόδους αξιολόγησης και ελέγχου του προγράμματος.</a:t>
            </a:r>
            <a:endParaRPr lang="en-US" sz="1400" dirty="0"/>
          </a:p>
        </p:txBody>
      </p:sp>
      <p:sp>
        <p:nvSpPr>
          <p:cNvPr id="6" name="Text 4"/>
          <p:cNvSpPr/>
          <p:nvPr/>
        </p:nvSpPr>
        <p:spPr>
          <a:xfrm>
            <a:off x="641390" y="2383512"/>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Αναλύουμε ολόκληρο το πρόγραμμα για την καλύτερη εφαρμογή του.</a:t>
            </a:r>
            <a:endParaRPr lang="en-US" sz="1400" dirty="0"/>
          </a:p>
        </p:txBody>
      </p:sp>
      <p:sp>
        <p:nvSpPr>
          <p:cNvPr id="7" name="Text 5"/>
          <p:cNvSpPr/>
          <p:nvPr/>
        </p:nvSpPr>
        <p:spPr>
          <a:xfrm>
            <a:off x="641390" y="2882741"/>
            <a:ext cx="13347621" cy="293132"/>
          </a:xfrm>
          <a:prstGeom prst="rect">
            <a:avLst/>
          </a:prstGeom>
          <a:noFill/>
          <a:ln/>
        </p:spPr>
        <p:txBody>
          <a:bodyPr wrap="none" lIns="0" tIns="0" rIns="0" bIns="0" rtlCol="0" anchor="t"/>
          <a:lstStyle/>
          <a:p>
            <a:pPr marL="0" indent="0">
              <a:lnSpc>
                <a:spcPts val="2300"/>
              </a:lnSpc>
              <a:buNone/>
            </a:pPr>
            <a:r>
              <a:rPr lang="en-US" sz="1400" b="1" kern="0" spc="-29" dirty="0">
                <a:solidFill>
                  <a:srgbClr val="272525"/>
                </a:solidFill>
                <a:latin typeface="Inter" pitchFamily="34" charset="0"/>
                <a:ea typeface="Inter" pitchFamily="34" charset="-122"/>
                <a:cs typeface="Inter" pitchFamily="34" charset="-120"/>
              </a:rPr>
              <a:t>Επιλογή χρόνου ενέργειας</a:t>
            </a:r>
            <a:endParaRPr lang="en-US" sz="1400" dirty="0"/>
          </a:p>
        </p:txBody>
      </p:sp>
      <p:sp>
        <p:nvSpPr>
          <p:cNvPr id="8" name="Text 6"/>
          <p:cNvSpPr/>
          <p:nvPr/>
        </p:nvSpPr>
        <p:spPr>
          <a:xfrm>
            <a:off x="641390" y="3381970"/>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Προσδιορίζουμε το χρονικό πλαίσιο για την εκτέλεση του προγράμματος.</a:t>
            </a:r>
            <a:endParaRPr lang="en-US" sz="1400" dirty="0"/>
          </a:p>
        </p:txBody>
      </p:sp>
      <p:sp>
        <p:nvSpPr>
          <p:cNvPr id="9" name="Text 7"/>
          <p:cNvSpPr/>
          <p:nvPr/>
        </p:nvSpPr>
        <p:spPr>
          <a:xfrm>
            <a:off x="641390" y="3739158"/>
            <a:ext cx="13347621" cy="586264"/>
          </a:xfrm>
          <a:prstGeom prst="rect">
            <a:avLst/>
          </a:prstGeom>
          <a:noFill/>
          <a:ln/>
        </p:spPr>
        <p:txBody>
          <a:bodyPr wrap="squar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Ο χρονικός προσδιορισμός επιτρέπει την απαρίθμηση, κατά χρονολογική σειράκαι κατά τόπο πραγματοποίησης, των διάφορων ενεργειών που προβλέπει το πρόγραμμα</a:t>
            </a:r>
            <a:endParaRPr lang="en-US" sz="1400" dirty="0"/>
          </a:p>
        </p:txBody>
      </p:sp>
      <p:sp>
        <p:nvSpPr>
          <p:cNvPr id="10" name="Text 8"/>
          <p:cNvSpPr/>
          <p:nvPr/>
        </p:nvSpPr>
        <p:spPr>
          <a:xfrm>
            <a:off x="641390" y="4531519"/>
            <a:ext cx="13347621" cy="293132"/>
          </a:xfrm>
          <a:prstGeom prst="rect">
            <a:avLst/>
          </a:prstGeom>
          <a:noFill/>
          <a:ln/>
        </p:spPr>
        <p:txBody>
          <a:bodyPr wrap="none" lIns="0" tIns="0" rIns="0" bIns="0" rtlCol="0" anchor="t"/>
          <a:lstStyle/>
          <a:p>
            <a:pPr marL="0" indent="0">
              <a:lnSpc>
                <a:spcPts val="2300"/>
              </a:lnSpc>
              <a:buNone/>
            </a:pPr>
            <a:r>
              <a:rPr lang="en-US" sz="1400" b="1" kern="0" spc="-29" dirty="0">
                <a:solidFill>
                  <a:srgbClr val="272525"/>
                </a:solidFill>
                <a:latin typeface="Inter" pitchFamily="34" charset="0"/>
                <a:ea typeface="Inter" pitchFamily="34" charset="-122"/>
                <a:cs typeface="Inter" pitchFamily="34" charset="-120"/>
              </a:rPr>
              <a:t>Κατάρτιση προϋπολογισμού δαπανών προγράμματος</a:t>
            </a:r>
            <a:endParaRPr lang="en-US" sz="1400" dirty="0"/>
          </a:p>
        </p:txBody>
      </p:sp>
      <p:sp>
        <p:nvSpPr>
          <p:cNvPr id="11" name="Text 9"/>
          <p:cNvSpPr/>
          <p:nvPr/>
        </p:nvSpPr>
        <p:spPr>
          <a:xfrm>
            <a:off x="641390" y="5030748"/>
            <a:ext cx="13347621" cy="293132"/>
          </a:xfrm>
          <a:prstGeom prst="rect">
            <a:avLst/>
          </a:prstGeom>
          <a:noFill/>
          <a:ln/>
        </p:spPr>
        <p:txBody>
          <a:bodyPr wrap="none" lIns="0" tIns="0" rIns="0" bIns="0" rtlCol="0" anchor="t"/>
          <a:lstStyle/>
          <a:p>
            <a:pPr marL="0" indent="0">
              <a:lnSpc>
                <a:spcPts val="2300"/>
              </a:lnSpc>
              <a:buNone/>
            </a:pPr>
            <a:r>
              <a:rPr lang="en-US" sz="1400" kern="0" spc="-29" dirty="0">
                <a:solidFill>
                  <a:srgbClr val="272525"/>
                </a:solidFill>
                <a:latin typeface="Inter" pitchFamily="34" charset="0"/>
                <a:ea typeface="Inter" pitchFamily="34" charset="-122"/>
                <a:cs typeface="Inter" pitchFamily="34" charset="-120"/>
              </a:rPr>
              <a:t>Κατά τη διαδικασία αυτή πρέπει να λαμβάνονται υπόψη τα εξής:</a:t>
            </a:r>
            <a:endParaRPr lang="en-US" sz="1400" dirty="0"/>
          </a:p>
        </p:txBody>
      </p:sp>
      <p:sp>
        <p:nvSpPr>
          <p:cNvPr id="12" name="Text 10"/>
          <p:cNvSpPr/>
          <p:nvPr/>
        </p:nvSpPr>
        <p:spPr>
          <a:xfrm>
            <a:off x="641390" y="5529977"/>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Το ύψος του προϋπολογισμού, που είναι συνάρτηση του μεγέθους του οργανισμού</a:t>
            </a:r>
            <a:endParaRPr lang="en-US" sz="1400" dirty="0"/>
          </a:p>
        </p:txBody>
      </p:sp>
      <p:sp>
        <p:nvSpPr>
          <p:cNvPr id="13" name="Text 11"/>
          <p:cNvSpPr/>
          <p:nvPr/>
        </p:nvSpPr>
        <p:spPr>
          <a:xfrm>
            <a:off x="641390" y="5887164"/>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Το ύψος της συνολικής δαπάνης.</a:t>
            </a:r>
            <a:endParaRPr lang="en-US" sz="1400" dirty="0"/>
          </a:p>
        </p:txBody>
      </p:sp>
      <p:sp>
        <p:nvSpPr>
          <p:cNvPr id="14" name="Text 12"/>
          <p:cNvSpPr/>
          <p:nvPr/>
        </p:nvSpPr>
        <p:spPr>
          <a:xfrm>
            <a:off x="641390" y="6244352"/>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Ο προϋπολογισμός πρέπει να είναι όσο το δυνατόν πλήρης και ακριβής</a:t>
            </a:r>
            <a:endParaRPr lang="en-US" sz="1400" dirty="0"/>
          </a:p>
        </p:txBody>
      </p:sp>
      <p:sp>
        <p:nvSpPr>
          <p:cNvPr id="15" name="Text 13"/>
          <p:cNvSpPr/>
          <p:nvPr/>
        </p:nvSpPr>
        <p:spPr>
          <a:xfrm>
            <a:off x="641390" y="6601539"/>
            <a:ext cx="13347621" cy="293132"/>
          </a:xfrm>
          <a:prstGeom prst="rect">
            <a:avLst/>
          </a:prstGeom>
          <a:noFill/>
          <a:ln/>
        </p:spPr>
        <p:txBody>
          <a:bodyPr wrap="none" lIns="0" tIns="0" rIns="0" bIns="0" rtlCol="0" anchor="t"/>
          <a:lstStyle/>
          <a:p>
            <a:pPr marL="342900" indent="-342900">
              <a:lnSpc>
                <a:spcPts val="2300"/>
              </a:lnSpc>
              <a:buSzPct val="100000"/>
              <a:buChar char="•"/>
            </a:pPr>
            <a:r>
              <a:rPr lang="en-US" sz="1400" kern="0" spc="-29" dirty="0">
                <a:solidFill>
                  <a:srgbClr val="272525"/>
                </a:solidFill>
                <a:latin typeface="Inter" pitchFamily="34" charset="0"/>
                <a:ea typeface="Inter" pitchFamily="34" charset="-122"/>
                <a:cs typeface="Inter" pitchFamily="34" charset="-120"/>
              </a:rPr>
              <a:t>Ο προϋπολογισμός πρέπει να θεωρείται δυναμικά ανάλογος με τις παρουσιαζόμενες αλλαγές, συνθήκες και καταστάσεις.</a:t>
            </a:r>
            <a:endParaRPr lang="en-US" sz="1400" dirty="0"/>
          </a:p>
        </p:txBody>
      </p:sp>
      <p:sp>
        <p:nvSpPr>
          <p:cNvPr id="16" name="Text 14"/>
          <p:cNvSpPr/>
          <p:nvPr/>
        </p:nvSpPr>
        <p:spPr>
          <a:xfrm>
            <a:off x="641390" y="7265670"/>
            <a:ext cx="6450330" cy="293132"/>
          </a:xfrm>
          <a:prstGeom prst="rect">
            <a:avLst/>
          </a:prstGeom>
          <a:noFill/>
          <a:ln/>
        </p:spPr>
        <p:txBody>
          <a:bodyPr wrap="none" lIns="0" tIns="0" rIns="0" bIns="0" rtlCol="0" anchor="t"/>
          <a:lstStyle/>
          <a:p>
            <a:pPr marL="0" indent="0">
              <a:lnSpc>
                <a:spcPts val="2300"/>
              </a:lnSpc>
              <a:buNone/>
            </a:pPr>
            <a:endParaRPr lang="en-US" sz="1400" dirty="0"/>
          </a:p>
        </p:txBody>
      </p:sp>
      <p:sp>
        <p:nvSpPr>
          <p:cNvPr id="17" name="Text 15"/>
          <p:cNvSpPr/>
          <p:nvPr/>
        </p:nvSpPr>
        <p:spPr>
          <a:xfrm>
            <a:off x="7546300" y="7265670"/>
            <a:ext cx="6450330" cy="293132"/>
          </a:xfrm>
          <a:prstGeom prst="rect">
            <a:avLst/>
          </a:prstGeom>
          <a:noFill/>
          <a:ln/>
        </p:spPr>
        <p:txBody>
          <a:bodyPr wrap="none" lIns="0" tIns="0" rIns="0" bIns="0" rtlCol="0" anchor="t"/>
          <a:lstStyle/>
          <a:p>
            <a:pPr marL="0" indent="0">
              <a:lnSpc>
                <a:spcPts val="2300"/>
              </a:lnSpc>
              <a:buNone/>
            </a:pPr>
            <a:endParaRPr lang="en-US" sz="1400" dirty="0"/>
          </a:p>
        </p:txBody>
      </p:sp>
      <p:sp>
        <p:nvSpPr>
          <p:cNvPr id="19" name="Ορθογώνιο 18">
            <a:extLst>
              <a:ext uri="{FF2B5EF4-FFF2-40B4-BE49-F238E27FC236}">
                <a16:creationId xmlns:a16="http://schemas.microsoft.com/office/drawing/2014/main" id="{7A9B2226-6697-4DF8-BA22-2161CCA84908}"/>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94880"/>
            <a:ext cx="7556421" cy="1559243"/>
          </a:xfrm>
          <a:prstGeom prst="rect">
            <a:avLst/>
          </a:prstGeom>
          <a:noFill/>
          <a:ln/>
        </p:spPr>
        <p:txBody>
          <a:bodyPr wrap="square" lIns="0" tIns="0" rIns="0" bIns="0" rtlCol="0" anchor="t"/>
          <a:lstStyle/>
          <a:p>
            <a:pPr marL="0" indent="0">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Τι είναι ο Προγραμματισμός;</a:t>
            </a:r>
            <a:endParaRPr lang="en-US" sz="4900" dirty="0"/>
          </a:p>
        </p:txBody>
      </p:sp>
      <p:sp>
        <p:nvSpPr>
          <p:cNvPr id="4" name="Text 1"/>
          <p:cNvSpPr/>
          <p:nvPr/>
        </p:nvSpPr>
        <p:spPr>
          <a:xfrm>
            <a:off x="6280190" y="3794284"/>
            <a:ext cx="7556421" cy="254031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Κάθε άτομο ή ομάδα ή οργανισμός καθορίζει ορισμένους στόχους. Για να πραγματοποιηθούν αυτοί οι στόχοι, απαιτείται προγραμματισμός, δηλαδή ένα σύνολο ενεργειών και μέσων υποστήριξης, εφαρμογής και ελέγχου υλοποίησης ενός προγράμματος. Με τον προγραμματισμό </a:t>
            </a:r>
            <a:r>
              <a:rPr lang="en-US" sz="1750" b="1" kern="0" spc="-36" dirty="0">
                <a:solidFill>
                  <a:srgbClr val="272525"/>
                </a:solidFill>
                <a:latin typeface="Inter" pitchFamily="34" charset="0"/>
                <a:ea typeface="Inter" pitchFamily="34" charset="-122"/>
                <a:cs typeface="Inter" pitchFamily="34" charset="-120"/>
              </a:rPr>
              <a:t>προκαθορίζονται</a:t>
            </a:r>
            <a:r>
              <a:rPr lang="en-US" sz="1750" kern="0" spc="-36" dirty="0">
                <a:solidFill>
                  <a:srgbClr val="272525"/>
                </a:solidFill>
                <a:latin typeface="Inter" pitchFamily="34" charset="0"/>
                <a:ea typeface="Inter" pitchFamily="34" charset="-122"/>
                <a:cs typeface="Inter" pitchFamily="34" charset="-120"/>
              </a:rPr>
              <a:t> σαφώς, ακριβώς, πλήρως και με λεπτομέρειες οι μελλοντικοί αντικειμενικοί σκοποί, οι μέθοδοι και τα μέσα δράσης, τα οποία και συντονίζονται ανάλογα.</a:t>
            </a:r>
            <a:endParaRPr lang="en-US" sz="1750" dirty="0"/>
          </a:p>
        </p:txBody>
      </p:sp>
      <p:sp>
        <p:nvSpPr>
          <p:cNvPr id="7" name="Ορθογώνιο 6">
            <a:extLst>
              <a:ext uri="{FF2B5EF4-FFF2-40B4-BE49-F238E27FC236}">
                <a16:creationId xmlns:a16="http://schemas.microsoft.com/office/drawing/2014/main" id="{6D12D89A-121F-42C4-BEA7-EB4B8A3D21DE}"/>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2110" y="714851"/>
            <a:ext cx="6744176" cy="679847"/>
          </a:xfrm>
          <a:prstGeom prst="rect">
            <a:avLst/>
          </a:prstGeom>
          <a:noFill/>
          <a:ln/>
        </p:spPr>
        <p:txBody>
          <a:bodyPr wrap="none" lIns="0" tIns="0" rIns="0" bIns="0" rtlCol="0" anchor="t"/>
          <a:lstStyle/>
          <a:p>
            <a:pPr marL="0" indent="0">
              <a:lnSpc>
                <a:spcPts val="5350"/>
              </a:lnSpc>
              <a:buNone/>
            </a:pPr>
            <a:r>
              <a:rPr lang="en-US" sz="4250" b="1" kern="0" spc="-86" dirty="0">
                <a:solidFill>
                  <a:srgbClr val="F95F88"/>
                </a:solidFill>
                <a:latin typeface="Petrona Bold" pitchFamily="34" charset="0"/>
                <a:ea typeface="Petrona Bold" pitchFamily="34" charset="-122"/>
                <a:cs typeface="Petrona Bold" pitchFamily="34" charset="-120"/>
              </a:rPr>
              <a:t>Στάδια Προγραμματισμού</a:t>
            </a:r>
            <a:endParaRPr lang="en-US" sz="4250" dirty="0"/>
          </a:p>
        </p:txBody>
      </p:sp>
      <p:sp>
        <p:nvSpPr>
          <p:cNvPr id="4" name="Text 1"/>
          <p:cNvSpPr/>
          <p:nvPr/>
        </p:nvSpPr>
        <p:spPr>
          <a:xfrm>
            <a:off x="692110" y="1691283"/>
            <a:ext cx="7759779" cy="316349"/>
          </a:xfrm>
          <a:prstGeom prst="rect">
            <a:avLst/>
          </a:prstGeom>
          <a:noFill/>
          <a:ln/>
        </p:spPr>
        <p:txBody>
          <a:bodyPr wrap="none" lIns="0" tIns="0" rIns="0" bIns="0" rtlCol="0" anchor="t"/>
          <a:lstStyle/>
          <a:p>
            <a:pPr marL="0" indent="0">
              <a:lnSpc>
                <a:spcPts val="2450"/>
              </a:lnSpc>
              <a:buNone/>
            </a:pPr>
            <a:r>
              <a:rPr lang="en-US" sz="1550" kern="0" spc="-31" dirty="0">
                <a:solidFill>
                  <a:srgbClr val="272525"/>
                </a:solidFill>
                <a:latin typeface="Inter" pitchFamily="34" charset="0"/>
                <a:ea typeface="Inter" pitchFamily="34" charset="-122"/>
                <a:cs typeface="Inter" pitchFamily="34" charset="-120"/>
              </a:rPr>
              <a:t>Ο προγραμματισμός στις Δημόσιες Σχέσεις έχει τέσσερα βασικά στάδια.</a:t>
            </a:r>
            <a:endParaRPr lang="en-US" sz="1550" dirty="0"/>
          </a:p>
        </p:txBody>
      </p:sp>
      <p:sp>
        <p:nvSpPr>
          <p:cNvPr id="5" name="Text 2"/>
          <p:cNvSpPr/>
          <p:nvPr/>
        </p:nvSpPr>
        <p:spPr>
          <a:xfrm>
            <a:off x="692110" y="2230041"/>
            <a:ext cx="7759779" cy="316349"/>
          </a:xfrm>
          <a:prstGeom prst="rect">
            <a:avLst/>
          </a:prstGeom>
          <a:noFill/>
          <a:ln/>
        </p:spPr>
        <p:txBody>
          <a:bodyPr wrap="none" lIns="0" tIns="0" rIns="0" bIns="0" rtlCol="0" anchor="t"/>
          <a:lstStyle/>
          <a:p>
            <a:pPr marL="0" indent="0">
              <a:lnSpc>
                <a:spcPts val="2450"/>
              </a:lnSpc>
              <a:buNone/>
            </a:pPr>
            <a:endParaRPr lang="en-US" sz="1550" dirty="0"/>
          </a:p>
        </p:txBody>
      </p:sp>
      <p:pic>
        <p:nvPicPr>
          <p:cNvPr id="6" name="Image 1" descr="preencoded.png"/>
          <p:cNvPicPr>
            <a:picLocks noChangeAspect="1"/>
          </p:cNvPicPr>
          <p:nvPr/>
        </p:nvPicPr>
        <p:blipFill>
          <a:blip r:embed="rId4"/>
          <a:stretch>
            <a:fillRect/>
          </a:stretch>
        </p:blipFill>
        <p:spPr>
          <a:xfrm>
            <a:off x="692110" y="2768798"/>
            <a:ext cx="988695" cy="1186458"/>
          </a:xfrm>
          <a:prstGeom prst="rect">
            <a:avLst/>
          </a:prstGeom>
        </p:spPr>
      </p:pic>
      <p:sp>
        <p:nvSpPr>
          <p:cNvPr id="7" name="Text 3"/>
          <p:cNvSpPr/>
          <p:nvPr/>
        </p:nvSpPr>
        <p:spPr>
          <a:xfrm>
            <a:off x="1977390" y="2966442"/>
            <a:ext cx="2719149" cy="339923"/>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Προπαρασκευή</a:t>
            </a:r>
            <a:endParaRPr lang="en-US" sz="2100" dirty="0"/>
          </a:p>
        </p:txBody>
      </p:sp>
      <p:pic>
        <p:nvPicPr>
          <p:cNvPr id="8" name="Image 2" descr="preencoded.png"/>
          <p:cNvPicPr>
            <a:picLocks noChangeAspect="1"/>
          </p:cNvPicPr>
          <p:nvPr/>
        </p:nvPicPr>
        <p:blipFill>
          <a:blip r:embed="rId5"/>
          <a:stretch>
            <a:fillRect/>
          </a:stretch>
        </p:blipFill>
        <p:spPr>
          <a:xfrm>
            <a:off x="692110" y="3955256"/>
            <a:ext cx="988695" cy="1186458"/>
          </a:xfrm>
          <a:prstGeom prst="rect">
            <a:avLst/>
          </a:prstGeom>
        </p:spPr>
      </p:pic>
      <p:sp>
        <p:nvSpPr>
          <p:cNvPr id="9" name="Text 4"/>
          <p:cNvSpPr/>
          <p:nvPr/>
        </p:nvSpPr>
        <p:spPr>
          <a:xfrm>
            <a:off x="1977390" y="4152900"/>
            <a:ext cx="2719149" cy="339923"/>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Κατάρτιση </a:t>
            </a:r>
            <a:endParaRPr lang="en-US" sz="2100" dirty="0"/>
          </a:p>
        </p:txBody>
      </p:sp>
      <p:pic>
        <p:nvPicPr>
          <p:cNvPr id="10" name="Image 3" descr="preencoded.png"/>
          <p:cNvPicPr>
            <a:picLocks noChangeAspect="1"/>
          </p:cNvPicPr>
          <p:nvPr/>
        </p:nvPicPr>
        <p:blipFill>
          <a:blip r:embed="rId6"/>
          <a:stretch>
            <a:fillRect/>
          </a:stretch>
        </p:blipFill>
        <p:spPr>
          <a:xfrm>
            <a:off x="692110" y="5141714"/>
            <a:ext cx="988695" cy="1186458"/>
          </a:xfrm>
          <a:prstGeom prst="rect">
            <a:avLst/>
          </a:prstGeom>
        </p:spPr>
      </p:pic>
      <p:sp>
        <p:nvSpPr>
          <p:cNvPr id="11" name="Text 5"/>
          <p:cNvSpPr/>
          <p:nvPr/>
        </p:nvSpPr>
        <p:spPr>
          <a:xfrm>
            <a:off x="1977390" y="5339358"/>
            <a:ext cx="2719149" cy="339923"/>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Εφαρμογή </a:t>
            </a:r>
            <a:endParaRPr lang="en-US" sz="2100" dirty="0"/>
          </a:p>
        </p:txBody>
      </p:sp>
      <p:pic>
        <p:nvPicPr>
          <p:cNvPr id="12" name="Image 4" descr="preencoded.png"/>
          <p:cNvPicPr>
            <a:picLocks noChangeAspect="1"/>
          </p:cNvPicPr>
          <p:nvPr/>
        </p:nvPicPr>
        <p:blipFill>
          <a:blip r:embed="rId7"/>
          <a:stretch>
            <a:fillRect/>
          </a:stretch>
        </p:blipFill>
        <p:spPr>
          <a:xfrm>
            <a:off x="692110" y="6328172"/>
            <a:ext cx="988695" cy="1186458"/>
          </a:xfrm>
          <a:prstGeom prst="rect">
            <a:avLst/>
          </a:prstGeom>
        </p:spPr>
      </p:pic>
      <p:sp>
        <p:nvSpPr>
          <p:cNvPr id="13" name="Text 6"/>
          <p:cNvSpPr/>
          <p:nvPr/>
        </p:nvSpPr>
        <p:spPr>
          <a:xfrm>
            <a:off x="1977390" y="6525816"/>
            <a:ext cx="2719149" cy="339923"/>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Αξιολόγηση</a:t>
            </a:r>
            <a:endParaRPr lang="en-US" sz="2100" dirty="0"/>
          </a:p>
        </p:txBody>
      </p:sp>
      <p:sp>
        <p:nvSpPr>
          <p:cNvPr id="14" name="Text 7"/>
          <p:cNvSpPr/>
          <p:nvPr/>
        </p:nvSpPr>
        <p:spPr>
          <a:xfrm>
            <a:off x="1977390" y="6984325"/>
            <a:ext cx="6474500" cy="316349"/>
          </a:xfrm>
          <a:prstGeom prst="rect">
            <a:avLst/>
          </a:prstGeom>
          <a:noFill/>
          <a:ln/>
        </p:spPr>
        <p:txBody>
          <a:bodyPr wrap="none" lIns="0" tIns="0" rIns="0" bIns="0" rtlCol="0" anchor="t"/>
          <a:lstStyle/>
          <a:p>
            <a:pPr marL="0" indent="0" algn="l">
              <a:lnSpc>
                <a:spcPts val="2450"/>
              </a:lnSpc>
              <a:buNone/>
            </a:pP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2358509"/>
            <a:ext cx="6244709" cy="3512582"/>
          </a:xfrm>
          <a:prstGeom prst="rect">
            <a:avLst/>
          </a:prstGeom>
        </p:spPr>
      </p:pic>
      <p:sp>
        <p:nvSpPr>
          <p:cNvPr id="3" name="Text 0"/>
          <p:cNvSpPr/>
          <p:nvPr/>
        </p:nvSpPr>
        <p:spPr>
          <a:xfrm>
            <a:off x="7599521" y="1652707"/>
            <a:ext cx="6244709" cy="2338864"/>
          </a:xfrm>
          <a:prstGeom prst="rect">
            <a:avLst/>
          </a:prstGeom>
          <a:noFill/>
          <a:ln/>
        </p:spPr>
        <p:txBody>
          <a:bodyPr wrap="square" lIns="0" tIns="0" rIns="0" bIns="0" rtlCol="0" anchor="t"/>
          <a:lstStyle/>
          <a:p>
            <a:pPr marL="0" indent="0">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1ο στάδιο: προπαρασκευή προγράμματος </a:t>
            </a:r>
            <a:endParaRPr lang="en-US" sz="4900" dirty="0"/>
          </a:p>
        </p:txBody>
      </p:sp>
      <p:sp>
        <p:nvSpPr>
          <p:cNvPr id="4" name="Text 1"/>
          <p:cNvSpPr/>
          <p:nvPr/>
        </p:nvSpPr>
        <p:spPr>
          <a:xfrm>
            <a:off x="7599521" y="4218384"/>
            <a:ext cx="6244709" cy="362903"/>
          </a:xfrm>
          <a:prstGeom prst="rect">
            <a:avLst/>
          </a:prstGeom>
          <a:noFill/>
          <a:ln/>
        </p:spPr>
        <p:txBody>
          <a:bodyPr wrap="non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Απαιτεί ένα σύνολο ενεργειών: </a:t>
            </a:r>
            <a:endParaRPr lang="en-US" sz="1750" dirty="0"/>
          </a:p>
        </p:txBody>
      </p:sp>
      <p:sp>
        <p:nvSpPr>
          <p:cNvPr id="5" name="Text 2"/>
          <p:cNvSpPr/>
          <p:nvPr/>
        </p:nvSpPr>
        <p:spPr>
          <a:xfrm>
            <a:off x="7599521" y="4785360"/>
            <a:ext cx="6244709" cy="362903"/>
          </a:xfrm>
          <a:prstGeom prst="rect">
            <a:avLst/>
          </a:prstGeom>
          <a:noFill/>
          <a:ln/>
        </p:spPr>
        <p:txBody>
          <a:bodyPr wrap="none" lIns="0" tIns="0" rIns="0" bIns="0" rtlCol="0" anchor="t"/>
          <a:lstStyle/>
          <a:p>
            <a:pPr marL="342900" indent="-342900">
              <a:lnSpc>
                <a:spcPts val="2850"/>
              </a:lnSpc>
              <a:buSzPct val="100000"/>
              <a:buFont typeface="+mj-lt"/>
              <a:buAutoNum type="arabicPeriod"/>
            </a:pPr>
            <a:r>
              <a:rPr lang="en-US" sz="1750" kern="0" spc="-36" dirty="0">
                <a:solidFill>
                  <a:srgbClr val="272525"/>
                </a:solidFill>
                <a:latin typeface="Inter" pitchFamily="34" charset="0"/>
                <a:ea typeface="Inter" pitchFamily="34" charset="-122"/>
                <a:cs typeface="Inter" pitchFamily="34" charset="-120"/>
              </a:rPr>
              <a:t>συγκέντρωση πληροφοριών </a:t>
            </a:r>
            <a:endParaRPr lang="en-US" sz="1750" dirty="0"/>
          </a:p>
        </p:txBody>
      </p:sp>
      <p:sp>
        <p:nvSpPr>
          <p:cNvPr id="6" name="Text 3"/>
          <p:cNvSpPr/>
          <p:nvPr/>
        </p:nvSpPr>
        <p:spPr>
          <a:xfrm>
            <a:off x="7599521" y="5227558"/>
            <a:ext cx="6244709" cy="362903"/>
          </a:xfrm>
          <a:prstGeom prst="rect">
            <a:avLst/>
          </a:prstGeom>
          <a:noFill/>
          <a:ln/>
        </p:spPr>
        <p:txBody>
          <a:bodyPr wrap="none" lIns="0" tIns="0" rIns="0" bIns="0" rtlCol="0" anchor="t"/>
          <a:lstStyle/>
          <a:p>
            <a:pPr marL="342900" indent="-342900">
              <a:lnSpc>
                <a:spcPts val="2850"/>
              </a:lnSpc>
              <a:buSzPct val="100000"/>
              <a:buFont typeface="+mj-lt"/>
              <a:buAutoNum type="arabicPeriod" startAt="2"/>
            </a:pPr>
            <a:r>
              <a:rPr lang="en-US" sz="1750" kern="0" spc="-36" dirty="0">
                <a:solidFill>
                  <a:srgbClr val="272525"/>
                </a:solidFill>
                <a:latin typeface="Inter" pitchFamily="34" charset="0"/>
                <a:ea typeface="Inter" pitchFamily="34" charset="-122"/>
                <a:cs typeface="Inter" pitchFamily="34" charset="-120"/>
              </a:rPr>
              <a:t>γνώση του αντικειμένου</a:t>
            </a:r>
            <a:endParaRPr lang="en-US" sz="1750" dirty="0"/>
          </a:p>
        </p:txBody>
      </p:sp>
      <p:sp>
        <p:nvSpPr>
          <p:cNvPr id="7" name="Text 4"/>
          <p:cNvSpPr/>
          <p:nvPr/>
        </p:nvSpPr>
        <p:spPr>
          <a:xfrm>
            <a:off x="7599521" y="5669756"/>
            <a:ext cx="6244709" cy="362903"/>
          </a:xfrm>
          <a:prstGeom prst="rect">
            <a:avLst/>
          </a:prstGeom>
          <a:noFill/>
          <a:ln/>
        </p:spPr>
        <p:txBody>
          <a:bodyPr wrap="none" lIns="0" tIns="0" rIns="0" bIns="0" rtlCol="0" anchor="t"/>
          <a:lstStyle/>
          <a:p>
            <a:pPr marL="342900" indent="-342900">
              <a:lnSpc>
                <a:spcPts val="2850"/>
              </a:lnSpc>
              <a:buSzPct val="100000"/>
              <a:buFont typeface="+mj-lt"/>
              <a:buAutoNum type="arabicPeriod" startAt="3"/>
            </a:pPr>
            <a:r>
              <a:rPr lang="en-US" sz="1750" kern="0" spc="-36" dirty="0">
                <a:solidFill>
                  <a:srgbClr val="272525"/>
                </a:solidFill>
                <a:latin typeface="Inter" pitchFamily="34" charset="0"/>
                <a:ea typeface="Inter" pitchFamily="34" charset="-122"/>
                <a:cs typeface="Inter" pitchFamily="34" charset="-120"/>
              </a:rPr>
              <a:t>δημιουργία της εικόνας </a:t>
            </a:r>
            <a:endParaRPr lang="en-US" sz="1750" dirty="0"/>
          </a:p>
        </p:txBody>
      </p:sp>
      <p:sp>
        <p:nvSpPr>
          <p:cNvPr id="8" name="Text 5"/>
          <p:cNvSpPr/>
          <p:nvPr/>
        </p:nvSpPr>
        <p:spPr>
          <a:xfrm>
            <a:off x="7599521" y="6236732"/>
            <a:ext cx="624470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10" name="Ορθογώνιο 9">
            <a:extLst>
              <a:ext uri="{FF2B5EF4-FFF2-40B4-BE49-F238E27FC236}">
                <a16:creationId xmlns:a16="http://schemas.microsoft.com/office/drawing/2014/main" id="{487ABD00-BC5A-42CF-BB98-C5D0C8655F46}"/>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1511" y="1027747"/>
            <a:ext cx="7179112" cy="649724"/>
          </a:xfrm>
          <a:prstGeom prst="rect">
            <a:avLst/>
          </a:prstGeom>
          <a:noFill/>
          <a:ln/>
        </p:spPr>
        <p:txBody>
          <a:bodyPr wrap="none" lIns="0" tIns="0" rIns="0" bIns="0" rtlCol="0" anchor="t"/>
          <a:lstStyle/>
          <a:p>
            <a:pPr marL="0" indent="0">
              <a:lnSpc>
                <a:spcPts val="5100"/>
              </a:lnSpc>
              <a:buNone/>
            </a:pPr>
            <a:r>
              <a:rPr lang="en-US" sz="4050" b="1" kern="0" spc="-82" dirty="0">
                <a:solidFill>
                  <a:srgbClr val="F95F88"/>
                </a:solidFill>
                <a:latin typeface="Petrona Bold" pitchFamily="34" charset="0"/>
                <a:ea typeface="Petrona Bold" pitchFamily="34" charset="-122"/>
                <a:cs typeface="Petrona Bold" pitchFamily="34" charset="-120"/>
              </a:rPr>
              <a:t>Συγκέντρωση Πληροφοριών</a:t>
            </a:r>
            <a:endParaRPr lang="en-US" sz="4050" dirty="0"/>
          </a:p>
        </p:txBody>
      </p:sp>
      <p:sp>
        <p:nvSpPr>
          <p:cNvPr id="4" name="Text 1"/>
          <p:cNvSpPr/>
          <p:nvPr/>
        </p:nvSpPr>
        <p:spPr>
          <a:xfrm>
            <a:off x="661511" y="1960959"/>
            <a:ext cx="7820978" cy="604838"/>
          </a:xfrm>
          <a:prstGeom prst="rect">
            <a:avLst/>
          </a:prstGeom>
          <a:noFill/>
          <a:ln/>
        </p:spPr>
        <p:txBody>
          <a:bodyPr wrap="square" lIns="0" tIns="0" rIns="0" bIns="0" rtlCol="0" anchor="t"/>
          <a:lstStyle/>
          <a:p>
            <a:pPr marL="0" indent="0">
              <a:lnSpc>
                <a:spcPts val="2350"/>
              </a:lnSpc>
              <a:buNone/>
            </a:pPr>
            <a:r>
              <a:rPr lang="en-US" sz="1450" kern="0" spc="-30" dirty="0">
                <a:solidFill>
                  <a:srgbClr val="272525"/>
                </a:solidFill>
                <a:latin typeface="Inter" pitchFamily="34" charset="0"/>
                <a:ea typeface="Inter" pitchFamily="34" charset="-122"/>
                <a:cs typeface="Inter" pitchFamily="34" charset="-120"/>
              </a:rPr>
              <a:t>Η πρώτη ενέργεια κατά το στάδιο της προπαρασκευής του προγράμματος είναι η συγκέντρωση των απαιτούμενων στοιχείων. Τα στοιχεία αυτά είναι:</a:t>
            </a:r>
            <a:endParaRPr lang="en-US" sz="1450" dirty="0"/>
          </a:p>
        </p:txBody>
      </p:sp>
      <p:sp>
        <p:nvSpPr>
          <p:cNvPr id="5" name="Shape 2"/>
          <p:cNvSpPr/>
          <p:nvPr/>
        </p:nvSpPr>
        <p:spPr>
          <a:xfrm>
            <a:off x="661511" y="2991088"/>
            <a:ext cx="425291" cy="425291"/>
          </a:xfrm>
          <a:prstGeom prst="roundRect">
            <a:avLst>
              <a:gd name="adj" fmla="val 18667"/>
            </a:avLst>
          </a:prstGeom>
          <a:solidFill>
            <a:srgbClr val="E0D7F4"/>
          </a:solidFill>
          <a:ln w="7620">
            <a:solidFill>
              <a:srgbClr val="C6BDDA"/>
            </a:solidFill>
            <a:prstDash val="solid"/>
          </a:ln>
        </p:spPr>
      </p:sp>
      <p:sp>
        <p:nvSpPr>
          <p:cNvPr id="6" name="Text 3"/>
          <p:cNvSpPr/>
          <p:nvPr/>
        </p:nvSpPr>
        <p:spPr>
          <a:xfrm>
            <a:off x="810458" y="3047762"/>
            <a:ext cx="127278" cy="311944"/>
          </a:xfrm>
          <a:prstGeom prst="rect">
            <a:avLst/>
          </a:prstGeom>
          <a:noFill/>
          <a:ln/>
        </p:spPr>
        <p:txBody>
          <a:bodyPr wrap="none" lIns="0" tIns="0" rIns="0" bIns="0" rtlCol="0" anchor="t"/>
          <a:lstStyle/>
          <a:p>
            <a:pPr marL="0" indent="0" algn="ctr">
              <a:lnSpc>
                <a:spcPts val="2450"/>
              </a:lnSpc>
              <a:buNone/>
            </a:pPr>
            <a:r>
              <a:rPr lang="en-US" sz="2450" b="1" kern="0" spc="-49" dirty="0">
                <a:solidFill>
                  <a:srgbClr val="272525"/>
                </a:solidFill>
                <a:latin typeface="Petrona Bold" pitchFamily="34" charset="0"/>
                <a:ea typeface="Petrona Bold" pitchFamily="34" charset="-122"/>
                <a:cs typeface="Petrona Bold" pitchFamily="34" charset="-120"/>
              </a:rPr>
              <a:t>1</a:t>
            </a:r>
            <a:endParaRPr lang="en-US" sz="2450" dirty="0"/>
          </a:p>
        </p:txBody>
      </p:sp>
      <p:sp>
        <p:nvSpPr>
          <p:cNvPr id="7" name="Text 4"/>
          <p:cNvSpPr/>
          <p:nvPr/>
        </p:nvSpPr>
        <p:spPr>
          <a:xfrm>
            <a:off x="1275755" y="2991088"/>
            <a:ext cx="3201829" cy="974408"/>
          </a:xfrm>
          <a:prstGeom prst="rect">
            <a:avLst/>
          </a:prstGeom>
          <a:noFill/>
          <a:ln/>
        </p:spPr>
        <p:txBody>
          <a:bodyPr wrap="square" lIns="0" tIns="0" rIns="0" bIns="0" rtlCol="0" anchor="t"/>
          <a:lstStyle/>
          <a:p>
            <a:pPr marL="0" indent="0">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Γενικά στοιχεία για το αντικείμενο των Δημόσιων Σχέσεων.</a:t>
            </a:r>
            <a:endParaRPr lang="en-US" sz="2000" dirty="0"/>
          </a:p>
        </p:txBody>
      </p:sp>
      <p:sp>
        <p:nvSpPr>
          <p:cNvPr id="8" name="Shape 5"/>
          <p:cNvSpPr/>
          <p:nvPr/>
        </p:nvSpPr>
        <p:spPr>
          <a:xfrm>
            <a:off x="4666536" y="2991088"/>
            <a:ext cx="425291" cy="425291"/>
          </a:xfrm>
          <a:prstGeom prst="roundRect">
            <a:avLst>
              <a:gd name="adj" fmla="val 18667"/>
            </a:avLst>
          </a:prstGeom>
          <a:solidFill>
            <a:srgbClr val="E0D7F4"/>
          </a:solidFill>
          <a:ln w="7620">
            <a:solidFill>
              <a:srgbClr val="C6BDDA"/>
            </a:solidFill>
            <a:prstDash val="solid"/>
          </a:ln>
        </p:spPr>
      </p:sp>
      <p:sp>
        <p:nvSpPr>
          <p:cNvPr id="9" name="Text 6"/>
          <p:cNvSpPr/>
          <p:nvPr/>
        </p:nvSpPr>
        <p:spPr>
          <a:xfrm>
            <a:off x="4793813" y="3047762"/>
            <a:ext cx="170617" cy="311944"/>
          </a:xfrm>
          <a:prstGeom prst="rect">
            <a:avLst/>
          </a:prstGeom>
          <a:noFill/>
          <a:ln/>
        </p:spPr>
        <p:txBody>
          <a:bodyPr wrap="none" lIns="0" tIns="0" rIns="0" bIns="0" rtlCol="0" anchor="t"/>
          <a:lstStyle/>
          <a:p>
            <a:pPr marL="0" indent="0" algn="ctr">
              <a:lnSpc>
                <a:spcPts val="2450"/>
              </a:lnSpc>
              <a:buNone/>
            </a:pPr>
            <a:r>
              <a:rPr lang="en-US" sz="2450" b="1" kern="0" spc="-49" dirty="0">
                <a:solidFill>
                  <a:srgbClr val="272525"/>
                </a:solidFill>
                <a:latin typeface="Petrona Bold" pitchFamily="34" charset="0"/>
                <a:ea typeface="Petrona Bold" pitchFamily="34" charset="-122"/>
                <a:cs typeface="Petrona Bold" pitchFamily="34" charset="-120"/>
              </a:rPr>
              <a:t>2</a:t>
            </a:r>
            <a:endParaRPr lang="en-US" sz="2450" dirty="0"/>
          </a:p>
        </p:txBody>
      </p:sp>
      <p:sp>
        <p:nvSpPr>
          <p:cNvPr id="10" name="Text 7"/>
          <p:cNvSpPr/>
          <p:nvPr/>
        </p:nvSpPr>
        <p:spPr>
          <a:xfrm>
            <a:off x="5280779" y="2991088"/>
            <a:ext cx="3201829" cy="974408"/>
          </a:xfrm>
          <a:prstGeom prst="rect">
            <a:avLst/>
          </a:prstGeom>
          <a:noFill/>
          <a:ln/>
        </p:spPr>
        <p:txBody>
          <a:bodyPr wrap="square" lIns="0" tIns="0" rIns="0" bIns="0" rtlCol="0" anchor="t"/>
          <a:lstStyle/>
          <a:p>
            <a:pPr marL="0" indent="0">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Ειδικά στοιχεία για το πρόγραμμα (οικονομικά, τεχνικά, κοινωνικά).</a:t>
            </a:r>
            <a:endParaRPr lang="en-US" sz="2000" dirty="0"/>
          </a:p>
        </p:txBody>
      </p:sp>
      <p:sp>
        <p:nvSpPr>
          <p:cNvPr id="11" name="Shape 8"/>
          <p:cNvSpPr/>
          <p:nvPr/>
        </p:nvSpPr>
        <p:spPr>
          <a:xfrm>
            <a:off x="661511" y="4367093"/>
            <a:ext cx="425291" cy="425291"/>
          </a:xfrm>
          <a:prstGeom prst="roundRect">
            <a:avLst>
              <a:gd name="adj" fmla="val 18667"/>
            </a:avLst>
          </a:prstGeom>
          <a:solidFill>
            <a:srgbClr val="E0D7F4"/>
          </a:solidFill>
          <a:ln w="7620">
            <a:solidFill>
              <a:srgbClr val="C6BDDA"/>
            </a:solidFill>
            <a:prstDash val="solid"/>
          </a:ln>
        </p:spPr>
      </p:sp>
      <p:sp>
        <p:nvSpPr>
          <p:cNvPr id="12" name="Text 9"/>
          <p:cNvSpPr/>
          <p:nvPr/>
        </p:nvSpPr>
        <p:spPr>
          <a:xfrm>
            <a:off x="789027" y="4423767"/>
            <a:ext cx="170259" cy="311944"/>
          </a:xfrm>
          <a:prstGeom prst="rect">
            <a:avLst/>
          </a:prstGeom>
          <a:noFill/>
          <a:ln/>
        </p:spPr>
        <p:txBody>
          <a:bodyPr wrap="none" lIns="0" tIns="0" rIns="0" bIns="0" rtlCol="0" anchor="t"/>
          <a:lstStyle/>
          <a:p>
            <a:pPr marL="0" indent="0" algn="ctr">
              <a:lnSpc>
                <a:spcPts val="2450"/>
              </a:lnSpc>
              <a:buNone/>
            </a:pPr>
            <a:r>
              <a:rPr lang="en-US" sz="2450" b="1" kern="0" spc="-49" dirty="0">
                <a:solidFill>
                  <a:srgbClr val="272525"/>
                </a:solidFill>
                <a:latin typeface="Petrona Bold" pitchFamily="34" charset="0"/>
                <a:ea typeface="Petrona Bold" pitchFamily="34" charset="-122"/>
                <a:cs typeface="Petrona Bold" pitchFamily="34" charset="-120"/>
              </a:rPr>
              <a:t>3</a:t>
            </a:r>
            <a:endParaRPr lang="en-US" sz="2450" dirty="0"/>
          </a:p>
        </p:txBody>
      </p:sp>
      <p:sp>
        <p:nvSpPr>
          <p:cNvPr id="13" name="Text 10"/>
          <p:cNvSpPr/>
          <p:nvPr/>
        </p:nvSpPr>
        <p:spPr>
          <a:xfrm>
            <a:off x="1275755" y="4367093"/>
            <a:ext cx="3201829" cy="1299210"/>
          </a:xfrm>
          <a:prstGeom prst="rect">
            <a:avLst/>
          </a:prstGeom>
          <a:noFill/>
          <a:ln/>
        </p:spPr>
        <p:txBody>
          <a:bodyPr wrap="square" lIns="0" tIns="0" rIns="0" bIns="0" rtlCol="0" anchor="t"/>
          <a:lstStyle/>
          <a:p>
            <a:pPr marL="0" indent="0">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Πληροφορίες για το κοινό στο οποίο απευθύνεται το πρόγραμμα.</a:t>
            </a:r>
            <a:endParaRPr lang="en-US" sz="2000" dirty="0"/>
          </a:p>
        </p:txBody>
      </p:sp>
      <p:sp>
        <p:nvSpPr>
          <p:cNvPr id="14" name="Shape 11"/>
          <p:cNvSpPr/>
          <p:nvPr/>
        </p:nvSpPr>
        <p:spPr>
          <a:xfrm>
            <a:off x="4666536" y="4367093"/>
            <a:ext cx="425291" cy="425291"/>
          </a:xfrm>
          <a:prstGeom prst="roundRect">
            <a:avLst>
              <a:gd name="adj" fmla="val 18667"/>
            </a:avLst>
          </a:prstGeom>
          <a:solidFill>
            <a:srgbClr val="E0D7F4"/>
          </a:solidFill>
          <a:ln w="7620">
            <a:solidFill>
              <a:srgbClr val="C6BDDA"/>
            </a:solidFill>
            <a:prstDash val="solid"/>
          </a:ln>
        </p:spPr>
      </p:sp>
      <p:sp>
        <p:nvSpPr>
          <p:cNvPr id="15" name="Text 12"/>
          <p:cNvSpPr/>
          <p:nvPr/>
        </p:nvSpPr>
        <p:spPr>
          <a:xfrm>
            <a:off x="4798219" y="4423767"/>
            <a:ext cx="161925" cy="311944"/>
          </a:xfrm>
          <a:prstGeom prst="rect">
            <a:avLst/>
          </a:prstGeom>
          <a:noFill/>
          <a:ln/>
        </p:spPr>
        <p:txBody>
          <a:bodyPr wrap="none" lIns="0" tIns="0" rIns="0" bIns="0" rtlCol="0" anchor="t"/>
          <a:lstStyle/>
          <a:p>
            <a:pPr marL="0" indent="0" algn="ctr">
              <a:lnSpc>
                <a:spcPts val="2450"/>
              </a:lnSpc>
              <a:buNone/>
            </a:pPr>
            <a:r>
              <a:rPr lang="en-US" sz="2450" b="1" kern="0" spc="-49" dirty="0">
                <a:solidFill>
                  <a:srgbClr val="272525"/>
                </a:solidFill>
                <a:latin typeface="Petrona Bold" pitchFamily="34" charset="0"/>
                <a:ea typeface="Petrona Bold" pitchFamily="34" charset="-122"/>
                <a:cs typeface="Petrona Bold" pitchFamily="34" charset="-120"/>
              </a:rPr>
              <a:t>4</a:t>
            </a:r>
            <a:endParaRPr lang="en-US" sz="2450" dirty="0"/>
          </a:p>
        </p:txBody>
      </p:sp>
      <p:sp>
        <p:nvSpPr>
          <p:cNvPr id="16" name="Text 13"/>
          <p:cNvSpPr/>
          <p:nvPr/>
        </p:nvSpPr>
        <p:spPr>
          <a:xfrm>
            <a:off x="5280779" y="4367093"/>
            <a:ext cx="3201829" cy="1299210"/>
          </a:xfrm>
          <a:prstGeom prst="rect">
            <a:avLst/>
          </a:prstGeom>
          <a:noFill/>
          <a:ln/>
        </p:spPr>
        <p:txBody>
          <a:bodyPr wrap="square" lIns="0" tIns="0" rIns="0" bIns="0" rtlCol="0" anchor="t"/>
          <a:lstStyle/>
          <a:p>
            <a:pPr marL="0" indent="0">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Στοιχεία για τη δράση και την κατάσταση των ανταγωνιστικών επιχειρήσεων</a:t>
            </a:r>
            <a:endParaRPr lang="en-US" sz="2000" dirty="0"/>
          </a:p>
        </p:txBody>
      </p:sp>
      <p:sp>
        <p:nvSpPr>
          <p:cNvPr id="17" name="Text 14"/>
          <p:cNvSpPr/>
          <p:nvPr/>
        </p:nvSpPr>
        <p:spPr>
          <a:xfrm>
            <a:off x="5280779" y="5779651"/>
            <a:ext cx="3201829" cy="302419"/>
          </a:xfrm>
          <a:prstGeom prst="rect">
            <a:avLst/>
          </a:prstGeom>
          <a:noFill/>
          <a:ln/>
        </p:spPr>
        <p:txBody>
          <a:bodyPr wrap="none" lIns="0" tIns="0" rIns="0" bIns="0" rtlCol="0" anchor="t"/>
          <a:lstStyle/>
          <a:p>
            <a:pPr marL="0" indent="0">
              <a:lnSpc>
                <a:spcPts val="2350"/>
              </a:lnSpc>
              <a:buNone/>
            </a:pPr>
            <a:endParaRPr lang="en-US" sz="1450" dirty="0"/>
          </a:p>
        </p:txBody>
      </p:sp>
      <p:sp>
        <p:nvSpPr>
          <p:cNvPr id="18" name="Shape 15"/>
          <p:cNvSpPr/>
          <p:nvPr/>
        </p:nvSpPr>
        <p:spPr>
          <a:xfrm>
            <a:off x="661511" y="6483668"/>
            <a:ext cx="425291" cy="425291"/>
          </a:xfrm>
          <a:prstGeom prst="roundRect">
            <a:avLst>
              <a:gd name="adj" fmla="val 18667"/>
            </a:avLst>
          </a:prstGeom>
          <a:solidFill>
            <a:srgbClr val="E0D7F4"/>
          </a:solidFill>
          <a:ln w="7620">
            <a:solidFill>
              <a:srgbClr val="C6BDDA"/>
            </a:solidFill>
            <a:prstDash val="solid"/>
          </a:ln>
        </p:spPr>
      </p:sp>
      <p:sp>
        <p:nvSpPr>
          <p:cNvPr id="19" name="Text 16"/>
          <p:cNvSpPr/>
          <p:nvPr/>
        </p:nvSpPr>
        <p:spPr>
          <a:xfrm>
            <a:off x="788670" y="6540341"/>
            <a:ext cx="170974" cy="311944"/>
          </a:xfrm>
          <a:prstGeom prst="rect">
            <a:avLst/>
          </a:prstGeom>
          <a:noFill/>
          <a:ln/>
        </p:spPr>
        <p:txBody>
          <a:bodyPr wrap="none" lIns="0" tIns="0" rIns="0" bIns="0" rtlCol="0" anchor="t"/>
          <a:lstStyle/>
          <a:p>
            <a:pPr marL="0" indent="0" algn="ctr">
              <a:lnSpc>
                <a:spcPts val="2450"/>
              </a:lnSpc>
              <a:buNone/>
            </a:pPr>
            <a:r>
              <a:rPr lang="en-US" sz="2450" b="1" kern="0" spc="-49" dirty="0">
                <a:solidFill>
                  <a:srgbClr val="272525"/>
                </a:solidFill>
                <a:latin typeface="Petrona Bold" pitchFamily="34" charset="0"/>
                <a:ea typeface="Petrona Bold" pitchFamily="34" charset="-122"/>
                <a:cs typeface="Petrona Bold" pitchFamily="34" charset="-120"/>
              </a:rPr>
              <a:t>5</a:t>
            </a:r>
            <a:endParaRPr lang="en-US" sz="2450" dirty="0"/>
          </a:p>
        </p:txBody>
      </p:sp>
      <p:sp>
        <p:nvSpPr>
          <p:cNvPr id="20" name="Text 17"/>
          <p:cNvSpPr/>
          <p:nvPr/>
        </p:nvSpPr>
        <p:spPr>
          <a:xfrm>
            <a:off x="1275755" y="6483668"/>
            <a:ext cx="7206734" cy="302419"/>
          </a:xfrm>
          <a:prstGeom prst="rect">
            <a:avLst/>
          </a:prstGeom>
          <a:noFill/>
          <a:ln/>
        </p:spPr>
        <p:txBody>
          <a:bodyPr wrap="none" lIns="0" tIns="0" rIns="0" bIns="0" rtlCol="0" anchor="t"/>
          <a:lstStyle/>
          <a:p>
            <a:pPr marL="0" indent="0">
              <a:lnSpc>
                <a:spcPts val="2350"/>
              </a:lnSpc>
              <a:buNone/>
            </a:pPr>
            <a:r>
              <a:rPr lang="en-US" sz="1450" b="1" kern="0" spc="-30" dirty="0">
                <a:solidFill>
                  <a:srgbClr val="272525"/>
                </a:solidFill>
                <a:latin typeface="Inter" pitchFamily="34" charset="0"/>
                <a:ea typeface="Inter" pitchFamily="34" charset="-122"/>
                <a:cs typeface="Inter" pitchFamily="34" charset="-120"/>
              </a:rPr>
              <a:t>Στοιχεία για τα μέσα επικοινωνίας που θα χρησιμοποιηθούν.</a:t>
            </a:r>
            <a:endParaRPr lang="en-US" sz="1450" dirty="0"/>
          </a:p>
        </p:txBody>
      </p:sp>
      <p:sp>
        <p:nvSpPr>
          <p:cNvPr id="21" name="Text 18"/>
          <p:cNvSpPr/>
          <p:nvPr/>
        </p:nvSpPr>
        <p:spPr>
          <a:xfrm>
            <a:off x="1275755" y="6899434"/>
            <a:ext cx="7206734" cy="302419"/>
          </a:xfrm>
          <a:prstGeom prst="rect">
            <a:avLst/>
          </a:prstGeom>
          <a:noFill/>
          <a:ln/>
        </p:spPr>
        <p:txBody>
          <a:bodyPr wrap="none" lIns="0" tIns="0" rIns="0" bIns="0" rtlCol="0" anchor="t"/>
          <a:lstStyle/>
          <a:p>
            <a:pPr marL="0" indent="0">
              <a:lnSpc>
                <a:spcPts val="2350"/>
              </a:lnSpc>
              <a:buNone/>
            </a:pP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485305"/>
            <a:ext cx="7468314" cy="779621"/>
          </a:xfrm>
          <a:prstGeom prst="rect">
            <a:avLst/>
          </a:prstGeom>
          <a:noFill/>
          <a:ln/>
        </p:spPr>
        <p:txBody>
          <a:bodyPr wrap="none" lIns="0" tIns="0" rIns="0" bIns="0" rtlCol="0" anchor="t"/>
          <a:lstStyle/>
          <a:p>
            <a:pPr marL="0" indent="0">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Γνώση του Αντικειμένου</a:t>
            </a:r>
            <a:endParaRPr lang="en-US" sz="4900" dirty="0"/>
          </a:p>
        </p:txBody>
      </p:sp>
      <p:sp>
        <p:nvSpPr>
          <p:cNvPr id="3" name="Text 1"/>
          <p:cNvSpPr/>
          <p:nvPr/>
        </p:nvSpPr>
        <p:spPr>
          <a:xfrm>
            <a:off x="793790" y="2718554"/>
            <a:ext cx="130428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Μετά τη συγκέντρωση των απαιτούμενων στοιχείων η ενέργεια που ακολουθεί είναι η «γνώση» του αντικειμένου των δημοσίων σχέσεων.</a:t>
            </a:r>
            <a:endParaRPr lang="en-US" sz="1750" dirty="0"/>
          </a:p>
        </p:txBody>
      </p:sp>
      <p:sp>
        <p:nvSpPr>
          <p:cNvPr id="4" name="Text 2"/>
          <p:cNvSpPr/>
          <p:nvPr/>
        </p:nvSpPr>
        <p:spPr>
          <a:xfrm>
            <a:off x="793790" y="3699510"/>
            <a:ext cx="13042821" cy="362903"/>
          </a:xfrm>
          <a:prstGeom prst="rect">
            <a:avLst/>
          </a:prstGeom>
          <a:noFill/>
          <a:ln/>
        </p:spPr>
        <p:txBody>
          <a:bodyPr wrap="none" lIns="0" tIns="0" rIns="0" bIns="0" rtlCol="0" anchor="t"/>
          <a:lstStyle/>
          <a:p>
            <a:pPr marL="0" indent="0">
              <a:lnSpc>
                <a:spcPts val="2850"/>
              </a:lnSpc>
              <a:buNone/>
            </a:pPr>
            <a:r>
              <a:rPr lang="en-US" sz="1750" b="1" u="sng" kern="0" spc="-36" dirty="0">
                <a:solidFill>
                  <a:srgbClr val="272525"/>
                </a:solidFill>
                <a:latin typeface="Inter" pitchFamily="34" charset="0"/>
                <a:ea typeface="Inter" pitchFamily="34" charset="-122"/>
                <a:cs typeface="Inter" pitchFamily="34" charset="-120"/>
              </a:rPr>
              <a:t>Επιδιώκει</a:t>
            </a:r>
            <a:r>
              <a:rPr lang="en-US" sz="1750" kern="0" spc="-36" dirty="0">
                <a:solidFill>
                  <a:srgbClr val="272525"/>
                </a:solidFill>
                <a:latin typeface="Inter" pitchFamily="34" charset="0"/>
                <a:ea typeface="Inter" pitchFamily="34" charset="-122"/>
                <a:cs typeface="Inter" pitchFamily="34" charset="-120"/>
              </a:rPr>
              <a:t>:</a:t>
            </a:r>
            <a:endParaRPr lang="en-US" sz="1750" dirty="0"/>
          </a:p>
        </p:txBody>
      </p:sp>
      <p:sp>
        <p:nvSpPr>
          <p:cNvPr id="5" name="Text 3"/>
          <p:cNvSpPr/>
          <p:nvPr/>
        </p:nvSpPr>
        <p:spPr>
          <a:xfrm>
            <a:off x="793790" y="4521637"/>
            <a:ext cx="2845594"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Κατανόηση των γεγονότων, δυνατοτήτων και προοπτικών.</a:t>
            </a:r>
            <a:endParaRPr lang="en-US" sz="1750" dirty="0"/>
          </a:p>
        </p:txBody>
      </p:sp>
      <p:sp>
        <p:nvSpPr>
          <p:cNvPr id="6" name="Text 4"/>
          <p:cNvSpPr/>
          <p:nvPr/>
        </p:nvSpPr>
        <p:spPr>
          <a:xfrm>
            <a:off x="4200406" y="4521637"/>
            <a:ext cx="2845594"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Εντοπισμός αδυναμιών (οικονομικές, τεχνικές, κοινωνικές).</a:t>
            </a:r>
            <a:endParaRPr lang="en-US" sz="1750" dirty="0"/>
          </a:p>
        </p:txBody>
      </p:sp>
      <p:sp>
        <p:nvSpPr>
          <p:cNvPr id="7" name="Text 5"/>
          <p:cNvSpPr/>
          <p:nvPr/>
        </p:nvSpPr>
        <p:spPr>
          <a:xfrm>
            <a:off x="4200406" y="5814417"/>
            <a:ext cx="2845594"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6"/>
          <p:cNvSpPr/>
          <p:nvPr/>
        </p:nvSpPr>
        <p:spPr>
          <a:xfrm>
            <a:off x="7607022" y="4521637"/>
            <a:ext cx="2845594"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Ανάλυση πλεονεκτημάτων και μειονεκτημάτων σε σχέση με ανταγωνιστικά προγράμματα.</a:t>
            </a:r>
            <a:endParaRPr lang="en-US" sz="1750" dirty="0"/>
          </a:p>
        </p:txBody>
      </p:sp>
      <p:sp>
        <p:nvSpPr>
          <p:cNvPr id="9" name="Text 7"/>
          <p:cNvSpPr/>
          <p:nvPr/>
        </p:nvSpPr>
        <p:spPr>
          <a:xfrm>
            <a:off x="11013638" y="4521637"/>
            <a:ext cx="2845594"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Τον καθορισμό στρατηγικών αντιμετώπισης πιθανών δυσκολιών.</a:t>
            </a:r>
            <a:endParaRPr lang="en-US" sz="1750" dirty="0"/>
          </a:p>
        </p:txBody>
      </p:sp>
      <p:sp>
        <p:nvSpPr>
          <p:cNvPr id="10" name="Text 8"/>
          <p:cNvSpPr/>
          <p:nvPr/>
        </p:nvSpPr>
        <p:spPr>
          <a:xfrm>
            <a:off x="11013638" y="6177320"/>
            <a:ext cx="2845594"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12" name="Ορθογώνιο 11">
            <a:extLst>
              <a:ext uri="{FF2B5EF4-FFF2-40B4-BE49-F238E27FC236}">
                <a16:creationId xmlns:a16="http://schemas.microsoft.com/office/drawing/2014/main" id="{A7295776-FD71-47E6-AF84-BF8D1C57E7E9}"/>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8670" y="619720"/>
            <a:ext cx="7439144" cy="774621"/>
          </a:xfrm>
          <a:prstGeom prst="rect">
            <a:avLst/>
          </a:prstGeom>
          <a:noFill/>
          <a:ln/>
        </p:spPr>
        <p:txBody>
          <a:bodyPr wrap="none" lIns="0" tIns="0" rIns="0" bIns="0" rtlCol="0" anchor="t"/>
          <a:lstStyle/>
          <a:p>
            <a:pPr marL="0" indent="0">
              <a:lnSpc>
                <a:spcPts val="6100"/>
              </a:lnSpc>
              <a:buNone/>
            </a:pPr>
            <a:r>
              <a:rPr lang="en-US" sz="4850" b="1" kern="0" spc="-98" dirty="0">
                <a:solidFill>
                  <a:srgbClr val="F95F88"/>
                </a:solidFill>
                <a:latin typeface="Petrona Bold" pitchFamily="34" charset="0"/>
                <a:ea typeface="Petrona Bold" pitchFamily="34" charset="-122"/>
                <a:cs typeface="Petrona Bold" pitchFamily="34" charset="-120"/>
              </a:rPr>
              <a:t>Δημιουργία της "Εικόνας"</a:t>
            </a:r>
            <a:endParaRPr lang="en-US" sz="4850" dirty="0"/>
          </a:p>
        </p:txBody>
      </p:sp>
      <p:sp>
        <p:nvSpPr>
          <p:cNvPr id="3" name="Text 1"/>
          <p:cNvSpPr/>
          <p:nvPr/>
        </p:nvSpPr>
        <p:spPr>
          <a:xfrm>
            <a:off x="788670" y="1844993"/>
            <a:ext cx="13053060" cy="360521"/>
          </a:xfrm>
          <a:prstGeom prst="rect">
            <a:avLst/>
          </a:prstGeom>
          <a:noFill/>
          <a:ln/>
        </p:spPr>
        <p:txBody>
          <a:bodyPr wrap="none" lIns="0" tIns="0" rIns="0" bIns="0" rtlCol="0" anchor="t"/>
          <a:lstStyle/>
          <a:p>
            <a:pPr marL="0" indent="0">
              <a:lnSpc>
                <a:spcPts val="2800"/>
              </a:lnSpc>
              <a:buNone/>
            </a:pPr>
            <a:r>
              <a:rPr lang="en-US" sz="1750" kern="0" spc="-35" dirty="0">
                <a:solidFill>
                  <a:srgbClr val="272525"/>
                </a:solidFill>
                <a:latin typeface="Inter" pitchFamily="34" charset="0"/>
                <a:ea typeface="Inter" pitchFamily="34" charset="-122"/>
                <a:cs typeface="Inter" pitchFamily="34" charset="-120"/>
              </a:rPr>
              <a:t>Με βάση τα παραπάνω στοιχεία δημιουργείται η «εικόνα» του αντικειμένου των δημοσίων σχέσεων.</a:t>
            </a:r>
            <a:endParaRPr lang="en-US" sz="1750" dirty="0"/>
          </a:p>
        </p:txBody>
      </p:sp>
      <p:sp>
        <p:nvSpPr>
          <p:cNvPr id="4" name="Text 2"/>
          <p:cNvSpPr/>
          <p:nvPr/>
        </p:nvSpPr>
        <p:spPr>
          <a:xfrm>
            <a:off x="788670" y="2458998"/>
            <a:ext cx="13053060" cy="360521"/>
          </a:xfrm>
          <a:prstGeom prst="rect">
            <a:avLst/>
          </a:prstGeom>
          <a:noFill/>
          <a:ln/>
        </p:spPr>
        <p:txBody>
          <a:bodyPr wrap="none" lIns="0" tIns="0" rIns="0" bIns="0" rtlCol="0" anchor="t"/>
          <a:lstStyle/>
          <a:p>
            <a:pPr marL="0" indent="0">
              <a:lnSpc>
                <a:spcPts val="2800"/>
              </a:lnSpc>
              <a:buNone/>
            </a:pPr>
            <a:r>
              <a:rPr lang="en-US" sz="1750" kern="0" spc="-35" dirty="0">
                <a:solidFill>
                  <a:srgbClr val="272525"/>
                </a:solidFill>
                <a:latin typeface="Inter" pitchFamily="34" charset="0"/>
                <a:ea typeface="Inter" pitchFamily="34" charset="-122"/>
                <a:cs typeface="Inter" pitchFamily="34" charset="-120"/>
              </a:rPr>
              <a:t>Θα πρέπει να είναι: </a:t>
            </a:r>
            <a:endParaRPr lang="en-US" sz="1750" dirty="0"/>
          </a:p>
        </p:txBody>
      </p:sp>
      <p:sp>
        <p:nvSpPr>
          <p:cNvPr id="5" name="Text 3"/>
          <p:cNvSpPr/>
          <p:nvPr/>
        </p:nvSpPr>
        <p:spPr>
          <a:xfrm>
            <a:off x="788670" y="3639145"/>
            <a:ext cx="3918942" cy="774621"/>
          </a:xfrm>
          <a:prstGeom prst="rect">
            <a:avLst/>
          </a:prstGeom>
          <a:noFill/>
          <a:ln/>
        </p:spPr>
        <p:txBody>
          <a:bodyPr wrap="square" lIns="0" tIns="0" rIns="0" bIns="0" rtlCol="0" anchor="t"/>
          <a:lstStyle/>
          <a:p>
            <a:pPr marL="0" indent="0" algn="r">
              <a:lnSpc>
                <a:spcPts val="3000"/>
              </a:lnSpc>
              <a:buNone/>
            </a:pPr>
            <a:r>
              <a:rPr lang="en-US" sz="2400" b="1" kern="0" spc="-49" dirty="0">
                <a:solidFill>
                  <a:srgbClr val="272525"/>
                </a:solidFill>
                <a:latin typeface="Petrona Bold" pitchFamily="34" charset="0"/>
                <a:ea typeface="Petrona Bold" pitchFamily="34" charset="-122"/>
                <a:cs typeface="Petrona Bold" pitchFamily="34" charset="-120"/>
              </a:rPr>
              <a:t>Ρεαλιστική και σαφής εικόνα του προγράμματος.</a:t>
            </a:r>
            <a:endParaRPr lang="en-US" sz="2400" dirty="0"/>
          </a:p>
        </p:txBody>
      </p:sp>
      <p:pic>
        <p:nvPicPr>
          <p:cNvPr id="6" name="Image 0" descr="preencoded.png"/>
          <p:cNvPicPr>
            <a:picLocks noChangeAspect="1"/>
          </p:cNvPicPr>
          <p:nvPr/>
        </p:nvPicPr>
        <p:blipFill>
          <a:blip r:embed="rId3"/>
          <a:stretch>
            <a:fillRect/>
          </a:stretch>
        </p:blipFill>
        <p:spPr>
          <a:xfrm>
            <a:off x="5045631" y="3073003"/>
            <a:ext cx="4539139" cy="4539139"/>
          </a:xfrm>
          <a:prstGeom prst="rect">
            <a:avLst/>
          </a:prstGeom>
        </p:spPr>
      </p:pic>
      <p:sp>
        <p:nvSpPr>
          <p:cNvPr id="7" name="Text 4"/>
          <p:cNvSpPr/>
          <p:nvPr/>
        </p:nvSpPr>
        <p:spPr>
          <a:xfrm>
            <a:off x="6344126" y="3817382"/>
            <a:ext cx="114895" cy="450652"/>
          </a:xfrm>
          <a:prstGeom prst="rect">
            <a:avLst/>
          </a:prstGeom>
          <a:noFill/>
          <a:ln/>
        </p:spPr>
        <p:txBody>
          <a:bodyPr wrap="none" lIns="0" tIns="0" rIns="0" bIns="0" rtlCol="0" anchor="t"/>
          <a:lstStyle/>
          <a:p>
            <a:pPr marL="0" indent="0">
              <a:lnSpc>
                <a:spcPts val="3500"/>
              </a:lnSpc>
              <a:buNone/>
            </a:pPr>
            <a:r>
              <a:rPr lang="en-US" sz="2200" b="1" kern="0" spc="-44"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8" name="Text 5"/>
          <p:cNvSpPr/>
          <p:nvPr/>
        </p:nvSpPr>
        <p:spPr>
          <a:xfrm>
            <a:off x="9922788" y="3665934"/>
            <a:ext cx="3918942" cy="721043"/>
          </a:xfrm>
          <a:prstGeom prst="rect">
            <a:avLst/>
          </a:prstGeom>
          <a:noFill/>
          <a:ln/>
        </p:spPr>
        <p:txBody>
          <a:bodyPr wrap="square" lIns="0" tIns="0" rIns="0" bIns="0" rtlCol="0" anchor="t"/>
          <a:lstStyle/>
          <a:p>
            <a:pPr marL="0" indent="0" algn="l">
              <a:lnSpc>
                <a:spcPts val="2800"/>
              </a:lnSpc>
              <a:buNone/>
            </a:pPr>
            <a:r>
              <a:rPr lang="en-US" sz="1750" b="1" kern="0" spc="-35" dirty="0">
                <a:solidFill>
                  <a:srgbClr val="272525"/>
                </a:solidFill>
                <a:latin typeface="Inter" pitchFamily="34" charset="0"/>
                <a:ea typeface="Inter" pitchFamily="34" charset="-122"/>
                <a:cs typeface="Inter" pitchFamily="34" charset="-120"/>
              </a:rPr>
              <a:t>Εκφραστική και να δίνει έμφαση στα δυνατά του σημεία.</a:t>
            </a:r>
            <a:endParaRPr lang="en-US" sz="1750" dirty="0"/>
          </a:p>
        </p:txBody>
      </p:sp>
      <p:pic>
        <p:nvPicPr>
          <p:cNvPr id="9" name="Image 1" descr="preencoded.png"/>
          <p:cNvPicPr>
            <a:picLocks noChangeAspect="1"/>
          </p:cNvPicPr>
          <p:nvPr/>
        </p:nvPicPr>
        <p:blipFill>
          <a:blip r:embed="rId4"/>
          <a:stretch>
            <a:fillRect/>
          </a:stretch>
        </p:blipFill>
        <p:spPr>
          <a:xfrm>
            <a:off x="5045631" y="3073003"/>
            <a:ext cx="4539139" cy="4539139"/>
          </a:xfrm>
          <a:prstGeom prst="rect">
            <a:avLst/>
          </a:prstGeom>
        </p:spPr>
      </p:pic>
      <p:sp>
        <p:nvSpPr>
          <p:cNvPr id="10" name="Text 6"/>
          <p:cNvSpPr/>
          <p:nvPr/>
        </p:nvSpPr>
        <p:spPr>
          <a:xfrm>
            <a:off x="8537853" y="4203621"/>
            <a:ext cx="154067" cy="450652"/>
          </a:xfrm>
          <a:prstGeom prst="rect">
            <a:avLst/>
          </a:prstGeom>
          <a:noFill/>
          <a:ln/>
        </p:spPr>
        <p:txBody>
          <a:bodyPr wrap="none" lIns="0" tIns="0" rIns="0" bIns="0" rtlCol="0" anchor="t"/>
          <a:lstStyle/>
          <a:p>
            <a:pPr marL="0" indent="0">
              <a:lnSpc>
                <a:spcPts val="3500"/>
              </a:lnSpc>
              <a:buNone/>
            </a:pPr>
            <a:r>
              <a:rPr lang="en-US" sz="2200" b="1" kern="0" spc="-44"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11" name="Text 7"/>
          <p:cNvSpPr/>
          <p:nvPr/>
        </p:nvSpPr>
        <p:spPr>
          <a:xfrm>
            <a:off x="9922788" y="5884069"/>
            <a:ext cx="3918942" cy="1161931"/>
          </a:xfrm>
          <a:prstGeom prst="rect">
            <a:avLst/>
          </a:prstGeom>
          <a:noFill/>
          <a:ln/>
        </p:spPr>
        <p:txBody>
          <a:bodyPr wrap="square" lIns="0" tIns="0" rIns="0" bIns="0" rtlCol="0" anchor="t"/>
          <a:lstStyle/>
          <a:p>
            <a:pPr marL="0" indent="0" algn="l">
              <a:lnSpc>
                <a:spcPts val="3000"/>
              </a:lnSpc>
              <a:buNone/>
            </a:pPr>
            <a:r>
              <a:rPr lang="en-US" sz="2400" b="1" kern="0" spc="-49" dirty="0">
                <a:solidFill>
                  <a:srgbClr val="272525"/>
                </a:solidFill>
                <a:latin typeface="Petrona Bold" pitchFamily="34" charset="0"/>
                <a:ea typeface="Petrona Bold" pitchFamily="34" charset="-122"/>
                <a:cs typeface="Petrona Bold" pitchFamily="34" charset="-120"/>
              </a:rPr>
              <a:t>Να βρίσκεται σε πλήρη αλληλεξάρτηση με τις προηγούμενες «εικόνες».</a:t>
            </a:r>
            <a:endParaRPr lang="en-US" sz="2400" dirty="0"/>
          </a:p>
        </p:txBody>
      </p:sp>
      <p:pic>
        <p:nvPicPr>
          <p:cNvPr id="12" name="Image 2" descr="preencoded.png"/>
          <p:cNvPicPr>
            <a:picLocks noChangeAspect="1"/>
          </p:cNvPicPr>
          <p:nvPr/>
        </p:nvPicPr>
        <p:blipFill>
          <a:blip r:embed="rId5"/>
          <a:stretch>
            <a:fillRect/>
          </a:stretch>
        </p:blipFill>
        <p:spPr>
          <a:xfrm>
            <a:off x="5045631" y="3073003"/>
            <a:ext cx="4539139" cy="4539139"/>
          </a:xfrm>
          <a:prstGeom prst="rect">
            <a:avLst/>
          </a:prstGeom>
        </p:spPr>
      </p:pic>
      <p:sp>
        <p:nvSpPr>
          <p:cNvPr id="13" name="Text 8"/>
          <p:cNvSpPr/>
          <p:nvPr/>
        </p:nvSpPr>
        <p:spPr>
          <a:xfrm>
            <a:off x="8151733" y="6416873"/>
            <a:ext cx="153829" cy="450652"/>
          </a:xfrm>
          <a:prstGeom prst="rect">
            <a:avLst/>
          </a:prstGeom>
          <a:noFill/>
          <a:ln/>
        </p:spPr>
        <p:txBody>
          <a:bodyPr wrap="none" lIns="0" tIns="0" rIns="0" bIns="0" rtlCol="0" anchor="t"/>
          <a:lstStyle/>
          <a:p>
            <a:pPr marL="0" indent="0">
              <a:lnSpc>
                <a:spcPts val="3500"/>
              </a:lnSpc>
              <a:buNone/>
            </a:pPr>
            <a:r>
              <a:rPr lang="en-US" sz="2200" b="1" kern="0" spc="-44"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4" name="Text 9"/>
          <p:cNvSpPr/>
          <p:nvPr/>
        </p:nvSpPr>
        <p:spPr>
          <a:xfrm>
            <a:off x="788670" y="5884069"/>
            <a:ext cx="3918942" cy="1161931"/>
          </a:xfrm>
          <a:prstGeom prst="rect">
            <a:avLst/>
          </a:prstGeom>
          <a:noFill/>
          <a:ln/>
        </p:spPr>
        <p:txBody>
          <a:bodyPr wrap="square" lIns="0" tIns="0" rIns="0" bIns="0" rtlCol="0" anchor="t"/>
          <a:lstStyle/>
          <a:p>
            <a:pPr marL="0" indent="0" algn="r">
              <a:lnSpc>
                <a:spcPts val="3000"/>
              </a:lnSpc>
              <a:buNone/>
            </a:pPr>
            <a:r>
              <a:rPr lang="en-US" sz="2400" b="1" kern="0" spc="-49" dirty="0">
                <a:solidFill>
                  <a:srgbClr val="272525"/>
                </a:solidFill>
                <a:latin typeface="Petrona Bold" pitchFamily="34" charset="0"/>
                <a:ea typeface="Petrona Bold" pitchFamily="34" charset="-122"/>
                <a:cs typeface="Petrona Bold" pitchFamily="34" charset="-120"/>
              </a:rPr>
              <a:t>Να είναι προσαρμοσμένη για το είδος του κοινού στο οποίο απευθύνεται</a:t>
            </a:r>
            <a:endParaRPr lang="en-US" sz="2400" dirty="0"/>
          </a:p>
        </p:txBody>
      </p:sp>
      <p:pic>
        <p:nvPicPr>
          <p:cNvPr id="15" name="Image 3" descr="preencoded.png"/>
          <p:cNvPicPr>
            <a:picLocks noChangeAspect="1"/>
          </p:cNvPicPr>
          <p:nvPr/>
        </p:nvPicPr>
        <p:blipFill>
          <a:blip r:embed="rId6"/>
          <a:stretch>
            <a:fillRect/>
          </a:stretch>
        </p:blipFill>
        <p:spPr>
          <a:xfrm>
            <a:off x="5045631" y="3073003"/>
            <a:ext cx="4539139" cy="4539139"/>
          </a:xfrm>
          <a:prstGeom prst="rect">
            <a:avLst/>
          </a:prstGeom>
        </p:spPr>
      </p:pic>
      <p:sp>
        <p:nvSpPr>
          <p:cNvPr id="16" name="Text 10"/>
          <p:cNvSpPr/>
          <p:nvPr/>
        </p:nvSpPr>
        <p:spPr>
          <a:xfrm>
            <a:off x="5942290" y="6030635"/>
            <a:ext cx="146209" cy="450652"/>
          </a:xfrm>
          <a:prstGeom prst="rect">
            <a:avLst/>
          </a:prstGeom>
          <a:noFill/>
          <a:ln/>
        </p:spPr>
        <p:txBody>
          <a:bodyPr wrap="none" lIns="0" tIns="0" rIns="0" bIns="0" rtlCol="0" anchor="t"/>
          <a:lstStyle/>
          <a:p>
            <a:pPr marL="0" indent="0">
              <a:lnSpc>
                <a:spcPts val="3500"/>
              </a:lnSpc>
              <a:buNone/>
            </a:pPr>
            <a:r>
              <a:rPr lang="en-US" sz="2200" b="1" kern="0" spc="-44" dirty="0">
                <a:solidFill>
                  <a:srgbClr val="272525"/>
                </a:solidFill>
                <a:latin typeface="Petrona Bold" pitchFamily="34" charset="0"/>
                <a:ea typeface="Petrona Bold" pitchFamily="34" charset="-122"/>
                <a:cs typeface="Petrona Bold" pitchFamily="34" charset="-120"/>
              </a:rPr>
              <a:t>4</a:t>
            </a:r>
            <a:endParaRPr lang="en-US" sz="2200" dirty="0"/>
          </a:p>
        </p:txBody>
      </p:sp>
      <p:sp>
        <p:nvSpPr>
          <p:cNvPr id="18" name="Ορθογώνιο 17">
            <a:extLst>
              <a:ext uri="{FF2B5EF4-FFF2-40B4-BE49-F238E27FC236}">
                <a16:creationId xmlns:a16="http://schemas.microsoft.com/office/drawing/2014/main" id="{8555F165-8137-409E-AF7B-880AB426DDD0}"/>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953822"/>
            <a:ext cx="9006959" cy="779621"/>
          </a:xfrm>
          <a:prstGeom prst="rect">
            <a:avLst/>
          </a:prstGeom>
          <a:noFill/>
          <a:ln/>
        </p:spPr>
        <p:txBody>
          <a:bodyPr wrap="none" lIns="0" tIns="0" rIns="0" bIns="0" rtlCol="0" anchor="t"/>
          <a:lstStyle/>
          <a:p>
            <a:pPr marL="0" indent="0">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Κατάρτιση του Προγράμματος</a:t>
            </a:r>
            <a:endParaRPr lang="en-US" sz="4900" dirty="0"/>
          </a:p>
        </p:txBody>
      </p:sp>
      <p:sp>
        <p:nvSpPr>
          <p:cNvPr id="3" name="Text 1"/>
          <p:cNvSpPr/>
          <p:nvPr/>
        </p:nvSpPr>
        <p:spPr>
          <a:xfrm>
            <a:off x="793790" y="4187071"/>
            <a:ext cx="13042821"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Η κατάρτιση ενός προγράμματος αποτελεί βασικό στάδιο στη διαδικασία οργάνωσης και προγραμματισμού. Μετά τη συγκέντρωση των απαραίτητων στοιχείων, της γνώσης του αντικειμένου και της δημιουργίας της εικόνας πρέπει να προχωρήσουμε στην κατάρτιση του προγράμματος.</a:t>
            </a:r>
            <a:endParaRPr lang="en-US" sz="1750" dirty="0"/>
          </a:p>
        </p:txBody>
      </p:sp>
      <p:sp>
        <p:nvSpPr>
          <p:cNvPr id="5" name="Ορθογώνιο 4">
            <a:extLst>
              <a:ext uri="{FF2B5EF4-FFF2-40B4-BE49-F238E27FC236}">
                <a16:creationId xmlns:a16="http://schemas.microsoft.com/office/drawing/2014/main" id="{CD1C21F6-4618-4DC5-A83F-33149C3CC673}"/>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2826" y="552212"/>
            <a:ext cx="6701314" cy="414099"/>
          </a:xfrm>
          <a:prstGeom prst="rect">
            <a:avLst/>
          </a:prstGeom>
          <a:noFill/>
          <a:ln/>
        </p:spPr>
        <p:txBody>
          <a:bodyPr wrap="none" lIns="0" tIns="0" rIns="0" bIns="0" rtlCol="0" anchor="t"/>
          <a:lstStyle/>
          <a:p>
            <a:pPr marL="0" indent="0">
              <a:lnSpc>
                <a:spcPts val="3250"/>
              </a:lnSpc>
              <a:buNone/>
            </a:pPr>
            <a:r>
              <a:rPr lang="en-US" sz="2600" b="1" kern="0" spc="-52" dirty="0">
                <a:solidFill>
                  <a:srgbClr val="F95F88"/>
                </a:solidFill>
                <a:latin typeface="Petrona Bold" pitchFamily="34" charset="0"/>
                <a:ea typeface="Petrona Bold" pitchFamily="34" charset="-122"/>
                <a:cs typeface="Petrona Bold" pitchFamily="34" charset="-120"/>
              </a:rPr>
              <a:t>Βασικά Στάδια Κατάρτισης Προγράμματος</a:t>
            </a:r>
            <a:endParaRPr lang="en-US" sz="2600" dirty="0"/>
          </a:p>
        </p:txBody>
      </p:sp>
      <p:sp>
        <p:nvSpPr>
          <p:cNvPr id="3" name="Text 1"/>
          <p:cNvSpPr/>
          <p:nvPr/>
        </p:nvSpPr>
        <p:spPr>
          <a:xfrm>
            <a:off x="702826" y="1367909"/>
            <a:ext cx="13224748" cy="321350"/>
          </a:xfrm>
          <a:prstGeom prst="rect">
            <a:avLst/>
          </a:prstGeom>
          <a:noFill/>
          <a:ln/>
        </p:spPr>
        <p:txBody>
          <a:bodyPr wrap="none" lIns="0" tIns="0" rIns="0" bIns="0" rtlCol="0" anchor="t"/>
          <a:lstStyle/>
          <a:p>
            <a:pPr marL="0" indent="0">
              <a:lnSpc>
                <a:spcPts val="2500"/>
              </a:lnSpc>
              <a:buNone/>
            </a:pPr>
            <a:r>
              <a:rPr lang="en-US" sz="1550" b="1" kern="0" spc="-32" dirty="0">
                <a:solidFill>
                  <a:srgbClr val="272525"/>
                </a:solidFill>
                <a:latin typeface="Inter" pitchFamily="34" charset="0"/>
                <a:ea typeface="Inter" pitchFamily="34" charset="-122"/>
                <a:cs typeface="Inter" pitchFamily="34" charset="-120"/>
              </a:rPr>
              <a:t>Καθορισμός στόχων του προγράμματος</a:t>
            </a:r>
            <a:endParaRPr lang="en-US" sz="1550" dirty="0"/>
          </a:p>
        </p:txBody>
      </p:sp>
      <p:sp>
        <p:nvSpPr>
          <p:cNvPr id="4" name="Text 2"/>
          <p:cNvSpPr/>
          <p:nvPr/>
        </p:nvSpPr>
        <p:spPr>
          <a:xfrm>
            <a:off x="702826" y="1915120"/>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Οι στόχοι πρέπει να είναι συγκεκριμένοι και σαφώς διατυπωμένοι.</a:t>
            </a:r>
            <a:endParaRPr lang="en-US" sz="1550" dirty="0"/>
          </a:p>
        </p:txBody>
      </p:sp>
      <p:sp>
        <p:nvSpPr>
          <p:cNvPr id="5" name="Text 3"/>
          <p:cNvSpPr/>
          <p:nvPr/>
        </p:nvSpPr>
        <p:spPr>
          <a:xfrm>
            <a:off x="702826" y="2306717"/>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Θα πρέπει να ευθυγραμμίζονται με τους γενικούς σκοπούς της οικονομικής μονάδας.</a:t>
            </a:r>
            <a:endParaRPr lang="en-US" sz="1550" dirty="0"/>
          </a:p>
        </p:txBody>
      </p:sp>
      <p:sp>
        <p:nvSpPr>
          <p:cNvPr id="6" name="Text 4"/>
          <p:cNvSpPr/>
          <p:nvPr/>
        </p:nvSpPr>
        <p:spPr>
          <a:xfrm>
            <a:off x="702826" y="2698313"/>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Πρέπει να συζητηθούν και να καθοριστούν σε συνεργασία με τη διοίκηση.</a:t>
            </a:r>
            <a:endParaRPr lang="en-US" sz="1550" dirty="0"/>
          </a:p>
        </p:txBody>
      </p:sp>
      <p:sp>
        <p:nvSpPr>
          <p:cNvPr id="7" name="Text 5"/>
          <p:cNvSpPr/>
          <p:nvPr/>
        </p:nvSpPr>
        <p:spPr>
          <a:xfrm>
            <a:off x="702826" y="3245525"/>
            <a:ext cx="13224748" cy="321350"/>
          </a:xfrm>
          <a:prstGeom prst="rect">
            <a:avLst/>
          </a:prstGeom>
          <a:noFill/>
          <a:ln/>
        </p:spPr>
        <p:txBody>
          <a:bodyPr wrap="none" lIns="0" tIns="0" rIns="0" bIns="0" rtlCol="0" anchor="t"/>
          <a:lstStyle/>
          <a:p>
            <a:pPr marL="0" indent="0">
              <a:lnSpc>
                <a:spcPts val="2500"/>
              </a:lnSpc>
              <a:buNone/>
            </a:pPr>
            <a:r>
              <a:rPr lang="en-US" sz="1550" b="1" kern="0" spc="-32" dirty="0">
                <a:solidFill>
                  <a:srgbClr val="272525"/>
                </a:solidFill>
                <a:latin typeface="Inter" pitchFamily="34" charset="0"/>
                <a:ea typeface="Inter" pitchFamily="34" charset="-122"/>
                <a:cs typeface="Inter" pitchFamily="34" charset="-120"/>
              </a:rPr>
              <a:t>Επιλογή του κοινού</a:t>
            </a:r>
            <a:endParaRPr lang="en-US" sz="1550" dirty="0"/>
          </a:p>
        </p:txBody>
      </p:sp>
      <p:sp>
        <p:nvSpPr>
          <p:cNvPr id="8" name="Text 6"/>
          <p:cNvSpPr/>
          <p:nvPr/>
        </p:nvSpPr>
        <p:spPr>
          <a:xfrm>
            <a:off x="702826" y="3792736"/>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Ο προσδιορισμός του κοινού γίνεται με βάση το αντικείμενο της δραστηριότητας της οικονομικής μονάδας.</a:t>
            </a:r>
            <a:endParaRPr lang="en-US" sz="1550" dirty="0"/>
          </a:p>
        </p:txBody>
      </p:sp>
      <p:sp>
        <p:nvSpPr>
          <p:cNvPr id="9" name="Text 7"/>
          <p:cNvSpPr/>
          <p:nvPr/>
        </p:nvSpPr>
        <p:spPr>
          <a:xfrm>
            <a:off x="702826" y="4184332"/>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Λαμβάνονται υπόψη τα ιδιαίτερα ενδιαφέροντα και τα χαρακτηριστικά του κοινού.</a:t>
            </a:r>
            <a:endParaRPr lang="en-US" sz="1550" dirty="0"/>
          </a:p>
        </p:txBody>
      </p:sp>
      <p:sp>
        <p:nvSpPr>
          <p:cNvPr id="10" name="Text 8"/>
          <p:cNvSpPr/>
          <p:nvPr/>
        </p:nvSpPr>
        <p:spPr>
          <a:xfrm>
            <a:off x="702826" y="4575929"/>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Διαφορετικές ομάδες κοινού αντιλαμβάνονται τα μηνύματα με διαφορετικό τρόπο.</a:t>
            </a:r>
            <a:endParaRPr lang="en-US" sz="1550" dirty="0"/>
          </a:p>
        </p:txBody>
      </p:sp>
      <p:sp>
        <p:nvSpPr>
          <p:cNvPr id="11" name="Text 9"/>
          <p:cNvSpPr/>
          <p:nvPr/>
        </p:nvSpPr>
        <p:spPr>
          <a:xfrm>
            <a:off x="702826" y="5123140"/>
            <a:ext cx="13224748" cy="321350"/>
          </a:xfrm>
          <a:prstGeom prst="rect">
            <a:avLst/>
          </a:prstGeom>
          <a:noFill/>
          <a:ln/>
        </p:spPr>
        <p:txBody>
          <a:bodyPr wrap="none" lIns="0" tIns="0" rIns="0" bIns="0" rtlCol="0" anchor="t"/>
          <a:lstStyle/>
          <a:p>
            <a:pPr marL="0" indent="0">
              <a:lnSpc>
                <a:spcPts val="2500"/>
              </a:lnSpc>
              <a:buNone/>
            </a:pPr>
            <a:r>
              <a:rPr lang="en-US" sz="1550" b="1" kern="0" spc="-32" dirty="0">
                <a:solidFill>
                  <a:srgbClr val="272525"/>
                </a:solidFill>
                <a:latin typeface="Inter" pitchFamily="34" charset="0"/>
                <a:ea typeface="Inter" pitchFamily="34" charset="-122"/>
                <a:cs typeface="Inter" pitchFamily="34" charset="-120"/>
              </a:rPr>
              <a:t>Επιλογή των μέσων</a:t>
            </a:r>
            <a:endParaRPr lang="en-US" sz="1550" dirty="0"/>
          </a:p>
        </p:txBody>
      </p:sp>
      <p:sp>
        <p:nvSpPr>
          <p:cNvPr id="12" name="Text 10"/>
          <p:cNvSpPr/>
          <p:nvPr/>
        </p:nvSpPr>
        <p:spPr>
          <a:xfrm>
            <a:off x="702826" y="5670352"/>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Πρέπει να γνωρίζουμε τα διαθέσιμα μέσα επικοινωνίας για το δεδομένο γεωγραφικό χώρο και χρόνο.</a:t>
            </a:r>
            <a:endParaRPr lang="en-US" sz="1550" dirty="0"/>
          </a:p>
        </p:txBody>
      </p:sp>
      <p:sp>
        <p:nvSpPr>
          <p:cNvPr id="13" name="Text 11"/>
          <p:cNvSpPr/>
          <p:nvPr/>
        </p:nvSpPr>
        <p:spPr>
          <a:xfrm>
            <a:off x="702826" y="6061948"/>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Επιλέγουμε τα μέσα που θα μεταφέρουν αποτελεσματικά το μήνυμα στο κοινό.</a:t>
            </a:r>
            <a:endParaRPr lang="en-US" sz="1550" dirty="0"/>
          </a:p>
        </p:txBody>
      </p:sp>
      <p:sp>
        <p:nvSpPr>
          <p:cNvPr id="14" name="Text 12"/>
          <p:cNvSpPr/>
          <p:nvPr/>
        </p:nvSpPr>
        <p:spPr>
          <a:xfrm>
            <a:off x="702826" y="6453545"/>
            <a:ext cx="13224748" cy="321350"/>
          </a:xfrm>
          <a:prstGeom prst="rect">
            <a:avLst/>
          </a:prstGeom>
          <a:noFill/>
          <a:ln/>
        </p:spPr>
        <p:txBody>
          <a:bodyPr wrap="none" lIns="0" tIns="0" rIns="0" bIns="0" rtlCol="0" anchor="t"/>
          <a:lstStyle/>
          <a:p>
            <a:pPr marL="342900" indent="-342900">
              <a:lnSpc>
                <a:spcPts val="2500"/>
              </a:lnSpc>
              <a:buSzPct val="100000"/>
              <a:buChar char="•"/>
            </a:pPr>
            <a:r>
              <a:rPr lang="en-US" sz="1550" kern="0" spc="-32" dirty="0">
                <a:solidFill>
                  <a:srgbClr val="272525"/>
                </a:solidFill>
                <a:latin typeface="Inter" pitchFamily="34" charset="0"/>
                <a:ea typeface="Inter" pitchFamily="34" charset="-122"/>
                <a:cs typeface="Inter" pitchFamily="34" charset="-120"/>
              </a:rPr>
              <a:t>Λαμβάνονται υπόψη οι συνθήκες μετάδοσης και λήψης του μηνύματος.</a:t>
            </a:r>
            <a:endParaRPr lang="en-US" sz="1550" dirty="0"/>
          </a:p>
        </p:txBody>
      </p:sp>
      <p:sp>
        <p:nvSpPr>
          <p:cNvPr id="15" name="Text 13"/>
          <p:cNvSpPr/>
          <p:nvPr/>
        </p:nvSpPr>
        <p:spPr>
          <a:xfrm>
            <a:off x="702826" y="7181374"/>
            <a:ext cx="6367462" cy="321350"/>
          </a:xfrm>
          <a:prstGeom prst="rect">
            <a:avLst/>
          </a:prstGeom>
          <a:noFill/>
          <a:ln/>
        </p:spPr>
        <p:txBody>
          <a:bodyPr wrap="none" lIns="0" tIns="0" rIns="0" bIns="0" rtlCol="0" anchor="t"/>
          <a:lstStyle/>
          <a:p>
            <a:pPr marL="0" indent="0">
              <a:lnSpc>
                <a:spcPts val="2500"/>
              </a:lnSpc>
              <a:buNone/>
            </a:pPr>
            <a:endParaRPr lang="en-US" sz="1550" dirty="0"/>
          </a:p>
        </p:txBody>
      </p:sp>
      <p:sp>
        <p:nvSpPr>
          <p:cNvPr id="16" name="Text 14"/>
          <p:cNvSpPr/>
          <p:nvPr/>
        </p:nvSpPr>
        <p:spPr>
          <a:xfrm>
            <a:off x="7567732" y="7181374"/>
            <a:ext cx="6367462" cy="321350"/>
          </a:xfrm>
          <a:prstGeom prst="rect">
            <a:avLst/>
          </a:prstGeom>
          <a:noFill/>
          <a:ln/>
        </p:spPr>
        <p:txBody>
          <a:bodyPr wrap="none" lIns="0" tIns="0" rIns="0" bIns="0" rtlCol="0" anchor="t"/>
          <a:lstStyle/>
          <a:p>
            <a:pPr marL="0" indent="0">
              <a:lnSpc>
                <a:spcPts val="2500"/>
              </a:lnSpc>
              <a:buNone/>
            </a:pPr>
            <a:endParaRPr lang="en-US" sz="1550" dirty="0"/>
          </a:p>
        </p:txBody>
      </p:sp>
      <p:sp>
        <p:nvSpPr>
          <p:cNvPr id="18" name="Ορθογώνιο 17">
            <a:extLst>
              <a:ext uri="{FF2B5EF4-FFF2-40B4-BE49-F238E27FC236}">
                <a16:creationId xmlns:a16="http://schemas.microsoft.com/office/drawing/2014/main" id="{E5616DD6-55FE-4EE9-8AE6-4B4659FE6D35}"/>
              </a:ext>
            </a:extLst>
          </p:cNvPr>
          <p:cNvSpPr/>
          <p:nvPr/>
        </p:nvSpPr>
        <p:spPr>
          <a:xfrm>
            <a:off x="12844632" y="7745506"/>
            <a:ext cx="1699708" cy="398033"/>
          </a:xfrm>
          <a:prstGeom prst="rect">
            <a:avLst/>
          </a:prstGeom>
          <a:solidFill>
            <a:srgbClr val="FD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622</Words>
  <Application>Microsoft Office PowerPoint</Application>
  <PresentationFormat>Προσαρμογή</PresentationFormat>
  <Paragraphs>83</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Petrona Bold</vt:lpstr>
      <vt:lpstr>Arial</vt:lpstr>
      <vt:lpstr>Calibri</vt:lpstr>
      <vt:lpstr>Inter</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Super Market Soldatos</cp:lastModifiedBy>
  <cp:revision>3</cp:revision>
  <dcterms:created xsi:type="dcterms:W3CDTF">2025-02-17T11:23:17Z</dcterms:created>
  <dcterms:modified xsi:type="dcterms:W3CDTF">2025-02-17T18:07:19Z</dcterms:modified>
</cp:coreProperties>
</file>