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aleway Medium" pitchFamily="2" charset="0"/>
      <p:regular r:id="rId16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79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503402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Η Τιμολογιακή Πολιτική στο Μάρκετινγκ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50437" y="3245287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Times New Roman" panose="02020603050405020304" pitchFamily="18" charset="0"/>
                <a:ea typeface="Raleway Medium" pitchFamily="34" charset="-122"/>
                <a:cs typeface="Times New Roman" panose="02020603050405020304" pitchFamily="18" charset="0"/>
              </a:rPr>
              <a:t>Η τιμή είναι το μοναδικό στοιχείο του Μίγματος Μάρκετινγκ που σχετίζεται άμεσα με το κέρδος.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50437" y="4313039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Times New Roman" panose="02020603050405020304" pitchFamily="18" charset="0"/>
                <a:ea typeface="Raleway Medium" pitchFamily="34" charset="-122"/>
                <a:cs typeface="Times New Roman" panose="02020603050405020304" pitchFamily="18" charset="0"/>
              </a:rPr>
              <a:t>• Το κέρδος εξαρτάται από: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50437" y="4985742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E14D"/>
                </a:solidFill>
                <a:latin typeface="Times New Roman" panose="02020603050405020304" pitchFamily="18" charset="0"/>
                <a:ea typeface="Raleway Medium" pitchFamily="34" charset="-122"/>
                <a:cs typeface="Times New Roman" panose="02020603050405020304" pitchFamily="18" charset="0"/>
              </a:rPr>
              <a:t>1. Το κόστος παραγωγής</a:t>
            </a:r>
            <a:r>
              <a:rPr lang="en-US" sz="1900" dirty="0">
                <a:solidFill>
                  <a:srgbClr val="D7D4CC"/>
                </a:solidFill>
                <a:latin typeface="Times New Roman" panose="02020603050405020304" pitchFamily="18" charset="0"/>
                <a:ea typeface="Raleway Medium" pitchFamily="34" charset="-122"/>
                <a:cs typeface="Times New Roman" panose="02020603050405020304" pitchFamily="18" charset="0"/>
              </a:rPr>
              <a:t>,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50437" y="5658445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E14D"/>
                </a:solidFill>
                <a:latin typeface="Times New Roman" panose="02020603050405020304" pitchFamily="18" charset="0"/>
                <a:ea typeface="Raleway Medium" pitchFamily="34" charset="-122"/>
                <a:cs typeface="Times New Roman" panose="02020603050405020304" pitchFamily="18" charset="0"/>
              </a:rPr>
              <a:t>2. </a:t>
            </a:r>
            <a:r>
              <a:rPr lang="en-US" sz="1900" dirty="0" err="1">
                <a:solidFill>
                  <a:srgbClr val="FFE14D"/>
                </a:solidFill>
                <a:latin typeface="Times New Roman" panose="02020603050405020304" pitchFamily="18" charset="0"/>
                <a:ea typeface="Raleway Medium" pitchFamily="34" charset="-122"/>
                <a:cs typeface="Times New Roman" panose="02020603050405020304" pitchFamily="18" charset="0"/>
              </a:rPr>
              <a:t>Tην</a:t>
            </a:r>
            <a:r>
              <a:rPr lang="en-US" sz="1900" dirty="0">
                <a:solidFill>
                  <a:srgbClr val="FFE14D"/>
                </a:solidFill>
                <a:latin typeface="Times New Roman" panose="02020603050405020304" pitchFamily="18" charset="0"/>
                <a:ea typeface="Raleway Medium" pitchFamily="34" charset="-122"/>
                <a:cs typeface="Times New Roman" panose="02020603050405020304" pitchFamily="18" charset="0"/>
              </a:rPr>
              <a:t> ποσότητα πώλησης και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350437" y="6331148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E14D"/>
                </a:solidFill>
                <a:latin typeface="Times New Roman" panose="02020603050405020304" pitchFamily="18" charset="0"/>
                <a:ea typeface="Raleway Medium" pitchFamily="34" charset="-122"/>
                <a:cs typeface="Times New Roman" panose="02020603050405020304" pitchFamily="18" charset="0"/>
              </a:rPr>
              <a:t>3. </a:t>
            </a:r>
            <a:r>
              <a:rPr lang="en-US" sz="1900" dirty="0" err="1">
                <a:solidFill>
                  <a:srgbClr val="FFE14D"/>
                </a:solidFill>
                <a:latin typeface="Times New Roman" panose="02020603050405020304" pitchFamily="18" charset="0"/>
                <a:ea typeface="Raleway Medium" pitchFamily="34" charset="-122"/>
                <a:cs typeface="Times New Roman" panose="02020603050405020304" pitchFamily="18" charset="0"/>
              </a:rPr>
              <a:t>Tον</a:t>
            </a:r>
            <a:r>
              <a:rPr lang="en-US" sz="1900" dirty="0">
                <a:solidFill>
                  <a:srgbClr val="FFE14D"/>
                </a:solidFill>
                <a:latin typeface="Times New Roman" panose="02020603050405020304" pitchFamily="18" charset="0"/>
                <a:ea typeface="Raleway Medium" pitchFamily="34" charset="-122"/>
                <a:cs typeface="Times New Roman" panose="02020603050405020304" pitchFamily="18" charset="0"/>
              </a:rPr>
              <a:t> καθορισμό της τιμής.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1048" y="597932"/>
            <a:ext cx="13108305" cy="1207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FFE14D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Η τιμολογιακή πολιτική αφορά όχι μόνο τη βασική τιμή αλλά και: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8" y="2376368"/>
            <a:ext cx="3536394" cy="35363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61048" y="6157317"/>
            <a:ext cx="3246953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FFE14D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Πολιτική των εκπτώσεων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61048" y="6676668"/>
            <a:ext cx="4015264" cy="347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474" y="2376368"/>
            <a:ext cx="3536394" cy="353639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14474" y="6157317"/>
            <a:ext cx="4015264" cy="603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FFE14D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Καθορισμό των τιμών χονδρεμπόρων/λιανεμπόρων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314474" y="6978610"/>
            <a:ext cx="4015264" cy="347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7900" y="2376368"/>
            <a:ext cx="3536394" cy="35363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867900" y="6188105"/>
            <a:ext cx="4015264" cy="603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FFE14D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Τους στόχους και τις επιδιώξεις της επιχείρησης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867900" y="7113032"/>
            <a:ext cx="4015264" cy="347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311241"/>
            <a:ext cx="5677376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Η Έννοια της Τιμής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64037" y="3367326"/>
            <a:ext cx="3584615" cy="2551033"/>
          </a:xfrm>
          <a:prstGeom prst="roundRect">
            <a:avLst>
              <a:gd name="adj" fmla="val 14517"/>
            </a:avLst>
          </a:prstGeom>
          <a:solidFill>
            <a:srgbClr val="46464A"/>
          </a:solidFill>
          <a:ln/>
        </p:spPr>
      </p:sp>
      <p:sp>
        <p:nvSpPr>
          <p:cNvPr id="5" name="Text 2"/>
          <p:cNvSpPr/>
          <p:nvPr/>
        </p:nvSpPr>
        <p:spPr>
          <a:xfrm>
            <a:off x="1110853" y="3614142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Ορισμός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10853" y="4105156"/>
            <a:ext cx="309098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000" dirty="0">
                <a:solidFill>
                  <a:srgbClr val="D7D4CC"/>
                </a:solidFill>
                <a:latin typeface="Times New Roman" panose="02020603050405020304" pitchFamily="18" charset="0"/>
                <a:ea typeface="Raleway Medium" pitchFamily="34" charset="-122"/>
                <a:cs typeface="Times New Roman" panose="02020603050405020304" pitchFamily="18" charset="0"/>
              </a:rPr>
              <a:t>Το ποσό που πληρώνει ο αγοραστής για ένα προϊόν ή υπηρεσία.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95468" y="3367326"/>
            <a:ext cx="3584615" cy="2551033"/>
          </a:xfrm>
          <a:prstGeom prst="roundRect">
            <a:avLst>
              <a:gd name="adj" fmla="val 14517"/>
            </a:avLst>
          </a:prstGeom>
          <a:solidFill>
            <a:srgbClr val="46464A"/>
          </a:solidFill>
          <a:ln/>
        </p:spPr>
      </p:sp>
      <p:sp>
        <p:nvSpPr>
          <p:cNvPr id="8" name="Text 5"/>
          <p:cNvSpPr/>
          <p:nvPr/>
        </p:nvSpPr>
        <p:spPr>
          <a:xfrm>
            <a:off x="4942284" y="3614142"/>
            <a:ext cx="3090982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000" dirty="0" err="1">
                <a:solidFill>
                  <a:srgbClr val="D7D4CC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Δηλ</a:t>
            </a:r>
            <a:r>
              <a:rPr lang="en-US" sz="2000" dirty="0">
                <a:solidFill>
                  <a:srgbClr val="D7D4CC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αδή είναι η αξία ενός αγαθού την στιγμή της ανταλλαγής του, εκφρασμένη σε χρηματικές μονάδες</a:t>
            </a:r>
            <a:r>
              <a:rPr lang="en-US" sz="2000" b="1" dirty="0">
                <a:solidFill>
                  <a:srgbClr val="D7D4CC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035487"/>
            <a:ext cx="11337727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Παράγοντες που Επηρεάζουν την Τιμή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666994" y="2684145"/>
            <a:ext cx="314348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Times New Roman" panose="02020603050405020304" pitchFamily="18" charset="0"/>
                <a:ea typeface="Comfortaa Bold" pitchFamily="34" charset="-122"/>
                <a:cs typeface="Times New Roman" panose="02020603050405020304" pitchFamily="18" charset="0"/>
              </a:rPr>
              <a:t>Εμφάνιση προϊόντος 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711196" y="2973229"/>
            <a:ext cx="121325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9819918" y="2215039"/>
            <a:ext cx="3038475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Ποιότητα Προϊόντος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9819918" y="2706053"/>
            <a:ext cx="394644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Υψηλότερη ποιότητα συχνά δικαιολογεί υψηλότερη τιμή.</a:t>
            </a:r>
            <a:endParaRPr lang="en-US" sz="19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238173" y="3245048"/>
            <a:ext cx="181570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10066853" y="4361617"/>
            <a:ext cx="369951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Λειτουργικά χαρακτηριστικά </a:t>
            </a:r>
            <a:endParaRPr lang="en-US" sz="21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779669" y="4729282"/>
            <a:ext cx="184904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3</a:t>
            </a: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9819918" y="5912882"/>
            <a:ext cx="328838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Διαφήμιση &amp; Προβολή</a:t>
            </a:r>
            <a:endParaRPr lang="en-US" sz="2150" dirty="0"/>
          </a:p>
        </p:txBody>
      </p:sp>
      <p:sp>
        <p:nvSpPr>
          <p:cNvPr id="14" name="Text 9"/>
          <p:cNvSpPr/>
          <p:nvPr/>
        </p:nvSpPr>
        <p:spPr>
          <a:xfrm>
            <a:off x="9819918" y="6403896"/>
            <a:ext cx="394644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Επηρεάζουν την αντίληψη της αξίας του προϊόντος.</a:t>
            </a:r>
            <a:endParaRPr lang="en-US" sz="19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7757517" y="5941814"/>
            <a:ext cx="201573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4</a:t>
            </a:r>
            <a:endParaRPr lang="en-US" sz="2400" dirty="0"/>
          </a:p>
        </p:txBody>
      </p:sp>
      <p:sp>
        <p:nvSpPr>
          <p:cNvPr id="17" name="Text 11"/>
          <p:cNvSpPr/>
          <p:nvPr/>
        </p:nvSpPr>
        <p:spPr>
          <a:xfrm>
            <a:off x="2067282" y="5912882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Δίκτυο Πωλήσεων</a:t>
            </a:r>
            <a:endParaRPr lang="en-US" sz="2150" dirty="0"/>
          </a:p>
        </p:txBody>
      </p:sp>
      <p:sp>
        <p:nvSpPr>
          <p:cNvPr id="18" name="Text 12"/>
          <p:cNvSpPr/>
          <p:nvPr/>
        </p:nvSpPr>
        <p:spPr>
          <a:xfrm>
            <a:off x="864037" y="6403896"/>
            <a:ext cx="394644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Η διανομή επηρεάζει το κόστος και την τελική τιμή.</a:t>
            </a:r>
            <a:endParaRPr lang="en-US" sz="190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6204109" y="5669994"/>
            <a:ext cx="194191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5</a:t>
            </a:r>
            <a:endParaRPr lang="en-US" sz="2400" dirty="0"/>
          </a:p>
        </p:txBody>
      </p:sp>
      <p:sp>
        <p:nvSpPr>
          <p:cNvPr id="21" name="Text 14"/>
          <p:cNvSpPr/>
          <p:nvPr/>
        </p:nvSpPr>
        <p:spPr>
          <a:xfrm>
            <a:off x="1820347" y="386643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Τμήμα Αγοράς</a:t>
            </a:r>
            <a:endParaRPr lang="en-US" sz="2150" dirty="0"/>
          </a:p>
        </p:txBody>
      </p:sp>
      <p:sp>
        <p:nvSpPr>
          <p:cNvPr id="22" name="Text 15"/>
          <p:cNvSpPr/>
          <p:nvPr/>
        </p:nvSpPr>
        <p:spPr>
          <a:xfrm>
            <a:off x="864037" y="4357449"/>
            <a:ext cx="369951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Διαφορετικά τμήματα έχουν διαφορετική ευαισθησία στην τιμή.</a:t>
            </a:r>
            <a:endParaRPr lang="en-US" sz="19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7299" y="2446615"/>
            <a:ext cx="4515803" cy="4515803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5668447" y="4185761"/>
            <a:ext cx="179308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267307"/>
            <a:ext cx="831854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Καθορισμός Τιμής Πώλησης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3570208"/>
            <a:ext cx="3007995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Δύσκολη Διαδικασία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4159925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Ειδικά για νέα προϊόντα ή όταν αλλάζουν οι τιμές των ανταγωνιστών.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570208"/>
            <a:ext cx="353937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Εξωτερικοί Παράγοντες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5372695" y="4159925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Οικονομικό περιβάλλον (πληθωρισμός, ανεργία) και νομικοί περιορισμοί επηρεάζουν την τιμολόγηση.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570208"/>
            <a:ext cx="278034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Στρατηγικοί Στόχοι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9881354" y="4159925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Οι στόχοι της επιχείρησης καθοδηγούν τις αποφάσεις τιμολόγησης.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2471" y="616744"/>
            <a:ext cx="9103876" cy="5734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Στόχοι Επιχείρησης στην Τιμολόγηση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962" y="1602938"/>
            <a:ext cx="2175510" cy="177022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67996" y="2516148"/>
            <a:ext cx="101441" cy="412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5312807" y="1952506"/>
            <a:ext cx="3478054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Μέγιστο Κέρδος ή Επιβίωση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5312807" y="2362914"/>
            <a:ext cx="8388787" cy="660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Προσαρμογή τιμών για μεγιστοποίηση κέρδους ή μείωση τιμών λόγω υπερπαραγωγής ή αλλαγής καταναλωτικών συνηθειών.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158026" y="3389352"/>
            <a:ext cx="8698349" cy="11430"/>
          </a:xfrm>
          <a:prstGeom prst="roundRect">
            <a:avLst>
              <a:gd name="adj" fmla="val 2709048"/>
            </a:avLst>
          </a:prstGeom>
          <a:solidFill>
            <a:srgbClr val="5F5F63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207" y="3424714"/>
            <a:ext cx="4351139" cy="177022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42874" y="4103370"/>
            <a:ext cx="151805" cy="412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6400681" y="3631049"/>
            <a:ext cx="7300913" cy="573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Ανάπτυξη Πωλήσεων ή διατήρηση μεριδίου αγοράς ή Δημιουργία εικόνας μοναδικότητας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6400681" y="4328041"/>
            <a:ext cx="7300913" cy="660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Στόχος η αύξηση του μεριδίου αγοράς ή διατήρηση της υπάρχουσας θέσης ή η συσχέτιση υψηλή τιμή = υψηλή ποιότητα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6245900" y="5211128"/>
            <a:ext cx="7610475" cy="11430"/>
          </a:xfrm>
          <a:prstGeom prst="roundRect">
            <a:avLst>
              <a:gd name="adj" fmla="val 2709048"/>
            </a:avLst>
          </a:prstGeom>
          <a:solidFill>
            <a:srgbClr val="5F5F63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33" y="5246489"/>
            <a:ext cx="6526768" cy="177022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41326" y="5925145"/>
            <a:ext cx="154662" cy="4127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7488436" y="5701665"/>
            <a:ext cx="6213157" cy="859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Υψηλότερα επίπεδα πωλήσεων οδηγούν σε χαμηλότερο ανά μονάδα κόστος και άρα υψηλότερο κέρδος, </a:t>
            </a:r>
            <a:r>
              <a:rPr lang="el-GR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η επιχείρηση μπορεί να επιλέξει τη χαμηλότερη δυνατή τιμή. 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722471" y="7326273"/>
            <a:ext cx="10034587" cy="286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CEC99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Συμπέρασμα: διαφορετικοί στόχοι οδηγούν σε διαφορετική τιμολογιακή πολιτική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30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023" y="3286244"/>
            <a:ext cx="12591693" cy="598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Μέθοδος Καθορισμού Τιμών: Με Βάση το Κόστος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754023" y="4207788"/>
            <a:ext cx="13122354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Η τιμή δεν μπορεί να είναι μικρότερη του κόστους του. Το κόστος περιλαμβάνει </a:t>
            </a:r>
            <a:r>
              <a:rPr lang="en-US" sz="165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οτιδήποτε πληρώνει η επιχείρηση από την στιγμή της παραγωγής του προϊόντος μέχρι να φτάσει στον τελικό καταναλωτή. (πρώτες ύλες, έξοδα διανομής, διαφήμιση κ.λπ).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754023" y="5484495"/>
            <a:ext cx="6453545" cy="2151936"/>
          </a:xfrm>
          <a:prstGeom prst="roundRect">
            <a:avLst>
              <a:gd name="adj" fmla="val 15018"/>
            </a:avLst>
          </a:prstGeom>
          <a:solidFill>
            <a:srgbClr val="46464A"/>
          </a:solidFill>
          <a:ln/>
        </p:spPr>
      </p:sp>
      <p:sp>
        <p:nvSpPr>
          <p:cNvPr id="6" name="Text 3"/>
          <p:cNvSpPr/>
          <p:nvPr/>
        </p:nvSpPr>
        <p:spPr>
          <a:xfrm>
            <a:off x="969407" y="5699879"/>
            <a:ext cx="2393871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Υπολογισμός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969407" y="6128266"/>
            <a:ext cx="602277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Τιμή = Κόστος παραγωγής + Ποσοστό κέρδους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7422952" y="5484495"/>
            <a:ext cx="6453545" cy="2151936"/>
          </a:xfrm>
          <a:prstGeom prst="roundRect">
            <a:avLst>
              <a:gd name="adj" fmla="val 15018"/>
            </a:avLst>
          </a:prstGeom>
          <a:solidFill>
            <a:srgbClr val="46464A"/>
          </a:solidFill>
          <a:ln/>
        </p:spPr>
        <p:txBody>
          <a:bodyPr/>
          <a:lstStyle/>
          <a:p>
            <a:endParaRPr lang="el-GR" dirty="0"/>
          </a:p>
        </p:txBody>
      </p:sp>
      <p:sp>
        <p:nvSpPr>
          <p:cNvPr id="9" name="Text 6"/>
          <p:cNvSpPr/>
          <p:nvPr/>
        </p:nvSpPr>
        <p:spPr>
          <a:xfrm>
            <a:off x="7638336" y="5699879"/>
            <a:ext cx="2393871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Παράδειγμα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7638336" y="6128266"/>
            <a:ext cx="602277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Κόστος: 500 €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7638336" y="6602254"/>
            <a:ext cx="602277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Ποσοστό κέρδους: 10% x 500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7638336" y="7076242"/>
            <a:ext cx="602277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Τιμή πώλησης: 500 + 10% x 500 =  550 €.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002744"/>
            <a:ext cx="7415927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Μέθοδοι Καθορισμού Τιμών: Ζήτηση &amp; Ανταγωνισμός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350437" y="3430429"/>
            <a:ext cx="3584615" cy="2169795"/>
          </a:xfrm>
          <a:prstGeom prst="roundRect">
            <a:avLst>
              <a:gd name="adj" fmla="val 17068"/>
            </a:avLst>
          </a:prstGeom>
          <a:solidFill>
            <a:srgbClr val="46464A"/>
          </a:solidFill>
          <a:ln/>
        </p:spPr>
      </p:sp>
      <p:sp>
        <p:nvSpPr>
          <p:cNvPr id="5" name="Text 2"/>
          <p:cNvSpPr/>
          <p:nvPr/>
        </p:nvSpPr>
        <p:spPr>
          <a:xfrm>
            <a:off x="6597253" y="3677245"/>
            <a:ext cx="2950369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Με Βάση τη Ζήτηση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597253" y="4168259"/>
            <a:ext cx="309098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Η τιμή καθορίζεται ανάλογα με τη ζήτηση του προϊόντος.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0181868" y="3430429"/>
            <a:ext cx="3584615" cy="2169795"/>
          </a:xfrm>
          <a:prstGeom prst="roundRect">
            <a:avLst>
              <a:gd name="adj" fmla="val 17068"/>
            </a:avLst>
          </a:prstGeom>
          <a:solidFill>
            <a:srgbClr val="46464A"/>
          </a:solidFill>
          <a:ln/>
        </p:spPr>
      </p:sp>
      <p:sp>
        <p:nvSpPr>
          <p:cNvPr id="8" name="Text 5"/>
          <p:cNvSpPr/>
          <p:nvPr/>
        </p:nvSpPr>
        <p:spPr>
          <a:xfrm>
            <a:off x="10428684" y="367724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Περιορισμός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28684" y="4168259"/>
            <a:ext cx="309098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Δύσκολος ο ακριβής υπολογισμός της ζήτησης.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437" y="5847040"/>
            <a:ext cx="7415927" cy="1379696"/>
          </a:xfrm>
          <a:prstGeom prst="roundRect">
            <a:avLst>
              <a:gd name="adj" fmla="val 26842"/>
            </a:avLst>
          </a:prstGeom>
          <a:solidFill>
            <a:srgbClr val="46464A"/>
          </a:solidFill>
          <a:ln/>
        </p:spPr>
      </p:sp>
      <p:sp>
        <p:nvSpPr>
          <p:cNvPr id="11" name="Text 8"/>
          <p:cNvSpPr/>
          <p:nvPr/>
        </p:nvSpPr>
        <p:spPr>
          <a:xfrm>
            <a:off x="6597253" y="6093857"/>
            <a:ext cx="387596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Με Βάση τον Ανταγωνισμό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597253" y="6584871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Προσαρμογή τιμών με βάση τις τιμές των ανταγωνιστών.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794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155" y="2903339"/>
            <a:ext cx="10669667" cy="528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Στρατηγικές Τιμολόγησης Βάσει Ανταγωνισμού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7303770" y="3717608"/>
            <a:ext cx="22860" cy="3988117"/>
          </a:xfrm>
          <a:prstGeom prst="roundRect">
            <a:avLst>
              <a:gd name="adj" fmla="val 1249064"/>
            </a:avLst>
          </a:prstGeom>
          <a:solidFill>
            <a:srgbClr val="5F5F63"/>
          </a:solidFill>
          <a:ln/>
        </p:spPr>
      </p:sp>
      <p:sp>
        <p:nvSpPr>
          <p:cNvPr id="5" name="Shape 2"/>
          <p:cNvSpPr/>
          <p:nvPr/>
        </p:nvSpPr>
        <p:spPr>
          <a:xfrm>
            <a:off x="6457771" y="4134326"/>
            <a:ext cx="666155" cy="22860"/>
          </a:xfrm>
          <a:prstGeom prst="roundRect">
            <a:avLst>
              <a:gd name="adj" fmla="val 1249064"/>
            </a:avLst>
          </a:prstGeom>
          <a:solidFill>
            <a:srgbClr val="5F5F63"/>
          </a:solidFill>
          <a:ln/>
        </p:spPr>
      </p:sp>
      <p:sp>
        <p:nvSpPr>
          <p:cNvPr id="6" name="Shape 3"/>
          <p:cNvSpPr/>
          <p:nvPr/>
        </p:nvSpPr>
        <p:spPr>
          <a:xfrm>
            <a:off x="7101066" y="3931682"/>
            <a:ext cx="428268" cy="428268"/>
          </a:xfrm>
          <a:prstGeom prst="roundRect">
            <a:avLst>
              <a:gd name="adj" fmla="val 66672"/>
            </a:avLst>
          </a:prstGeom>
          <a:solidFill>
            <a:srgbClr val="46464A"/>
          </a:solidFill>
          <a:ln/>
        </p:spPr>
      </p:sp>
      <p:sp>
        <p:nvSpPr>
          <p:cNvPr id="7" name="Text 4"/>
          <p:cNvSpPr/>
          <p:nvPr/>
        </p:nvSpPr>
        <p:spPr>
          <a:xfrm>
            <a:off x="7265253" y="4018836"/>
            <a:ext cx="9977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1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4153257" y="3907869"/>
            <a:ext cx="2115026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650" b="1" u="sng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Ίδια Τιμή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666155" y="4286369"/>
            <a:ext cx="5602129" cy="609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4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Ευθυγράμμιση με τους ανταγωνιστές για διατήρηση της θέσης στην</a:t>
            </a:r>
            <a:r>
              <a:rPr lang="el-GR" sz="14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</a:t>
            </a:r>
            <a:r>
              <a:rPr lang="en-US" sz="14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α</a:t>
            </a:r>
            <a:r>
              <a:rPr lang="en-US" sz="1450" dirty="0" err="1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γορά</a:t>
            </a:r>
            <a:r>
              <a:rPr lang="en-US" sz="14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666155" y="5009674"/>
            <a:ext cx="560212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4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(η τιμή δεν είναι πλέον όπλο ανταγωνισμού)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7506474" y="5085993"/>
            <a:ext cx="666155" cy="22860"/>
          </a:xfrm>
          <a:prstGeom prst="roundRect">
            <a:avLst>
              <a:gd name="adj" fmla="val 1249064"/>
            </a:avLst>
          </a:prstGeom>
          <a:solidFill>
            <a:srgbClr val="5F5F63"/>
          </a:solidFill>
          <a:ln/>
        </p:spPr>
      </p:sp>
      <p:sp>
        <p:nvSpPr>
          <p:cNvPr id="12" name="Shape 9"/>
          <p:cNvSpPr/>
          <p:nvPr/>
        </p:nvSpPr>
        <p:spPr>
          <a:xfrm>
            <a:off x="7101066" y="4883348"/>
            <a:ext cx="428268" cy="428268"/>
          </a:xfrm>
          <a:prstGeom prst="roundRect">
            <a:avLst>
              <a:gd name="adj" fmla="val 66672"/>
            </a:avLst>
          </a:prstGeom>
          <a:solidFill>
            <a:srgbClr val="46464A"/>
          </a:solidFill>
          <a:ln/>
        </p:spPr>
      </p:sp>
      <p:sp>
        <p:nvSpPr>
          <p:cNvPr id="13" name="Text 10"/>
          <p:cNvSpPr/>
          <p:nvPr/>
        </p:nvSpPr>
        <p:spPr>
          <a:xfrm>
            <a:off x="7240488" y="4970502"/>
            <a:ext cx="149304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2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8362117" y="4859536"/>
            <a:ext cx="2115026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u="sng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Υψηλότερη Τιμή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8362117" y="5238036"/>
            <a:ext cx="560212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Σύνδεση με υψηλή ποιότητα και μοναδικότητα προϊόντος.</a:t>
            </a:r>
            <a:endParaRPr lang="en-US" sz="1450" dirty="0"/>
          </a:p>
        </p:txBody>
      </p:sp>
      <p:sp>
        <p:nvSpPr>
          <p:cNvPr id="16" name="Shape 13"/>
          <p:cNvSpPr/>
          <p:nvPr/>
        </p:nvSpPr>
        <p:spPr>
          <a:xfrm>
            <a:off x="6457771" y="6111478"/>
            <a:ext cx="666155" cy="22860"/>
          </a:xfrm>
          <a:prstGeom prst="roundRect">
            <a:avLst>
              <a:gd name="adj" fmla="val 1249064"/>
            </a:avLst>
          </a:prstGeom>
          <a:solidFill>
            <a:srgbClr val="5F5F63"/>
          </a:solidFill>
          <a:ln/>
        </p:spPr>
      </p:sp>
      <p:sp>
        <p:nvSpPr>
          <p:cNvPr id="17" name="Shape 14"/>
          <p:cNvSpPr/>
          <p:nvPr/>
        </p:nvSpPr>
        <p:spPr>
          <a:xfrm>
            <a:off x="7101066" y="5908834"/>
            <a:ext cx="428268" cy="428268"/>
          </a:xfrm>
          <a:prstGeom prst="roundRect">
            <a:avLst>
              <a:gd name="adj" fmla="val 66672"/>
            </a:avLst>
          </a:prstGeom>
          <a:solidFill>
            <a:srgbClr val="46464A"/>
          </a:solidFill>
          <a:ln/>
        </p:spPr>
      </p:sp>
      <p:sp>
        <p:nvSpPr>
          <p:cNvPr id="18" name="Text 15"/>
          <p:cNvSpPr/>
          <p:nvPr/>
        </p:nvSpPr>
        <p:spPr>
          <a:xfrm>
            <a:off x="7239179" y="5995988"/>
            <a:ext cx="152043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3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4153257" y="5885021"/>
            <a:ext cx="2115026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650" b="1" u="sng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Χαμηλότερη Τιμή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666155" y="6263521"/>
            <a:ext cx="5602129" cy="609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4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Το κόστος και η ποιότητα είναι χαμηλά, δεν γίνονται δαπάνες για προβολή και δεν επιδιώκονται πολλά κέρδη.</a:t>
            </a:r>
            <a:endParaRPr lang="en-US" sz="1450" dirty="0"/>
          </a:p>
        </p:txBody>
      </p:sp>
      <p:sp>
        <p:nvSpPr>
          <p:cNvPr id="21" name="Text 18"/>
          <p:cNvSpPr/>
          <p:nvPr/>
        </p:nvSpPr>
        <p:spPr>
          <a:xfrm>
            <a:off x="666155" y="6986826"/>
            <a:ext cx="5602129" cy="528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Παράδειγμα: Μειοδοτικοί διαγωνισμοί, όπου η χαμηλότερη προσφορά κερδίζει.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504</Words>
  <Application>Microsoft Office PowerPoint</Application>
  <PresentationFormat>Προσαρμογή</PresentationFormat>
  <Paragraphs>84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Comfortaa Bold</vt:lpstr>
      <vt:lpstr>Raleway Medium</vt:lpstr>
      <vt:lpstr>Arial</vt:lpstr>
      <vt:lpstr>Times New Roman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Super Market Soldatos</cp:lastModifiedBy>
  <cp:revision>5</cp:revision>
  <dcterms:created xsi:type="dcterms:W3CDTF">2025-02-22T16:17:54Z</dcterms:created>
  <dcterms:modified xsi:type="dcterms:W3CDTF">2025-02-22T16:43:02Z</dcterms:modified>
</cp:coreProperties>
</file>