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embeddedFontLst>
    <p:embeddedFont>
      <p:font typeface="Kalam" panose="020B0604020202020204" charset="0"/>
      <p:regular r:id="rId29"/>
    </p:embeddedFont>
    <p:embeddedFont>
      <p:font typeface="Lexend" panose="020B0604020202020204" charset="0"/>
      <p:regular r:id="rId30"/>
    </p:embeddedFont>
    <p:embeddedFont>
      <p:font typeface="Lexend Light" panose="020B0604020202020204" charset="0"/>
      <p:regular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98" d="100"/>
          <a:sy n="98" d="100"/>
        </p:scale>
        <p:origin x="1003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279955a40ae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279955a40ae_0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c02c257484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2c02c257484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2c02c257484_0_1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2c02c257484_0_1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c02c257484_0_1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2c02c257484_0_1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2c02c257484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2c02c257484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2c02c257484_0_1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2c02c257484_0_1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2c02c257484_0_1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2c02c257484_0_1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2c02c257484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2c02c257484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2c02c257484_0_1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2c02c257484_0_1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2c02c257484_0_1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2c02c257484_0_1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c02c257484_0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c02c257484_0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79955a40ae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279955a40ae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c02c257484_0_1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2c02c257484_0_1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2c084c1a5d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2c084c1a5d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2c02c257484_0_1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2c02c257484_0_1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c02c257484_0_1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c02c257484_0_1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2c02c257484_0_1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2c02c257484_0_1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279955a40ae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279955a40ae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279955a40ae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279955a40ae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c02c257484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2c02c257484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2c02c257484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2c02c257484_0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2c02c257484_0_1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2c02c257484_0_1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c02c257484_0_1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2c02c257484_0_1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c02c2574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c02c2574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c02c257484_0_1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2c02c257484_0_1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c02c257484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c02c257484_0_1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English">
  <p:cSld name="Title Slide 2_1">
    <p:bg>
      <p:bgPr>
        <a:solidFill>
          <a:srgbClr val="BEF2B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English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4507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90225" y="4327975"/>
            <a:ext cx="59862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867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.1 Outcome">
  <p:cSld name="CUSTOM_5">
    <p:bg>
      <p:bgPr>
        <a:solidFill>
          <a:srgbClr val="BEF2BD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3225" y="1388370"/>
            <a:ext cx="7945600" cy="29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/>
        </p:nvSpPr>
        <p:spPr>
          <a:xfrm>
            <a:off x="325207" y="454765"/>
            <a:ext cx="457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 b="1">
                <a:latin typeface="Lexend"/>
                <a:ea typeface="Lexend"/>
                <a:cs typeface="Lexend"/>
                <a:sym typeface="Lexend"/>
              </a:rPr>
              <a:t>Outcome</a:t>
            </a:r>
            <a:endParaRPr sz="2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subTitle" idx="1"/>
          </p:nvPr>
        </p:nvSpPr>
        <p:spPr>
          <a:xfrm>
            <a:off x="585575" y="1463950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None/>
              <a:defRPr sz="2000"/>
            </a:lvl1pPr>
            <a:lvl2pPr lvl="1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.2 Hidden guidance slide">
  <p:cSld name="CUSTOM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/>
        </p:nvSpPr>
        <p:spPr>
          <a:xfrm>
            <a:off x="177375" y="724875"/>
            <a:ext cx="424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Oak’s lessons are structured around </a:t>
            </a: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learning cycles</a:t>
            </a:r>
            <a:r>
              <a:rPr lang="en-GB" sz="1200" i="1">
                <a:latin typeface="Lexend"/>
                <a:ea typeface="Lexend"/>
                <a:cs typeface="Lexend"/>
                <a:sym typeface="Lexend"/>
              </a:rPr>
              <a:t>.</a:t>
            </a: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 These are indicated through colour in the slide deck: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177375" y="248475"/>
            <a:ext cx="424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Oak’s lesson structure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4825725" y="248475"/>
            <a:ext cx="401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Useful links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177375" y="3053550"/>
            <a:ext cx="420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Each</a:t>
            </a:r>
            <a:r>
              <a:rPr lang="en-GB" sz="1200" b="1">
                <a:latin typeface="Lexend"/>
                <a:ea typeface="Lexend"/>
                <a:cs typeface="Lexend"/>
                <a:sym typeface="Lexend"/>
              </a:rPr>
              <a:t> learning cycle</a:t>
            </a: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 covers several phases: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4825725" y="724875"/>
            <a:ext cx="401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Advice on                                          to </a:t>
            </a:r>
            <a:r>
              <a:rPr lang="en-GB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bring the lesson to life in your classroom and</a:t>
            </a: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 best fit the needs of your pupils.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00" name="Google Shape;100;p12"/>
          <p:cNvGrpSpPr/>
          <p:nvPr/>
        </p:nvGrpSpPr>
        <p:grpSpPr>
          <a:xfrm>
            <a:off x="2498516" y="1415817"/>
            <a:ext cx="1745270" cy="1430724"/>
            <a:chOff x="2642961" y="1644312"/>
            <a:chExt cx="1454634" cy="1195657"/>
          </a:xfrm>
        </p:grpSpPr>
        <p:pic>
          <p:nvPicPr>
            <p:cNvPr id="101" name="Google Shape;101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642975" y="1644312"/>
              <a:ext cx="1454621" cy="2873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2" name="Google Shape;102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42975" y="1936215"/>
              <a:ext cx="1454618" cy="28794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3" name="Google Shape;103;p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42965" y="2251391"/>
              <a:ext cx="1454621" cy="28458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4" name="Google Shape;104;p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42961" y="2563206"/>
              <a:ext cx="1454620" cy="2767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105" name="Google Shape;105;p12"/>
          <p:cNvPicPr preferRelativeResize="0"/>
          <p:nvPr/>
        </p:nvPicPr>
        <p:blipFill>
          <a:blip r:embed="rId6">
            <a:alphaModFix/>
          </a:blip>
          <a:srcRect l="3910" b="5222"/>
          <a:stretch>
            <a:fillRect/>
          </a:stretch>
        </p:blipFill>
        <p:spPr>
          <a:xfrm>
            <a:off x="1252313" y="3417350"/>
            <a:ext cx="2057336" cy="11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6350" y="1549488"/>
            <a:ext cx="2057324" cy="11633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0 Keywords (3)">
  <p:cSld name="CUSTOM_3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09" name="Google Shape;109;p13"/>
          <p:cNvPicPr preferRelativeResize="0"/>
          <p:nvPr/>
        </p:nvPicPr>
        <p:blipFill>
          <a:blip r:embed="rId2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"/>
          </p:nvPr>
        </p:nvSpPr>
        <p:spPr>
          <a:xfrm>
            <a:off x="323994" y="993640"/>
            <a:ext cx="7215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2"/>
          </p:nvPr>
        </p:nvSpPr>
        <p:spPr>
          <a:xfrm>
            <a:off x="323994" y="2238730"/>
            <a:ext cx="7215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3"/>
          </p:nvPr>
        </p:nvSpPr>
        <p:spPr>
          <a:xfrm>
            <a:off x="323994" y="3483820"/>
            <a:ext cx="72159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0.1 Keywords definitions (3)">
  <p:cSld name="CUSTOM_3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2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1"/>
          </p:nvPr>
        </p:nvSpPr>
        <p:spPr>
          <a:xfrm>
            <a:off x="324000" y="993650"/>
            <a:ext cx="8496000" cy="54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None/>
              <a:defRPr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2"/>
          </p:nvPr>
        </p:nvSpPr>
        <p:spPr>
          <a:xfrm>
            <a:off x="324001" y="2238725"/>
            <a:ext cx="84960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None/>
              <a:defRPr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3"/>
          </p:nvPr>
        </p:nvSpPr>
        <p:spPr>
          <a:xfrm>
            <a:off x="324001" y="3483825"/>
            <a:ext cx="8496000" cy="4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None/>
              <a:defRPr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1 Keyword (4)">
  <p:cSld name="CUSTOM_27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2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>
            <a:spLocks noGrp="1"/>
          </p:cNvSpPr>
          <p:nvPr>
            <p:ph type="subTitle" idx="1"/>
          </p:nvPr>
        </p:nvSpPr>
        <p:spPr>
          <a:xfrm>
            <a:off x="324000" y="90847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2"/>
          </p:nvPr>
        </p:nvSpPr>
        <p:spPr>
          <a:xfrm>
            <a:off x="324000" y="190562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3"/>
          </p:nvPr>
        </p:nvSpPr>
        <p:spPr>
          <a:xfrm>
            <a:off x="324000" y="289767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4"/>
          </p:nvPr>
        </p:nvSpPr>
        <p:spPr>
          <a:xfrm>
            <a:off x="324000" y="3887250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200"/>
              <a:buFont typeface="Lexend"/>
              <a:buNone/>
              <a:defRPr sz="2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1.1 Keyword definitions (4)">
  <p:cSld name="CUSTOM_27_1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2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>
            <a:spLocks noGrp="1"/>
          </p:cNvSpPr>
          <p:nvPr>
            <p:ph type="subTitle" idx="1"/>
          </p:nvPr>
        </p:nvSpPr>
        <p:spPr>
          <a:xfrm>
            <a:off x="324000" y="90847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2"/>
          </p:nvPr>
        </p:nvSpPr>
        <p:spPr>
          <a:xfrm>
            <a:off x="324000" y="19056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3"/>
          </p:nvPr>
        </p:nvSpPr>
        <p:spPr>
          <a:xfrm>
            <a:off x="324000" y="289767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4"/>
          </p:nvPr>
        </p:nvSpPr>
        <p:spPr>
          <a:xfrm>
            <a:off x="324000" y="388725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2 Keywords (5)">
  <p:cSld name="CUSTOM_27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2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>
            <a:spLocks noGrp="1"/>
          </p:cNvSpPr>
          <p:nvPr>
            <p:ph type="subTitle" idx="1"/>
          </p:nvPr>
        </p:nvSpPr>
        <p:spPr>
          <a:xfrm>
            <a:off x="324000" y="744038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subTitle" idx="2"/>
          </p:nvPr>
        </p:nvSpPr>
        <p:spPr>
          <a:xfrm>
            <a:off x="324000" y="1588788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3"/>
          </p:nvPr>
        </p:nvSpPr>
        <p:spPr>
          <a:xfrm>
            <a:off x="324000" y="2428437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4"/>
          </p:nvPr>
        </p:nvSpPr>
        <p:spPr>
          <a:xfrm>
            <a:off x="324000" y="3265613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5"/>
          </p:nvPr>
        </p:nvSpPr>
        <p:spPr>
          <a:xfrm>
            <a:off x="324000" y="4103813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2.1 Keywords definitions (5)">
  <p:cSld name="CUSTOM_27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2">
            <a:alphaModFix/>
          </a:blip>
          <a:srcRect t="1699" b="1709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>
            <a:spLocks noGrp="1"/>
          </p:cNvSpPr>
          <p:nvPr>
            <p:ph type="subTitle" idx="1"/>
          </p:nvPr>
        </p:nvSpPr>
        <p:spPr>
          <a:xfrm>
            <a:off x="324000" y="74405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2"/>
          </p:nvPr>
        </p:nvSpPr>
        <p:spPr>
          <a:xfrm>
            <a:off x="324000" y="158880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3"/>
          </p:nvPr>
        </p:nvSpPr>
        <p:spPr>
          <a:xfrm>
            <a:off x="324000" y="24284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4"/>
          </p:nvPr>
        </p:nvSpPr>
        <p:spPr>
          <a:xfrm>
            <a:off x="324000" y="32656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>
                <a:solidFill>
                  <a:srgbClr val="282828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5"/>
          </p:nvPr>
        </p:nvSpPr>
        <p:spPr>
          <a:xfrm>
            <a:off x="324000" y="4103825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82828"/>
              </a:buClr>
              <a:buSzPts val="2000"/>
              <a:buNone/>
              <a:defRPr sz="2000">
                <a:solidFill>
                  <a:srgbClr val="282828"/>
                </a:solidFill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rgbClr val="282828"/>
              </a:buClr>
              <a:buSzPts val="2000"/>
              <a:buFont typeface="Lexend"/>
              <a:buNone/>
              <a:defRPr sz="20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324000" y="114450"/>
            <a:ext cx="6671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rPr>
              <a:t>Keywords</a:t>
            </a:r>
            <a:endParaRPr sz="2000" b="0" i="0" u="none" strike="noStrike" cap="none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3 Lesson outline (2)">
  <p:cSld name="CUSTOM_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2">
            <a:alphaModFix/>
          </a:blip>
          <a:srcRect t="3678" b="3669"/>
          <a:stretch>
            <a:fillRect/>
          </a:stretch>
        </p:blipFill>
        <p:spPr>
          <a:xfrm>
            <a:off x="863550" y="2926472"/>
            <a:ext cx="7439126" cy="57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rcRect t="3678" b="3669"/>
          <a:stretch>
            <a:fillRect/>
          </a:stretch>
        </p:blipFill>
        <p:spPr>
          <a:xfrm>
            <a:off x="863550" y="1989425"/>
            <a:ext cx="7439126" cy="57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4">
            <a:alphaModFix/>
          </a:blip>
          <a:srcRect l="74623"/>
          <a:stretch>
            <a:fillRect/>
          </a:stretch>
        </p:blipFill>
        <p:spPr>
          <a:xfrm>
            <a:off x="863550" y="1954586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19"/>
          <p:cNvCxnSpPr>
            <a:endCxn id="161" idx="2"/>
          </p:cNvCxnSpPr>
          <p:nvPr/>
        </p:nvCxnSpPr>
        <p:spPr>
          <a:xfrm flipH="1">
            <a:off x="645063" y="2017282"/>
            <a:ext cx="2700" cy="14805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2" name="Google Shape;16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482" y="1993619"/>
            <a:ext cx="563185" cy="57209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1224000" y="2098125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 idx="2"/>
          </p:nvPr>
        </p:nvSpPr>
        <p:spPr>
          <a:xfrm>
            <a:off x="1224000" y="3053050"/>
            <a:ext cx="6852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340" y="2925705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7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title" idx="3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3 Lesson outline (3)">
  <p:cSld name="CUSTOM_3_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0"/>
          <p:cNvPicPr preferRelativeResize="0"/>
          <p:nvPr/>
        </p:nvPicPr>
        <p:blipFill>
          <a:blip r:embed="rId2">
            <a:alphaModFix/>
          </a:blip>
          <a:srcRect t="4429" b="4438"/>
          <a:stretch>
            <a:fillRect/>
          </a:stretch>
        </p:blipFill>
        <p:spPr>
          <a:xfrm>
            <a:off x="863550" y="3642223"/>
            <a:ext cx="7439125" cy="5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rcRect l="74623"/>
          <a:stretch>
            <a:fillRect/>
          </a:stretch>
        </p:blipFill>
        <p:spPr>
          <a:xfrm>
            <a:off x="863550" y="3600900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4">
            <a:alphaModFix/>
          </a:blip>
          <a:srcRect t="3678" b="3669"/>
          <a:stretch>
            <a:fillRect/>
          </a:stretch>
        </p:blipFill>
        <p:spPr>
          <a:xfrm>
            <a:off x="863550" y="2704186"/>
            <a:ext cx="7439126" cy="5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rcRect l="74623"/>
          <a:stretch>
            <a:fillRect/>
          </a:stretch>
        </p:blipFill>
        <p:spPr>
          <a:xfrm>
            <a:off x="863550" y="267798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5">
            <a:alphaModFix/>
          </a:blip>
          <a:srcRect t="3678" b="3669"/>
          <a:stretch>
            <a:fillRect/>
          </a:stretch>
        </p:blipFill>
        <p:spPr>
          <a:xfrm>
            <a:off x="863550" y="1678325"/>
            <a:ext cx="7439126" cy="57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rcRect l="74623"/>
          <a:stretch>
            <a:fillRect/>
          </a:stretch>
        </p:blipFill>
        <p:spPr>
          <a:xfrm>
            <a:off x="863550" y="1643475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0"/>
          <p:cNvCxnSpPr>
            <a:endCxn id="176" idx="2"/>
          </p:cNvCxnSpPr>
          <p:nvPr/>
        </p:nvCxnSpPr>
        <p:spPr>
          <a:xfrm flipH="1">
            <a:off x="647802" y="1841898"/>
            <a:ext cx="0" cy="23664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6" name="Google Shape;17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079" y="3636220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482" y="1682508"/>
            <a:ext cx="563185" cy="57209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1224600" y="178702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title" idx="2"/>
          </p:nvPr>
        </p:nvSpPr>
        <p:spPr>
          <a:xfrm>
            <a:off x="1224000" y="283077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title" idx="3"/>
          </p:nvPr>
        </p:nvSpPr>
        <p:spPr>
          <a:xfrm>
            <a:off x="1224000" y="3758277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3340" y="2703416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9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5" name="Google Shape;185;p20"/>
          <p:cNvSpPr txBox="1">
            <a:spLocks noGrp="1"/>
          </p:cNvSpPr>
          <p:nvPr>
            <p:ph type="title" idx="4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Maths">
  <p:cSld name="Title Slide 2_1_1">
    <p:bg>
      <p:bgPr>
        <a:solidFill>
          <a:srgbClr val="BEF2BD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Maths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90225" y="4327975"/>
            <a:ext cx="57585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4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707200" cy="1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3 Lesson outline (4)">
  <p:cSld name="CUSTOM_4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1"/>
          <p:cNvPicPr preferRelativeResize="0"/>
          <p:nvPr/>
        </p:nvPicPr>
        <p:blipFill>
          <a:blip r:embed="rId2">
            <a:alphaModFix/>
          </a:blip>
          <a:srcRect t="4429" b="4438"/>
          <a:stretch>
            <a:fillRect/>
          </a:stretch>
        </p:blipFill>
        <p:spPr>
          <a:xfrm>
            <a:off x="863550" y="3146932"/>
            <a:ext cx="7439125" cy="56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rcRect l="74623"/>
          <a:stretch>
            <a:fillRect/>
          </a:stretch>
        </p:blipFill>
        <p:spPr>
          <a:xfrm>
            <a:off x="863550" y="3105610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4">
            <a:alphaModFix/>
          </a:blip>
          <a:srcRect t="4387" b="4396"/>
          <a:stretch>
            <a:fillRect/>
          </a:stretch>
        </p:blipFill>
        <p:spPr>
          <a:xfrm>
            <a:off x="863550" y="3971358"/>
            <a:ext cx="7439126" cy="56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rcRect l="74623"/>
          <a:stretch>
            <a:fillRect/>
          </a:stretch>
        </p:blipFill>
        <p:spPr>
          <a:xfrm>
            <a:off x="863550" y="393964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5">
            <a:alphaModFix/>
          </a:blip>
          <a:srcRect t="3678" b="3669"/>
          <a:stretch>
            <a:fillRect/>
          </a:stretch>
        </p:blipFill>
        <p:spPr>
          <a:xfrm>
            <a:off x="863550" y="2292191"/>
            <a:ext cx="743912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rcRect l="74623"/>
          <a:stretch>
            <a:fillRect/>
          </a:stretch>
        </p:blipFill>
        <p:spPr>
          <a:xfrm>
            <a:off x="863550" y="2265998"/>
            <a:ext cx="145900" cy="64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6">
            <a:alphaModFix/>
          </a:blip>
          <a:srcRect t="3678" b="3669"/>
          <a:stretch>
            <a:fillRect/>
          </a:stretch>
        </p:blipFill>
        <p:spPr>
          <a:xfrm>
            <a:off x="863550" y="1457950"/>
            <a:ext cx="743912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3">
            <a:alphaModFix/>
          </a:blip>
          <a:srcRect l="74623"/>
          <a:stretch>
            <a:fillRect/>
          </a:stretch>
        </p:blipFill>
        <p:spPr>
          <a:xfrm>
            <a:off x="863550" y="1423110"/>
            <a:ext cx="145900" cy="64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1"/>
          <p:cNvCxnSpPr/>
          <p:nvPr/>
        </p:nvCxnSpPr>
        <p:spPr>
          <a:xfrm>
            <a:off x="647802" y="1725234"/>
            <a:ext cx="600" cy="2679900"/>
          </a:xfrm>
          <a:prstGeom prst="straightConnector1">
            <a:avLst/>
          </a:prstGeom>
          <a:noFill/>
          <a:ln w="38100" cap="flat" cmpd="sng">
            <a:solidFill>
              <a:srgbClr val="28282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6" name="Google Shape;19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079" y="3134650"/>
            <a:ext cx="563446" cy="57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3357" y="1462166"/>
            <a:ext cx="563185" cy="57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3340" y="2287588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>
            <a:spLocks noGrp="1"/>
          </p:cNvSpPr>
          <p:nvPr>
            <p:ph type="title"/>
          </p:nvPr>
        </p:nvSpPr>
        <p:spPr>
          <a:xfrm>
            <a:off x="1224600" y="1462150"/>
            <a:ext cx="6850800" cy="56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title" idx="2"/>
          </p:nvPr>
        </p:nvSpPr>
        <p:spPr>
          <a:xfrm>
            <a:off x="1224600" y="2292200"/>
            <a:ext cx="6850800" cy="57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title" idx="3"/>
          </p:nvPr>
        </p:nvSpPr>
        <p:spPr>
          <a:xfrm>
            <a:off x="1224600" y="3170276"/>
            <a:ext cx="6850800" cy="53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title" idx="4"/>
          </p:nvPr>
        </p:nvSpPr>
        <p:spPr>
          <a:xfrm>
            <a:off x="1224600" y="3971352"/>
            <a:ext cx="6850800" cy="56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Lexend"/>
              <a:buNone/>
              <a:defRPr sz="1800" b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203" name="Google Shape;203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3341" y="3969363"/>
            <a:ext cx="563446" cy="57207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/>
          <p:nvPr/>
        </p:nvSpPr>
        <p:spPr>
          <a:xfrm>
            <a:off x="0" y="0"/>
            <a:ext cx="9144300" cy="48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05" name="Google Shape;205;p21"/>
          <p:cNvPicPr preferRelativeResize="0"/>
          <p:nvPr/>
        </p:nvPicPr>
        <p:blipFill>
          <a:blip r:embed="rId11">
            <a:alphaModFix/>
          </a:blip>
          <a:srcRect t="1699" b="1709"/>
          <a:stretch>
            <a:fillRect/>
          </a:stretch>
        </p:blipFill>
        <p:spPr>
          <a:xfrm>
            <a:off x="-12" y="4816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324000" y="112500"/>
            <a:ext cx="230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Lesson outline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title" idx="5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0 Explanation blank - purple ">
  <p:cSld name="TITLE_AND_TWO_COLUMNS_1_1_6_2_1_4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/>
          <p:nvPr/>
        </p:nvSpPr>
        <p:spPr>
          <a:xfrm>
            <a:off x="-1" y="-2"/>
            <a:ext cx="91476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13" name="Google Shape;2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0 Explanation blank - jade">
  <p:cSld name="TITLE_AND_TWO_COLUMNS_1_1_6_2_1_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3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19" name="Google Shape;219;p23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0" name="Google Shape;220;p23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21" name="Google Shape;2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0 Explanation blank - blue ">
  <p:cSld name="TITLE_AND_TWO_COLUMNS_1_1_6_2_2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4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26" name="Google Shape;226;p24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7" name="Google Shape;227;p24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28" name="Google Shape;2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0 Explanation blank - pink ">
  <p:cSld name="TITLE_AND_TWO_COLUMNS_1_1_6_2_1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5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33" name="Google Shape;233;p25"/>
          <p:cNvSpPr txBox="1"/>
          <p:nvPr/>
        </p:nvSpPr>
        <p:spPr>
          <a:xfrm>
            <a:off x="8209250" y="438760"/>
            <a:ext cx="935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4" name="Google Shape;234;p25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35" name="Google Shape;2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950" y="-562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1 I do We do - purple">
  <p:cSld name="TITLE_AND_TWO_COLUMNS_1_1_9_2_2">
    <p:bg>
      <p:bgPr>
        <a:solidFill>
          <a:srgbClr val="F3EEFB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4505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3" name="Google Shape;243;p26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44" name="Google Shape;244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26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BEDFE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46" name="Google Shape;246;p26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47" name="Google Shape;247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6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BEDFE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1 I do We do - jade">
  <p:cSld name="TITLE_AND_TWO_COLUMNS_1_1_9_2_2_1_1">
    <p:bg>
      <p:bgPr>
        <a:solidFill>
          <a:srgbClr val="E6F2F2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51" name="Google Shape;251;p27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53" name="Google Shape;253;p27"/>
          <p:cNvSpPr txBox="1">
            <a:spLocks noGrp="1"/>
          </p:cNvSpPr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7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6" name="Google Shape;256;p27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57" name="Google Shape;257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27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59" name="Google Shape;259;p27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60" name="Google Shape;260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27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1 I do We do - blue">
  <p:cSld name="TITLE_AND_TWO_COLUMNS_1_1_9_2_3">
    <p:bg>
      <p:bgPr>
        <a:solidFill>
          <a:srgbClr val="EBEDFE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/>
          <p:nvPr/>
        </p:nvSpPr>
        <p:spPr>
          <a:xfrm>
            <a:off x="0" y="18750"/>
            <a:ext cx="4572300" cy="512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64" name="Google Shape;264;p28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8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6" name="Google Shape;266;p28"/>
          <p:cNvSpPr txBox="1">
            <a:spLocks noGrp="1"/>
          </p:cNvSpPr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8"/>
          <p:cNvSpPr txBox="1">
            <a:spLocks noGrp="1"/>
          </p:cNvSpPr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8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9" name="Google Shape;269;p28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70" name="Google Shape;270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28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72" name="Google Shape;272;p28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73" name="Google Shape;273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28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E6F2F2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1 I do We do - pink">
  <p:cSld name="TITLE_AND_TWO_COLUMNS_1_1_9_2_2_1_1_1">
    <p:bg>
      <p:bgPr>
        <a:solidFill>
          <a:srgbClr val="FAEAF6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/>
          <p:nvPr/>
        </p:nvSpPr>
        <p:spPr>
          <a:xfrm>
            <a:off x="0" y="18750"/>
            <a:ext cx="4572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77" name="Google Shape;277;p29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9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79" name="Google Shape;279;p29"/>
          <p:cNvSpPr txBox="1">
            <a:spLocks noGrp="1"/>
          </p:cNvSpPr>
          <p:nvPr>
            <p:ph type="subTitle" idx="1"/>
          </p:nvPr>
        </p:nvSpPr>
        <p:spPr>
          <a:xfrm>
            <a:off x="337825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9"/>
          <p:cNvSpPr txBox="1">
            <a:spLocks noGrp="1"/>
          </p:cNvSpPr>
          <p:nvPr>
            <p:ph type="subTitle" idx="2"/>
          </p:nvPr>
        </p:nvSpPr>
        <p:spPr>
          <a:xfrm>
            <a:off x="4824000" y="810000"/>
            <a:ext cx="3982200" cy="40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9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2" name="Google Shape;282;p29"/>
          <p:cNvGrpSpPr/>
          <p:nvPr/>
        </p:nvGrpSpPr>
        <p:grpSpPr>
          <a:xfrm>
            <a:off x="7834231" y="1285"/>
            <a:ext cx="828900" cy="576065"/>
            <a:chOff x="7801496" y="1285"/>
            <a:chExt cx="828900" cy="576065"/>
          </a:xfrm>
        </p:grpSpPr>
        <p:pic>
          <p:nvPicPr>
            <p:cNvPr id="283" name="Google Shape;283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66096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29"/>
            <p:cNvSpPr txBox="1"/>
            <p:nvPr/>
          </p:nvSpPr>
          <p:spPr>
            <a:xfrm>
              <a:off x="7801496" y="438750"/>
              <a:ext cx="82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FAEAF6"/>
                  </a:solidFill>
                  <a:latin typeface="Lexend"/>
                  <a:ea typeface="Lexend"/>
                  <a:cs typeface="Lexend"/>
                  <a:sym typeface="Lexend"/>
                </a:rPr>
                <a:t>Explanation</a:t>
              </a:r>
              <a:endParaRPr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285" name="Google Shape;285;p29"/>
          <p:cNvGrpSpPr/>
          <p:nvPr/>
        </p:nvGrpSpPr>
        <p:grpSpPr>
          <a:xfrm>
            <a:off x="8635663" y="1285"/>
            <a:ext cx="499700" cy="576065"/>
            <a:chOff x="8635663" y="1285"/>
            <a:chExt cx="499700" cy="576065"/>
          </a:xfrm>
        </p:grpSpPr>
        <p:pic>
          <p:nvPicPr>
            <p:cNvPr id="286" name="Google Shape;286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35663" y="1285"/>
              <a:ext cx="499700" cy="49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29"/>
            <p:cNvSpPr txBox="1"/>
            <p:nvPr/>
          </p:nvSpPr>
          <p:spPr>
            <a:xfrm>
              <a:off x="8662913" y="438750"/>
              <a:ext cx="445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900" b="1">
                  <a:solidFill>
                    <a:srgbClr val="FAEAF6"/>
                  </a:solidFill>
                  <a:latin typeface="Lexend"/>
                  <a:ea typeface="Lexend"/>
                  <a:cs typeface="Lexend"/>
                  <a:sym typeface="Lexend"/>
                </a:rPr>
                <a:t>Check</a:t>
              </a:r>
              <a:endParaRPr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2 CfU true/false justify - purple">
  <p:cSld name="TITLE_AND_TWO_COLUMNS_1_1_9_1_3_1">
    <p:bg>
      <p:bgPr>
        <a:solidFill>
          <a:srgbClr val="F3EEFB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0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3" name="Google Shape;293;p30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5" name="Google Shape;295;p30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6" name="Google Shape;296;p30"/>
          <p:cNvSpPr txBox="1">
            <a:spLocks noGrp="1"/>
          </p:cNvSpPr>
          <p:nvPr>
            <p:ph type="subTitle" idx="1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0"/>
          <p:cNvSpPr txBox="1">
            <a:spLocks noGrp="1"/>
          </p:cNvSpPr>
          <p:nvPr>
            <p:ph type="subTitle" idx="2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0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99" name="Google Shape;299;p30"/>
          <p:cNvSpPr txBox="1">
            <a:spLocks noGrp="1"/>
          </p:cNvSpPr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0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02" name="Google Shape;30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05" name="Google Shape;305;p30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06" name="Google Shape;306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3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08" name="Google Shape;308;p30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09" name="Google Shape;309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3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Geography">
  <p:cSld name="Title Slide 2_1_1_1">
    <p:bg>
      <p:bgPr>
        <a:solidFill>
          <a:srgbClr val="BEF2BD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1259825" cy="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Geography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890225" y="4327975"/>
            <a:ext cx="59976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2 CfU true/false justify - jade">
  <p:cSld name="TITLE_AND_TWO_COLUMNS_1_1_9_1_3_1_1_1">
    <p:bg>
      <p:bgPr>
        <a:solidFill>
          <a:srgbClr val="E6F2F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1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1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14" name="Google Shape;314;p31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7" name="Google Shape;317;p31"/>
          <p:cNvSpPr txBox="1">
            <a:spLocks noGrp="1"/>
          </p:cNvSpPr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1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19" name="Google Shape;3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1" name="Google Shape;321;p31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1"/>
          <p:cNvSpPr txBox="1">
            <a:spLocks noGrp="1"/>
          </p:cNvSpPr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24" name="Google Shape;324;p31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25" name="Google Shape;325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3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27" name="Google Shape;327;p31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28" name="Google Shape;328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3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330" name="Google Shape;33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1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2 CfU true/false justify - blue">
  <p:cSld name="TITLE_AND_TWO_COLUMNS_1_1_9_1_3_2">
    <p:bg>
      <p:bgPr>
        <a:solidFill>
          <a:srgbClr val="EBEDFE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2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2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7" name="Google Shape;337;p32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8" name="Google Shape;338;p32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9" name="Google Shape;339;p32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0" name="Google Shape;340;p32"/>
          <p:cNvSpPr txBox="1">
            <a:spLocks noGrp="1"/>
          </p:cNvSpPr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2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42" name="Google Shape;3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2"/>
          <p:cNvSpPr txBox="1">
            <a:spLocks noGrp="1"/>
          </p:cNvSpPr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2"/>
          <p:cNvSpPr txBox="1">
            <a:spLocks noGrp="1"/>
          </p:cNvSpPr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47" name="Google Shape;347;p32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48" name="Google Shape;348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3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50" name="Google Shape;350;p32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51" name="Google Shape;351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3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353" name="Google Shape;35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6" name="Google Shape;356;p32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2 CfU true/false justify - pink">
  <p:cSld name="TITLE_AND_TWO_COLUMNS_1_1_9_1_3_1_1_1_1">
    <p:bg>
      <p:bgPr>
        <a:solidFill>
          <a:srgbClr val="FAEAF6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3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3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0" name="Google Shape;360;p33"/>
          <p:cNvSpPr txBox="1"/>
          <p:nvPr/>
        </p:nvSpPr>
        <p:spPr>
          <a:xfrm>
            <a:off x="3025325" y="1839875"/>
            <a:ext cx="128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5431100" y="1817150"/>
            <a:ext cx="106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2" name="Google Shape;362;p33"/>
          <p:cNvSpPr txBox="1"/>
          <p:nvPr/>
        </p:nvSpPr>
        <p:spPr>
          <a:xfrm>
            <a:off x="324000" y="2623800"/>
            <a:ext cx="396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Justify your answer</a:t>
            </a:r>
            <a:endParaRPr sz="22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3" name="Google Shape;363;p33"/>
          <p:cNvSpPr txBox="1">
            <a:spLocks noGrp="1"/>
          </p:cNvSpPr>
          <p:nvPr>
            <p:ph type="subTitle" idx="1"/>
          </p:nvPr>
        </p:nvSpPr>
        <p:spPr>
          <a:xfrm>
            <a:off x="324000" y="1080000"/>
            <a:ext cx="6722400" cy="25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3"/>
          <p:cNvSpPr txBox="1"/>
          <p:nvPr/>
        </p:nvSpPr>
        <p:spPr>
          <a:xfrm>
            <a:off x="324000" y="660750"/>
            <a:ext cx="218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 or false?</a:t>
            </a:r>
            <a:r>
              <a:rPr lang="en-GB"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24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65" name="Google Shape;3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3"/>
          <p:cNvSpPr txBox="1">
            <a:spLocks noGrp="1"/>
          </p:cNvSpPr>
          <p:nvPr>
            <p:ph type="subTitle" idx="3"/>
          </p:nvPr>
        </p:nvSpPr>
        <p:spPr>
          <a:xfrm>
            <a:off x="980575" y="4040345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70" name="Google Shape;370;p33"/>
          <p:cNvGrpSpPr/>
          <p:nvPr/>
        </p:nvGrpSpPr>
        <p:grpSpPr>
          <a:xfrm>
            <a:off x="324128" y="3139463"/>
            <a:ext cx="457200" cy="457200"/>
            <a:chOff x="1020916" y="1442088"/>
            <a:chExt cx="457200" cy="457200"/>
          </a:xfrm>
        </p:grpSpPr>
        <p:pic>
          <p:nvPicPr>
            <p:cNvPr id="371" name="Google Shape;371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3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73" name="Google Shape;373;p33"/>
          <p:cNvGrpSpPr/>
          <p:nvPr/>
        </p:nvGrpSpPr>
        <p:grpSpPr>
          <a:xfrm>
            <a:off x="324128" y="3987825"/>
            <a:ext cx="457200" cy="457200"/>
            <a:chOff x="1020916" y="1442088"/>
            <a:chExt cx="457200" cy="457200"/>
          </a:xfrm>
        </p:grpSpPr>
        <p:pic>
          <p:nvPicPr>
            <p:cNvPr id="374" name="Google Shape;374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3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376" name="Google Shape;37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9763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3988" y="1780516"/>
            <a:ext cx="457425" cy="4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3"/>
          <p:cNvSpPr txBox="1"/>
          <p:nvPr/>
        </p:nvSpPr>
        <p:spPr>
          <a:xfrm>
            <a:off x="2454488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9" name="Google Shape;379;p33"/>
          <p:cNvSpPr txBox="1"/>
          <p:nvPr/>
        </p:nvSpPr>
        <p:spPr>
          <a:xfrm>
            <a:off x="4848713" y="1870613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3 CfU 3 options - purple">
  <p:cSld name="TITLE_AND_TWO_COLUMNS_1_1_7_1">
    <p:bg>
      <p:bgPr>
        <a:solidFill>
          <a:srgbClr val="F3EEFB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83" name="Google Shape;383;p34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84" name="Google Shape;3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6" name="Google Shape;386;p34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34"/>
          <p:cNvSpPr txBox="1">
            <a:spLocks noGrp="1"/>
          </p:cNvSpPr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34"/>
          <p:cNvSpPr txBox="1">
            <a:spLocks noGrp="1"/>
          </p:cNvSpPr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90" name="Google Shape;390;p34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391" name="Google Shape;391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3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93" name="Google Shape;393;p34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394" name="Google Shape;394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3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396" name="Google Shape;396;p34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397" name="Google Shape;397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3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3 CfU 3 options - jade">
  <p:cSld name="TITLE_AND_TWO_COLUMNS_1_1_7_1_1_1">
    <p:bg>
      <p:bgPr>
        <a:solidFill>
          <a:srgbClr val="E6F2F2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35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5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02" name="Google Shape;402;p35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03" name="Google Shape;4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35"/>
          <p:cNvSpPr txBox="1">
            <a:spLocks noGrp="1"/>
          </p:cNvSpPr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35"/>
          <p:cNvSpPr txBox="1">
            <a:spLocks noGrp="1"/>
          </p:cNvSpPr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35"/>
          <p:cNvSpPr txBox="1">
            <a:spLocks noGrp="1"/>
          </p:cNvSpPr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9" name="Google Shape;409;p35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410" name="Google Shape;410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3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12" name="Google Shape;412;p35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413" name="Google Shape;413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p3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15" name="Google Shape;415;p35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416" name="Google Shape;416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7" name="Google Shape;417;p3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3 CfU 3 options - blue">
  <p:cSld name="TITLE_AND_TWO_COLUMNS_1_1_7_2">
    <p:bg>
      <p:bgPr>
        <a:solidFill>
          <a:srgbClr val="EBEDFE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36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21" name="Google Shape;421;p36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22" name="Google Shape;4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4" name="Google Shape;424;p36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6"/>
          <p:cNvSpPr txBox="1">
            <a:spLocks noGrp="1"/>
          </p:cNvSpPr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6"/>
          <p:cNvSpPr txBox="1">
            <a:spLocks noGrp="1"/>
          </p:cNvSpPr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28" name="Google Shape;428;p36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429" name="Google Shape;429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3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432" name="Google Shape;432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3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34" name="Google Shape;434;p36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435" name="Google Shape;435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3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3 CfU 3 options - pink">
  <p:cSld name="TITLE_AND_TWO_COLUMNS_1_1_7_1_1_1_1">
    <p:bg>
      <p:bgPr>
        <a:solidFill>
          <a:srgbClr val="FAEAF6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37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7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40" name="Google Shape;440;p37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41" name="Google Shape;4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7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3" name="Google Shape;443;p37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37"/>
          <p:cNvSpPr txBox="1">
            <a:spLocks noGrp="1"/>
          </p:cNvSpPr>
          <p:nvPr>
            <p:ph type="subTitle" idx="1"/>
          </p:nvPr>
        </p:nvSpPr>
        <p:spPr>
          <a:xfrm>
            <a:off x="1034425" y="18377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37"/>
          <p:cNvSpPr txBox="1">
            <a:spLocks noGrp="1"/>
          </p:cNvSpPr>
          <p:nvPr>
            <p:ph type="subTitle" idx="3"/>
          </p:nvPr>
        </p:nvSpPr>
        <p:spPr>
          <a:xfrm>
            <a:off x="1034425" y="27942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37"/>
          <p:cNvSpPr txBox="1">
            <a:spLocks noGrp="1"/>
          </p:cNvSpPr>
          <p:nvPr>
            <p:ph type="subTitle" idx="4"/>
          </p:nvPr>
        </p:nvSpPr>
        <p:spPr>
          <a:xfrm>
            <a:off x="1034425" y="37669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47" name="Google Shape;447;p37"/>
          <p:cNvGrpSpPr/>
          <p:nvPr/>
        </p:nvGrpSpPr>
        <p:grpSpPr>
          <a:xfrm>
            <a:off x="323653" y="1804438"/>
            <a:ext cx="457200" cy="457200"/>
            <a:chOff x="1020916" y="1442088"/>
            <a:chExt cx="457200" cy="457200"/>
          </a:xfrm>
        </p:grpSpPr>
        <p:pic>
          <p:nvPicPr>
            <p:cNvPr id="448" name="Google Shape;448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3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50" name="Google Shape;450;p37"/>
          <p:cNvGrpSpPr/>
          <p:nvPr/>
        </p:nvGrpSpPr>
        <p:grpSpPr>
          <a:xfrm>
            <a:off x="323653" y="2766575"/>
            <a:ext cx="457200" cy="457200"/>
            <a:chOff x="1020916" y="1442088"/>
            <a:chExt cx="457200" cy="457200"/>
          </a:xfrm>
        </p:grpSpPr>
        <p:pic>
          <p:nvPicPr>
            <p:cNvPr id="451" name="Google Shape;451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Google Shape;452;p3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53" name="Google Shape;453;p37"/>
          <p:cNvGrpSpPr/>
          <p:nvPr/>
        </p:nvGrpSpPr>
        <p:grpSpPr>
          <a:xfrm>
            <a:off x="323641" y="3729038"/>
            <a:ext cx="457200" cy="457200"/>
            <a:chOff x="1020916" y="1442088"/>
            <a:chExt cx="457200" cy="457200"/>
          </a:xfrm>
        </p:grpSpPr>
        <p:pic>
          <p:nvPicPr>
            <p:cNvPr id="454" name="Google Shape;454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37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4 CfU 4 options - purple">
  <p:cSld name="TITLE_AND_TWO_COLUMNS_1_1_8_1">
    <p:bg>
      <p:bgPr>
        <a:solidFill>
          <a:srgbClr val="F3EEFB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8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59" name="Google Shape;459;p38"/>
          <p:cNvSpPr txBox="1">
            <a:spLocks noGrp="1"/>
          </p:cNvSpPr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60" name="Google Shape;4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8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2" name="Google Shape;462;p38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38"/>
          <p:cNvSpPr txBox="1">
            <a:spLocks noGrp="1"/>
          </p:cNvSpPr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8"/>
          <p:cNvSpPr txBox="1">
            <a:spLocks noGrp="1"/>
          </p:cNvSpPr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38"/>
          <p:cNvSpPr txBox="1">
            <a:spLocks noGrp="1"/>
          </p:cNvSpPr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38"/>
          <p:cNvSpPr txBox="1">
            <a:spLocks noGrp="1"/>
          </p:cNvSpPr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67" name="Google Shape;467;p38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468" name="Google Shape;468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70" name="Google Shape;470;p38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471" name="Google Shape;471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" name="Google Shape;472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73" name="Google Shape;473;p38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474" name="Google Shape;474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76" name="Google Shape;476;p38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477" name="Google Shape;477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38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4 CfU 4 options - jade">
  <p:cSld name="TITLE_AND_TWO_COLUMNS_1_1_8_1_1_1">
    <p:bg>
      <p:bgPr>
        <a:solidFill>
          <a:srgbClr val="E6F2F2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39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9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82" name="Google Shape;482;p39"/>
          <p:cNvSpPr txBox="1">
            <a:spLocks noGrp="1"/>
          </p:cNvSpPr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83" name="Google Shape;4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9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5" name="Google Shape;485;p39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39"/>
          <p:cNvSpPr txBox="1">
            <a:spLocks noGrp="1"/>
          </p:cNvSpPr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39"/>
          <p:cNvSpPr txBox="1">
            <a:spLocks noGrp="1"/>
          </p:cNvSpPr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39"/>
          <p:cNvSpPr txBox="1">
            <a:spLocks noGrp="1"/>
          </p:cNvSpPr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9"/>
          <p:cNvSpPr txBox="1">
            <a:spLocks noGrp="1"/>
          </p:cNvSpPr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90" name="Google Shape;490;p39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491" name="Google Shape;491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93" name="Google Shape;493;p39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494" name="Google Shape;494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96" name="Google Shape;496;p39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497" name="Google Shape;497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499" name="Google Shape;499;p39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500" name="Google Shape;500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p39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4 CfU 4 options - blue">
  <p:cSld name="TITLE_AND_TWO_COLUMNS_1_1_8_2">
    <p:bg>
      <p:bgPr>
        <a:solidFill>
          <a:srgbClr val="EBEDFE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40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0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05" name="Google Shape;505;p40"/>
          <p:cNvSpPr txBox="1">
            <a:spLocks noGrp="1"/>
          </p:cNvSpPr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06" name="Google Shape;5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8" name="Google Shape;508;p40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40"/>
          <p:cNvSpPr txBox="1">
            <a:spLocks noGrp="1"/>
          </p:cNvSpPr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40"/>
          <p:cNvSpPr txBox="1">
            <a:spLocks noGrp="1"/>
          </p:cNvSpPr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40"/>
          <p:cNvSpPr txBox="1">
            <a:spLocks noGrp="1"/>
          </p:cNvSpPr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40"/>
          <p:cNvSpPr txBox="1">
            <a:spLocks noGrp="1"/>
          </p:cNvSpPr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513" name="Google Shape;513;p40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514" name="Google Shape;514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5" name="Google Shape;515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16" name="Google Shape;516;p40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517" name="Google Shape;517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19" name="Google Shape;519;p40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520" name="Google Shape;520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1" name="Google Shape;521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22" name="Google Shape;522;p40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523" name="Google Shape;523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" name="Google Shape;524;p4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History">
  <p:cSld name="Title Slide 2_1_1_1_1">
    <p:bg>
      <p:bgPr>
        <a:solidFill>
          <a:srgbClr val="BEF2BD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History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890225" y="4327975"/>
            <a:ext cx="5804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40" name="Google Shape;40;p5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41" name="Google Shape;41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5"/>
            <p:cNvSpPr/>
            <p:nvPr/>
          </p:nvSpPr>
          <p:spPr>
            <a:xfrm>
              <a:off x="6860400" y="1205850"/>
              <a:ext cx="1959600" cy="1365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43" name="Google Shape;43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78432">
              <a:off x="7001357" y="1317070"/>
              <a:ext cx="1677682" cy="11434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4 CfU 4 options - pink">
  <p:cSld name="TITLE_AND_TWO_COLUMNS_1_1_8_1_1_1_1">
    <p:bg>
      <p:bgPr>
        <a:solidFill>
          <a:srgbClr val="FAEAF6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41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1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28" name="Google Shape;528;p41"/>
          <p:cNvSpPr txBox="1">
            <a:spLocks noGrp="1"/>
          </p:cNvSpPr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29" name="Google Shape;52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31" name="Google Shape;531;p41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41"/>
          <p:cNvSpPr txBox="1">
            <a:spLocks noGrp="1"/>
          </p:cNvSpPr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41"/>
          <p:cNvSpPr txBox="1">
            <a:spLocks noGrp="1"/>
          </p:cNvSpPr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41"/>
          <p:cNvSpPr txBox="1">
            <a:spLocks noGrp="1"/>
          </p:cNvSpPr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41"/>
          <p:cNvSpPr txBox="1">
            <a:spLocks noGrp="1"/>
          </p:cNvSpPr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SzPts val="2100"/>
              <a:buNone/>
              <a:defRPr/>
            </a:lvl2pPr>
            <a:lvl3pPr lvl="2" rtl="0">
              <a:spcBef>
                <a:spcPts val="100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ct val="0"/>
              </a:spcAft>
              <a:buSzPts val="1900"/>
              <a:buNone/>
              <a:defRPr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536" name="Google Shape;536;p41"/>
          <p:cNvGrpSpPr/>
          <p:nvPr/>
        </p:nvGrpSpPr>
        <p:grpSpPr>
          <a:xfrm>
            <a:off x="323653" y="1652038"/>
            <a:ext cx="457200" cy="457200"/>
            <a:chOff x="1020916" y="1442088"/>
            <a:chExt cx="457200" cy="457200"/>
          </a:xfrm>
        </p:grpSpPr>
        <p:pic>
          <p:nvPicPr>
            <p:cNvPr id="537" name="Google Shape;537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8" name="Google Shape;538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39" name="Google Shape;539;p41"/>
          <p:cNvGrpSpPr/>
          <p:nvPr/>
        </p:nvGrpSpPr>
        <p:grpSpPr>
          <a:xfrm>
            <a:off x="323653" y="2461775"/>
            <a:ext cx="457200" cy="457200"/>
            <a:chOff x="1020916" y="1442088"/>
            <a:chExt cx="457200" cy="457200"/>
          </a:xfrm>
        </p:grpSpPr>
        <p:pic>
          <p:nvPicPr>
            <p:cNvPr id="540" name="Google Shape;540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42" name="Google Shape;542;p41"/>
          <p:cNvGrpSpPr/>
          <p:nvPr/>
        </p:nvGrpSpPr>
        <p:grpSpPr>
          <a:xfrm>
            <a:off x="323641" y="3271838"/>
            <a:ext cx="457200" cy="457200"/>
            <a:chOff x="1020916" y="1442088"/>
            <a:chExt cx="457200" cy="457200"/>
          </a:xfrm>
        </p:grpSpPr>
        <p:pic>
          <p:nvPicPr>
            <p:cNvPr id="543" name="Google Shape;543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" name="Google Shape;544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45" name="Google Shape;545;p41"/>
          <p:cNvGrpSpPr/>
          <p:nvPr/>
        </p:nvGrpSpPr>
        <p:grpSpPr>
          <a:xfrm>
            <a:off x="323641" y="4081763"/>
            <a:ext cx="457200" cy="457200"/>
            <a:chOff x="1020916" y="1442088"/>
            <a:chExt cx="457200" cy="457200"/>
          </a:xfrm>
        </p:grpSpPr>
        <p:pic>
          <p:nvPicPr>
            <p:cNvPr id="546" name="Google Shape;546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7" name="Google Shape;547;p41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d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5 CfU 3 image options - purple">
  <p:cSld name="TITLE_AND_TWO_COLUMNS_1_1_7_1_1_2">
    <p:bg>
      <p:bgPr>
        <a:solidFill>
          <a:srgbClr val="F3EEFB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2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51" name="Google Shape;551;p42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52" name="Google Shape;55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4" name="Google Shape;554;p42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42"/>
          <p:cNvSpPr>
            <a:spLocks noGrp="1"/>
          </p:cNvSpPr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56" name="Google Shape;556;p42"/>
          <p:cNvSpPr>
            <a:spLocks noGrp="1"/>
          </p:cNvSpPr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57" name="Google Shape;557;p42"/>
          <p:cNvSpPr>
            <a:spLocks noGrp="1"/>
          </p:cNvSpPr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58" name="Google Shape;558;p42"/>
          <p:cNvSpPr txBox="1"/>
          <p:nvPr/>
        </p:nvSpPr>
        <p:spPr>
          <a:xfrm>
            <a:off x="1405513" y="4467089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9" name="Google Shape;559;p42"/>
          <p:cNvSpPr txBox="1"/>
          <p:nvPr/>
        </p:nvSpPr>
        <p:spPr>
          <a:xfrm>
            <a:off x="4368013" y="4467126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0" name="Google Shape;560;p42"/>
          <p:cNvSpPr txBox="1"/>
          <p:nvPr/>
        </p:nvSpPr>
        <p:spPr>
          <a:xfrm>
            <a:off x="7330513" y="4467142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561" name="Google Shape;561;p42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562" name="Google Shape;562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" name="Google Shape;563;p4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64" name="Google Shape;564;p42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565" name="Google Shape;565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6" name="Google Shape;566;p4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67" name="Google Shape;567;p42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568" name="Google Shape;568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9" name="Google Shape;569;p42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5 CfU 3 image options - jade">
  <p:cSld name="TITLE_AND_TWO_COLUMNS_1_1_7_1_1_1_2">
    <p:bg>
      <p:bgPr>
        <a:solidFill>
          <a:srgbClr val="E6F2F2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43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3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73" name="Google Shape;573;p43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74" name="Google Shape;57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4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6" name="Google Shape;576;p43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43"/>
          <p:cNvSpPr>
            <a:spLocks noGrp="1"/>
          </p:cNvSpPr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8" name="Google Shape;578;p43"/>
          <p:cNvSpPr>
            <a:spLocks noGrp="1"/>
          </p:cNvSpPr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9" name="Google Shape;579;p43"/>
          <p:cNvSpPr>
            <a:spLocks noGrp="1"/>
          </p:cNvSpPr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80" name="Google Shape;580;p43"/>
          <p:cNvSpPr txBox="1"/>
          <p:nvPr/>
        </p:nvSpPr>
        <p:spPr>
          <a:xfrm>
            <a:off x="1405513" y="4467089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1" name="Google Shape;581;p43"/>
          <p:cNvSpPr txBox="1"/>
          <p:nvPr/>
        </p:nvSpPr>
        <p:spPr>
          <a:xfrm>
            <a:off x="4368013" y="4467126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2" name="Google Shape;582;p43"/>
          <p:cNvSpPr txBox="1"/>
          <p:nvPr/>
        </p:nvSpPr>
        <p:spPr>
          <a:xfrm>
            <a:off x="7330513" y="4467142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583" name="Google Shape;583;p43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584" name="Google Shape;584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" name="Google Shape;585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86" name="Google Shape;586;p43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587" name="Google Shape;587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8" name="Google Shape;588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589" name="Google Shape;589;p43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590" name="Google Shape;590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1" name="Google Shape;591;p43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5 CfU 3  image options - blue ">
  <p:cSld name="TITLE_AND_TWO_COLUMNS_1_1_7_2_1">
    <p:bg>
      <p:bgPr>
        <a:solidFill>
          <a:srgbClr val="EBEDFE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44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4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95" name="Google Shape;595;p44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96" name="Google Shape;59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4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8" name="Google Shape;598;p44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44"/>
          <p:cNvSpPr>
            <a:spLocks noGrp="1"/>
          </p:cNvSpPr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00" name="Google Shape;600;p44"/>
          <p:cNvSpPr>
            <a:spLocks noGrp="1"/>
          </p:cNvSpPr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01" name="Google Shape;601;p44"/>
          <p:cNvSpPr>
            <a:spLocks noGrp="1"/>
          </p:cNvSpPr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02" name="Google Shape;602;p44"/>
          <p:cNvSpPr txBox="1"/>
          <p:nvPr/>
        </p:nvSpPr>
        <p:spPr>
          <a:xfrm>
            <a:off x="1405513" y="4467089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3" name="Google Shape;603;p44"/>
          <p:cNvSpPr txBox="1"/>
          <p:nvPr/>
        </p:nvSpPr>
        <p:spPr>
          <a:xfrm>
            <a:off x="4368013" y="4467126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4" name="Google Shape;604;p44"/>
          <p:cNvSpPr txBox="1"/>
          <p:nvPr/>
        </p:nvSpPr>
        <p:spPr>
          <a:xfrm>
            <a:off x="7330513" y="4467142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605" name="Google Shape;605;p44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606" name="Google Shape;606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7" name="Google Shape;607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08" name="Google Shape;608;p44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609" name="Google Shape;609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0" name="Google Shape;610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11" name="Google Shape;611;p44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612" name="Google Shape;612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3" name="Google Shape;613;p44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5 CfU 3 image options - pink">
  <p:cSld name="TITLE_AND_TWO_COLUMNS_1_1_7_1_1_1_1_1">
    <p:bg>
      <p:bgPr>
        <a:solidFill>
          <a:srgbClr val="FAEAF6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45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45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17" name="Google Shape;617;p45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200"/>
              <a:buFont typeface="Lexend"/>
              <a:buNone/>
              <a:defRPr sz="22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45"/>
          <p:cNvSpPr txBox="1"/>
          <p:nvPr/>
        </p:nvSpPr>
        <p:spPr>
          <a:xfrm>
            <a:off x="1405513" y="4467089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19" name="Google Shape;619;p45"/>
          <p:cNvSpPr txBox="1"/>
          <p:nvPr/>
        </p:nvSpPr>
        <p:spPr>
          <a:xfrm>
            <a:off x="4368013" y="4467126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0" name="Google Shape;620;p45"/>
          <p:cNvSpPr txBox="1"/>
          <p:nvPr/>
        </p:nvSpPr>
        <p:spPr>
          <a:xfrm>
            <a:off x="7330513" y="4467142"/>
            <a:ext cx="40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21" name="Google Shape;62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4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3" name="Google Shape;623;p45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45"/>
          <p:cNvSpPr>
            <a:spLocks noGrp="1"/>
          </p:cNvSpPr>
          <p:nvPr>
            <p:ph type="pic" idx="3"/>
          </p:nvPr>
        </p:nvSpPr>
        <p:spPr>
          <a:xfrm>
            <a:off x="3240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25" name="Google Shape;625;p45"/>
          <p:cNvSpPr>
            <a:spLocks noGrp="1"/>
          </p:cNvSpPr>
          <p:nvPr>
            <p:ph type="pic" idx="4"/>
          </p:nvPr>
        </p:nvSpPr>
        <p:spPr>
          <a:xfrm>
            <a:off x="62568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26" name="Google Shape;626;p45"/>
          <p:cNvSpPr>
            <a:spLocks noGrp="1"/>
          </p:cNvSpPr>
          <p:nvPr>
            <p:ph type="pic" idx="5"/>
          </p:nvPr>
        </p:nvSpPr>
        <p:spPr>
          <a:xfrm>
            <a:off x="3294300" y="1893950"/>
            <a:ext cx="2555400" cy="1939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grpSp>
        <p:nvGrpSpPr>
          <p:cNvPr id="627" name="Google Shape;627;p45"/>
          <p:cNvGrpSpPr/>
          <p:nvPr/>
        </p:nvGrpSpPr>
        <p:grpSpPr>
          <a:xfrm>
            <a:off x="1381028" y="4148538"/>
            <a:ext cx="457200" cy="457200"/>
            <a:chOff x="1020916" y="1442088"/>
            <a:chExt cx="457200" cy="457200"/>
          </a:xfrm>
        </p:grpSpPr>
        <p:pic>
          <p:nvPicPr>
            <p:cNvPr id="628" name="Google Shape;628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9" name="Google Shape;629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30" name="Google Shape;630;p45"/>
          <p:cNvGrpSpPr/>
          <p:nvPr/>
        </p:nvGrpSpPr>
        <p:grpSpPr>
          <a:xfrm>
            <a:off x="4331066" y="4148550"/>
            <a:ext cx="457200" cy="457200"/>
            <a:chOff x="1020916" y="1442088"/>
            <a:chExt cx="457200" cy="457200"/>
          </a:xfrm>
        </p:grpSpPr>
        <p:pic>
          <p:nvPicPr>
            <p:cNvPr id="631" name="Google Shape;631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2" name="Google Shape;632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33" name="Google Shape;633;p45"/>
          <p:cNvGrpSpPr/>
          <p:nvPr/>
        </p:nvGrpSpPr>
        <p:grpSpPr>
          <a:xfrm>
            <a:off x="7305791" y="4148538"/>
            <a:ext cx="457200" cy="457200"/>
            <a:chOff x="1020916" y="1442088"/>
            <a:chExt cx="457200" cy="457200"/>
          </a:xfrm>
        </p:grpSpPr>
        <p:pic>
          <p:nvPicPr>
            <p:cNvPr id="634" name="Google Shape;634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45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8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c</a:t>
              </a:r>
              <a:endParaRPr sz="18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6 CfU blank - purple ">
  <p:cSld name="TITLE_AND_TWO_COLUMNS_1_1_6_2">
    <p:bg>
      <p:bgPr>
        <a:solidFill>
          <a:srgbClr val="F3EEFB"/>
        </a:solidFill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4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39" name="Google Shape;639;p46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640" name="Google Shape;64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4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2" name="Google Shape;642;p46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6 CfU blank - jade ">
  <p:cSld name="TITLE_AND_TWO_COLUMNS_1_1_6_2_3_1">
    <p:bg>
      <p:bgPr>
        <a:solidFill>
          <a:srgbClr val="E6F2F2"/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47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47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46" name="Google Shape;646;p47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647" name="Google Shape;6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47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9" name="Google Shape;649;p47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6 CfU blank - blue ">
  <p:cSld name="TITLE_AND_TWO_COLUMNS_1_1_6_3">
    <p:bg>
      <p:bgPr>
        <a:solidFill>
          <a:srgbClr val="EBEDFE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48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48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53" name="Google Shape;653;p48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654" name="Google Shape;65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48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6" name="Google Shape;656;p48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6 CfU blank - pink ">
  <p:cSld name="TITLE_AND_TWO_COLUMNS_1_1_6_2_3_1_1">
    <p:bg>
      <p:bgPr>
        <a:solidFill>
          <a:srgbClr val="FAEAF6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49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9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60" name="Google Shape;660;p49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661" name="Google Shape;66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49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Check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3" name="Google Shape;663;p49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7 Practice - purple ">
  <p:cSld name="TITLE_AND_TWO_COLUMNS_1_1_5_1_3_1_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50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67" name="Google Shape;667;p50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668" name="Google Shape;668;p50"/>
          <p:cNvSpPr txBox="1"/>
          <p:nvPr/>
        </p:nvSpPr>
        <p:spPr>
          <a:xfrm>
            <a:off x="324000" y="45525"/>
            <a:ext cx="108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A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9" name="Google Shape;669;p50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70" name="Google Shape;67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50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Music">
  <p:cSld name="Title Slide 2_1_1_1_1_1">
    <p:bg>
      <p:bgPr>
        <a:solidFill>
          <a:srgbClr val="BEF2BD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Music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1"/>
          </p:nvPr>
        </p:nvSpPr>
        <p:spPr>
          <a:xfrm>
            <a:off x="890225" y="4327975"/>
            <a:ext cx="57870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4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661625" cy="1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7 Practice - jade">
  <p:cSld name="TITLE_AND_TWO_COLUMNS_1_1_5_1_3_1_1_1_1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51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51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75" name="Google Shape;675;p51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676" name="Google Shape;676;p51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7" name="Google Shape;677;p51"/>
          <p:cNvSpPr txBox="1"/>
          <p:nvPr/>
        </p:nvSpPr>
        <p:spPr>
          <a:xfrm>
            <a:off x="324000" y="45525"/>
            <a:ext cx="100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B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8" name="Google Shape;678;p51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79" name="Google Shape;67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7 Practice - blue ">
  <p:cSld name="TITLE_AND_TWO_COLUMNS_1_1_5_1_3_1_2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52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52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83" name="Google Shape;683;p52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684" name="Google Shape;684;p52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BEDFE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EBEDF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5" name="Google Shape;685;p52"/>
          <p:cNvSpPr txBox="1"/>
          <p:nvPr/>
        </p:nvSpPr>
        <p:spPr>
          <a:xfrm>
            <a:off x="324000" y="45525"/>
            <a:ext cx="101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C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6" name="Google Shape;686;p52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87" name="Google Shape;68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7 Practice - pink">
  <p:cSld name="TITLE_AND_TWO_COLUMNS_1_1_5_1_3_1_1_1_1_1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53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53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91" name="Google Shape;691;p53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692" name="Google Shape;692;p53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Practice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3" name="Google Shape;693;p53"/>
          <p:cNvSpPr txBox="1"/>
          <p:nvPr/>
        </p:nvSpPr>
        <p:spPr>
          <a:xfrm>
            <a:off x="324000" y="45525"/>
            <a:ext cx="104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D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94" name="Google Shape;694;p53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95" name="Google Shape;69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493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8 Feedback - purple">
  <p:cSld name="TITLE_AND_TWO_COLUMNS_1_1_5_1_3_1_1_1">
    <p:bg>
      <p:bgPr>
        <a:solidFill>
          <a:srgbClr val="F3EEFB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54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99" name="Google Shape;699;p54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00" name="Google Shape;700;p54"/>
          <p:cNvSpPr txBox="1"/>
          <p:nvPr/>
        </p:nvSpPr>
        <p:spPr>
          <a:xfrm>
            <a:off x="324000" y="45525"/>
            <a:ext cx="1052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A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01" name="Google Shape;701;p54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702" name="Google Shape;70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54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3EEFB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F3EEF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8 Feedback - jade">
  <p:cSld name="TITLE_AND_TWO_COLUMNS_1_1_5_1_3_1_1_1_1_2">
    <p:bg>
      <p:bgPr>
        <a:solidFill>
          <a:srgbClr val="E6F2F2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55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55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07" name="Google Shape;707;p55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08" name="Google Shape;708;p55"/>
          <p:cNvSpPr txBox="1"/>
          <p:nvPr/>
        </p:nvSpPr>
        <p:spPr>
          <a:xfrm>
            <a:off x="324000" y="45525"/>
            <a:ext cx="104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B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09" name="Google Shape;709;p55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0" name="Google Shape;710;p55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11" name="Google Shape;71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08 Feedback - blue">
  <p:cSld name="TITLE_AND_TWO_COLUMNS_1_1_5_1_3_1_2_1">
    <p:bg>
      <p:bgPr>
        <a:solidFill>
          <a:srgbClr val="EBEDFE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56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56"/>
          <p:cNvSpPr/>
          <p:nvPr/>
        </p:nvSpPr>
        <p:spPr>
          <a:xfrm>
            <a:off x="-1" y="-2"/>
            <a:ext cx="9144300" cy="5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15" name="Google Shape;715;p56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16" name="Google Shape;716;p56"/>
          <p:cNvSpPr txBox="1"/>
          <p:nvPr/>
        </p:nvSpPr>
        <p:spPr>
          <a:xfrm>
            <a:off x="324000" y="45525"/>
            <a:ext cx="103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C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7" name="Google Shape;717;p56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8" name="Google Shape;718;p56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19" name="Google Shape;71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8 Feedback - pink">
  <p:cSld name="TITLE_AND_TWO_COLUMNS_1_1_5_1_3_1_1_1_1_1_1">
    <p:bg>
      <p:bgPr>
        <a:solidFill>
          <a:srgbClr val="FAEAF6"/>
        </a:soli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57"/>
          <p:cNvPicPr preferRelativeResize="0"/>
          <p:nvPr/>
        </p:nvPicPr>
        <p:blipFill>
          <a:blip r:embed="rId2">
            <a:alphaModFix/>
          </a:blip>
          <a:srcRect t="1662" b="1672"/>
          <a:stretch>
            <a:fillRect/>
          </a:stretch>
        </p:blipFill>
        <p:spPr>
          <a:xfrm>
            <a:off x="0" y="5325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57"/>
          <p:cNvSpPr/>
          <p:nvPr/>
        </p:nvSpPr>
        <p:spPr>
          <a:xfrm>
            <a:off x="0" y="1"/>
            <a:ext cx="91443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23" name="Google Shape;723;p57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30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24" name="Google Shape;724;p57"/>
          <p:cNvSpPr txBox="1"/>
          <p:nvPr/>
        </p:nvSpPr>
        <p:spPr>
          <a:xfrm>
            <a:off x="324000" y="45525"/>
            <a:ext cx="98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Task D</a:t>
            </a:r>
            <a:endParaRPr sz="20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5" name="Google Shape;725;p57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000"/>
              <a:buFont typeface="Lexend"/>
              <a:buNone/>
              <a:defRPr sz="2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8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2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57"/>
          <p:cNvSpPr txBox="1"/>
          <p:nvPr/>
        </p:nvSpPr>
        <p:spPr>
          <a:xfrm>
            <a:off x="8476560" y="438750"/>
            <a:ext cx="60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 b="1">
                <a:solidFill>
                  <a:srgbClr val="FAEAF6"/>
                </a:solidFill>
                <a:latin typeface="Lexend"/>
                <a:ea typeface="Lexend"/>
                <a:cs typeface="Lexend"/>
                <a:sym typeface="Lexend"/>
              </a:rPr>
              <a:t>Feedback</a:t>
            </a:r>
            <a:endParaRPr sz="900" b="1">
              <a:solidFill>
                <a:srgbClr val="FAEAF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27" name="Google Shape;72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585" y="-11474"/>
            <a:ext cx="499700" cy="4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6 Summary 1">
  <p:cSld name="TITLE_AND_TWO_COLUMNS_1_1_5_1_2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8"/>
          <p:cNvSpPr/>
          <p:nvPr/>
        </p:nvSpPr>
        <p:spPr>
          <a:xfrm>
            <a:off x="0" y="0"/>
            <a:ext cx="91443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730" name="Google Shape;730;p58"/>
          <p:cNvPicPr preferRelativeResize="0"/>
          <p:nvPr/>
        </p:nvPicPr>
        <p:blipFill>
          <a:blip r:embed="rId2">
            <a:alphaModFix/>
          </a:blip>
          <a:srcRect t="1699" b="1709"/>
          <a:stretch>
            <a:fillRect/>
          </a:stretch>
        </p:blipFill>
        <p:spPr>
          <a:xfrm>
            <a:off x="0" y="535825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58"/>
          <p:cNvSpPr txBox="1">
            <a:spLocks noGrp="1"/>
          </p:cNvSpPr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32" name="Google Shape;732;p58"/>
          <p:cNvSpPr txBox="1"/>
          <p:nvPr/>
        </p:nvSpPr>
        <p:spPr>
          <a:xfrm>
            <a:off x="324000" y="112500"/>
            <a:ext cx="131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Summary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3" name="Google Shape;733;p58"/>
          <p:cNvSpPr txBox="1">
            <a:spLocks noGrp="1"/>
          </p:cNvSpPr>
          <p:nvPr>
            <p:ph type="title"/>
          </p:nvPr>
        </p:nvSpPr>
        <p:spPr>
          <a:xfrm>
            <a:off x="1684800" y="157525"/>
            <a:ext cx="5741400" cy="3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6 Summary 2">
  <p:cSld name="TITLE_AND_TWO_COLUMNS_1_1_5_1_2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9"/>
          <p:cNvSpPr/>
          <p:nvPr/>
        </p:nvSpPr>
        <p:spPr>
          <a:xfrm>
            <a:off x="0" y="0"/>
            <a:ext cx="9144300" cy="77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736" name="Google Shape;736;p59"/>
          <p:cNvPicPr preferRelativeResize="0"/>
          <p:nvPr/>
        </p:nvPicPr>
        <p:blipFill>
          <a:blip r:embed="rId2">
            <a:alphaModFix/>
          </a:blip>
          <a:srcRect t="1699" b="1709"/>
          <a:stretch>
            <a:fillRect/>
          </a:stretch>
        </p:blipFill>
        <p:spPr>
          <a:xfrm>
            <a:off x="0" y="769550"/>
            <a:ext cx="9151202" cy="116709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59"/>
          <p:cNvSpPr txBox="1">
            <a:spLocks noGrp="1"/>
          </p:cNvSpPr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200"/>
              <a:buFont typeface="Lexend"/>
              <a:buChar char="●"/>
              <a:defRPr sz="2200"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8300" rtl="0">
              <a:spcBef>
                <a:spcPts val="10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spcBef>
                <a:spcPts val="1000"/>
              </a:spcBef>
              <a:spcAft>
                <a:spcPct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68300" rtl="0">
              <a:spcBef>
                <a:spcPts val="800"/>
              </a:spcBef>
              <a:spcAft>
                <a:spcPct val="0"/>
              </a:spcAft>
              <a:buSzPts val="2200"/>
              <a:buFont typeface="Lexend"/>
              <a:buChar char="–"/>
              <a:defRPr sz="2200"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spcBef>
                <a:spcPts val="8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 sz="1800"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spcBef>
                <a:spcPts val="6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spcBef>
                <a:spcPts val="400"/>
              </a:spcBef>
              <a:spcAft>
                <a:spcPct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spcBef>
                <a:spcPts val="400"/>
              </a:spcBef>
              <a:spcAft>
                <a:spcPts val="20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38" name="Google Shape;738;p59"/>
          <p:cNvSpPr txBox="1"/>
          <p:nvPr/>
        </p:nvSpPr>
        <p:spPr>
          <a:xfrm>
            <a:off x="324000" y="112500"/>
            <a:ext cx="131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Summary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9" name="Google Shape;739;p59"/>
          <p:cNvSpPr txBox="1">
            <a:spLocks noGrp="1"/>
          </p:cNvSpPr>
          <p:nvPr>
            <p:ph type="title"/>
          </p:nvPr>
        </p:nvSpPr>
        <p:spPr>
          <a:xfrm>
            <a:off x="1684800" y="157525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800"/>
              <a:buFont typeface="Lexend"/>
              <a:buNone/>
              <a:defRPr sz="1800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3 Projectable quiz">
  <p:cSld name="Title Slide 3_1">
    <p:bg>
      <p:bgPr>
        <a:solidFill>
          <a:schemeClr val="lt1"/>
        </a:solid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4129" y="4430050"/>
            <a:ext cx="234000" cy="31824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60"/>
          <p:cNvSpPr txBox="1"/>
          <p:nvPr/>
        </p:nvSpPr>
        <p:spPr>
          <a:xfrm>
            <a:off x="1977450" y="3132468"/>
            <a:ext cx="518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Click to open the interactive quiz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Science">
  <p:cSld name="Title Slide 2_1_1_1_1_1_1">
    <p:bg>
      <p:bgPr>
        <a:solidFill>
          <a:srgbClr val="BEF2BD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Science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890225" y="4327975"/>
            <a:ext cx="57927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56" name="Google Shape;5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58" name="Google Shape;58;p7"/>
          <p:cNvPicPr preferRelativeResize="0"/>
          <p:nvPr/>
        </p:nvPicPr>
        <p:blipFill>
          <a:blip r:embed="rId3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7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60" name="Google Shape;60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7"/>
            <p:cNvSpPr/>
            <p:nvPr/>
          </p:nvSpPr>
          <p:spPr>
            <a:xfrm>
              <a:off x="6860400" y="869975"/>
              <a:ext cx="1959600" cy="2007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62" name="Google Shape;62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11816">
              <a:off x="7083000" y="1110274"/>
              <a:ext cx="1514398" cy="1526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.4 Items to copy-paste">
  <p:cSld name="CUSTOM_104_1_2_1_1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1"/>
          <p:cNvSpPr/>
          <p:nvPr/>
        </p:nvSpPr>
        <p:spPr>
          <a:xfrm>
            <a:off x="3217188" y="4171902"/>
            <a:ext cx="5214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Tick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5" name="Google Shape;745;p61"/>
          <p:cNvSpPr/>
          <p:nvPr/>
        </p:nvSpPr>
        <p:spPr>
          <a:xfrm>
            <a:off x="483925" y="193075"/>
            <a:ext cx="66717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Items to copy and paste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61"/>
          <p:cNvSpPr/>
          <p:nvPr/>
        </p:nvSpPr>
        <p:spPr>
          <a:xfrm>
            <a:off x="7459200" y="352650"/>
            <a:ext cx="16848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Video frame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7" name="Google Shape;747;p61"/>
          <p:cNvSpPr/>
          <p:nvPr/>
        </p:nvSpPr>
        <p:spPr>
          <a:xfrm>
            <a:off x="628788" y="4171893"/>
            <a:ext cx="15792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Agenda dot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8" name="Google Shape;748;p61"/>
          <p:cNvSpPr/>
          <p:nvPr/>
        </p:nvSpPr>
        <p:spPr>
          <a:xfrm>
            <a:off x="5891525" y="2313000"/>
            <a:ext cx="17964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CfU option letters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9" name="Google Shape;749;p61"/>
          <p:cNvSpPr/>
          <p:nvPr/>
        </p:nvSpPr>
        <p:spPr>
          <a:xfrm>
            <a:off x="933601" y="2371650"/>
            <a:ext cx="11799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Play audio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0" name="Google Shape;750;p61"/>
          <p:cNvSpPr/>
          <p:nvPr/>
        </p:nvSpPr>
        <p:spPr>
          <a:xfrm>
            <a:off x="3444210" y="2377200"/>
            <a:ext cx="11166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Play video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1" name="Google Shape;751;p61"/>
          <p:cNvSpPr/>
          <p:nvPr/>
        </p:nvSpPr>
        <p:spPr>
          <a:xfrm>
            <a:off x="4747799" y="4171900"/>
            <a:ext cx="6942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Cross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2" name="Google Shape;752;p61"/>
          <p:cNvSpPr/>
          <p:nvPr/>
        </p:nvSpPr>
        <p:spPr>
          <a:xfrm>
            <a:off x="6451200" y="4171900"/>
            <a:ext cx="1421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Reading icon</a:t>
            </a:r>
            <a:endParaRPr sz="1600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.5 OGL">
  <p:cSld name="CUSTOM_5_1">
    <p:bg>
      <p:bgPr>
        <a:solidFill>
          <a:srgbClr val="BEF2BD"/>
        </a:solid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7200" y="1111870"/>
            <a:ext cx="7945600" cy="29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62"/>
          <p:cNvSpPr txBox="1">
            <a:spLocks noGrp="1"/>
          </p:cNvSpPr>
          <p:nvPr>
            <p:ph type="subTitle" idx="1"/>
          </p:nvPr>
        </p:nvSpPr>
        <p:spPr>
          <a:xfrm>
            <a:off x="661775" y="1190413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1pPr>
            <a:lvl2pPr lvl="1" rtl="0">
              <a:spcBef>
                <a:spcPts val="1000"/>
              </a:spcBef>
              <a:spcAft>
                <a:spcPct val="0"/>
              </a:spcAft>
              <a:buSzPts val="1800"/>
              <a:buNone/>
              <a:defRPr sz="1800"/>
            </a:lvl2pPr>
            <a:lvl3pPr lvl="2" rtl="0">
              <a:spcBef>
                <a:spcPts val="1000"/>
              </a:spcBef>
              <a:spcAft>
                <a:spcPct val="0"/>
              </a:spcAft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ct val="0"/>
              </a:spcAft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ct val="0"/>
              </a:spcAft>
              <a:buSzPts val="1800"/>
              <a:buNone/>
              <a:defRPr/>
            </a:lvl5pPr>
            <a:lvl6pPr lvl="5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6pPr>
            <a:lvl7pPr lvl="6" rtl="0">
              <a:spcBef>
                <a:spcPts val="600"/>
              </a:spcBef>
              <a:spcAft>
                <a:spcPct val="0"/>
              </a:spcAft>
              <a:buSzPts val="1800"/>
              <a:buNone/>
              <a:defRPr/>
            </a:lvl7pPr>
            <a:lvl8pPr lvl="7" rtl="0">
              <a:spcBef>
                <a:spcPts val="400"/>
              </a:spcBef>
              <a:spcAft>
                <a:spcPct val="0"/>
              </a:spcAft>
              <a:buSzPts val="1800"/>
              <a:buNone/>
              <a:defRPr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.6 Blank">
  <p:cSld name="CUSTOM_6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3"/>
          <p:cNvSpPr txBox="1">
            <a:spLocks noGrp="1"/>
          </p:cNvSpPr>
          <p:nvPr>
            <p:ph type="title"/>
          </p:nvPr>
        </p:nvSpPr>
        <p:spPr>
          <a:xfrm>
            <a:off x="459000" y="73800"/>
            <a:ext cx="66006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2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Biology">
  <p:cSld name="Title Slide 2_1_1_1_1_1_1_1">
    <p:bg>
      <p:bgPr>
        <a:solidFill>
          <a:srgbClr val="BEF2BD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Biology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890225" y="4327975"/>
            <a:ext cx="57756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Physics">
  <p:cSld name="Title Slide 2_1_1_1_1_1_1_1_1">
    <p:bg>
      <p:bgPr>
        <a:solidFill>
          <a:srgbClr val="BEF2BD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/>
          <p:cNvPicPr preferRelativeResize="0"/>
          <p:nvPr/>
        </p:nvPicPr>
        <p:blipFill>
          <a:blip r:embed="rId2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859400" cy="1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Physics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890225" y="4327975"/>
            <a:ext cx="57585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6" name="Google Shape;7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grpSp>
        <p:nvGrpSpPr>
          <p:cNvPr id="78" name="Google Shape;78;p9"/>
          <p:cNvGrpSpPr/>
          <p:nvPr/>
        </p:nvGrpSpPr>
        <p:grpSpPr>
          <a:xfrm>
            <a:off x="6156975" y="0"/>
            <a:ext cx="2987025" cy="3854074"/>
            <a:chOff x="6156975" y="0"/>
            <a:chExt cx="2987025" cy="3854074"/>
          </a:xfrm>
        </p:grpSpPr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56975" y="0"/>
              <a:ext cx="2987025" cy="3854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9"/>
            <p:cNvSpPr/>
            <p:nvPr/>
          </p:nvSpPr>
          <p:spPr>
            <a:xfrm>
              <a:off x="6898050" y="839288"/>
              <a:ext cx="1959600" cy="23547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84492">
              <a:off x="7235674" y="1037850"/>
              <a:ext cx="1204851" cy="19575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.0 Title slide - Chemistry">
  <p:cSld name="Title Slide 2_1_1_1_1_1_1_1_1_1">
    <p:bg>
      <p:bgPr>
        <a:solidFill>
          <a:srgbClr val="BEF2BD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0"/>
          <p:cNvPicPr preferRelativeResize="0"/>
          <p:nvPr/>
        </p:nvPicPr>
        <p:blipFill>
          <a:blip r:embed="rId2">
            <a:alphaModFix/>
          </a:blip>
          <a:srcRect l="6209" r="6209"/>
          <a:stretch>
            <a:fillRect/>
          </a:stretch>
        </p:blipFill>
        <p:spPr>
          <a:xfrm>
            <a:off x="324000" y="4008600"/>
            <a:ext cx="1117400" cy="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975" y="0"/>
            <a:ext cx="2987025" cy="3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800"/>
              <a:buFont typeface="Lexend"/>
              <a:buNone/>
              <a:defRPr sz="3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323850" y="3781525"/>
            <a:ext cx="1860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>
                <a:latin typeface="Lexend"/>
                <a:ea typeface="Lexend"/>
                <a:cs typeface="Lexend"/>
                <a:sym typeface="Lexend"/>
              </a:rPr>
              <a:t>Chemistry</a:t>
            </a: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890225" y="4327975"/>
            <a:ext cx="5855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None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8" name="Google Shape;8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0424" y="4098434"/>
            <a:ext cx="1052750" cy="4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 txBox="1"/>
          <p:nvPr/>
        </p:nvSpPr>
        <p:spPr>
          <a:xfrm>
            <a:off x="323850" y="4321250"/>
            <a:ext cx="52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latin typeface="Lexend Light"/>
                <a:ea typeface="Lexend Light"/>
                <a:cs typeface="Lexend Light"/>
                <a:sym typeface="Lexend Light"/>
              </a:rPr>
              <a:t>Unit: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9000" y="73800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None/>
              <a:defRPr sz="22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9000" y="523400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Lexend"/>
              <a:buChar char="●"/>
              <a:defRPr sz="2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61950" rtl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Lexend"/>
              <a:buChar char="–"/>
              <a:defRPr sz="2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Lexend"/>
              <a:buChar char="–"/>
              <a:defRPr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49250" rtl="0">
              <a:lnSpc>
                <a:spcPct val="13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900"/>
              <a:buFont typeface="Lexend"/>
              <a:buChar char="–"/>
              <a:defRPr sz="1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42900" rtl="0">
              <a:lnSpc>
                <a:spcPct val="130000"/>
              </a:lnSpc>
              <a:spcBef>
                <a:spcPts val="8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42900" rtl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42900" rtl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42900" rtl="0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exend"/>
              <a:buChar char="–"/>
              <a:defRPr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429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800"/>
              <a:buFont typeface="Kalam"/>
              <a:buChar char="–"/>
              <a:defRPr sz="1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64">
            <a:alphaModFix/>
          </a:blip>
          <a:stretch>
            <a:fillRect/>
          </a:stretch>
        </p:blipFill>
        <p:spPr>
          <a:xfrm>
            <a:off x="8524129" y="4430050"/>
            <a:ext cx="234000" cy="3182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chemeClr val="dk2"/>
          </p15:clr>
        </p15:guide>
        <p15:guide id="2" pos="1819">
          <p15:clr>
            <a:srgbClr val="0000FF"/>
          </p15:clr>
        </p15:guide>
        <p15:guide id="3" orient="horz" pos="340">
          <p15:clr>
            <a:srgbClr val="222222"/>
          </p15:clr>
        </p15:guide>
        <p15:guide id="4" pos="2123">
          <p15:clr>
            <a:srgbClr val="0000FF"/>
          </p15:clr>
        </p15:guide>
        <p15:guide id="5" pos="2880">
          <p15:clr>
            <a:srgbClr val="EA4335"/>
          </p15:clr>
        </p15:guide>
        <p15:guide id="6" pos="3637">
          <p15:clr>
            <a:srgbClr val="0000FF"/>
          </p15:clr>
        </p15:guide>
        <p15:guide id="7" pos="3941">
          <p15:clr>
            <a:srgbClr val="0000FF"/>
          </p15:clr>
        </p15:guide>
        <p15:guide id="8" pos="5556">
          <p15:clr>
            <a:srgbClr val="222222"/>
          </p15:clr>
        </p15:guide>
        <p15:guide id="9" pos="1061">
          <p15:clr>
            <a:srgbClr val="9AA0A6"/>
          </p15:clr>
        </p15:guide>
        <p15:guide id="10" pos="4699">
          <p15:clr>
            <a:srgbClr val="9AA0A6"/>
          </p15:clr>
        </p15:guide>
        <p15:guide id="11" orient="horz" pos="680">
          <p15:clr>
            <a:srgbClr val="B7B7B7"/>
          </p15:clr>
        </p15:guide>
        <p15:guide id="12" orient="horz" pos="1020">
          <p15:clr>
            <a:srgbClr val="B7B7B7"/>
          </p15:clr>
        </p15:guide>
        <p15:guide id="13" orient="horz" pos="1361">
          <p15:clr>
            <a:srgbClr val="B7B7B7"/>
          </p15:clr>
        </p15:guide>
        <p15:guide id="14" orient="horz" pos="1701">
          <p15:clr>
            <a:srgbClr val="B7B7B7"/>
          </p15:clr>
        </p15:guide>
        <p15:guide id="15" orient="horz" pos="2041">
          <p15:clr>
            <a:srgbClr val="B7B7B7"/>
          </p15:clr>
        </p15:guide>
        <p15:guide id="16" orient="horz" pos="2381">
          <p15:clr>
            <a:srgbClr val="B7B7B7"/>
          </p15:clr>
        </p15:guide>
        <p15:guide id="17" orient="horz" pos="3036">
          <p15:clr>
            <a:srgbClr val="000000"/>
          </p15:clr>
        </p15:guide>
        <p15:guide id="18" pos="2721">
          <p15:clr>
            <a:schemeClr val="dk1"/>
          </p15:clr>
        </p15:guide>
        <p15:guide id="19" pos="3039">
          <p15:clr>
            <a:schemeClr val="dk1"/>
          </p15:clr>
        </p15:guide>
        <p15:guide id="20" orient="horz" pos="510">
          <p15:clr>
            <a:srgbClr val="B7B7B7"/>
          </p15:clr>
        </p15:guide>
        <p15:guide id="21" orient="horz" pos="1620">
          <p15:clr>
            <a:srgbClr val="EA4335"/>
          </p15:clr>
        </p15:guide>
        <p15:guide id="22" orient="horz" pos="2721">
          <p15:clr>
            <a:srgbClr val="B7B7B7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rchives.gov.uk/doc/open-government-licence/version/3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50.png"/><Relationship Id="rId4" Type="http://schemas.openxmlformats.org/officeDocument/2006/relationships/hyperlink" Target="https://www.thenational.academy/legal/terms-and-condition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65"/>
          <p:cNvSpPr txBox="1">
            <a:spLocks noGrp="1"/>
          </p:cNvSpPr>
          <p:nvPr>
            <p:ph type="ctrTitle"/>
          </p:nvPr>
        </p:nvSpPr>
        <p:spPr>
          <a:xfrm>
            <a:off x="323850" y="810000"/>
            <a:ext cx="5502000" cy="27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The Great Schism</a:t>
            </a:r>
            <a:endParaRPr/>
          </a:p>
        </p:txBody>
      </p:sp>
      <p:sp>
        <p:nvSpPr>
          <p:cNvPr id="767" name="Google Shape;767;p65"/>
          <p:cNvSpPr txBox="1">
            <a:spLocks noGrp="1"/>
          </p:cNvSpPr>
          <p:nvPr>
            <p:ph type="subTitle" idx="1"/>
          </p:nvPr>
        </p:nvSpPr>
        <p:spPr>
          <a:xfrm>
            <a:off x="890225" y="4285500"/>
            <a:ext cx="5804100" cy="6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The Christian Church: how completely did the Great Schism transform Christianity?</a:t>
            </a:r>
            <a:endParaRPr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75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6703200" cy="8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Colour-code the features of the </a:t>
            </a:r>
            <a:r>
              <a:rPr lang="en-GB">
                <a:solidFill>
                  <a:schemeClr val="lt1"/>
                </a:solidFill>
                <a:highlight>
                  <a:schemeClr val="accent4"/>
                </a:highlight>
              </a:rPr>
              <a:t>Western</a:t>
            </a:r>
            <a:r>
              <a:rPr lang="en-GB">
                <a:solidFill>
                  <a:schemeClr val="lt1"/>
                </a:solidFill>
              </a:rPr>
              <a:t> </a:t>
            </a:r>
            <a:r>
              <a:rPr lang="en-GB"/>
              <a:t>and </a:t>
            </a:r>
            <a:r>
              <a:rPr lang="en-GB">
                <a:solidFill>
                  <a:schemeClr val="lt1"/>
                </a:solidFill>
                <a:highlight>
                  <a:schemeClr val="accent5"/>
                </a:highlight>
              </a:rPr>
              <a:t>Eastern</a:t>
            </a:r>
            <a:r>
              <a:rPr lang="en-GB">
                <a:solidFill>
                  <a:schemeClr val="lt1"/>
                </a:solidFill>
              </a:rPr>
              <a:t> </a:t>
            </a:r>
            <a:r>
              <a:rPr lang="en-GB" b="1"/>
              <a:t>Churches</a:t>
            </a:r>
            <a:r>
              <a:rPr lang="en-GB"/>
              <a:t>.</a:t>
            </a:r>
            <a:endParaRPr/>
          </a:p>
        </p:txBody>
      </p:sp>
      <p:sp>
        <p:nvSpPr>
          <p:cNvPr id="877" name="Google Shape;877;p75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Differences in geography</a:t>
            </a:r>
            <a:endParaRPr sz="1800"/>
          </a:p>
        </p:txBody>
      </p:sp>
      <p:sp>
        <p:nvSpPr>
          <p:cNvPr id="878" name="Google Shape;878;p75"/>
          <p:cNvSpPr txBox="1"/>
          <p:nvPr/>
        </p:nvSpPr>
        <p:spPr>
          <a:xfrm>
            <a:off x="324000" y="1965150"/>
            <a:ext cx="1300800" cy="60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led by a single pope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9" name="Google Shape;879;p75"/>
          <p:cNvSpPr txBox="1"/>
          <p:nvPr/>
        </p:nvSpPr>
        <p:spPr>
          <a:xfrm>
            <a:off x="324000" y="3035525"/>
            <a:ext cx="1627500" cy="60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led by several patriarchs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0" name="Google Shape;880;p75"/>
          <p:cNvSpPr txBox="1"/>
          <p:nvPr/>
        </p:nvSpPr>
        <p:spPr>
          <a:xfrm>
            <a:off x="3314400" y="1965150"/>
            <a:ext cx="2011200" cy="60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present in several kingdoms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1" name="Google Shape;881;p75"/>
          <p:cNvSpPr txBox="1"/>
          <p:nvPr/>
        </p:nvSpPr>
        <p:spPr>
          <a:xfrm>
            <a:off x="3545850" y="3035525"/>
            <a:ext cx="1548300" cy="60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present in a single empire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2" name="Google Shape;882;p75"/>
          <p:cNvSpPr txBox="1"/>
          <p:nvPr/>
        </p:nvSpPr>
        <p:spPr>
          <a:xfrm>
            <a:off x="6427800" y="1965150"/>
            <a:ext cx="1772100" cy="60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language used was Greek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3" name="Google Shape;883;p75"/>
          <p:cNvSpPr txBox="1"/>
          <p:nvPr/>
        </p:nvSpPr>
        <p:spPr>
          <a:xfrm>
            <a:off x="6427800" y="3035525"/>
            <a:ext cx="1772100" cy="60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language used was Latin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4" name="Google Shape;884;p75"/>
          <p:cNvSpPr txBox="1"/>
          <p:nvPr/>
        </p:nvSpPr>
        <p:spPr>
          <a:xfrm>
            <a:off x="324000" y="3910275"/>
            <a:ext cx="3899100" cy="86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thought one person should have complete authority over all of the 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Church</a:t>
            </a:r>
            <a:endParaRPr sz="1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5" name="Google Shape;885;p75"/>
          <p:cNvSpPr txBox="1"/>
          <p:nvPr/>
        </p:nvSpPr>
        <p:spPr>
          <a:xfrm>
            <a:off x="4320000" y="3910250"/>
            <a:ext cx="4192800" cy="86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thought authority should be shared amongst several people in the 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Church</a:t>
            </a:r>
            <a:endParaRPr sz="1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76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Differences in geography</a:t>
            </a:r>
            <a:endParaRPr sz="1800"/>
          </a:p>
        </p:txBody>
      </p:sp>
      <p:sp>
        <p:nvSpPr>
          <p:cNvPr id="891" name="Google Shape;891;p76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6703200" cy="8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Colour-code the features of the </a:t>
            </a:r>
            <a:r>
              <a:rPr lang="en-GB">
                <a:solidFill>
                  <a:schemeClr val="lt1"/>
                </a:solidFill>
                <a:highlight>
                  <a:schemeClr val="accent4"/>
                </a:highlight>
              </a:rPr>
              <a:t>Western</a:t>
            </a:r>
            <a:r>
              <a:rPr lang="en-GB">
                <a:solidFill>
                  <a:schemeClr val="lt1"/>
                </a:solidFill>
              </a:rPr>
              <a:t> </a:t>
            </a:r>
            <a:r>
              <a:rPr lang="en-GB"/>
              <a:t>and </a:t>
            </a:r>
            <a:r>
              <a:rPr lang="en-GB">
                <a:solidFill>
                  <a:schemeClr val="lt1"/>
                </a:solidFill>
                <a:highlight>
                  <a:schemeClr val="accent5"/>
                </a:highlight>
              </a:rPr>
              <a:t>Eastern</a:t>
            </a:r>
            <a:r>
              <a:rPr lang="en-GB">
                <a:solidFill>
                  <a:schemeClr val="lt1"/>
                </a:solidFill>
              </a:rPr>
              <a:t> </a:t>
            </a:r>
            <a:r>
              <a:rPr lang="en-GB" b="1"/>
              <a:t>Churches</a:t>
            </a:r>
            <a:r>
              <a:rPr lang="en-GB"/>
              <a:t>. </a:t>
            </a:r>
            <a:endParaRPr/>
          </a:p>
        </p:txBody>
      </p:sp>
      <p:sp>
        <p:nvSpPr>
          <p:cNvPr id="892" name="Google Shape;892;p76"/>
          <p:cNvSpPr txBox="1"/>
          <p:nvPr/>
        </p:nvSpPr>
        <p:spPr>
          <a:xfrm>
            <a:off x="324000" y="1965150"/>
            <a:ext cx="1300800" cy="6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led by a single pope</a:t>
            </a:r>
            <a:endParaRPr sz="18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3" name="Google Shape;893;p76"/>
          <p:cNvSpPr txBox="1"/>
          <p:nvPr/>
        </p:nvSpPr>
        <p:spPr>
          <a:xfrm>
            <a:off x="324000" y="3035525"/>
            <a:ext cx="1627500" cy="6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led by several patriarchs</a:t>
            </a:r>
            <a:endParaRPr sz="18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4" name="Google Shape;894;p76"/>
          <p:cNvSpPr txBox="1"/>
          <p:nvPr/>
        </p:nvSpPr>
        <p:spPr>
          <a:xfrm>
            <a:off x="3314400" y="1965150"/>
            <a:ext cx="2011200" cy="6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present in several kingdoms</a:t>
            </a:r>
            <a:endParaRPr sz="18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5" name="Google Shape;895;p76"/>
          <p:cNvSpPr txBox="1"/>
          <p:nvPr/>
        </p:nvSpPr>
        <p:spPr>
          <a:xfrm>
            <a:off x="3545850" y="3035525"/>
            <a:ext cx="1548300" cy="6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present in a single empire</a:t>
            </a:r>
            <a:endParaRPr sz="18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6" name="Google Shape;896;p76"/>
          <p:cNvSpPr txBox="1"/>
          <p:nvPr/>
        </p:nvSpPr>
        <p:spPr>
          <a:xfrm>
            <a:off x="6427800" y="1965150"/>
            <a:ext cx="1772100" cy="6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language used was Greek</a:t>
            </a:r>
            <a:endParaRPr sz="18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7" name="Google Shape;897;p76"/>
          <p:cNvSpPr txBox="1"/>
          <p:nvPr/>
        </p:nvSpPr>
        <p:spPr>
          <a:xfrm>
            <a:off x="6427800" y="3035525"/>
            <a:ext cx="1772100" cy="6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language used was Latin</a:t>
            </a:r>
            <a:endParaRPr sz="18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8" name="Google Shape;898;p76"/>
          <p:cNvSpPr txBox="1"/>
          <p:nvPr/>
        </p:nvSpPr>
        <p:spPr>
          <a:xfrm>
            <a:off x="324000" y="3910275"/>
            <a:ext cx="3899100" cy="860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thought one person should have complete authority over all of the </a:t>
            </a: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Church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9" name="Google Shape;899;p76"/>
          <p:cNvSpPr txBox="1"/>
          <p:nvPr/>
        </p:nvSpPr>
        <p:spPr>
          <a:xfrm>
            <a:off x="4320000" y="3910250"/>
            <a:ext cx="4105200" cy="860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thought authority should be shared amongst several people in the </a:t>
            </a:r>
            <a:r>
              <a:rPr lang="en-GB" sz="18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Church</a:t>
            </a:r>
            <a:endParaRPr sz="18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77"/>
          <p:cNvSpPr txBox="1">
            <a:spLocks noGrp="1"/>
          </p:cNvSpPr>
          <p:nvPr>
            <p:ph type="title"/>
          </p:nvPr>
        </p:nvSpPr>
        <p:spPr>
          <a:xfrm>
            <a:off x="1224600" y="178702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Differences in geography</a:t>
            </a:r>
            <a:endParaRPr/>
          </a:p>
        </p:txBody>
      </p:sp>
      <p:sp>
        <p:nvSpPr>
          <p:cNvPr id="905" name="Google Shape;905;p77"/>
          <p:cNvSpPr txBox="1">
            <a:spLocks noGrp="1"/>
          </p:cNvSpPr>
          <p:nvPr>
            <p:ph type="title" idx="2"/>
          </p:nvPr>
        </p:nvSpPr>
        <p:spPr>
          <a:xfrm>
            <a:off x="1224000" y="283077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Differences in belief</a:t>
            </a:r>
            <a:endParaRPr/>
          </a:p>
        </p:txBody>
      </p:sp>
      <p:sp>
        <p:nvSpPr>
          <p:cNvPr id="906" name="Google Shape;906;p77"/>
          <p:cNvSpPr txBox="1">
            <a:spLocks noGrp="1"/>
          </p:cNvSpPr>
          <p:nvPr>
            <p:ph type="title" idx="3"/>
          </p:nvPr>
        </p:nvSpPr>
        <p:spPr>
          <a:xfrm>
            <a:off x="1224000" y="3758277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Why did the split happen in 1054?</a:t>
            </a:r>
            <a:endParaRPr/>
          </a:p>
        </p:txBody>
      </p:sp>
      <p:sp>
        <p:nvSpPr>
          <p:cNvPr id="907" name="Google Shape;907;p77"/>
          <p:cNvSpPr txBox="1">
            <a:spLocks noGrp="1"/>
          </p:cNvSpPr>
          <p:nvPr>
            <p:ph type="title" idx="4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The Great Schism</a:t>
            </a:r>
            <a:endParaRPr/>
          </a:p>
        </p:txBody>
      </p:sp>
      <p:pic>
        <p:nvPicPr>
          <p:cNvPr id="908" name="Google Shape;90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325" y="2753325"/>
            <a:ext cx="450575" cy="4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78"/>
          <p:cNvSpPr txBox="1">
            <a:spLocks noGrp="1"/>
          </p:cNvSpPr>
          <p:nvPr>
            <p:ph type="body" idx="1"/>
          </p:nvPr>
        </p:nvSpPr>
        <p:spPr>
          <a:xfrm>
            <a:off x="1496850" y="759300"/>
            <a:ext cx="5539500" cy="10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/>
              <a:t>The filioque (‘and the Son’) controversy was a major difference in belief between the Western and Eastern Christian </a:t>
            </a:r>
            <a:r>
              <a:rPr lang="en-GB" sz="2000" b="1"/>
              <a:t>Churches</a:t>
            </a:r>
            <a:r>
              <a:rPr lang="en-GB" sz="2000"/>
              <a:t>.</a:t>
            </a:r>
            <a:endParaRPr sz="2000"/>
          </a:p>
        </p:txBody>
      </p:sp>
      <p:sp>
        <p:nvSpPr>
          <p:cNvPr id="914" name="Google Shape;914;p78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Differences in belief</a:t>
            </a:r>
            <a:endParaRPr/>
          </a:p>
        </p:txBody>
      </p:sp>
      <p:pic>
        <p:nvPicPr>
          <p:cNvPr id="915" name="Google Shape;91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2925" y="660025"/>
            <a:ext cx="508170" cy="2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78"/>
          <p:cNvSpPr txBox="1"/>
          <p:nvPr/>
        </p:nvSpPr>
        <p:spPr>
          <a:xfrm>
            <a:off x="8399528" y="660035"/>
            <a:ext cx="139500" cy="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 b="1">
                <a:latin typeface="Lexend"/>
                <a:ea typeface="Lexend"/>
                <a:cs typeface="Lexend"/>
                <a:sym typeface="Lexend"/>
              </a:rPr>
              <a:t>B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7" name="Google Shape;917;p78"/>
          <p:cNvSpPr txBox="1">
            <a:spLocks noGrp="1"/>
          </p:cNvSpPr>
          <p:nvPr>
            <p:ph type="body" idx="1"/>
          </p:nvPr>
        </p:nvSpPr>
        <p:spPr>
          <a:xfrm>
            <a:off x="324000" y="2271750"/>
            <a:ext cx="845400" cy="3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/>
              <a:t>Father</a:t>
            </a:r>
            <a:endParaRPr sz="2000"/>
          </a:p>
        </p:txBody>
      </p:sp>
      <p:sp>
        <p:nvSpPr>
          <p:cNvPr id="918" name="Google Shape;918;p78"/>
          <p:cNvSpPr txBox="1">
            <a:spLocks noGrp="1"/>
          </p:cNvSpPr>
          <p:nvPr>
            <p:ph type="body" idx="1"/>
          </p:nvPr>
        </p:nvSpPr>
        <p:spPr>
          <a:xfrm>
            <a:off x="5774400" y="2271750"/>
            <a:ext cx="845400" cy="3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/>
              <a:t>Father</a:t>
            </a:r>
            <a:endParaRPr sz="2000"/>
          </a:p>
        </p:txBody>
      </p:sp>
      <p:sp>
        <p:nvSpPr>
          <p:cNvPr id="919" name="Google Shape;919;p78"/>
          <p:cNvSpPr txBox="1">
            <a:spLocks noGrp="1"/>
          </p:cNvSpPr>
          <p:nvPr>
            <p:ph type="body" idx="1"/>
          </p:nvPr>
        </p:nvSpPr>
        <p:spPr>
          <a:xfrm>
            <a:off x="5010025" y="4520400"/>
            <a:ext cx="508200" cy="3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/>
              <a:t>Son</a:t>
            </a:r>
            <a:endParaRPr sz="2000"/>
          </a:p>
        </p:txBody>
      </p:sp>
      <p:sp>
        <p:nvSpPr>
          <p:cNvPr id="920" name="Google Shape;920;p78"/>
          <p:cNvSpPr txBox="1">
            <a:spLocks noGrp="1"/>
          </p:cNvSpPr>
          <p:nvPr>
            <p:ph type="body" idx="1"/>
          </p:nvPr>
        </p:nvSpPr>
        <p:spPr>
          <a:xfrm>
            <a:off x="2379000" y="2271750"/>
            <a:ext cx="508200" cy="3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/>
              <a:t>Son</a:t>
            </a:r>
            <a:endParaRPr sz="2000"/>
          </a:p>
        </p:txBody>
      </p:sp>
      <p:sp>
        <p:nvSpPr>
          <p:cNvPr id="921" name="Google Shape;921;p78"/>
          <p:cNvSpPr txBox="1">
            <a:spLocks noGrp="1"/>
          </p:cNvSpPr>
          <p:nvPr>
            <p:ph type="body" idx="1"/>
          </p:nvPr>
        </p:nvSpPr>
        <p:spPr>
          <a:xfrm>
            <a:off x="7459200" y="4163100"/>
            <a:ext cx="708900" cy="65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 b="1"/>
              <a:t>Holy Spirit</a:t>
            </a:r>
            <a:endParaRPr sz="2000" b="1"/>
          </a:p>
        </p:txBody>
      </p:sp>
      <p:sp>
        <p:nvSpPr>
          <p:cNvPr id="922" name="Google Shape;922;p78"/>
          <p:cNvSpPr txBox="1">
            <a:spLocks noGrp="1"/>
          </p:cNvSpPr>
          <p:nvPr>
            <p:ph type="body" idx="1"/>
          </p:nvPr>
        </p:nvSpPr>
        <p:spPr>
          <a:xfrm>
            <a:off x="1330350" y="4163100"/>
            <a:ext cx="708900" cy="65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 b="1"/>
              <a:t>Holy Spirit</a:t>
            </a:r>
            <a:endParaRPr sz="2000" b="1"/>
          </a:p>
        </p:txBody>
      </p:sp>
      <p:cxnSp>
        <p:nvCxnSpPr>
          <p:cNvPr id="923" name="Google Shape;923;p78"/>
          <p:cNvCxnSpPr>
            <a:stCxn id="917" idx="2"/>
            <a:endCxn id="922" idx="0"/>
          </p:cNvCxnSpPr>
          <p:nvPr/>
        </p:nvCxnSpPr>
        <p:spPr>
          <a:xfrm>
            <a:off x="746700" y="2571750"/>
            <a:ext cx="938100" cy="15915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4" name="Google Shape;924;p78"/>
          <p:cNvCxnSpPr>
            <a:stCxn id="920" idx="2"/>
            <a:endCxn id="922" idx="0"/>
          </p:cNvCxnSpPr>
          <p:nvPr/>
        </p:nvCxnSpPr>
        <p:spPr>
          <a:xfrm flipH="1">
            <a:off x="1684800" y="2571750"/>
            <a:ext cx="948300" cy="15915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5" name="Google Shape;925;p78"/>
          <p:cNvCxnSpPr>
            <a:stCxn id="917" idx="3"/>
            <a:endCxn id="920" idx="1"/>
          </p:cNvCxnSpPr>
          <p:nvPr/>
        </p:nvCxnSpPr>
        <p:spPr>
          <a:xfrm>
            <a:off x="1169400" y="2421750"/>
            <a:ext cx="12096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6" name="Google Shape;926;p78"/>
          <p:cNvCxnSpPr>
            <a:stCxn id="918" idx="2"/>
            <a:endCxn id="919" idx="0"/>
          </p:cNvCxnSpPr>
          <p:nvPr/>
        </p:nvCxnSpPr>
        <p:spPr>
          <a:xfrm flipH="1">
            <a:off x="5264100" y="2571750"/>
            <a:ext cx="933000" cy="19488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7" name="Google Shape;927;p78"/>
          <p:cNvCxnSpPr>
            <a:stCxn id="918" idx="2"/>
            <a:endCxn id="921" idx="1"/>
          </p:cNvCxnSpPr>
          <p:nvPr/>
        </p:nvCxnSpPr>
        <p:spPr>
          <a:xfrm>
            <a:off x="6197100" y="2571750"/>
            <a:ext cx="1262100" cy="19200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8" name="Google Shape;928;p78"/>
          <p:cNvSpPr txBox="1">
            <a:spLocks noGrp="1"/>
          </p:cNvSpPr>
          <p:nvPr>
            <p:ph type="body" idx="1"/>
          </p:nvPr>
        </p:nvSpPr>
        <p:spPr>
          <a:xfrm>
            <a:off x="1248750" y="2771650"/>
            <a:ext cx="1050900" cy="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/>
              <a:t>Western </a:t>
            </a:r>
            <a:r>
              <a:rPr lang="en-GB" sz="2000" b="1"/>
              <a:t>Church</a:t>
            </a:r>
            <a:endParaRPr sz="2000" b="1"/>
          </a:p>
        </p:txBody>
      </p:sp>
      <p:sp>
        <p:nvSpPr>
          <p:cNvPr id="929" name="Google Shape;929;p78"/>
          <p:cNvSpPr txBox="1">
            <a:spLocks noGrp="1"/>
          </p:cNvSpPr>
          <p:nvPr>
            <p:ph type="body" idx="1"/>
          </p:nvPr>
        </p:nvSpPr>
        <p:spPr>
          <a:xfrm>
            <a:off x="5839950" y="3385150"/>
            <a:ext cx="948300" cy="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/>
              <a:t>Eastern </a:t>
            </a:r>
            <a:r>
              <a:rPr lang="en-GB" sz="2000" b="1"/>
              <a:t>Church</a:t>
            </a:r>
            <a:endParaRPr sz="2000" b="1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79"/>
          <p:cNvSpPr txBox="1">
            <a:spLocks noGrp="1"/>
          </p:cNvSpPr>
          <p:nvPr>
            <p:ph type="subTitle" idx="4"/>
          </p:nvPr>
        </p:nvSpPr>
        <p:spPr>
          <a:xfrm>
            <a:off x="1034425" y="3766975"/>
            <a:ext cx="31947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‘and the </a:t>
            </a:r>
            <a:r>
              <a:rPr lang="en-GB" b="1"/>
              <a:t>Holy Spirit</a:t>
            </a:r>
            <a:r>
              <a:rPr lang="en-GB"/>
              <a:t>’</a:t>
            </a:r>
            <a:endParaRPr/>
          </a:p>
        </p:txBody>
      </p:sp>
      <p:sp>
        <p:nvSpPr>
          <p:cNvPr id="935" name="Google Shape;935;p79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Differences in belief</a:t>
            </a:r>
            <a:endParaRPr/>
          </a:p>
        </p:txBody>
      </p:sp>
      <p:sp>
        <p:nvSpPr>
          <p:cNvPr id="936" name="Google Shape;936;p79"/>
          <p:cNvSpPr txBox="1">
            <a:spLocks noGrp="1"/>
          </p:cNvSpPr>
          <p:nvPr>
            <p:ph type="subTitle" idx="1"/>
          </p:nvPr>
        </p:nvSpPr>
        <p:spPr>
          <a:xfrm>
            <a:off x="1034425" y="1837775"/>
            <a:ext cx="25818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‘and the Father’</a:t>
            </a:r>
            <a:endParaRPr/>
          </a:p>
        </p:txBody>
      </p:sp>
      <p:sp>
        <p:nvSpPr>
          <p:cNvPr id="937" name="Google Shape;937;p79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What does ‘filioque’ mean?</a:t>
            </a:r>
            <a:endParaRPr/>
          </a:p>
        </p:txBody>
      </p:sp>
      <p:sp>
        <p:nvSpPr>
          <p:cNvPr id="938" name="Google Shape;938;p79"/>
          <p:cNvSpPr txBox="1">
            <a:spLocks noGrp="1"/>
          </p:cNvSpPr>
          <p:nvPr>
            <p:ph type="subTitle" idx="3"/>
          </p:nvPr>
        </p:nvSpPr>
        <p:spPr>
          <a:xfrm>
            <a:off x="1034425" y="2794250"/>
            <a:ext cx="19023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‘and the Son’</a:t>
            </a:r>
            <a:endParaRPr/>
          </a:p>
        </p:txBody>
      </p:sp>
      <p:pic>
        <p:nvPicPr>
          <p:cNvPr id="939" name="Google Shape;939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6458" y="2755125"/>
            <a:ext cx="3960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80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Differences in belief</a:t>
            </a:r>
            <a:endParaRPr/>
          </a:p>
        </p:txBody>
      </p:sp>
      <p:sp>
        <p:nvSpPr>
          <p:cNvPr id="945" name="Google Shape;945;p80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8237700" cy="140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Discuss: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Why was it a problem that the Western and Eastern </a:t>
            </a:r>
            <a:r>
              <a:rPr lang="en-GB" b="1"/>
              <a:t>Churches </a:t>
            </a:r>
            <a:r>
              <a:rPr lang="en-GB"/>
              <a:t>began to show differences in belief and </a:t>
            </a:r>
            <a:r>
              <a:rPr lang="en-GB" b="1"/>
              <a:t>liturgy</a:t>
            </a:r>
            <a:r>
              <a:rPr lang="en-GB"/>
              <a:t>?</a:t>
            </a:r>
            <a:endParaRPr/>
          </a:p>
        </p:txBody>
      </p:sp>
      <p:sp>
        <p:nvSpPr>
          <p:cNvPr id="946" name="Google Shape;946;p80"/>
          <p:cNvSpPr txBox="1">
            <a:spLocks noGrp="1"/>
          </p:cNvSpPr>
          <p:nvPr>
            <p:ph type="body" idx="1"/>
          </p:nvPr>
        </p:nvSpPr>
        <p:spPr>
          <a:xfrm>
            <a:off x="324000" y="2305800"/>
            <a:ext cx="8237700" cy="208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Font typeface="Kalam"/>
              <a:buChar char="●"/>
            </a:pPr>
            <a:r>
              <a:rPr lang="en-GB">
                <a:latin typeface="Kalam"/>
                <a:ea typeface="Kalam"/>
                <a:cs typeface="Kalam"/>
                <a:sym typeface="Kalam"/>
              </a:rPr>
              <a:t>showed that they were not united anymore</a:t>
            </a:r>
            <a:endParaRPr>
              <a:latin typeface="Kalam"/>
              <a:ea typeface="Kalam"/>
              <a:cs typeface="Kalam"/>
              <a:sym typeface="Kalam"/>
            </a:endParaRPr>
          </a:p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Font typeface="Kalam"/>
              <a:buChar char="●"/>
            </a:pPr>
            <a:r>
              <a:rPr lang="en-GB">
                <a:latin typeface="Kalam"/>
                <a:ea typeface="Kalam"/>
                <a:cs typeface="Kalam"/>
                <a:sym typeface="Kalam"/>
              </a:rPr>
              <a:t>concerns that one </a:t>
            </a:r>
            <a:r>
              <a:rPr lang="en-GB" b="1">
                <a:latin typeface="Kalam"/>
                <a:ea typeface="Kalam"/>
                <a:cs typeface="Kalam"/>
                <a:sym typeface="Kalam"/>
              </a:rPr>
              <a:t>Church </a:t>
            </a:r>
            <a:r>
              <a:rPr lang="en-GB">
                <a:latin typeface="Kalam"/>
                <a:ea typeface="Kalam"/>
                <a:cs typeface="Kalam"/>
                <a:sym typeface="Kalam"/>
              </a:rPr>
              <a:t>is ‘wrong’ - all followers would not be able to enter Heaven</a:t>
            </a:r>
            <a:endParaRPr>
              <a:latin typeface="Kalam"/>
              <a:ea typeface="Kalam"/>
              <a:cs typeface="Kalam"/>
              <a:sym typeface="Kalam"/>
            </a:endParaRPr>
          </a:p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Font typeface="Kalam"/>
              <a:buChar char="●"/>
            </a:pPr>
            <a:r>
              <a:rPr lang="en-GB">
                <a:latin typeface="Kalam"/>
                <a:ea typeface="Kalam"/>
                <a:cs typeface="Kalam"/>
                <a:sym typeface="Kalam"/>
              </a:rPr>
              <a:t>could lead to further arguments</a:t>
            </a:r>
            <a:endParaRPr>
              <a:latin typeface="Kalam"/>
              <a:ea typeface="Kalam"/>
              <a:cs typeface="Kalam"/>
              <a:sym typeface="Kalam"/>
            </a:endParaRPr>
          </a:p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Font typeface="Kalam"/>
              <a:buChar char="●"/>
            </a:pPr>
            <a:r>
              <a:rPr lang="en-GB">
                <a:latin typeface="Kalam"/>
                <a:ea typeface="Kalam"/>
                <a:cs typeface="Kalam"/>
                <a:sym typeface="Kalam"/>
              </a:rPr>
              <a:t>could result in two separate religions</a:t>
            </a:r>
            <a:endParaRPr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1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6510300" cy="32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Write </a:t>
            </a:r>
            <a:r>
              <a:rPr lang="en-GB">
                <a:solidFill>
                  <a:schemeClr val="accent5"/>
                </a:solidFill>
              </a:rPr>
              <a:t>one</a:t>
            </a:r>
            <a:r>
              <a:rPr lang="en-GB"/>
              <a:t> paragraph explaining how religious beliefs and </a:t>
            </a:r>
            <a:r>
              <a:rPr lang="en-GB" b="1"/>
              <a:t>liturgy </a:t>
            </a:r>
            <a:r>
              <a:rPr lang="en-GB"/>
              <a:t>were different between the Eastern and Western </a:t>
            </a:r>
            <a:r>
              <a:rPr lang="en-GB" b="1"/>
              <a:t>Churches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GB"/>
              <a:t>Try and include the following in your answer:</a:t>
            </a:r>
            <a:endParaRPr/>
          </a:p>
          <a:p>
            <a:pPr marL="457200" lvl="0" indent="-368300" algn="l" rtl="0">
              <a:spcBef>
                <a:spcPts val="1000"/>
              </a:spcBef>
              <a:spcAft>
                <a:spcPct val="0"/>
              </a:spcAft>
              <a:buSzPts val="2200"/>
              <a:buChar char="●"/>
            </a:pPr>
            <a:r>
              <a:rPr lang="en-GB" b="1"/>
              <a:t>Holy Spirit </a:t>
            </a:r>
            <a:endParaRPr b="1"/>
          </a:p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Char char="●"/>
            </a:pPr>
            <a:r>
              <a:rPr lang="en-GB"/>
              <a:t>Eucharist</a:t>
            </a:r>
            <a:endParaRPr/>
          </a:p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Char char="●"/>
            </a:pPr>
            <a:r>
              <a:rPr lang="en-GB"/>
              <a:t>unleavened bread</a:t>
            </a:r>
            <a:endParaRPr/>
          </a:p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Char char="●"/>
            </a:pPr>
            <a:r>
              <a:rPr lang="en-GB"/>
              <a:t>leavened bread</a:t>
            </a:r>
            <a:endParaRPr/>
          </a:p>
        </p:txBody>
      </p:sp>
      <p:sp>
        <p:nvSpPr>
          <p:cNvPr id="952" name="Google Shape;952;p81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Differences in belief</a:t>
            </a:r>
            <a:endParaRPr sz="18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82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Differences in belief</a:t>
            </a:r>
            <a:endParaRPr sz="1800"/>
          </a:p>
        </p:txBody>
      </p:sp>
      <p:sp>
        <p:nvSpPr>
          <p:cNvPr id="958" name="Google Shape;958;p82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7729200" cy="145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/>
              <a:t>Write </a:t>
            </a:r>
            <a:r>
              <a:rPr lang="en-GB" sz="2000">
                <a:solidFill>
                  <a:schemeClr val="accent5"/>
                </a:solidFill>
              </a:rPr>
              <a:t>one</a:t>
            </a:r>
            <a:r>
              <a:rPr lang="en-GB" sz="2000"/>
              <a:t> paragraph explaining how religious </a:t>
            </a:r>
            <a:br>
              <a:rPr lang="en-GB" sz="2000"/>
            </a:br>
            <a:r>
              <a:rPr lang="en-GB" sz="2000"/>
              <a:t>beliefs and </a:t>
            </a:r>
            <a:r>
              <a:rPr lang="en-GB" sz="2000" b="1"/>
              <a:t>liturgy </a:t>
            </a:r>
            <a:r>
              <a:rPr lang="en-GB" sz="2000"/>
              <a:t>were different between the </a:t>
            </a:r>
            <a:br>
              <a:rPr lang="en-GB" sz="2000"/>
            </a:br>
            <a:r>
              <a:rPr lang="en-GB" sz="2000"/>
              <a:t>Eastern and Western </a:t>
            </a:r>
            <a:r>
              <a:rPr lang="en-GB" sz="2000" b="1"/>
              <a:t>Churches</a:t>
            </a:r>
            <a:r>
              <a:rPr lang="en-GB" sz="2000"/>
              <a:t>. 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000"/>
              <a:t>Your answer could include:</a:t>
            </a:r>
            <a:endParaRPr sz="2000"/>
          </a:p>
        </p:txBody>
      </p:sp>
      <p:sp>
        <p:nvSpPr>
          <p:cNvPr id="959" name="Google Shape;959;p82"/>
          <p:cNvSpPr txBox="1">
            <a:spLocks noGrp="1"/>
          </p:cNvSpPr>
          <p:nvPr>
            <p:ph type="body" idx="1"/>
          </p:nvPr>
        </p:nvSpPr>
        <p:spPr>
          <a:xfrm>
            <a:off x="324000" y="2321850"/>
            <a:ext cx="8496000" cy="20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>
                <a:latin typeface="Kalam"/>
                <a:ea typeface="Kalam"/>
                <a:cs typeface="Kalam"/>
                <a:sym typeface="Kalam"/>
              </a:rPr>
              <a:t>One way in which religious beliefs and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liturgy 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were different between Eastern and Western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Churches 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was their beliefs about the origins of the </a:t>
            </a:r>
            <a:r>
              <a:rPr lang="en-GB" sz="2000" b="1">
                <a:solidFill>
                  <a:schemeClr val="accent5"/>
                </a:solidFill>
                <a:latin typeface="Kalam"/>
                <a:ea typeface="Kalam"/>
                <a:cs typeface="Kalam"/>
                <a:sym typeface="Kalam"/>
              </a:rPr>
              <a:t>Holy Spirit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. The Eastern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Church 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believed the </a:t>
            </a:r>
            <a:r>
              <a:rPr lang="en-GB" sz="2000" b="1">
                <a:solidFill>
                  <a:schemeClr val="accent5"/>
                </a:solidFill>
                <a:latin typeface="Kalam"/>
                <a:ea typeface="Kalam"/>
                <a:cs typeface="Kalam"/>
                <a:sym typeface="Kalam"/>
              </a:rPr>
              <a:t>Holy Spirit</a:t>
            </a:r>
            <a:r>
              <a:rPr lang="en-GB" sz="2000">
                <a:solidFill>
                  <a:schemeClr val="accent5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came only from God, whereas the Western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Church 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believed it came from God and Jesus. Another difference was what kind of bread each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Church 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used during the </a:t>
            </a:r>
            <a:r>
              <a:rPr lang="en-GB" sz="2000">
                <a:solidFill>
                  <a:schemeClr val="accent5"/>
                </a:solidFill>
                <a:latin typeface="Kalam"/>
                <a:ea typeface="Kalam"/>
                <a:cs typeface="Kalam"/>
                <a:sym typeface="Kalam"/>
              </a:rPr>
              <a:t>Eucharist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. The Western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Church 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used </a:t>
            </a:r>
            <a:r>
              <a:rPr lang="en-GB" sz="2000">
                <a:solidFill>
                  <a:schemeClr val="accent5"/>
                </a:solidFill>
                <a:latin typeface="Kalam"/>
                <a:ea typeface="Kalam"/>
                <a:cs typeface="Kalam"/>
                <a:sym typeface="Kalam"/>
              </a:rPr>
              <a:t>unleavened bread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 whereas the Eastern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Church 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used </a:t>
            </a:r>
            <a:r>
              <a:rPr lang="en-GB" sz="2000">
                <a:solidFill>
                  <a:schemeClr val="accent5"/>
                </a:solidFill>
                <a:latin typeface="Kalam"/>
                <a:ea typeface="Kalam"/>
                <a:cs typeface="Kalam"/>
                <a:sym typeface="Kalam"/>
              </a:rPr>
              <a:t>leavened</a:t>
            </a:r>
            <a:endParaRPr sz="2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60" name="Google Shape;960;p82"/>
          <p:cNvSpPr txBox="1"/>
          <p:nvPr/>
        </p:nvSpPr>
        <p:spPr>
          <a:xfrm>
            <a:off x="2699325" y="4320000"/>
            <a:ext cx="404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Kalam"/>
                <a:ea typeface="Kalam"/>
                <a:cs typeface="Kalam"/>
                <a:sym typeface="Kalam"/>
              </a:rPr>
              <a:t>bread</a:t>
            </a:r>
            <a:r>
              <a:rPr lang="en-GB" sz="2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and dipped it in wine.</a:t>
            </a:r>
            <a:endParaRPr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83"/>
          <p:cNvSpPr txBox="1">
            <a:spLocks noGrp="1"/>
          </p:cNvSpPr>
          <p:nvPr>
            <p:ph type="title"/>
          </p:nvPr>
        </p:nvSpPr>
        <p:spPr>
          <a:xfrm>
            <a:off x="1224600" y="178702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Differences in geography</a:t>
            </a:r>
            <a:endParaRPr/>
          </a:p>
        </p:txBody>
      </p:sp>
      <p:sp>
        <p:nvSpPr>
          <p:cNvPr id="966" name="Google Shape;966;p83"/>
          <p:cNvSpPr txBox="1">
            <a:spLocks noGrp="1"/>
          </p:cNvSpPr>
          <p:nvPr>
            <p:ph type="title" idx="2"/>
          </p:nvPr>
        </p:nvSpPr>
        <p:spPr>
          <a:xfrm>
            <a:off x="1224000" y="283077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Differences in belief</a:t>
            </a:r>
            <a:endParaRPr/>
          </a:p>
        </p:txBody>
      </p:sp>
      <p:sp>
        <p:nvSpPr>
          <p:cNvPr id="967" name="Google Shape;967;p83"/>
          <p:cNvSpPr txBox="1">
            <a:spLocks noGrp="1"/>
          </p:cNvSpPr>
          <p:nvPr>
            <p:ph type="title" idx="3"/>
          </p:nvPr>
        </p:nvSpPr>
        <p:spPr>
          <a:xfrm>
            <a:off x="1224000" y="3758277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Why did the split happen in 1054?</a:t>
            </a:r>
            <a:endParaRPr/>
          </a:p>
        </p:txBody>
      </p:sp>
      <p:sp>
        <p:nvSpPr>
          <p:cNvPr id="968" name="Google Shape;968;p83"/>
          <p:cNvSpPr txBox="1">
            <a:spLocks noGrp="1"/>
          </p:cNvSpPr>
          <p:nvPr>
            <p:ph type="title" idx="4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The Great Schism</a:t>
            </a:r>
            <a:endParaRPr/>
          </a:p>
        </p:txBody>
      </p:sp>
      <p:pic>
        <p:nvPicPr>
          <p:cNvPr id="969" name="Google Shape;96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75" y="3719550"/>
            <a:ext cx="450575" cy="4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84"/>
          <p:cNvSpPr txBox="1">
            <a:spLocks noGrp="1"/>
          </p:cNvSpPr>
          <p:nvPr>
            <p:ph type="body" idx="1"/>
          </p:nvPr>
        </p:nvSpPr>
        <p:spPr>
          <a:xfrm>
            <a:off x="910950" y="1080000"/>
            <a:ext cx="2822100" cy="36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Photo of the Hagia Sofia</a:t>
            </a:r>
            <a:endParaRPr sz="1800"/>
          </a:p>
        </p:txBody>
      </p:sp>
      <p:sp>
        <p:nvSpPr>
          <p:cNvPr id="975" name="Google Shape;975;p84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Why did the split happen in 1054?</a:t>
            </a:r>
            <a:endParaRPr/>
          </a:p>
        </p:txBody>
      </p:sp>
      <p:pic>
        <p:nvPicPr>
          <p:cNvPr id="976" name="Google Shape;97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2925" y="660025"/>
            <a:ext cx="508170" cy="2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Google Shape;977;p84"/>
          <p:cNvSpPr txBox="1"/>
          <p:nvPr/>
        </p:nvSpPr>
        <p:spPr>
          <a:xfrm>
            <a:off x="8399528" y="660035"/>
            <a:ext cx="139500" cy="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 b="1">
                <a:latin typeface="Lexend"/>
                <a:ea typeface="Lexend"/>
                <a:cs typeface="Lexend"/>
                <a:sym typeface="Lexend"/>
              </a:rPr>
              <a:t>C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78" name="Google Shape;978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000" y="1546510"/>
            <a:ext cx="3996000" cy="2669328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84"/>
          <p:cNvSpPr txBox="1"/>
          <p:nvPr/>
        </p:nvSpPr>
        <p:spPr>
          <a:xfrm>
            <a:off x="2716500" y="4681800"/>
            <a:ext cx="1603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Shutterstock/Sergii Figurnyi</a:t>
            </a:r>
            <a:endParaRPr sz="9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0" name="Google Shape;980;p84"/>
          <p:cNvSpPr txBox="1"/>
          <p:nvPr/>
        </p:nvSpPr>
        <p:spPr>
          <a:xfrm>
            <a:off x="4493563" y="4266300"/>
            <a:ext cx="366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MINCIUS, Giovanni (?-ca. 1073/1074) ©1998-2015 Salvador Miranda. (arms, Antipope Benedictus X)Biblical Archaeology Review 41:4, July/August 2015 Strata: In History: Kerularij and Humbert, Public domain, via Wikimedia Commons</a:t>
            </a:r>
            <a:endParaRPr sz="9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1" name="Google Shape;981;p84"/>
          <p:cNvSpPr txBox="1">
            <a:spLocks noGrp="1"/>
          </p:cNvSpPr>
          <p:nvPr>
            <p:ph type="body" idx="1"/>
          </p:nvPr>
        </p:nvSpPr>
        <p:spPr>
          <a:xfrm>
            <a:off x="4493625" y="857850"/>
            <a:ext cx="3099900" cy="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Painting of Patriarch Michael Cerularius (seated)</a:t>
            </a:r>
            <a:endParaRPr sz="1800"/>
          </a:p>
        </p:txBody>
      </p:sp>
      <p:pic>
        <p:nvPicPr>
          <p:cNvPr id="982" name="Google Shape;982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2" y="1571700"/>
            <a:ext cx="3595833" cy="26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7"/>
          <p:cNvSpPr txBox="1">
            <a:spLocks noGrp="1"/>
          </p:cNvSpPr>
          <p:nvPr>
            <p:ph type="subTitle" idx="1"/>
          </p:nvPr>
        </p:nvSpPr>
        <p:spPr>
          <a:xfrm>
            <a:off x="585575" y="1463950"/>
            <a:ext cx="7351200" cy="276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dirty="0"/>
              <a:t>I can explain why the Christian Church split in two in 1054.</a:t>
            </a:r>
            <a:endParaRPr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85"/>
          <p:cNvSpPr txBox="1">
            <a:spLocks noGrp="1"/>
          </p:cNvSpPr>
          <p:nvPr>
            <p:ph type="subTitle" idx="4"/>
          </p:nvPr>
        </p:nvSpPr>
        <p:spPr>
          <a:xfrm>
            <a:off x="1034425" y="3766975"/>
            <a:ext cx="33768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to stop talking to them</a:t>
            </a:r>
            <a:endParaRPr/>
          </a:p>
        </p:txBody>
      </p:sp>
      <p:sp>
        <p:nvSpPr>
          <p:cNvPr id="988" name="Google Shape;988;p85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Why did the split happen in 1054?</a:t>
            </a:r>
            <a:endParaRPr/>
          </a:p>
        </p:txBody>
      </p:sp>
      <p:sp>
        <p:nvSpPr>
          <p:cNvPr id="989" name="Google Shape;989;p85"/>
          <p:cNvSpPr txBox="1">
            <a:spLocks noGrp="1"/>
          </p:cNvSpPr>
          <p:nvPr>
            <p:ph type="subTitle" idx="1"/>
          </p:nvPr>
        </p:nvSpPr>
        <p:spPr>
          <a:xfrm>
            <a:off x="1034425" y="1837775"/>
            <a:ext cx="45297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to exclude them from the </a:t>
            </a:r>
            <a:r>
              <a:rPr lang="en-GB" b="1"/>
              <a:t>Church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990" name="Google Shape;990;p85"/>
          <p:cNvSpPr txBox="1">
            <a:spLocks noGrp="1"/>
          </p:cNvSpPr>
          <p:nvPr>
            <p:ph type="title"/>
          </p:nvPr>
        </p:nvSpPr>
        <p:spPr>
          <a:xfrm>
            <a:off x="324000" y="748763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What does it mean to ‘excommunicate’ someone?</a:t>
            </a:r>
            <a:endParaRPr/>
          </a:p>
        </p:txBody>
      </p:sp>
      <p:sp>
        <p:nvSpPr>
          <p:cNvPr id="991" name="Google Shape;991;p85"/>
          <p:cNvSpPr txBox="1">
            <a:spLocks noGrp="1"/>
          </p:cNvSpPr>
          <p:nvPr>
            <p:ph type="subTitle" idx="3"/>
          </p:nvPr>
        </p:nvSpPr>
        <p:spPr>
          <a:xfrm>
            <a:off x="1034425" y="2794250"/>
            <a:ext cx="35709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to publicly execute them </a:t>
            </a:r>
            <a:endParaRPr/>
          </a:p>
        </p:txBody>
      </p:sp>
      <p:pic>
        <p:nvPicPr>
          <p:cNvPr id="992" name="Google Shape;99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508" y="1806763"/>
            <a:ext cx="3960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86"/>
          <p:cNvSpPr txBox="1">
            <a:spLocks noGrp="1"/>
          </p:cNvSpPr>
          <p:nvPr>
            <p:ph type="body" idx="1"/>
          </p:nvPr>
        </p:nvSpPr>
        <p:spPr>
          <a:xfrm>
            <a:off x="7300100" y="2344653"/>
            <a:ext cx="1281900" cy="116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The Eastern Orthodox cross</a:t>
            </a:r>
            <a:endParaRPr sz="1800"/>
          </a:p>
        </p:txBody>
      </p:sp>
      <p:sp>
        <p:nvSpPr>
          <p:cNvPr id="998" name="Google Shape;998;p86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Why did the split happen in 1054?</a:t>
            </a:r>
            <a:endParaRPr/>
          </a:p>
        </p:txBody>
      </p:sp>
      <p:pic>
        <p:nvPicPr>
          <p:cNvPr id="999" name="Google Shape;999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2925" y="660025"/>
            <a:ext cx="508170" cy="2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86"/>
          <p:cNvSpPr txBox="1"/>
          <p:nvPr/>
        </p:nvSpPr>
        <p:spPr>
          <a:xfrm>
            <a:off x="8399528" y="660035"/>
            <a:ext cx="139500" cy="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 b="1">
                <a:latin typeface="Lexend"/>
                <a:ea typeface="Lexend"/>
                <a:cs typeface="Lexend"/>
                <a:sym typeface="Lexend"/>
              </a:rPr>
              <a:t>C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01" name="Google Shape;1001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5525" y="1457000"/>
            <a:ext cx="4812926" cy="327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86"/>
          <p:cNvSpPr txBox="1">
            <a:spLocks noGrp="1"/>
          </p:cNvSpPr>
          <p:nvPr>
            <p:ph type="body" idx="1"/>
          </p:nvPr>
        </p:nvSpPr>
        <p:spPr>
          <a:xfrm>
            <a:off x="961800" y="2184750"/>
            <a:ext cx="14460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The Latin cross</a:t>
            </a:r>
            <a:endParaRPr sz="1800"/>
          </a:p>
        </p:txBody>
      </p:sp>
      <p:sp>
        <p:nvSpPr>
          <p:cNvPr id="1003" name="Google Shape;1003;p86"/>
          <p:cNvSpPr txBox="1">
            <a:spLocks noGrp="1"/>
          </p:cNvSpPr>
          <p:nvPr>
            <p:ph type="body" idx="1"/>
          </p:nvPr>
        </p:nvSpPr>
        <p:spPr>
          <a:xfrm>
            <a:off x="710300" y="734650"/>
            <a:ext cx="5751600" cy="5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Map of the split in the Roman Empire, which was mirrored by the split in the Christian </a:t>
            </a:r>
            <a:r>
              <a:rPr lang="en-GB" sz="1800" b="1"/>
              <a:t>Church</a:t>
            </a:r>
            <a:endParaRPr sz="1800" b="1"/>
          </a:p>
        </p:txBody>
      </p:sp>
      <p:grpSp>
        <p:nvGrpSpPr>
          <p:cNvPr id="1004" name="Google Shape;1004;p86"/>
          <p:cNvGrpSpPr/>
          <p:nvPr/>
        </p:nvGrpSpPr>
        <p:grpSpPr>
          <a:xfrm>
            <a:off x="1517707" y="2700114"/>
            <a:ext cx="813700" cy="1119823"/>
            <a:chOff x="1120225" y="2340650"/>
            <a:chExt cx="1084500" cy="1492500"/>
          </a:xfrm>
        </p:grpSpPr>
        <p:sp>
          <p:nvSpPr>
            <p:cNvPr id="1005" name="Google Shape;1005;p86"/>
            <p:cNvSpPr/>
            <p:nvPr/>
          </p:nvSpPr>
          <p:spPr>
            <a:xfrm>
              <a:off x="1575600" y="2340650"/>
              <a:ext cx="209400" cy="1492500"/>
            </a:xfrm>
            <a:prstGeom prst="rect">
              <a:avLst/>
            </a:prstGeom>
            <a:solidFill>
              <a:srgbClr val="F26354"/>
            </a:solidFill>
            <a:ln w="9525" cap="flat" cmpd="sng">
              <a:solidFill>
                <a:srgbClr val="F263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06" name="Google Shape;1006;p86"/>
            <p:cNvSpPr/>
            <p:nvPr/>
          </p:nvSpPr>
          <p:spPr>
            <a:xfrm>
              <a:off x="1120225" y="2841550"/>
              <a:ext cx="1084500" cy="209400"/>
            </a:xfrm>
            <a:prstGeom prst="rect">
              <a:avLst/>
            </a:prstGeom>
            <a:solidFill>
              <a:srgbClr val="F26354"/>
            </a:solidFill>
            <a:ln w="9525" cap="flat" cmpd="sng">
              <a:solidFill>
                <a:srgbClr val="F263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1007" name="Google Shape;1007;p86"/>
          <p:cNvGrpSpPr/>
          <p:nvPr/>
        </p:nvGrpSpPr>
        <p:grpSpPr>
          <a:xfrm>
            <a:off x="6256543" y="2528449"/>
            <a:ext cx="968294" cy="1420466"/>
            <a:chOff x="7459200" y="2604675"/>
            <a:chExt cx="899400" cy="1319400"/>
          </a:xfrm>
        </p:grpSpPr>
        <p:sp>
          <p:nvSpPr>
            <p:cNvPr id="1008" name="Google Shape;1008;p86"/>
            <p:cNvSpPr/>
            <p:nvPr/>
          </p:nvSpPr>
          <p:spPr>
            <a:xfrm>
              <a:off x="7867186" y="2604675"/>
              <a:ext cx="112200" cy="1319400"/>
            </a:xfrm>
            <a:prstGeom prst="rect">
              <a:avLst/>
            </a:prstGeom>
            <a:solidFill>
              <a:srgbClr val="00AE1B"/>
            </a:solidFill>
            <a:ln w="9525" cap="flat" cmpd="sng">
              <a:solidFill>
                <a:srgbClr val="00AE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09" name="Google Shape;1009;p86"/>
            <p:cNvSpPr/>
            <p:nvPr/>
          </p:nvSpPr>
          <p:spPr>
            <a:xfrm>
              <a:off x="7459200" y="2905114"/>
              <a:ext cx="899400" cy="120600"/>
            </a:xfrm>
            <a:prstGeom prst="rect">
              <a:avLst/>
            </a:prstGeom>
            <a:solidFill>
              <a:srgbClr val="00AE1B"/>
            </a:solidFill>
            <a:ln w="9525" cap="flat" cmpd="sng">
              <a:solidFill>
                <a:srgbClr val="00AE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10" name="Google Shape;1010;p86"/>
            <p:cNvSpPr/>
            <p:nvPr/>
          </p:nvSpPr>
          <p:spPr>
            <a:xfrm>
              <a:off x="7764586" y="2685307"/>
              <a:ext cx="307200" cy="105000"/>
            </a:xfrm>
            <a:prstGeom prst="rect">
              <a:avLst/>
            </a:prstGeom>
            <a:solidFill>
              <a:srgbClr val="00AE1B"/>
            </a:solidFill>
            <a:ln w="9525" cap="flat" cmpd="sng">
              <a:solidFill>
                <a:srgbClr val="00AE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11" name="Google Shape;1011;p86"/>
            <p:cNvSpPr/>
            <p:nvPr/>
          </p:nvSpPr>
          <p:spPr>
            <a:xfrm rot="-3641868">
              <a:off x="7853739" y="3330521"/>
              <a:ext cx="134855" cy="422344"/>
            </a:xfrm>
            <a:prstGeom prst="parallelogram">
              <a:avLst>
                <a:gd name="adj" fmla="val 21620"/>
              </a:avLst>
            </a:prstGeom>
            <a:solidFill>
              <a:srgbClr val="00AE1B"/>
            </a:solidFill>
            <a:ln w="9525" cap="flat" cmpd="sng">
              <a:solidFill>
                <a:srgbClr val="00AE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012" name="Google Shape;1012;p86"/>
          <p:cNvSpPr/>
          <p:nvPr/>
        </p:nvSpPr>
        <p:spPr>
          <a:xfrm rot="733435">
            <a:off x="4143315" y="1496262"/>
            <a:ext cx="714362" cy="3206837"/>
          </a:xfrm>
          <a:prstGeom prst="lightningBolt">
            <a:avLst/>
          </a:prstGeom>
          <a:solidFill>
            <a:schemeClr val="accen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87"/>
          <p:cNvSpPr txBox="1">
            <a:spLocks noGrp="1"/>
          </p:cNvSpPr>
          <p:nvPr>
            <p:ph type="subTitle" idx="1"/>
          </p:nvPr>
        </p:nvSpPr>
        <p:spPr>
          <a:xfrm>
            <a:off x="324000" y="1080000"/>
            <a:ext cx="84960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The Great </a:t>
            </a:r>
            <a:r>
              <a:rPr lang="en-GB" b="1"/>
              <a:t>Schism </a:t>
            </a:r>
            <a:r>
              <a:rPr lang="en-GB"/>
              <a:t>of 1054 was the first time the </a:t>
            </a:r>
            <a:r>
              <a:rPr lang="en-GB" b="1"/>
              <a:t>Church </a:t>
            </a:r>
            <a:r>
              <a:rPr lang="en-GB"/>
              <a:t>had seen any splits.</a:t>
            </a:r>
            <a:endParaRPr/>
          </a:p>
        </p:txBody>
      </p:sp>
      <p:sp>
        <p:nvSpPr>
          <p:cNvPr id="1018" name="Google Shape;1018;p87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Why did the split happen in 1054?</a:t>
            </a:r>
            <a:endParaRPr/>
          </a:p>
        </p:txBody>
      </p:sp>
      <p:sp>
        <p:nvSpPr>
          <p:cNvPr id="1019" name="Google Shape;1019;p87"/>
          <p:cNvSpPr txBox="1">
            <a:spLocks noGrp="1"/>
          </p:cNvSpPr>
          <p:nvPr>
            <p:ph type="subTitle" idx="2"/>
          </p:nvPr>
        </p:nvSpPr>
        <p:spPr>
          <a:xfrm>
            <a:off x="980575" y="3196113"/>
            <a:ext cx="74526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The </a:t>
            </a:r>
            <a:r>
              <a:rPr lang="en-GB" b="1"/>
              <a:t>Church </a:t>
            </a:r>
            <a:r>
              <a:rPr lang="en-GB"/>
              <a:t>had only recently recovered from another large </a:t>
            </a:r>
            <a:r>
              <a:rPr lang="en-GB" b="1"/>
              <a:t>schism </a:t>
            </a:r>
            <a:r>
              <a:rPr lang="en-GB"/>
              <a:t>just a few years previously.</a:t>
            </a:r>
            <a:endParaRPr/>
          </a:p>
        </p:txBody>
      </p:sp>
      <p:sp>
        <p:nvSpPr>
          <p:cNvPr id="1020" name="Google Shape;1020;p87"/>
          <p:cNvSpPr txBox="1">
            <a:spLocks noGrp="1"/>
          </p:cNvSpPr>
          <p:nvPr>
            <p:ph type="subTitle" idx="3"/>
          </p:nvPr>
        </p:nvSpPr>
        <p:spPr>
          <a:xfrm>
            <a:off x="980575" y="4040350"/>
            <a:ext cx="68163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The </a:t>
            </a:r>
            <a:r>
              <a:rPr lang="en-GB" b="1"/>
              <a:t>Church </a:t>
            </a:r>
            <a:r>
              <a:rPr lang="en-GB"/>
              <a:t>had previously suffered several ‘little </a:t>
            </a:r>
            <a:r>
              <a:rPr lang="en-GB" b="1"/>
              <a:t>schisms</a:t>
            </a:r>
            <a:r>
              <a:rPr lang="en-GB"/>
              <a:t>’, which had been repaired.</a:t>
            </a:r>
            <a:endParaRPr/>
          </a:p>
        </p:txBody>
      </p:sp>
      <p:pic>
        <p:nvPicPr>
          <p:cNvPr id="1021" name="Google Shape;1021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808" y="1806763"/>
            <a:ext cx="3960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0533" y="4196200"/>
            <a:ext cx="3960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88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6635700" cy="370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How important were the events of 1054 in creating a </a:t>
            </a:r>
            <a:r>
              <a:rPr lang="en-GB" b="1"/>
              <a:t>schism </a:t>
            </a:r>
            <a:r>
              <a:rPr lang="en-GB"/>
              <a:t>in the Christian </a:t>
            </a:r>
            <a:r>
              <a:rPr lang="en-GB" b="1"/>
              <a:t>Church</a:t>
            </a:r>
            <a:r>
              <a:rPr lang="en-GB"/>
              <a:t>? Explain your answer.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GB"/>
              <a:t>You could include </a:t>
            </a:r>
            <a:r>
              <a:rPr lang="en-GB">
                <a:solidFill>
                  <a:schemeClr val="accent2"/>
                </a:solidFill>
              </a:rPr>
              <a:t>one</a:t>
            </a:r>
            <a:r>
              <a:rPr lang="en-GB"/>
              <a:t> of the following to support your answer:</a:t>
            </a:r>
            <a:endParaRPr/>
          </a:p>
          <a:p>
            <a:pPr marL="457200" lvl="0" indent="-368300" algn="l" rtl="0">
              <a:spcBef>
                <a:spcPts val="1000"/>
              </a:spcBef>
              <a:spcAft>
                <a:spcPct val="0"/>
              </a:spcAft>
              <a:buSzPts val="2200"/>
              <a:buChar char="●"/>
            </a:pPr>
            <a:r>
              <a:rPr lang="en-GB"/>
              <a:t>the excommunication of leading Churchmen</a:t>
            </a:r>
            <a:endParaRPr/>
          </a:p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Char char="●"/>
            </a:pPr>
            <a:r>
              <a:rPr lang="en-GB"/>
              <a:t>arguments over power</a:t>
            </a:r>
            <a:endParaRPr/>
          </a:p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Char char="●"/>
            </a:pPr>
            <a:r>
              <a:rPr lang="en-GB"/>
              <a:t>differences in language and location</a:t>
            </a:r>
            <a:endParaRPr/>
          </a:p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Char char="●"/>
            </a:pPr>
            <a:r>
              <a:rPr lang="en-GB"/>
              <a:t>differences in belief and </a:t>
            </a:r>
            <a:r>
              <a:rPr lang="en-GB" b="1"/>
              <a:t>liturgy</a:t>
            </a:r>
            <a:endParaRPr b="1"/>
          </a:p>
        </p:txBody>
      </p:sp>
      <p:sp>
        <p:nvSpPr>
          <p:cNvPr id="1028" name="Google Shape;1028;p88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Why did the split happen in 1054?</a:t>
            </a:r>
            <a:endParaRPr sz="180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89"/>
          <p:cNvSpPr txBox="1">
            <a:spLocks noGrp="1"/>
          </p:cNvSpPr>
          <p:nvPr>
            <p:ph type="body" idx="1"/>
          </p:nvPr>
        </p:nvSpPr>
        <p:spPr>
          <a:xfrm>
            <a:off x="324000" y="759300"/>
            <a:ext cx="6319800" cy="114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How important were the events of 1054 in creating a </a:t>
            </a:r>
            <a:r>
              <a:rPr lang="en-GB" sz="2000" b="1"/>
              <a:t>schism </a:t>
            </a:r>
            <a:r>
              <a:rPr lang="en-GB" sz="2000"/>
              <a:t>in the Christian </a:t>
            </a:r>
            <a:r>
              <a:rPr lang="en-GB" sz="2000" b="1"/>
              <a:t>Church</a:t>
            </a:r>
            <a:r>
              <a:rPr lang="en-GB" sz="2000"/>
              <a:t>? </a:t>
            </a:r>
            <a:br>
              <a:rPr lang="en-GB" sz="2000"/>
            </a:br>
            <a:r>
              <a:rPr lang="en-GB" sz="2000"/>
              <a:t>Your answer may include:</a:t>
            </a:r>
            <a:endParaRPr/>
          </a:p>
        </p:txBody>
      </p:sp>
      <p:sp>
        <p:nvSpPr>
          <p:cNvPr id="1034" name="Google Shape;1034;p89"/>
          <p:cNvSpPr txBox="1">
            <a:spLocks noGrp="1"/>
          </p:cNvSpPr>
          <p:nvPr>
            <p:ph type="subTitle" idx="2"/>
          </p:nvPr>
        </p:nvSpPr>
        <p:spPr>
          <a:xfrm>
            <a:off x="1570025" y="134975"/>
            <a:ext cx="6855300" cy="3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Why did the split happen in 1054?</a:t>
            </a:r>
            <a:endParaRPr sz="1800"/>
          </a:p>
        </p:txBody>
      </p:sp>
      <p:sp>
        <p:nvSpPr>
          <p:cNvPr id="1035" name="Google Shape;1035;p89"/>
          <p:cNvSpPr txBox="1">
            <a:spLocks noGrp="1"/>
          </p:cNvSpPr>
          <p:nvPr>
            <p:ph type="body" idx="1"/>
          </p:nvPr>
        </p:nvSpPr>
        <p:spPr>
          <a:xfrm>
            <a:off x="324000" y="1955600"/>
            <a:ext cx="8496000" cy="244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>
                <a:latin typeface="Kalam"/>
                <a:ea typeface="Kalam"/>
                <a:cs typeface="Kalam"/>
                <a:sym typeface="Kalam"/>
              </a:rPr>
              <a:t>The events of 1054 were quite important in creating a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schism 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in the Christian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Church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, but they were not the most important thing that caused the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schism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. Other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schisms 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had happened before but were repaired, so this one could have been repaired too, except the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Church 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had been drifting apart for hundreds of years due to </a:t>
            </a:r>
            <a:r>
              <a:rPr lang="en-GB" sz="2000">
                <a:solidFill>
                  <a:schemeClr val="accent2"/>
                </a:solidFill>
                <a:latin typeface="Kalam"/>
                <a:ea typeface="Kalam"/>
                <a:cs typeface="Kalam"/>
                <a:sym typeface="Kalam"/>
              </a:rPr>
              <a:t>differences in belief and </a:t>
            </a:r>
            <a:r>
              <a:rPr lang="en-GB" sz="2000" b="1">
                <a:solidFill>
                  <a:schemeClr val="accent2"/>
                </a:solidFill>
                <a:latin typeface="Kalam"/>
                <a:ea typeface="Kalam"/>
                <a:cs typeface="Kalam"/>
                <a:sym typeface="Kalam"/>
              </a:rPr>
              <a:t>liturgy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. Therefore, the the main reason the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Church 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suffered the Great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Schism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 was that the Eastern and Western </a:t>
            </a:r>
            <a:r>
              <a:rPr lang="en-GB" sz="2000" b="1">
                <a:latin typeface="Kalam"/>
                <a:ea typeface="Kalam"/>
                <a:cs typeface="Kalam"/>
                <a:sym typeface="Kalam"/>
              </a:rPr>
              <a:t>Churches </a:t>
            </a:r>
            <a:r>
              <a:rPr lang="en-GB" sz="2000">
                <a:latin typeface="Kalam"/>
                <a:ea typeface="Kalam"/>
                <a:cs typeface="Kalam"/>
                <a:sym typeface="Kalam"/>
              </a:rPr>
              <a:t>were just too different from each other by 1054.</a:t>
            </a:r>
            <a:endParaRPr sz="2000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90"/>
          <p:cNvSpPr txBox="1">
            <a:spLocks noGrp="1"/>
          </p:cNvSpPr>
          <p:nvPr>
            <p:ph type="body" idx="1"/>
          </p:nvPr>
        </p:nvSpPr>
        <p:spPr>
          <a:xfrm>
            <a:off x="324000" y="1080000"/>
            <a:ext cx="8113800" cy="3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The Eastern and Western </a:t>
            </a:r>
            <a:r>
              <a:rPr lang="en-GB" b="1"/>
              <a:t>Churches </a:t>
            </a:r>
            <a:r>
              <a:rPr lang="en-GB"/>
              <a:t>began to drift apart due to being isolated from each other after the fall of the Western Roman Empire.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GB"/>
              <a:t>The Eastern and Western </a:t>
            </a:r>
            <a:r>
              <a:rPr lang="en-GB" b="1"/>
              <a:t>Churches </a:t>
            </a:r>
            <a:r>
              <a:rPr lang="en-GB"/>
              <a:t>began to develop differences in belief and </a:t>
            </a:r>
            <a:r>
              <a:rPr lang="en-GB" b="1"/>
              <a:t>liturgy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The Great </a:t>
            </a:r>
            <a:r>
              <a:rPr lang="en-GB" b="1"/>
              <a:t>Schism </a:t>
            </a:r>
            <a:r>
              <a:rPr lang="en-GB"/>
              <a:t>of 1054 was a major change to the Christian </a:t>
            </a:r>
            <a:r>
              <a:rPr lang="en-GB" b="1"/>
              <a:t>Church</a:t>
            </a:r>
            <a:r>
              <a:rPr lang="en-GB"/>
              <a:t>, which led to the development of the separate Roman Catholic and Eastern Orthodox </a:t>
            </a:r>
            <a:r>
              <a:rPr lang="en-GB" b="1"/>
              <a:t>Churches</a:t>
            </a:r>
            <a:r>
              <a:rPr lang="en-GB"/>
              <a:t>.</a:t>
            </a:r>
            <a:endParaRPr/>
          </a:p>
        </p:txBody>
      </p:sp>
      <p:sp>
        <p:nvSpPr>
          <p:cNvPr id="1041" name="Google Shape;1041;p90"/>
          <p:cNvSpPr txBox="1">
            <a:spLocks noGrp="1"/>
          </p:cNvSpPr>
          <p:nvPr>
            <p:ph type="title"/>
          </p:nvPr>
        </p:nvSpPr>
        <p:spPr>
          <a:xfrm>
            <a:off x="1684800" y="157525"/>
            <a:ext cx="5741400" cy="3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The Great Schism</a:t>
            </a:r>
            <a:endParaRPr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91"/>
          <p:cNvSpPr txBox="1">
            <a:spLocks noGrp="1"/>
          </p:cNvSpPr>
          <p:nvPr>
            <p:ph type="subTitle" idx="1"/>
          </p:nvPr>
        </p:nvSpPr>
        <p:spPr>
          <a:xfrm>
            <a:off x="661775" y="1129425"/>
            <a:ext cx="7351200" cy="23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© Oak National Academy 2024.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Produced in partnership with Future Academies Trust.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Licensed on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Open Government Licence v3.0</a:t>
            </a:r>
            <a:r>
              <a:rPr lang="en-GB"/>
              <a:t>, except where otherwise stated. See </a:t>
            </a:r>
            <a:r>
              <a:rPr lang="en-GB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Oak terms and conditions</a:t>
            </a:r>
            <a:r>
              <a:rPr lang="en-GB"/>
              <a:t>.</a:t>
            </a:r>
            <a:endParaRPr/>
          </a:p>
        </p:txBody>
      </p:sp>
      <p:pic>
        <p:nvPicPr>
          <p:cNvPr id="1047" name="Google Shape;1047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2100" y="3453600"/>
            <a:ext cx="652800" cy="3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68"/>
          <p:cNvSpPr txBox="1">
            <a:spLocks noGrp="1"/>
          </p:cNvSpPr>
          <p:nvPr>
            <p:ph type="subTitle" idx="1"/>
          </p:nvPr>
        </p:nvSpPr>
        <p:spPr>
          <a:xfrm>
            <a:off x="324000" y="2868138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liturgy</a:t>
            </a:r>
            <a:endParaRPr/>
          </a:p>
        </p:txBody>
      </p:sp>
      <p:sp>
        <p:nvSpPr>
          <p:cNvPr id="810" name="Google Shape;810;p68"/>
          <p:cNvSpPr txBox="1">
            <a:spLocks noGrp="1"/>
          </p:cNvSpPr>
          <p:nvPr>
            <p:ph type="subTitle" idx="3"/>
          </p:nvPr>
        </p:nvSpPr>
        <p:spPr>
          <a:xfrm>
            <a:off x="324000" y="1165575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Church</a:t>
            </a:r>
            <a:endParaRPr/>
          </a:p>
        </p:txBody>
      </p:sp>
      <p:sp>
        <p:nvSpPr>
          <p:cNvPr id="811" name="Google Shape;811;p68"/>
          <p:cNvSpPr txBox="1">
            <a:spLocks noGrp="1"/>
          </p:cNvSpPr>
          <p:nvPr>
            <p:ph type="subTitle" idx="2"/>
          </p:nvPr>
        </p:nvSpPr>
        <p:spPr>
          <a:xfrm>
            <a:off x="324000" y="3674663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schism</a:t>
            </a:r>
            <a:endParaRPr/>
          </a:p>
        </p:txBody>
      </p:sp>
      <p:sp>
        <p:nvSpPr>
          <p:cNvPr id="812" name="Google Shape;812;p68"/>
          <p:cNvSpPr txBox="1">
            <a:spLocks noGrp="1"/>
          </p:cNvSpPr>
          <p:nvPr>
            <p:ph type="subTitle" idx="2"/>
          </p:nvPr>
        </p:nvSpPr>
        <p:spPr>
          <a:xfrm>
            <a:off x="324000" y="1965138"/>
            <a:ext cx="72159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Holy Spirit</a:t>
            </a:r>
            <a:endParaRPr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9"/>
          <p:cNvSpPr txBox="1">
            <a:spLocks noGrp="1"/>
          </p:cNvSpPr>
          <p:nvPr>
            <p:ph type="subTitle" idx="1"/>
          </p:nvPr>
        </p:nvSpPr>
        <p:spPr>
          <a:xfrm>
            <a:off x="324000" y="305685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Liturgy </a:t>
            </a:r>
            <a:r>
              <a:rPr lang="en-GB">
                <a:solidFill>
                  <a:schemeClr val="dk1"/>
                </a:solidFill>
              </a:rPr>
              <a:t>means the form in which worship is conducted.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8" name="Google Shape;818;p69"/>
          <p:cNvSpPr txBox="1">
            <a:spLocks noGrp="1"/>
          </p:cNvSpPr>
          <p:nvPr>
            <p:ph type="subTitle" idx="3"/>
          </p:nvPr>
        </p:nvSpPr>
        <p:spPr>
          <a:xfrm>
            <a:off x="324000" y="1115825"/>
            <a:ext cx="70275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</a:t>
            </a:r>
            <a:r>
              <a:rPr lang="en-GB" b="1">
                <a:solidFill>
                  <a:schemeClr val="dk1"/>
                </a:solidFill>
              </a:rPr>
              <a:t>Church </a:t>
            </a:r>
            <a:r>
              <a:rPr lang="en-GB">
                <a:solidFill>
                  <a:schemeClr val="dk1"/>
                </a:solidFill>
              </a:rPr>
              <a:t>is the organisation of the Christian religion.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9" name="Google Shape;819;p69"/>
          <p:cNvSpPr txBox="1">
            <a:spLocks noGrp="1"/>
          </p:cNvSpPr>
          <p:nvPr>
            <p:ph type="subTitle" idx="2"/>
          </p:nvPr>
        </p:nvSpPr>
        <p:spPr>
          <a:xfrm>
            <a:off x="324000" y="385035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</a:rPr>
              <a:t>A </a:t>
            </a:r>
            <a:r>
              <a:rPr lang="en-GB" b="1">
                <a:solidFill>
                  <a:schemeClr val="dk1"/>
                </a:solidFill>
              </a:rPr>
              <a:t>schism </a:t>
            </a:r>
            <a:r>
              <a:rPr lang="en-GB">
                <a:solidFill>
                  <a:schemeClr val="dk1"/>
                </a:solidFill>
              </a:rPr>
              <a:t>is a split between strongly opposed parties.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0" name="Google Shape;820;p69"/>
          <p:cNvSpPr txBox="1">
            <a:spLocks noGrp="1"/>
          </p:cNvSpPr>
          <p:nvPr>
            <p:ph type="subTitle" idx="2"/>
          </p:nvPr>
        </p:nvSpPr>
        <p:spPr>
          <a:xfrm>
            <a:off x="324000" y="1898400"/>
            <a:ext cx="8496000" cy="3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</a:rPr>
              <a:t>In Christianity, the </a:t>
            </a:r>
            <a:r>
              <a:rPr lang="en-GB" b="1">
                <a:solidFill>
                  <a:schemeClr val="dk1"/>
                </a:solidFill>
              </a:rPr>
              <a:t>Holy Spirit</a:t>
            </a:r>
            <a:r>
              <a:rPr lang="en-GB">
                <a:solidFill>
                  <a:schemeClr val="dk1"/>
                </a:solidFill>
              </a:rPr>
              <a:t> is the manifestation of God in the world.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70"/>
          <p:cNvSpPr txBox="1">
            <a:spLocks noGrp="1"/>
          </p:cNvSpPr>
          <p:nvPr>
            <p:ph type="title"/>
          </p:nvPr>
        </p:nvSpPr>
        <p:spPr>
          <a:xfrm>
            <a:off x="1224600" y="178702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dirty="0"/>
              <a:t>Differences in geography</a:t>
            </a:r>
            <a:endParaRPr dirty="0"/>
          </a:p>
        </p:txBody>
      </p:sp>
      <p:sp>
        <p:nvSpPr>
          <p:cNvPr id="826" name="Google Shape;826;p70"/>
          <p:cNvSpPr txBox="1">
            <a:spLocks noGrp="1"/>
          </p:cNvSpPr>
          <p:nvPr>
            <p:ph type="title" idx="2"/>
          </p:nvPr>
        </p:nvSpPr>
        <p:spPr>
          <a:xfrm>
            <a:off x="1224000" y="2830775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Differences in belief</a:t>
            </a:r>
            <a:endParaRPr/>
          </a:p>
        </p:txBody>
      </p:sp>
      <p:sp>
        <p:nvSpPr>
          <p:cNvPr id="827" name="Google Shape;827;p70"/>
          <p:cNvSpPr txBox="1">
            <a:spLocks noGrp="1"/>
          </p:cNvSpPr>
          <p:nvPr>
            <p:ph type="title" idx="3"/>
          </p:nvPr>
        </p:nvSpPr>
        <p:spPr>
          <a:xfrm>
            <a:off x="1224000" y="3758277"/>
            <a:ext cx="68508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Why did the split happen in 1054?</a:t>
            </a:r>
            <a:endParaRPr/>
          </a:p>
        </p:txBody>
      </p:sp>
      <p:sp>
        <p:nvSpPr>
          <p:cNvPr id="828" name="Google Shape;828;p70"/>
          <p:cNvSpPr txBox="1">
            <a:spLocks noGrp="1"/>
          </p:cNvSpPr>
          <p:nvPr>
            <p:ph type="title" idx="4"/>
          </p:nvPr>
        </p:nvSpPr>
        <p:spPr>
          <a:xfrm>
            <a:off x="324000" y="657600"/>
            <a:ext cx="57414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The Great Schism</a:t>
            </a:r>
            <a:endParaRPr/>
          </a:p>
        </p:txBody>
      </p:sp>
      <p:pic>
        <p:nvPicPr>
          <p:cNvPr id="829" name="Google Shape;82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75" y="1748300"/>
            <a:ext cx="450575" cy="4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71"/>
          <p:cNvSpPr txBox="1">
            <a:spLocks noGrp="1"/>
          </p:cNvSpPr>
          <p:nvPr>
            <p:ph type="body" idx="1"/>
          </p:nvPr>
        </p:nvSpPr>
        <p:spPr>
          <a:xfrm>
            <a:off x="6545450" y="1711200"/>
            <a:ext cx="2189700" cy="8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Map of the split in the Roman Empire into East and West</a:t>
            </a:r>
            <a:endParaRPr sz="1800"/>
          </a:p>
        </p:txBody>
      </p:sp>
      <p:sp>
        <p:nvSpPr>
          <p:cNvPr id="835" name="Google Shape;835;p71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Differences in geography</a:t>
            </a:r>
            <a:endParaRPr/>
          </a:p>
        </p:txBody>
      </p:sp>
      <p:pic>
        <p:nvPicPr>
          <p:cNvPr id="836" name="Google Shape;83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2925" y="660025"/>
            <a:ext cx="508170" cy="2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71"/>
          <p:cNvSpPr txBox="1"/>
          <p:nvPr/>
        </p:nvSpPr>
        <p:spPr>
          <a:xfrm>
            <a:off x="8399528" y="660035"/>
            <a:ext cx="139500" cy="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 b="1">
                <a:latin typeface="Lexend"/>
                <a:ea typeface="Lexend"/>
                <a:cs typeface="Lexend"/>
                <a:sym typeface="Lexend"/>
              </a:rPr>
              <a:t>A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38" name="Google Shape;83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050" y="729025"/>
            <a:ext cx="6014774" cy="40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72"/>
          <p:cNvSpPr txBox="1">
            <a:spLocks noGrp="1"/>
          </p:cNvSpPr>
          <p:nvPr>
            <p:ph type="subTitle" idx="1"/>
          </p:nvPr>
        </p:nvSpPr>
        <p:spPr>
          <a:xfrm>
            <a:off x="980575" y="3196125"/>
            <a:ext cx="72837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/>
              <a:t>Patriarchs worked together to lead the </a:t>
            </a:r>
            <a:r>
              <a:rPr lang="en-GB" sz="2000" b="1"/>
              <a:t>Church</a:t>
            </a:r>
            <a:r>
              <a:rPr lang="en-GB" sz="2000"/>
              <a:t> in the East, but not in the West.</a:t>
            </a:r>
            <a:endParaRPr sz="2000"/>
          </a:p>
        </p:txBody>
      </p:sp>
      <p:sp>
        <p:nvSpPr>
          <p:cNvPr id="844" name="Google Shape;844;p72"/>
          <p:cNvSpPr txBox="1">
            <a:spLocks noGrp="1"/>
          </p:cNvSpPr>
          <p:nvPr>
            <p:ph type="subTitle" idx="2"/>
          </p:nvPr>
        </p:nvSpPr>
        <p:spPr>
          <a:xfrm>
            <a:off x="324000" y="1012450"/>
            <a:ext cx="8496000" cy="70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Important bishops were called ‘patriarchs’ in the Eastern Roman Empire.</a:t>
            </a:r>
            <a:endParaRPr/>
          </a:p>
        </p:txBody>
      </p:sp>
      <p:sp>
        <p:nvSpPr>
          <p:cNvPr id="845" name="Google Shape;845;p72"/>
          <p:cNvSpPr txBox="1">
            <a:spLocks noGrp="1"/>
          </p:cNvSpPr>
          <p:nvPr>
            <p:ph type="subTitle" idx="3"/>
          </p:nvPr>
        </p:nvSpPr>
        <p:spPr>
          <a:xfrm>
            <a:off x="980575" y="4040350"/>
            <a:ext cx="72285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000"/>
              <a:t>Patriarchs worked together to lead the </a:t>
            </a:r>
            <a:r>
              <a:rPr lang="en-GB" sz="2000" b="1"/>
              <a:t>Church</a:t>
            </a:r>
            <a:r>
              <a:rPr lang="en-GB" sz="2000"/>
              <a:t> in both the East and the West.</a:t>
            </a:r>
            <a:endParaRPr sz="2000"/>
          </a:p>
        </p:txBody>
      </p:sp>
      <p:sp>
        <p:nvSpPr>
          <p:cNvPr id="846" name="Google Shape;846;p72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Differences in geography</a:t>
            </a:r>
            <a:endParaRPr/>
          </a:p>
        </p:txBody>
      </p:sp>
      <p:pic>
        <p:nvPicPr>
          <p:cNvPr id="847" name="Google Shape;84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183" y="1790525"/>
            <a:ext cx="3960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4008" y="3351975"/>
            <a:ext cx="3960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73"/>
          <p:cNvSpPr txBox="1">
            <a:spLocks noGrp="1"/>
          </p:cNvSpPr>
          <p:nvPr>
            <p:ph type="body" idx="1"/>
          </p:nvPr>
        </p:nvSpPr>
        <p:spPr>
          <a:xfrm>
            <a:off x="6664125" y="1329875"/>
            <a:ext cx="2232000" cy="31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/>
              <a:t>Map of Europe in 1000 CE. The Western Roman Empire had fragmented into different kingdoms, whilst the Eastern Roman Empire, though reduced, was still mostly</a:t>
            </a:r>
            <a:endParaRPr sz="1800"/>
          </a:p>
        </p:txBody>
      </p:sp>
      <p:sp>
        <p:nvSpPr>
          <p:cNvPr id="854" name="Google Shape;854;p73"/>
          <p:cNvSpPr txBox="1">
            <a:spLocks noGrp="1"/>
          </p:cNvSpPr>
          <p:nvPr>
            <p:ph type="title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Differences in geography</a:t>
            </a:r>
            <a:endParaRPr/>
          </a:p>
        </p:txBody>
      </p:sp>
      <p:pic>
        <p:nvPicPr>
          <p:cNvPr id="855" name="Google Shape;85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2925" y="660025"/>
            <a:ext cx="508170" cy="2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73"/>
          <p:cNvSpPr txBox="1"/>
          <p:nvPr/>
        </p:nvSpPr>
        <p:spPr>
          <a:xfrm>
            <a:off x="8399528" y="660035"/>
            <a:ext cx="139500" cy="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 b="1">
                <a:latin typeface="Lexend"/>
                <a:ea typeface="Lexend"/>
                <a:cs typeface="Lexend"/>
                <a:sym typeface="Lexend"/>
              </a:rPr>
              <a:t>A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7" name="Google Shape;857;p73"/>
          <p:cNvSpPr txBox="1"/>
          <p:nvPr/>
        </p:nvSpPr>
        <p:spPr>
          <a:xfrm>
            <a:off x="324000" y="4681800"/>
            <a:ext cx="62103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9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Mandramunjak, CC BY-SA 3.0 &lt;https://creativecommons.org/licenses/by-sa/3.0&gt;, via Wikimedia Commons</a:t>
            </a:r>
            <a:endParaRPr sz="9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58" name="Google Shape;85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000" y="948000"/>
            <a:ext cx="62103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73"/>
          <p:cNvSpPr txBox="1"/>
          <p:nvPr/>
        </p:nvSpPr>
        <p:spPr>
          <a:xfrm>
            <a:off x="6603450" y="4358700"/>
            <a:ext cx="105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stable</a:t>
            </a:r>
            <a:endParaRPr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74"/>
          <p:cNvSpPr txBox="1">
            <a:spLocks noGrp="1"/>
          </p:cNvSpPr>
          <p:nvPr>
            <p:ph type="subTitle" idx="1"/>
          </p:nvPr>
        </p:nvSpPr>
        <p:spPr>
          <a:xfrm>
            <a:off x="1034425" y="1685375"/>
            <a:ext cx="7506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Constantinople</a:t>
            </a:r>
            <a:endParaRPr/>
          </a:p>
        </p:txBody>
      </p:sp>
      <p:sp>
        <p:nvSpPr>
          <p:cNvPr id="865" name="Google Shape;865;p74"/>
          <p:cNvSpPr txBox="1">
            <a:spLocks noGrp="1"/>
          </p:cNvSpPr>
          <p:nvPr>
            <p:ph type="subTitle" idx="4"/>
          </p:nvPr>
        </p:nvSpPr>
        <p:spPr>
          <a:xfrm>
            <a:off x="1034425" y="3309765"/>
            <a:ext cx="7464600" cy="32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Mecca</a:t>
            </a:r>
            <a:endParaRPr/>
          </a:p>
        </p:txBody>
      </p:sp>
      <p:sp>
        <p:nvSpPr>
          <p:cNvPr id="866" name="Google Shape;866;p74"/>
          <p:cNvSpPr txBox="1">
            <a:spLocks noGrp="1"/>
          </p:cNvSpPr>
          <p:nvPr>
            <p:ph type="subTitle" idx="5"/>
          </p:nvPr>
        </p:nvSpPr>
        <p:spPr>
          <a:xfrm>
            <a:off x="1034425" y="4113837"/>
            <a:ext cx="7506600" cy="3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Rome</a:t>
            </a:r>
            <a:endParaRPr/>
          </a:p>
        </p:txBody>
      </p:sp>
      <p:sp>
        <p:nvSpPr>
          <p:cNvPr id="867" name="Google Shape;867;p74"/>
          <p:cNvSpPr txBox="1">
            <a:spLocks noGrp="1"/>
          </p:cNvSpPr>
          <p:nvPr>
            <p:ph type="title" idx="2"/>
          </p:nvPr>
        </p:nvSpPr>
        <p:spPr>
          <a:xfrm>
            <a:off x="324000" y="0"/>
            <a:ext cx="7885200" cy="6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Differences in geography</a:t>
            </a:r>
            <a:endParaRPr/>
          </a:p>
        </p:txBody>
      </p:sp>
      <p:sp>
        <p:nvSpPr>
          <p:cNvPr id="868" name="Google Shape;868;p74"/>
          <p:cNvSpPr txBox="1">
            <a:spLocks noGrp="1"/>
          </p:cNvSpPr>
          <p:nvPr>
            <p:ph type="title"/>
          </p:nvPr>
        </p:nvSpPr>
        <p:spPr>
          <a:xfrm>
            <a:off x="324000" y="809988"/>
            <a:ext cx="8179200" cy="4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Which </a:t>
            </a:r>
            <a:r>
              <a:rPr lang="en-GB">
                <a:solidFill>
                  <a:schemeClr val="accent4"/>
                </a:solidFill>
              </a:rPr>
              <a:t>two </a:t>
            </a:r>
            <a:r>
              <a:rPr lang="en-GB"/>
              <a:t>cities were the centres of Christianity by the 7th century?</a:t>
            </a:r>
            <a:endParaRPr/>
          </a:p>
        </p:txBody>
      </p:sp>
      <p:sp>
        <p:nvSpPr>
          <p:cNvPr id="869" name="Google Shape;869;p74"/>
          <p:cNvSpPr txBox="1">
            <a:spLocks noGrp="1"/>
          </p:cNvSpPr>
          <p:nvPr>
            <p:ph type="subTitle" idx="3"/>
          </p:nvPr>
        </p:nvSpPr>
        <p:spPr>
          <a:xfrm>
            <a:off x="1034425" y="2489447"/>
            <a:ext cx="7506600" cy="3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GB"/>
              <a:t>Lhasa</a:t>
            </a:r>
            <a:endParaRPr/>
          </a:p>
        </p:txBody>
      </p:sp>
      <p:pic>
        <p:nvPicPr>
          <p:cNvPr id="870" name="Google Shape;87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533" y="4065600"/>
            <a:ext cx="3960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533" y="1639125"/>
            <a:ext cx="3960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2"/>
  <p:tag name="AS_OS" val="Microsoft Windows NT 6.2.9200.0"/>
  <p:tag name="AS_RELEASE_DATE" val="2024.02.14"/>
  <p:tag name="AS_TITLE" val="Aspose.Slides for .NET Standard 2.0"/>
  <p:tag name="AS_VERSION" val="24.2"/>
</p:tagLst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878787"/>
      </a:dk2>
      <a:lt2>
        <a:srgbClr val="F0F0F0"/>
      </a:lt2>
      <a:accent1>
        <a:srgbClr val="BEF2BD"/>
      </a:accent1>
      <a:accent2>
        <a:srgbClr val="374CF1"/>
      </a:accent2>
      <a:accent3>
        <a:srgbClr val="D02AA7"/>
      </a:accent3>
      <a:accent4>
        <a:srgbClr val="845AD9"/>
      </a:accent4>
      <a:accent5>
        <a:srgbClr val="037B7D"/>
      </a:accent5>
      <a:accent6>
        <a:srgbClr val="C63D01"/>
      </a:accent6>
      <a:hlink>
        <a:srgbClr val="374CF1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1146</Words>
  <Application>Microsoft Office PowerPoint</Application>
  <PresentationFormat>On-screen Show (16:9)</PresentationFormat>
  <Paragraphs>135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Lexend Light</vt:lpstr>
      <vt:lpstr>Kalam</vt:lpstr>
      <vt:lpstr>Lexend</vt:lpstr>
      <vt:lpstr>Arial</vt:lpstr>
      <vt:lpstr>Calibri</vt:lpstr>
      <vt:lpstr>ABeeZee</vt:lpstr>
      <vt:lpstr>simple-light-2</vt:lpstr>
      <vt:lpstr>The Great Schism</vt:lpstr>
      <vt:lpstr>PowerPoint Presentation</vt:lpstr>
      <vt:lpstr>PowerPoint Presentation</vt:lpstr>
      <vt:lpstr>PowerPoint Presentation</vt:lpstr>
      <vt:lpstr>Differences in geography</vt:lpstr>
      <vt:lpstr>Differences in geography</vt:lpstr>
      <vt:lpstr>Differences in geography</vt:lpstr>
      <vt:lpstr>Differences in geography</vt:lpstr>
      <vt:lpstr>Differences in geography</vt:lpstr>
      <vt:lpstr>PowerPoint Presentation</vt:lpstr>
      <vt:lpstr>PowerPoint Presentation</vt:lpstr>
      <vt:lpstr>Differences in geography</vt:lpstr>
      <vt:lpstr>Differences in belief</vt:lpstr>
      <vt:lpstr>Differences in belief</vt:lpstr>
      <vt:lpstr>Differences in belief</vt:lpstr>
      <vt:lpstr>PowerPoint Presentation</vt:lpstr>
      <vt:lpstr>PowerPoint Presentation</vt:lpstr>
      <vt:lpstr>Differences in geography</vt:lpstr>
      <vt:lpstr>Why did the split happen in 1054?</vt:lpstr>
      <vt:lpstr>Why did the split happen in 1054?</vt:lpstr>
      <vt:lpstr>Why did the split happen in 1054?</vt:lpstr>
      <vt:lpstr>Why did the split happen in 1054?</vt:lpstr>
      <vt:lpstr>PowerPoint Presentation</vt:lpstr>
      <vt:lpstr>PowerPoint Presentation</vt:lpstr>
      <vt:lpstr>The Great Schism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Irini Politi</dc:creator>
  <cp:lastModifiedBy>Irini Politi</cp:lastModifiedBy>
  <cp:revision>4</cp:revision>
  <cp:lastPrinted>2024-03-19T16:26:41Z</cp:lastPrinted>
  <dcterms:created xsi:type="dcterms:W3CDTF">2024-03-19T16:26:41Z</dcterms:created>
  <dcterms:modified xsi:type="dcterms:W3CDTF">2025-05-08T05:57:26Z</dcterms:modified>
</cp:coreProperties>
</file>