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8F88552-AE61-3733-5B49-809C958ED202}" name="Ruth.Millett" initials="Ru" userId="S::ruth.millett_birminghammuseums.org.uk#ext#@bham.onmicrosoft.com::0898d528-816a-42c7-bfa0-ac0b08271ed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865B"/>
    <a:srgbClr val="79A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58B310-FD5D-42FE-A9B9-1967C7085FE2}" v="2" dt="2022-02-15T09:36:41.9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th.Millett" userId="S::ruth.millett_birminghammuseums.org.uk#ext#@bham.onmicrosoft.com::0898d528-816a-42c7-bfa0-ac0b08271ede" providerId="AD" clId="Web-{6858B310-FD5D-42FE-A9B9-1967C7085FE2}"/>
    <pc:docChg chg="mod">
      <pc:chgData name="Ruth.Millett" userId="S::ruth.millett_birminghammuseums.org.uk#ext#@bham.onmicrosoft.com::0898d528-816a-42c7-bfa0-ac0b08271ede" providerId="AD" clId="Web-{6858B310-FD5D-42FE-A9B9-1967C7085FE2}" dt="2022-02-15T09:36:41.993" v="1"/>
      <pc:docMkLst>
        <pc:docMk/>
      </pc:docMkLst>
      <pc:sldChg chg="addCm">
        <pc:chgData name="Ruth.Millett" userId="S::ruth.millett_birminghammuseums.org.uk#ext#@bham.onmicrosoft.com::0898d528-816a-42c7-bfa0-ac0b08271ede" providerId="AD" clId="Web-{6858B310-FD5D-42FE-A9B9-1967C7085FE2}" dt="2022-02-15T09:36:41.993" v="1"/>
        <pc:sldMkLst>
          <pc:docMk/>
          <pc:sldMk cId="1742611146" sldId="26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845A0-7B01-478E-85F1-0BF81BE271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F632EE-E3BD-4B7D-96B1-E66A1AAB76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C14AA-60B5-4B77-AC2D-75ABF4D1E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8F5F-D6C2-4AFC-A75E-A9E164718952}" type="datetimeFigureOut">
              <a:rPr lang="en-GB" smtClean="0"/>
              <a:t>16/02/2022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E512C-EB10-471F-8314-4DF32E0E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ED0533-5911-4659-8B58-9210421A1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46C9-9232-4EBC-821F-780B13EF0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941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AE3D3-77A6-4805-9720-98B9E71AA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42AF50-E3D3-44FD-ADC2-8CA71F3832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AA052-1219-495B-85F7-36C4AE283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8F5F-D6C2-4AFC-A75E-A9E164718952}" type="datetimeFigureOut">
              <a:rPr lang="en-GB" smtClean="0"/>
              <a:t>16/02/2022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33DD8-3D86-4C44-AB5A-3F4C1AFAB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11682-C7DE-4A76-9476-B86875BAC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46C9-9232-4EBC-821F-780B13EF0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270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05B276-0D6F-4FDB-9426-FDAE3AEBEF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CD4AA1-D54E-4E2A-835E-40F578D77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2A48F-08F2-4F12-93C0-73924CA9F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8F5F-D6C2-4AFC-A75E-A9E164718952}" type="datetimeFigureOut">
              <a:rPr lang="en-GB" smtClean="0"/>
              <a:t>16/02/2022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09E89-D57E-413E-B852-57EF883F1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1A8AD-AEE5-4D42-A3D5-77DBD79B1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46C9-9232-4EBC-821F-780B13EF0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680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2259D-BD40-4C63-AEF2-1D54450C8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B0654-7BF3-4B8E-A544-5161A016D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F257D-D73E-49B9-AA3E-BE8F8D6B4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8F5F-D6C2-4AFC-A75E-A9E164718952}" type="datetimeFigureOut">
              <a:rPr lang="en-GB" smtClean="0"/>
              <a:t>16/02/2022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899D9-138F-4B66-80B4-660C9D2B3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FBEB9-F415-448F-95E1-C9647B09A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46C9-9232-4EBC-821F-780B13EF0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491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24D8F-3EED-4460-801D-38A5379BC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B16675-8D81-44C7-A6EE-264F322C5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7216-069D-45FC-827A-6A573BCAC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8F5F-D6C2-4AFC-A75E-A9E164718952}" type="datetimeFigureOut">
              <a:rPr lang="en-GB" smtClean="0"/>
              <a:t>16/02/2022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C78195-98E6-487C-815A-3FCEFF1EB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7D9B2-6DA8-4266-9059-60ED99CEB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46C9-9232-4EBC-821F-780B13EF0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571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0FED8-4376-4036-8DF6-BB609F7A5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204C6-99B9-4774-8732-2DA31882D9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6078D-1EA7-4F3A-9142-30C0D4E2FF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C382E-234A-4668-A50C-F9BEC5BB0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8F5F-D6C2-4AFC-A75E-A9E164718952}" type="datetimeFigureOut">
              <a:rPr lang="en-GB" smtClean="0"/>
              <a:t>16/02/2022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ACE44-F325-42C9-B623-FB5C78BA7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218948-E1A1-4D2B-9865-C83D40AA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46C9-9232-4EBC-821F-780B13EF0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147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3B0A8-4B9C-4009-8CE4-BF92A76E8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60F73-3652-4BAD-A353-51189C8E4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BCE0FB-334F-499C-8A57-9E5203983F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60E762-8028-4A1D-8F47-9B5AA676D9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A620C8-C92F-40AC-9B00-657027AA45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2D5EC8-7FBD-452C-99C4-D94CD42A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8F5F-D6C2-4AFC-A75E-A9E164718952}" type="datetimeFigureOut">
              <a:rPr lang="en-GB" smtClean="0"/>
              <a:t>16/02/2022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FDB9CF-423F-44BC-B51A-3666FF12A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3C8553-A36E-4D03-A73A-577BF2CA0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46C9-9232-4EBC-821F-780B13EF0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870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0350A-B978-4E0A-8EE2-44F68B6AB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3F4F5F-4D3A-42C4-B9B1-1C1E6004E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8F5F-D6C2-4AFC-A75E-A9E164718952}" type="datetimeFigureOut">
              <a:rPr lang="en-GB" smtClean="0"/>
              <a:t>16/02/2022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31BE24-5940-4CE6-A850-2555DF082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19E911-77D8-4494-87D6-E8636E7B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46C9-9232-4EBC-821F-780B13EF0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419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C3E9D0-8DBB-4534-A88E-38F5B73E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8F5F-D6C2-4AFC-A75E-A9E164718952}" type="datetimeFigureOut">
              <a:rPr lang="en-GB" smtClean="0"/>
              <a:t>16/02/2022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08152D-6402-4FE7-8C40-DE79D446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08DF2-E61E-446D-B133-88DA4F5A9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46C9-9232-4EBC-821F-780B13EF0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534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EFDA9-E6C9-4AB9-82EA-7486F2711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5DEBC-24A4-454D-93B8-DFF6E388A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FA6BB1-9570-4638-AAD4-F02F3169D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A8A8C-2C9D-4347-8E20-30DBE0D85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8F5F-D6C2-4AFC-A75E-A9E164718952}" type="datetimeFigureOut">
              <a:rPr lang="en-GB" smtClean="0"/>
              <a:t>16/02/2022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459D74-3254-4263-B49E-7A08680C2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D77473-58A0-4103-A26E-596487EEE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46C9-9232-4EBC-821F-780B13EF0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146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71F51-DA7F-41F9-B514-DCEE141FD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10080-473A-4F90-9F65-4D6DFF7C8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A6A82-A9CC-446C-BCAA-BFFE13132D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4D6BE8-C466-4D7D-946C-203FA66E3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88F5F-D6C2-4AFC-A75E-A9E164718952}" type="datetimeFigureOut">
              <a:rPr lang="en-GB" smtClean="0"/>
              <a:t>16/02/2022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136EA-1DF3-4186-AF8D-399BB1D4F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791F5-3CBB-4B97-97BE-7A3C082CD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446C9-9232-4EBC-821F-780B13EF0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620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9C0011-E4C0-434C-B834-F46A1377C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807EC-8EAF-4D3D-BF8E-9ABB5B361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4FA90-4868-48E8-BEB1-8D774C1F14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88F5F-D6C2-4AFC-A75E-A9E164718952}" type="datetimeFigureOut">
              <a:rPr lang="en-GB" smtClean="0"/>
              <a:t>16/02/2022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57922-C86A-4288-81BE-9E00A9AC4F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CE422-E222-41B7-BD2B-2CFC0D87E3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446C9-9232-4EBC-821F-780B13EF0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424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bitesize/guides/z74bcj6/revision/5#:~:text=Manufactured%20(or%20synthetic)%20fibres,thickness%20and%20for%20any%20purpose.)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news/feature/2019/09/23/costo-moda-medio-ambient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75000" sy="7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51322281-9E49-4E24-803B-E841A581B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87" y="3607355"/>
            <a:ext cx="3369825" cy="24512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39106D-E377-4918-BE16-613DEA69E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99" y="5629293"/>
            <a:ext cx="10408941" cy="1027178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D377B69-2C12-4613-85C8-49C90461B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000">
            <a:off x="8262241" y="1863116"/>
            <a:ext cx="1861144" cy="3834539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838C7636-0E52-4AF2-88D1-396E87B320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673" y="1564"/>
            <a:ext cx="3380239" cy="36057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EBC312-DC94-43F5-BB46-979E5D1F84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143"/>
            <a:ext cx="12192000" cy="12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47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75000" sy="7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367D263-773E-49A8-AF21-B1BA8E218347}"/>
              </a:ext>
            </a:extLst>
          </p:cNvPr>
          <p:cNvSpPr/>
          <p:nvPr/>
        </p:nvSpPr>
        <p:spPr>
          <a:xfrm>
            <a:off x="862642" y="1"/>
            <a:ext cx="1048109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692AEC-55F0-4697-8EA2-612EED0F3B06}"/>
              </a:ext>
            </a:extLst>
          </p:cNvPr>
          <p:cNvGrpSpPr/>
          <p:nvPr/>
        </p:nvGrpSpPr>
        <p:grpSpPr>
          <a:xfrm>
            <a:off x="1075875" y="746785"/>
            <a:ext cx="10040249" cy="5198181"/>
            <a:chOff x="321730" y="321732"/>
            <a:chExt cx="11548540" cy="5979075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B7313011-D3FC-4774-B9A7-25044006CA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10" r="-2" b="11894"/>
            <a:stretch/>
          </p:blipFill>
          <p:spPr bwMode="auto">
            <a:xfrm>
              <a:off x="321730" y="321732"/>
              <a:ext cx="5674897" cy="3017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925BB4BC-EAF6-46B1-90B0-222A6DAEE161">
              <a:extLst>
                <a:ext uri="{FF2B5EF4-FFF2-40B4-BE49-F238E27FC236}">
                  <a16:creationId xmlns:a16="http://schemas.microsoft.com/office/drawing/2014/main" id="{A6113AD5-2894-4ED6-A4EB-0CA6A62BD6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97" r="8751" b="-2"/>
            <a:stretch/>
          </p:blipFill>
          <p:spPr bwMode="auto">
            <a:xfrm rot="16200000">
              <a:off x="1764202" y="2068381"/>
              <a:ext cx="2789954" cy="5674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 descr="Woman checking the care label before handwashing | 🇩🇪Profe… | Flickr">
              <a:extLst>
                <a:ext uri="{FF2B5EF4-FFF2-40B4-BE49-F238E27FC236}">
                  <a16:creationId xmlns:a16="http://schemas.microsoft.com/office/drawing/2014/main" id="{02C9BBA7-8DCA-4F79-A336-639C871351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12124" b="2"/>
            <a:stretch/>
          </p:blipFill>
          <p:spPr bwMode="auto">
            <a:xfrm>
              <a:off x="6195373" y="321733"/>
              <a:ext cx="5674897" cy="59790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662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75000" sy="7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CFB7AB6-4D83-4044-BF0C-CB841EDB5081}"/>
              </a:ext>
            </a:extLst>
          </p:cNvPr>
          <p:cNvSpPr/>
          <p:nvPr/>
        </p:nvSpPr>
        <p:spPr>
          <a:xfrm>
            <a:off x="862642" y="1"/>
            <a:ext cx="1048109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98000A-8311-4026-B3A5-C91008C0FBA7}"/>
              </a:ext>
            </a:extLst>
          </p:cNvPr>
          <p:cNvSpPr txBox="1"/>
          <p:nvPr/>
        </p:nvSpPr>
        <p:spPr>
          <a:xfrm>
            <a:off x="1236000" y="406182"/>
            <a:ext cx="9720000" cy="18233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600" b="1" dirty="0">
                <a:latin typeface="Bahnschrift" panose="020B0502040204020203" pitchFamily="34" charset="0"/>
                <a:ea typeface="Source Sans Pro" panose="020B0503030403020204" pitchFamily="34" charset="0"/>
                <a:cs typeface="Courier New" panose="02070309020205020404" pitchFamily="49" charset="0"/>
              </a:rPr>
              <a:t>Task 1 : </a:t>
            </a:r>
            <a:r>
              <a:rPr lang="en-GB" sz="1600" dirty="0">
                <a:latin typeface="Bahnschrift" panose="020B0502040204020203" pitchFamily="34" charset="0"/>
                <a:ea typeface="Source Sans Pro" panose="020B0503030403020204" pitchFamily="34" charset="0"/>
                <a:cs typeface="Courier New" panose="02070309020205020404" pitchFamily="49" charset="0"/>
              </a:rPr>
              <a:t>Turn a piece of clothing inside out and read the garment care labels.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latin typeface="Bahnschrift" panose="020B0502040204020203" pitchFamily="34" charset="0"/>
                <a:ea typeface="Source Sans Pro" panose="020B0503030403020204" pitchFamily="34" charset="0"/>
                <a:cs typeface="Courier New" panose="02070309020205020404" pitchFamily="49" charset="0"/>
              </a:rPr>
              <a:t>What information is on there? Collect the information using survey A.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600" dirty="0">
                <a:latin typeface="Bahnschrift" panose="020B0502040204020203" pitchFamily="34" charset="0"/>
                <a:ea typeface="Source Sans Pro" panose="020B0503030403020204" pitchFamily="34" charset="0"/>
                <a:cs typeface="Courier New" panose="02070309020205020404" pitchFamily="49" charset="0"/>
              </a:rPr>
              <a:t>Then, working in your group, share the information you have collected, and continue to complete survey A, adding the information about garments that others in your group have looked at. </a:t>
            </a:r>
          </a:p>
          <a:p>
            <a:pPr algn="just"/>
            <a:endParaRPr lang="en-GB" sz="1500" dirty="0">
              <a:latin typeface="Bahnschrift" panose="020B0502040204020203" pitchFamily="34" charset="0"/>
              <a:cs typeface="Courier New" panose="02070309020205020404" pitchFamily="49" charset="0"/>
            </a:endParaRPr>
          </a:p>
          <a:p>
            <a:pPr algn="just"/>
            <a:r>
              <a:rPr lang="en-GB" sz="1500" b="1" dirty="0">
                <a:latin typeface="Bahnschrift" panose="020B0502040204020203" pitchFamily="34" charset="0"/>
                <a:ea typeface="Source Sans Pro" panose="020B0503030403020204" pitchFamily="34" charset="0"/>
                <a:cs typeface="Courier New" panose="02070309020205020404" pitchFamily="49" charset="0"/>
              </a:rPr>
              <a:t>Survey A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7B986B8-5429-4819-BBB4-C18BD1F47A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972662"/>
              </p:ext>
            </p:extLst>
          </p:nvPr>
        </p:nvGraphicFramePr>
        <p:xfrm>
          <a:off x="1236000" y="2291927"/>
          <a:ext cx="9719999" cy="3869476"/>
        </p:xfrm>
        <a:graphic>
          <a:graphicData uri="http://schemas.openxmlformats.org/drawingml/2006/table">
            <a:tbl>
              <a:tblPr firstRow="1">
                <a:tableStyleId>{7DF18680-E054-41AD-8BC1-D1AEF772440D}</a:tableStyleId>
              </a:tblPr>
              <a:tblGrid>
                <a:gridCol w="1819170">
                  <a:extLst>
                    <a:ext uri="{9D8B030D-6E8A-4147-A177-3AD203B41FA5}">
                      <a16:colId xmlns:a16="http://schemas.microsoft.com/office/drawing/2014/main" val="2631907535"/>
                    </a:ext>
                  </a:extLst>
                </a:gridCol>
                <a:gridCol w="2094749">
                  <a:extLst>
                    <a:ext uri="{9D8B030D-6E8A-4147-A177-3AD203B41FA5}">
                      <a16:colId xmlns:a16="http://schemas.microsoft.com/office/drawing/2014/main" val="3652538369"/>
                    </a:ext>
                  </a:extLst>
                </a:gridCol>
                <a:gridCol w="1919352">
                  <a:extLst>
                    <a:ext uri="{9D8B030D-6E8A-4147-A177-3AD203B41FA5}">
                      <a16:colId xmlns:a16="http://schemas.microsoft.com/office/drawing/2014/main" val="2965910589"/>
                    </a:ext>
                  </a:extLst>
                </a:gridCol>
                <a:gridCol w="1919352">
                  <a:extLst>
                    <a:ext uri="{9D8B030D-6E8A-4147-A177-3AD203B41FA5}">
                      <a16:colId xmlns:a16="http://schemas.microsoft.com/office/drawing/2014/main" val="3556706583"/>
                    </a:ext>
                  </a:extLst>
                </a:gridCol>
                <a:gridCol w="1967376">
                  <a:extLst>
                    <a:ext uri="{9D8B030D-6E8A-4147-A177-3AD203B41FA5}">
                      <a16:colId xmlns:a16="http://schemas.microsoft.com/office/drawing/2014/main" val="3296234152"/>
                    </a:ext>
                  </a:extLst>
                </a:gridCol>
              </a:tblGrid>
              <a:tr h="6497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Source Sans Pro" panose="020B0503030403020204" pitchFamily="34" charset="0"/>
                          <a:cs typeface="Courier New" panose="02070309020205020404" pitchFamily="49" charset="0"/>
                        </a:rPr>
                        <a:t>Whose clothing?</a:t>
                      </a:r>
                    </a:p>
                  </a:txBody>
                  <a:tcPr marL="0" marR="0" marT="157560" marB="1575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Source Sans Pro" panose="020B0503030403020204" pitchFamily="34" charset="0"/>
                          <a:cs typeface="Courier New" panose="02070309020205020404" pitchFamily="49" charset="0"/>
                        </a:rPr>
                        <a:t>What is it? </a:t>
                      </a:r>
                    </a:p>
                  </a:txBody>
                  <a:tcPr marL="0" marR="0" marT="157560" marB="1575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Source Sans Pro" panose="020B0503030403020204" pitchFamily="34" charset="0"/>
                          <a:cs typeface="Courier New" panose="02070309020205020404" pitchFamily="49" charset="0"/>
                        </a:rPr>
                        <a:t>Where was it bought? </a:t>
                      </a:r>
                    </a:p>
                  </a:txBody>
                  <a:tcPr marL="0" marR="0" marT="157560" marB="1575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Source Sans Pro" panose="020B0503030403020204" pitchFamily="34" charset="0"/>
                          <a:cs typeface="Courier New" panose="02070309020205020404" pitchFamily="49" charset="0"/>
                        </a:rPr>
                        <a:t>Where was it made?</a:t>
                      </a:r>
                    </a:p>
                  </a:txBody>
                  <a:tcPr marL="0" marR="0" marT="157560" marB="1575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Source Sans Pro" panose="020B0503030403020204" pitchFamily="34" charset="0"/>
                          <a:cs typeface="Courier New" panose="02070309020205020404" pitchFamily="49" charset="0"/>
                        </a:rPr>
                        <a:t>What is it made from?</a:t>
                      </a:r>
                    </a:p>
                  </a:txBody>
                  <a:tcPr marL="0" marR="0" marT="157560" marB="15756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7820826"/>
                  </a:ext>
                </a:extLst>
              </a:tr>
              <a:tr h="116807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  <a:latin typeface="Segoe Print" panose="02000600000000000000" pitchFamily="2" charset="0"/>
                          <a:cs typeface="Arial" panose="020B0604020202020204" pitchFamily="34" charset="0"/>
                        </a:rPr>
                        <a:t>e.g. Lily</a:t>
                      </a:r>
                      <a:r>
                        <a:rPr lang="en-GB" sz="1400" b="1" dirty="0">
                          <a:solidFill>
                            <a:schemeClr val="tx1"/>
                          </a:solidFill>
                          <a:effectLst/>
                          <a:latin typeface="Segoe Print" panose="02000600000000000000" pitchFamily="2" charset="0"/>
                          <a:cs typeface="Arial" panose="020B0604020202020204" pitchFamily="34" charset="0"/>
                        </a:rPr>
                        <a:t> </a:t>
                      </a:r>
                      <a:endParaRPr lang="en-GB" sz="1400" b="1" dirty="0">
                        <a:solidFill>
                          <a:schemeClr val="tx1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472681" marT="157560" marB="1575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Segoe Print" panose="02000600000000000000" pitchFamily="2" charset="0"/>
                          <a:cs typeface="Arial" panose="020B0604020202020204" pitchFamily="34" charset="0"/>
                        </a:rPr>
                        <a:t>White and grey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Segoe Print" panose="02000600000000000000" pitchFamily="2" charset="0"/>
                          <a:cs typeface="Arial" panose="020B0604020202020204" pitchFamily="34" charset="0"/>
                        </a:rPr>
                        <a:t>t shirt 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18170" marT="157560" marB="1575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Segoe Print" panose="02000600000000000000" pitchFamily="2" charset="0"/>
                          <a:cs typeface="Arial" panose="020B0604020202020204" pitchFamily="34" charset="0"/>
                        </a:rPr>
                        <a:t>H&amp;M 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18170" marT="157560" marB="1575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Segoe Print" panose="02000600000000000000" pitchFamily="2" charset="0"/>
                          <a:cs typeface="Arial" panose="020B0604020202020204" pitchFamily="34" charset="0"/>
                        </a:rPr>
                        <a:t>Turkey 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18170" marT="157560" marB="1575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Segoe Print" panose="02000600000000000000" pitchFamily="2" charset="0"/>
                          <a:cs typeface="Arial" panose="020B0604020202020204" pitchFamily="34" charset="0"/>
                        </a:rPr>
                        <a:t>41% Cotton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Segoe Print" panose="02000600000000000000" pitchFamily="2" charset="0"/>
                          <a:cs typeface="Arial" panose="020B0604020202020204" pitchFamily="34" charset="0"/>
                        </a:rPr>
                        <a:t>34% Polyester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  <a:effectLst/>
                          <a:latin typeface="Segoe Print" panose="02000600000000000000" pitchFamily="2" charset="0"/>
                          <a:cs typeface="Arial" panose="020B0604020202020204" pitchFamily="34" charset="0"/>
                        </a:rPr>
                        <a:t>25% Modal </a:t>
                      </a:r>
                      <a:endParaRPr lang="en-GB" sz="1400" dirty="0">
                        <a:solidFill>
                          <a:schemeClr val="tx1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R="118170" marT="157560" marB="1575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231665"/>
                  </a:ext>
                </a:extLst>
              </a:tr>
              <a:tr h="6047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5120" marR="472681" marT="157560" marB="1575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5120" marR="118170" marT="157560" marB="1575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5120" marR="118170" marT="157560" marB="1575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5120" marR="118170" marT="157560" marB="1575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5120" marR="118170" marT="157560" marB="1575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538508"/>
                  </a:ext>
                </a:extLst>
              </a:tr>
              <a:tr h="6047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5120" marR="472681" marT="157560" marB="1575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5120" marR="118170" marT="157560" marB="1575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5120" marR="118170" marT="157560" marB="1575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5120" marR="118170" marT="157560" marB="1575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5120" marR="118170" marT="157560" marB="1575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461480"/>
                  </a:ext>
                </a:extLst>
              </a:tr>
              <a:tr h="6047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5120" marR="472681" marT="157560" marB="1575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5120" marR="118170" marT="157560" marB="1575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5120" marR="118170" marT="157560" marB="1575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5120" marR="118170" marT="157560" marB="1575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2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5120" marR="118170" marT="157560" marB="1575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146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1055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75000" sy="7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1AAF5B7-0975-4A12-922A-7C9CBAC0221E}"/>
              </a:ext>
            </a:extLst>
          </p:cNvPr>
          <p:cNvSpPr/>
          <p:nvPr/>
        </p:nvSpPr>
        <p:spPr>
          <a:xfrm>
            <a:off x="862642" y="1"/>
            <a:ext cx="1048109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6AF4D2-5F29-47D1-8787-78A25B18E177}"/>
              </a:ext>
            </a:extLst>
          </p:cNvPr>
          <p:cNvSpPr txBox="1"/>
          <p:nvPr/>
        </p:nvSpPr>
        <p:spPr>
          <a:xfrm>
            <a:off x="1236000" y="406182"/>
            <a:ext cx="9720000" cy="54168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>
                <a:latin typeface="Bahnschrift" panose="020B0502040204020203" pitchFamily="34" charset="0"/>
                <a:ea typeface="Source Sans Pro" panose="020B0503030403020204" pitchFamily="34" charset="0"/>
                <a:cs typeface="Courier New" panose="02070309020205020404" pitchFamily="49" charset="0"/>
              </a:rPr>
              <a:t>Materials used for clothing manufacture and their properties </a:t>
            </a:r>
          </a:p>
          <a:p>
            <a:endParaRPr lang="en-GB" sz="1600" dirty="0">
              <a:latin typeface="Bahnschrift" panose="020B0502040204020203" pitchFamily="34" charset="0"/>
              <a:cs typeface="Courier New" panose="02070309020205020404" pitchFamily="49" charset="0"/>
            </a:endParaRPr>
          </a:p>
          <a:p>
            <a:endParaRPr lang="en-GB" sz="1600" dirty="0">
              <a:latin typeface="Bahnschrift" panose="020B0502040204020203" pitchFamily="34" charset="0"/>
              <a:cs typeface="Courier New" panose="02070309020205020404" pitchFamily="49" charset="0"/>
            </a:endParaRPr>
          </a:p>
          <a:p>
            <a:endParaRPr lang="en-GB" sz="1600" dirty="0">
              <a:latin typeface="Bahnschrift" panose="020B0502040204020203" pitchFamily="34" charset="0"/>
              <a:cs typeface="Courier New" panose="02070309020205020404" pitchFamily="49" charset="0"/>
            </a:endParaRPr>
          </a:p>
          <a:p>
            <a:endParaRPr lang="en-GB" sz="1600" dirty="0">
              <a:latin typeface="Bahnschrift" panose="020B0502040204020203" pitchFamily="34" charset="0"/>
              <a:cs typeface="Courier New" panose="02070309020205020404" pitchFamily="49" charset="0"/>
            </a:endParaRPr>
          </a:p>
          <a:p>
            <a:endParaRPr lang="en-GB" sz="1600" dirty="0">
              <a:latin typeface="Bahnschrift" panose="020B0502040204020203" pitchFamily="34" charset="0"/>
              <a:cs typeface="Courier New" panose="02070309020205020404" pitchFamily="49" charset="0"/>
            </a:endParaRPr>
          </a:p>
          <a:p>
            <a:endParaRPr lang="en-GB" sz="1600" dirty="0">
              <a:latin typeface="Bahnschrift" panose="020B0502040204020203" pitchFamily="34" charset="0"/>
              <a:cs typeface="Courier New" panose="02070309020205020404" pitchFamily="49" charset="0"/>
            </a:endParaRPr>
          </a:p>
          <a:p>
            <a:endParaRPr lang="en-GB" sz="1600" dirty="0">
              <a:latin typeface="Bahnschrift" panose="020B0502040204020203" pitchFamily="34" charset="0"/>
              <a:cs typeface="Courier New" panose="02070309020205020404" pitchFamily="49" charset="0"/>
            </a:endParaRPr>
          </a:p>
          <a:p>
            <a:endParaRPr lang="en-GB" sz="1600" dirty="0">
              <a:latin typeface="Bahnschrift" panose="020B0502040204020203" pitchFamily="34" charset="0"/>
              <a:cs typeface="Courier New" panose="02070309020205020404" pitchFamily="49" charset="0"/>
            </a:endParaRPr>
          </a:p>
          <a:p>
            <a:endParaRPr lang="en-GB" sz="1600" dirty="0">
              <a:latin typeface="Bahnschrift" panose="020B0502040204020203" pitchFamily="34" charset="0"/>
              <a:cs typeface="Courier New" panose="02070309020205020404" pitchFamily="49" charset="0"/>
            </a:endParaRPr>
          </a:p>
          <a:p>
            <a:endParaRPr lang="en-GB" sz="1600" dirty="0">
              <a:latin typeface="Bahnschrift" panose="020B0502040204020203" pitchFamily="34" charset="0"/>
              <a:cs typeface="Courier New" panose="02070309020205020404" pitchFamily="49" charset="0"/>
            </a:endParaRPr>
          </a:p>
          <a:p>
            <a:endParaRPr lang="en-GB" sz="1600" dirty="0">
              <a:latin typeface="Bahnschrift" panose="020B0502040204020203" pitchFamily="34" charset="0"/>
              <a:cs typeface="Courier New" panose="02070309020205020404" pitchFamily="49" charset="0"/>
            </a:endParaRPr>
          </a:p>
          <a:p>
            <a:endParaRPr lang="en-GB" sz="1600" dirty="0">
              <a:latin typeface="Bahnschrift" panose="020B0502040204020203" pitchFamily="34" charset="0"/>
              <a:cs typeface="Courier New" panose="02070309020205020404" pitchFamily="49" charset="0"/>
            </a:endParaRPr>
          </a:p>
          <a:p>
            <a:endParaRPr lang="en-GB" sz="1600" dirty="0">
              <a:latin typeface="Bahnschrift" panose="020B0502040204020203" pitchFamily="34" charset="0"/>
              <a:cs typeface="Courier New" panose="02070309020205020404" pitchFamily="49" charset="0"/>
            </a:endParaRPr>
          </a:p>
          <a:p>
            <a:endParaRPr lang="en-GB" sz="1600" dirty="0">
              <a:latin typeface="Bahnschrift" panose="020B0502040204020203" pitchFamily="34" charset="0"/>
              <a:cs typeface="Courier New" panose="02070309020205020404" pitchFamily="49" charset="0"/>
            </a:endParaRPr>
          </a:p>
          <a:p>
            <a:endParaRPr lang="en-GB" sz="1600" dirty="0">
              <a:latin typeface="Bahnschrift" panose="020B0502040204020203" pitchFamily="34" charset="0"/>
              <a:cs typeface="Courier New" panose="02070309020205020404" pitchFamily="49" charset="0"/>
            </a:endParaRPr>
          </a:p>
          <a:p>
            <a:endParaRPr lang="en-GB" sz="1600" dirty="0">
              <a:latin typeface="Bahnschrift" panose="020B0502040204020203" pitchFamily="34" charset="0"/>
              <a:cs typeface="Courier New" panose="02070309020205020404" pitchFamily="49" charset="0"/>
            </a:endParaRPr>
          </a:p>
          <a:p>
            <a:endParaRPr lang="en-GB" sz="1600" dirty="0">
              <a:latin typeface="Bahnschrift" panose="020B0502040204020203" pitchFamily="34" charset="0"/>
              <a:cs typeface="Courier New" panose="02070309020205020404" pitchFamily="49" charset="0"/>
            </a:endParaRPr>
          </a:p>
          <a:p>
            <a:endParaRPr lang="en-GB" sz="1600" dirty="0">
              <a:latin typeface="Bahnschrift" panose="020B0502040204020203" pitchFamily="34" charset="0"/>
              <a:cs typeface="Courier New" panose="02070309020205020404" pitchFamily="49" charset="0"/>
            </a:endParaRPr>
          </a:p>
          <a:p>
            <a:endParaRPr lang="en-GB" sz="1600" dirty="0">
              <a:latin typeface="Bahnschrift" panose="020B0502040204020203" pitchFamily="34" charset="0"/>
              <a:cs typeface="Courier New" panose="02070309020205020404" pitchFamily="49" charset="0"/>
            </a:endParaRPr>
          </a:p>
          <a:p>
            <a:endParaRPr lang="en-GB" sz="16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r>
              <a:rPr lang="en-GB" sz="1600" dirty="0">
                <a:latin typeface="Bahnschrift" panose="020B0502040204020203" pitchFamily="34" charset="0"/>
                <a:ea typeface="Source Sans Pro" panose="020B0503030403020204" pitchFamily="34" charset="0"/>
                <a:cs typeface="Courier New" panose="02070309020205020404" pitchFamily="49" charset="0"/>
              </a:rPr>
              <a:t>For more information about synthetic fibres check out </a:t>
            </a:r>
            <a:r>
              <a:rPr lang="en-GB" sz="1600" u="sng" dirty="0" err="1">
                <a:solidFill>
                  <a:srgbClr val="0563C1"/>
                </a:solidFill>
                <a:effectLst/>
                <a:latin typeface="Bahnschrift" panose="020B0502040204020203" pitchFamily="34" charset="0"/>
                <a:ea typeface="Source Sans Pro" panose="020B0503030403020204" pitchFamily="34" charset="0"/>
                <a:cs typeface="Courier New" panose="02070309020205020404" pitchFamily="49" charset="0"/>
                <a:hlinkClick r:id="rId3"/>
              </a:rPr>
              <a:t>BBCBitesize</a:t>
            </a:r>
            <a:endParaRPr lang="en-GB" sz="16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FCA875A-8255-42BF-938F-EF9F05CA7E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801627"/>
              </p:ext>
            </p:extLst>
          </p:nvPr>
        </p:nvGraphicFramePr>
        <p:xfrm>
          <a:off x="1246909" y="888606"/>
          <a:ext cx="9699855" cy="4158000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3123800">
                  <a:extLst>
                    <a:ext uri="{9D8B030D-6E8A-4147-A177-3AD203B41FA5}">
                      <a16:colId xmlns:a16="http://schemas.microsoft.com/office/drawing/2014/main" val="2851352547"/>
                    </a:ext>
                  </a:extLst>
                </a:gridCol>
                <a:gridCol w="6576055">
                  <a:extLst>
                    <a:ext uri="{9D8B030D-6E8A-4147-A177-3AD203B41FA5}">
                      <a16:colId xmlns:a16="http://schemas.microsoft.com/office/drawing/2014/main" val="2347756870"/>
                    </a:ext>
                  </a:extLst>
                </a:gridCol>
              </a:tblGrid>
              <a:tr h="63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Source Sans Pro" panose="020B0503030403020204" pitchFamily="34" charset="0"/>
                          <a:cs typeface="Courier New" panose="02070309020205020404" pitchFamily="49" charset="0"/>
                        </a:rPr>
                        <a:t>Cotton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Source Sans Pro" panose="020B0503030403020204" pitchFamily="34" charset="0"/>
                          <a:cs typeface="Courier New" panose="02070309020205020404" pitchFamily="49" charset="0"/>
                        </a:rPr>
                        <a:t>a fibre from the seed of a plant, now mainly grown in India and the USA.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824890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Source Sans Pro" panose="020B0503030403020204" pitchFamily="34" charset="0"/>
                          <a:cs typeface="Courier New" panose="02070309020205020404" pitchFamily="49" charset="0"/>
                        </a:rPr>
                        <a:t>Polyester / nylon / acrylic / neoprene / spandex 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Source Sans Pro" panose="020B0503030403020204" pitchFamily="34" charset="0"/>
                          <a:cs typeface="Courier New" panose="02070309020205020404" pitchFamily="49" charset="0"/>
                        </a:rPr>
                        <a:t>all synthetic fabrics which are made in factories. They are mainly made from non renewable coal and oil that have been refined.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742360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Source Sans Pro" panose="020B0503030403020204" pitchFamily="34" charset="0"/>
                          <a:cs typeface="Courier New" panose="02070309020205020404" pitchFamily="49" charset="0"/>
                        </a:rPr>
                        <a:t>Viscose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Source Sans Pro" panose="020B0503030403020204" pitchFamily="34" charset="0"/>
                          <a:cs typeface="Courier New" panose="02070309020205020404" pitchFamily="49" charset="0"/>
                        </a:rPr>
                        <a:t>a manufactured fibre made from wood pulp which is known to use a lot of chemicals in its production and pollute environments close to factories.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5586116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Source Sans Pro" panose="020B0503030403020204" pitchFamily="34" charset="0"/>
                          <a:cs typeface="Courier New" panose="02070309020205020404" pitchFamily="49" charset="0"/>
                        </a:rPr>
                        <a:t>ECONYL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Source Sans Pro" panose="020B0503030403020204" pitchFamily="34" charset="0"/>
                          <a:cs typeface="Courier New" panose="02070309020205020404" pitchFamily="49" charset="0"/>
                        </a:rPr>
                        <a:t>uses recycled ocean plastic and waste fabrics to form new nylon fabrics.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4095910"/>
                  </a:ext>
                </a:extLst>
              </a:tr>
              <a:tr h="630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Source Sans Pro" panose="020B0503030403020204" pitchFamily="34" charset="0"/>
                          <a:cs typeface="Courier New" panose="02070309020205020404" pitchFamily="49" charset="0"/>
                        </a:rPr>
                        <a:t>Lyocell / TENCEL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Source Sans Pro" panose="020B0503030403020204" pitchFamily="34" charset="0"/>
                          <a:cs typeface="Courier New" panose="02070309020205020404" pitchFamily="49" charset="0"/>
                        </a:rPr>
                        <a:t>made from the pulp of eucalyptus trees which don’t need much water or pesticides.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09444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Source Sans Pro" panose="020B0503030403020204" pitchFamily="34" charset="0"/>
                          <a:cs typeface="Courier New" panose="02070309020205020404" pitchFamily="49" charset="0"/>
                        </a:rPr>
                        <a:t>Modal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solidFill>
                            <a:schemeClr val="tx1"/>
                          </a:solidFill>
                          <a:effectLst/>
                          <a:latin typeface="Bahnschrift" panose="020B0502040204020203" pitchFamily="34" charset="0"/>
                          <a:ea typeface="Source Sans Pro" panose="020B0503030403020204" pitchFamily="34" charset="0"/>
                          <a:cs typeface="Courier New" panose="02070309020205020404" pitchFamily="49" charset="0"/>
                        </a:rPr>
                        <a:t>made from the pulp of beech trees.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031915"/>
                  </a:ext>
                </a:extLst>
              </a:tr>
            </a:tbl>
          </a:graphicData>
        </a:graphic>
      </p:graphicFrame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B45B717-9DED-4B91-93EF-CAD7E1DB6A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6544" y="4758668"/>
            <a:ext cx="3583710" cy="205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51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75000" sy="7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FC96482-E63F-49BD-973C-396CF899F1AD}"/>
              </a:ext>
            </a:extLst>
          </p:cNvPr>
          <p:cNvSpPr/>
          <p:nvPr/>
        </p:nvSpPr>
        <p:spPr>
          <a:xfrm>
            <a:off x="862642" y="1"/>
            <a:ext cx="1048109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9C11BB-980C-4C2E-91DB-EEC4112E73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4944772"/>
              </p:ext>
            </p:extLst>
          </p:nvPr>
        </p:nvGraphicFramePr>
        <p:xfrm>
          <a:off x="1236000" y="1422980"/>
          <a:ext cx="4767258" cy="4968000"/>
        </p:xfrm>
        <a:graphic>
          <a:graphicData uri="http://schemas.openxmlformats.org/drawingml/2006/table">
            <a:tbl>
              <a:tblPr firstRow="1" firstCol="1" bandRow="1"/>
              <a:tblGrid>
                <a:gridCol w="2383629">
                  <a:extLst>
                    <a:ext uri="{9D8B030D-6E8A-4147-A177-3AD203B41FA5}">
                      <a16:colId xmlns:a16="http://schemas.microsoft.com/office/drawing/2014/main" val="689721264"/>
                    </a:ext>
                  </a:extLst>
                </a:gridCol>
                <a:gridCol w="2383629">
                  <a:extLst>
                    <a:ext uri="{9D8B030D-6E8A-4147-A177-3AD203B41FA5}">
                      <a16:colId xmlns:a16="http://schemas.microsoft.com/office/drawing/2014/main" val="126729464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600" b="1" i="0" u="none" strike="noStrike" dirty="0">
                          <a:effectLst/>
                          <a:latin typeface="Bahnschrift" panose="020B0502040204020203" pitchFamily="34" charset="0"/>
                          <a:ea typeface="Source Sans Pro" panose="020B0503030403020204" pitchFamily="34" charset="0"/>
                          <a:cs typeface="Courier New" panose="02070309020205020404" pitchFamily="49" charset="0"/>
                        </a:rPr>
                        <a:t>Where made?</a:t>
                      </a:r>
                    </a:p>
                  </a:txBody>
                  <a:tcPr marL="166258" marR="166258" marT="230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600" b="1" i="0" u="none" strike="noStrike" dirty="0">
                          <a:effectLst/>
                          <a:latin typeface="Bahnschrift" panose="020B0502040204020203" pitchFamily="34" charset="0"/>
                          <a:ea typeface="Source Sans Pro" panose="020B0503030403020204" pitchFamily="34" charset="0"/>
                          <a:cs typeface="Courier New" panose="02070309020205020404" pitchFamily="49" charset="0"/>
                        </a:rPr>
                        <a:t>How many?</a:t>
                      </a:r>
                    </a:p>
                  </a:txBody>
                  <a:tcPr marL="166258" marR="166258" marT="230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590026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6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258" marR="166258" marT="230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6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258" marR="166258" marT="230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6291854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6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258" marR="166258" marT="230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6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258" marR="166258" marT="230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958456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6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258" marR="166258" marT="230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6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258" marR="166258" marT="230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2856585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GB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258" marR="166258" marT="230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GB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258" marR="166258" marT="230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8545784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GB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258" marR="166258" marT="230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GB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258" marR="166258" marT="230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7175490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GB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258" marR="166258" marT="230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GB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258" marR="166258" marT="230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5334962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GB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258" marR="166258" marT="230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GB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258" marR="166258" marT="230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75735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6A8F42B-1F02-4278-8D1C-8976602D7F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837729"/>
              </p:ext>
            </p:extLst>
          </p:nvPr>
        </p:nvGraphicFramePr>
        <p:xfrm>
          <a:off x="6188742" y="1422980"/>
          <a:ext cx="4767258" cy="4968000"/>
        </p:xfrm>
        <a:graphic>
          <a:graphicData uri="http://schemas.openxmlformats.org/drawingml/2006/table">
            <a:tbl>
              <a:tblPr firstRow="1" firstCol="1" bandRow="1"/>
              <a:tblGrid>
                <a:gridCol w="2383629">
                  <a:extLst>
                    <a:ext uri="{9D8B030D-6E8A-4147-A177-3AD203B41FA5}">
                      <a16:colId xmlns:a16="http://schemas.microsoft.com/office/drawing/2014/main" val="689721264"/>
                    </a:ext>
                  </a:extLst>
                </a:gridCol>
                <a:gridCol w="2383629">
                  <a:extLst>
                    <a:ext uri="{9D8B030D-6E8A-4147-A177-3AD203B41FA5}">
                      <a16:colId xmlns:a16="http://schemas.microsoft.com/office/drawing/2014/main" val="126729464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600" b="1" i="0" u="none" strike="noStrike" dirty="0">
                          <a:effectLst/>
                          <a:latin typeface="Bahnschrift" panose="020B0502040204020203" pitchFamily="34" charset="0"/>
                          <a:ea typeface="Source Sans Pro" panose="020B0503030403020204" pitchFamily="34" charset="0"/>
                          <a:cs typeface="Courier New" panose="02070309020205020404" pitchFamily="49" charset="0"/>
                        </a:rPr>
                        <a:t>Made from what?</a:t>
                      </a:r>
                    </a:p>
                  </a:txBody>
                  <a:tcPr marL="166258" marR="166258" marT="230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600" b="1" i="0" u="none" strike="noStrike" dirty="0">
                          <a:effectLst/>
                          <a:latin typeface="Bahnschrift" panose="020B0502040204020203" pitchFamily="34" charset="0"/>
                          <a:ea typeface="Source Sans Pro" panose="020B0503030403020204" pitchFamily="34" charset="0"/>
                          <a:cs typeface="Courier New" panose="02070309020205020404" pitchFamily="49" charset="0"/>
                        </a:rPr>
                        <a:t>How many?</a:t>
                      </a:r>
                    </a:p>
                  </a:txBody>
                  <a:tcPr marL="166258" marR="166258" marT="2309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590026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6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258" marR="166258" marT="230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6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258" marR="166258" marT="230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6291854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6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258" marR="166258" marT="230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6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258" marR="166258" marT="230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958456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6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258" marR="166258" marT="230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GB" sz="1600" b="0" i="0" u="none" strike="noStrike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258" marR="166258" marT="230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2856585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GB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258" marR="166258" marT="230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GB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258" marR="166258" marT="230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8545784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GB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258" marR="166258" marT="230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GB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258" marR="166258" marT="230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7175490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GB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258" marR="166258" marT="230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GB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258" marR="166258" marT="230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5334962"/>
                  </a:ext>
                </a:extLst>
              </a:tr>
              <a:tr h="648000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GB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258" marR="166258" marT="230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GB" sz="16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66258" marR="166258" marT="2309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75735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CAFB54F8-A06F-49FC-8AEA-8D5F68F4B315}"/>
              </a:ext>
            </a:extLst>
          </p:cNvPr>
          <p:cNvSpPr txBox="1"/>
          <p:nvPr/>
        </p:nvSpPr>
        <p:spPr>
          <a:xfrm>
            <a:off x="1236000" y="406182"/>
            <a:ext cx="97200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b="1" dirty="0">
                <a:latin typeface="Bahnschrift" panose="020B0502040204020203" pitchFamily="34" charset="0"/>
                <a:ea typeface="Source Sans Pro" panose="020B0503030403020204" pitchFamily="34" charset="0"/>
                <a:cs typeface="Courier New" panose="02070309020205020404" pitchFamily="49" charset="0"/>
              </a:rPr>
              <a:t>Task 2</a:t>
            </a:r>
            <a:r>
              <a:rPr lang="en-GB" sz="1600" dirty="0">
                <a:latin typeface="Bahnschrift" panose="020B0502040204020203" pitchFamily="34" charset="0"/>
                <a:ea typeface="Source Sans Pro" panose="020B0503030403020204" pitchFamily="34" charset="0"/>
                <a:cs typeface="Courier New" panose="02070309020205020404" pitchFamily="49" charset="0"/>
              </a:rPr>
              <a:t>: Working as a class complete these surveys using information from Survey A</a:t>
            </a:r>
          </a:p>
          <a:p>
            <a:endParaRPr lang="en-GB" sz="16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endParaRPr lang="en-GB" sz="16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r>
              <a:rPr lang="en-GB" sz="1600" b="1" dirty="0">
                <a:latin typeface="Bahnschrift" panose="020B0502040204020203" pitchFamily="34" charset="0"/>
                <a:ea typeface="Source Sans Pro" panose="020B0503030403020204" pitchFamily="34" charset="0"/>
                <a:cs typeface="Courier New" panose="02070309020205020404" pitchFamily="49" charset="0"/>
              </a:rPr>
              <a:t>		   Survey B				           Survey C</a:t>
            </a:r>
          </a:p>
        </p:txBody>
      </p:sp>
    </p:spTree>
    <p:extLst>
      <p:ext uri="{BB962C8B-B14F-4D97-AF65-F5344CB8AC3E}">
        <p14:creationId xmlns:p14="http://schemas.microsoft.com/office/powerpoint/2010/main" val="2824997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75000" sy="7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DA0135-B37C-4096-A91F-1A3D399D1584}"/>
              </a:ext>
            </a:extLst>
          </p:cNvPr>
          <p:cNvSpPr/>
          <p:nvPr/>
        </p:nvSpPr>
        <p:spPr>
          <a:xfrm>
            <a:off x="862642" y="1"/>
            <a:ext cx="1048109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19451E00-D46A-41A7-B839-F166B8069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42" y="599926"/>
            <a:ext cx="10466716" cy="54676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F30F36-3211-4EB4-9F27-3B8ECC6005F2}"/>
              </a:ext>
            </a:extLst>
          </p:cNvPr>
          <p:cNvSpPr txBox="1"/>
          <p:nvPr/>
        </p:nvSpPr>
        <p:spPr>
          <a:xfrm>
            <a:off x="1236000" y="406182"/>
            <a:ext cx="9720000" cy="62016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b="1" dirty="0">
                <a:latin typeface="Bahnschrift" panose="020B0502040204020203" pitchFamily="34" charset="0"/>
                <a:ea typeface="Source Sans Pro" panose="020B0503030403020204" pitchFamily="34" charset="0"/>
                <a:cs typeface="Courier New" panose="02070309020205020404" pitchFamily="49" charset="0"/>
              </a:rPr>
              <a:t>Task 3</a:t>
            </a:r>
            <a:r>
              <a:rPr lang="en-GB" sz="1600" dirty="0">
                <a:latin typeface="Bahnschrift" panose="020B0502040204020203" pitchFamily="34" charset="0"/>
                <a:ea typeface="Source Sans Pro" panose="020B0503030403020204" pitchFamily="34" charset="0"/>
                <a:cs typeface="Courier New" panose="02070309020205020404" pitchFamily="49" charset="0"/>
              </a:rPr>
              <a:t>: Working as a class, map where your clothes were made.</a:t>
            </a:r>
          </a:p>
          <a:p>
            <a:endParaRPr lang="en-GB" sz="14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endParaRPr lang="en-GB" sz="14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endParaRPr lang="en-GB" sz="14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endParaRPr lang="en-GB" sz="14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endParaRPr lang="en-GB" sz="14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endParaRPr lang="en-GB" sz="14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endParaRPr lang="en-GB" sz="14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endParaRPr lang="en-GB" sz="14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endParaRPr lang="en-GB" sz="14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endParaRPr lang="en-GB" sz="14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endParaRPr lang="en-GB" sz="14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endParaRPr lang="en-GB" sz="14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endParaRPr lang="en-GB" sz="14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endParaRPr lang="en-GB" sz="14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endParaRPr lang="en-GB" sz="14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endParaRPr lang="en-GB" sz="14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endParaRPr lang="en-GB" sz="13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endParaRPr lang="en-GB" sz="13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endParaRPr lang="en-GB" sz="13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endParaRPr lang="en-GB" sz="13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endParaRPr lang="en-GB" sz="13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endParaRPr lang="en-GB" sz="13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endParaRPr lang="en-GB" sz="13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endParaRPr lang="en-GB" sz="13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endParaRPr lang="en-GB" sz="13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endParaRPr lang="en-GB" sz="14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r>
              <a:rPr lang="en-US" sz="1600" dirty="0">
                <a:effectLst/>
                <a:latin typeface="Bahnschrift" panose="020B0502040204020203" pitchFamily="34" charset="0"/>
              </a:rPr>
              <a:t>Many of the clothes in our wardrobes are made in the countries named on the map.</a:t>
            </a:r>
          </a:p>
          <a:p>
            <a:r>
              <a:rPr lang="en-US" sz="1600" dirty="0">
                <a:effectLst/>
                <a:latin typeface="Bahnschrift" panose="020B0502040204020203" pitchFamily="34" charset="0"/>
              </a:rPr>
              <a:t>How do your findings compare?</a:t>
            </a:r>
            <a:endParaRPr lang="en-GB" sz="16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611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75000" sy="7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80D5F30-75F2-4AEA-9E7B-B1C4AC163350}"/>
              </a:ext>
            </a:extLst>
          </p:cNvPr>
          <p:cNvSpPr/>
          <p:nvPr/>
        </p:nvSpPr>
        <p:spPr>
          <a:xfrm>
            <a:off x="862642" y="1"/>
            <a:ext cx="1048109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81C1B6-82F4-4E68-8913-7A3CAD2D27DA}"/>
              </a:ext>
            </a:extLst>
          </p:cNvPr>
          <p:cNvSpPr txBox="1"/>
          <p:nvPr/>
        </p:nvSpPr>
        <p:spPr>
          <a:xfrm>
            <a:off x="1236000" y="2183057"/>
            <a:ext cx="9720000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b="1" dirty="0">
                <a:effectLst/>
                <a:latin typeface="Bahnschrift" panose="020B0502040204020203" pitchFamily="34" charset="0"/>
                <a:ea typeface="Source Sans Pro" panose="020B0503030403020204" pitchFamily="34" charset="0"/>
                <a:cs typeface="Courier New" panose="02070309020205020404" pitchFamily="49" charset="0"/>
              </a:rPr>
              <a:t>10% of all global carbon emissions are linked with the fashion industry </a:t>
            </a:r>
          </a:p>
          <a:p>
            <a:pPr algn="ctr"/>
            <a:r>
              <a:rPr lang="en-GB" b="1" dirty="0">
                <a:effectLst/>
                <a:latin typeface="Bahnschrift" panose="020B0502040204020203" pitchFamily="34" charset="0"/>
                <a:ea typeface="Source Sans Pro" panose="020B0503030403020204" pitchFamily="34" charset="0"/>
                <a:cs typeface="Courier New" panose="02070309020205020404" pitchFamily="49" charset="0"/>
              </a:rPr>
              <a:t>(mainly produced through manufacturing and transportation). This is more </a:t>
            </a:r>
          </a:p>
          <a:p>
            <a:pPr algn="ctr"/>
            <a:r>
              <a:rPr lang="en-GB" b="1" dirty="0">
                <a:effectLst/>
                <a:latin typeface="Bahnschrift" panose="020B0502040204020203" pitchFamily="34" charset="0"/>
                <a:ea typeface="Source Sans Pro" panose="020B0503030403020204" pitchFamily="34" charset="0"/>
                <a:cs typeface="Courier New" panose="02070309020205020404" pitchFamily="49" charset="0"/>
              </a:rPr>
              <a:t>than international flights and maritime shipping combined. </a:t>
            </a:r>
          </a:p>
          <a:p>
            <a:endParaRPr lang="en-GB" sz="1600" i="1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pPr algn="ctr"/>
            <a:r>
              <a:rPr lang="en-GB" sz="1400" dirty="0">
                <a:effectLst/>
                <a:latin typeface="Bahnschrift" panose="020B0502040204020203" pitchFamily="34" charset="0"/>
                <a:ea typeface="Source Sans Pro" panose="020B0503030403020204" pitchFamily="34" charset="0"/>
                <a:cs typeface="Courier New" panose="02070309020205020404" pitchFamily="49" charset="0"/>
              </a:rPr>
              <a:t>Source: </a:t>
            </a:r>
            <a:r>
              <a:rPr lang="en-GB" sz="1400" dirty="0">
                <a:effectLst/>
                <a:latin typeface="Bahnschrift" panose="020B0502040204020203" pitchFamily="34" charset="0"/>
                <a:ea typeface="Source Sans Pro" panose="020B0503030403020204" pitchFamily="34" charset="0"/>
                <a:cs typeface="Courier New" panose="02070309020205020404" pitchFamily="49" charset="0"/>
                <a:hlinkClick r:id="rId3"/>
              </a:rPr>
              <a:t>https://www.worldbank.org/en/news/feature/2019/09/23/costo-moda-medio-ambiente</a:t>
            </a:r>
            <a:r>
              <a:rPr lang="en-GB" sz="1400" dirty="0">
                <a:effectLst/>
                <a:latin typeface="Bahnschrift" panose="020B0502040204020203" pitchFamily="34" charset="0"/>
                <a:ea typeface="Source Sans Pro" panose="020B0503030403020204" pitchFamily="34" charset="0"/>
                <a:cs typeface="Courier New" panose="02070309020205020404" pitchFamily="49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997804-E173-4B7C-A67C-653BDFB20183}"/>
              </a:ext>
            </a:extLst>
          </p:cNvPr>
          <p:cNvSpPr/>
          <p:nvPr/>
        </p:nvSpPr>
        <p:spPr>
          <a:xfrm>
            <a:off x="862642" y="6151418"/>
            <a:ext cx="10481094" cy="706582"/>
          </a:xfrm>
          <a:prstGeom prst="rect">
            <a:avLst/>
          </a:prstGeom>
          <a:solidFill>
            <a:srgbClr val="79A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8ACDE4B-0005-4E4D-A4A0-4703B3695E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907" y="4082473"/>
            <a:ext cx="5600639" cy="227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82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75000" sy="7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DA2307F-45B4-4FFB-AF93-F70E2E24FF1E}"/>
              </a:ext>
            </a:extLst>
          </p:cNvPr>
          <p:cNvSpPr/>
          <p:nvPr/>
        </p:nvSpPr>
        <p:spPr>
          <a:xfrm>
            <a:off x="862642" y="1"/>
            <a:ext cx="1048109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BDF563-6AE3-4F78-9FD0-9DA1A3AFB343}"/>
              </a:ext>
            </a:extLst>
          </p:cNvPr>
          <p:cNvSpPr txBox="1"/>
          <p:nvPr/>
        </p:nvSpPr>
        <p:spPr>
          <a:xfrm>
            <a:off x="1236000" y="1782394"/>
            <a:ext cx="9720000" cy="21893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b="1" dirty="0">
                <a:latin typeface="Bahnschrift" panose="020B0502040204020203" pitchFamily="34" charset="0"/>
                <a:ea typeface="Source Sans Pro" panose="020B0503030403020204" pitchFamily="34" charset="0"/>
                <a:cs typeface="Courier New" panose="02070309020205020404" pitchFamily="49" charset="0"/>
              </a:rPr>
              <a:t>Task 4</a:t>
            </a:r>
            <a:r>
              <a:rPr lang="en-GB" sz="1600" dirty="0">
                <a:latin typeface="Bahnschrift" panose="020B0502040204020203" pitchFamily="34" charset="0"/>
                <a:ea typeface="Source Sans Pro" panose="020B0503030403020204" pitchFamily="34" charset="0"/>
                <a:cs typeface="Courier New" panose="02070309020205020404" pitchFamily="49" charset="0"/>
              </a:rPr>
              <a:t>: as a class discuss the following</a:t>
            </a:r>
          </a:p>
          <a:p>
            <a:endParaRPr lang="en-GB" sz="16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Bahnschrift" panose="020B0502040204020203" pitchFamily="34" charset="0"/>
                <a:ea typeface="Source Sans Pro" panose="020B0503030403020204" pitchFamily="34" charset="0"/>
                <a:cs typeface="Courier New" panose="02070309020205020404" pitchFamily="49" charset="0"/>
              </a:rPr>
              <a:t>is there anything you are surprised by from the data collection?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Bahnschrift" panose="020B0502040204020203" pitchFamily="34" charset="0"/>
                <a:ea typeface="Source Sans Pro" panose="020B0503030403020204" pitchFamily="34" charset="0"/>
                <a:cs typeface="Courier New" panose="02070309020205020404" pitchFamily="49" charset="0"/>
              </a:rPr>
              <a:t>What do you notice about where your clothes were made?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Bahnschrift" panose="020B0502040204020203" pitchFamily="34" charset="0"/>
                <a:ea typeface="Source Sans Pro" panose="020B0503030403020204" pitchFamily="34" charset="0"/>
                <a:cs typeface="Courier New" panose="02070309020205020404" pitchFamily="49" charset="0"/>
              </a:rPr>
              <a:t>What do you think the impact of your clothing being made in these places and out of these materials might be?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600" dirty="0">
                <a:effectLst/>
                <a:latin typeface="Bahnschrift" panose="020B0502040204020203" pitchFamily="34" charset="0"/>
                <a:ea typeface="Source Sans Pro" panose="020B0503030403020204" pitchFamily="34" charset="0"/>
                <a:cs typeface="Courier New" panose="02070309020205020404" pitchFamily="49" charset="0"/>
              </a:rPr>
              <a:t>How does that make you feel? How might we reduce the impact?  </a:t>
            </a:r>
          </a:p>
          <a:p>
            <a:pPr algn="just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C6A4BA-996F-4ACC-9C97-C52B3AFE1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20" y="3794876"/>
            <a:ext cx="4776873" cy="2929935"/>
          </a:xfrm>
          <a:prstGeom prst="rect">
            <a:avLst/>
          </a:prstGeom>
        </p:spPr>
      </p:pic>
      <p:pic>
        <p:nvPicPr>
          <p:cNvPr id="9" name="Picture 8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3FB11EA-86C5-4F20-9CD0-FE8BFC026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693" y="176319"/>
            <a:ext cx="4989307" cy="156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99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75000" sy="7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53B46A-9CE5-4E3B-9EFF-AFE777A71FF3}"/>
              </a:ext>
            </a:extLst>
          </p:cNvPr>
          <p:cNvSpPr/>
          <p:nvPr/>
        </p:nvSpPr>
        <p:spPr>
          <a:xfrm>
            <a:off x="862642" y="0"/>
            <a:ext cx="10481094" cy="5942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78672D-0DAB-4631-BC9B-749F0D6B0243}"/>
              </a:ext>
            </a:extLst>
          </p:cNvPr>
          <p:cNvSpPr txBox="1"/>
          <p:nvPr/>
        </p:nvSpPr>
        <p:spPr>
          <a:xfrm>
            <a:off x="1236000" y="406182"/>
            <a:ext cx="9720000" cy="34470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b="1" dirty="0">
                <a:effectLst/>
                <a:latin typeface="Bahnschrift" panose="020B0502040204020203" pitchFamily="34" charset="0"/>
                <a:ea typeface="Source Sans Pro" panose="020B0503030403020204" pitchFamily="34" charset="0"/>
                <a:cs typeface="Courier New" panose="02070309020205020404" pitchFamily="49" charset="0"/>
              </a:rPr>
              <a:t>How might we reduce the impact? Some suggestions: </a:t>
            </a:r>
          </a:p>
          <a:p>
            <a:endParaRPr lang="en-GB" sz="16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Bahnschrift" panose="020B0502040204020203" pitchFamily="34" charset="0"/>
                <a:ea typeface="Source Sans Pro" panose="020B0503030403020204" pitchFamily="34" charset="0"/>
                <a:cs typeface="Courier New" panose="02070309020205020404" pitchFamily="49" charset="0"/>
              </a:rPr>
              <a:t>Look at the label before you buy </a:t>
            </a:r>
            <a:r>
              <a:rPr lang="en-GB" sz="1600" dirty="0">
                <a:latin typeface="Bahnschrift" panose="020B0502040204020203" pitchFamily="34" charset="0"/>
                <a:ea typeface="Source Sans Pro" panose="020B0503030403020204" pitchFamily="34" charset="0"/>
                <a:cs typeface="Courier New" panose="02070309020205020404" pitchFamily="49" charset="0"/>
              </a:rPr>
              <a:t>an item of clothing.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Bahnschrift" panose="020B0502040204020203" pitchFamily="34" charset="0"/>
                <a:ea typeface="Source Sans Pro" panose="020B0503030403020204" pitchFamily="34" charset="0"/>
                <a:cs typeface="Courier New" panose="02070309020205020404" pitchFamily="49" charset="0"/>
              </a:rPr>
              <a:t>Think before you buy. Do you need it? Will you wear it?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Bahnschrift" panose="020B0502040204020203" pitchFamily="34" charset="0"/>
                <a:ea typeface="Source Sans Pro" panose="020B0503030403020204" pitchFamily="34" charset="0"/>
                <a:cs typeface="Courier New" panose="02070309020205020404" pitchFamily="49" charset="0"/>
              </a:rPr>
              <a:t>Do you recognise the materials used to make it?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Bahnschrift" panose="020B0502040204020203" pitchFamily="34" charset="0"/>
                <a:ea typeface="Source Sans Pro" panose="020B0503030403020204" pitchFamily="34" charset="0"/>
                <a:cs typeface="Courier New" panose="02070309020205020404" pitchFamily="49" charset="0"/>
              </a:rPr>
              <a:t>Where was it made? Do you know where that is?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Bahnschrift" panose="020B0502040204020203" pitchFamily="34" charset="0"/>
                <a:ea typeface="Source Sans Pro" panose="020B0503030403020204" pitchFamily="34" charset="0"/>
                <a:cs typeface="Courier New" panose="02070309020205020404" pitchFamily="49" charset="0"/>
              </a:rPr>
              <a:t>How do you feel about the information on the label?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Bahnschrift" panose="020B0502040204020203" pitchFamily="34" charset="0"/>
              <a:ea typeface="Source Sans Pro" panose="020B0503030403020204" pitchFamily="34" charset="0"/>
              <a:cs typeface="Courier New" panose="02070309020205020404" pitchFamily="49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Bahnschrift" panose="020B0502040204020203" pitchFamily="34" charset="0"/>
                <a:ea typeface="Source Sans Pro" panose="020B0503030403020204" pitchFamily="34" charset="0"/>
                <a:cs typeface="Courier New" panose="02070309020205020404" pitchFamily="49" charset="0"/>
              </a:rPr>
              <a:t>Do you still want to buy the garment? Could you choose to borrow / buy second hand / alter an existing item of clothing / look into a more sustainable alternative instead?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E3F596-35DD-4B50-8EBF-1A6A58671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6834"/>
            <a:ext cx="12192000" cy="126868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ED75E18B-9366-4BE5-9923-05A6F512A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">
            <a:off x="7740158" y="308030"/>
            <a:ext cx="3111924" cy="2869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FA0F47-2517-4F35-91C0-8DEC519E209E}"/>
              </a:ext>
            </a:extLst>
          </p:cNvPr>
          <p:cNvSpPr txBox="1"/>
          <p:nvPr/>
        </p:nvSpPr>
        <p:spPr>
          <a:xfrm>
            <a:off x="2847248" y="4274850"/>
            <a:ext cx="4867564" cy="1015663"/>
          </a:xfrm>
          <a:prstGeom prst="rect">
            <a:avLst/>
          </a:prstGeom>
          <a:solidFill>
            <a:srgbClr val="2A865B"/>
          </a:solidFill>
        </p:spPr>
        <p:txBody>
          <a:bodyPr wrap="square" lIns="1908000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Bahnschrift" panose="020B0502040204020203" pitchFamily="34" charset="0"/>
                <a:cs typeface="Courier New" panose="02070309020205020404" pitchFamily="49" charset="0"/>
              </a:rPr>
              <a:t>Choose natural fibres </a:t>
            </a:r>
            <a:br>
              <a:rPr lang="en-GB" sz="1400" b="1" dirty="0">
                <a:solidFill>
                  <a:schemeClr val="bg1"/>
                </a:solidFill>
                <a:latin typeface="Bahnschrift" panose="020B0502040204020203" pitchFamily="34" charset="0"/>
                <a:cs typeface="Courier New" panose="02070309020205020404" pitchFamily="49" charset="0"/>
              </a:rPr>
            </a:br>
            <a:r>
              <a:rPr lang="en-GB" sz="1400" b="1" dirty="0">
                <a:solidFill>
                  <a:schemeClr val="bg1"/>
                </a:solidFill>
                <a:latin typeface="Bahnschrift" panose="020B0502040204020203" pitchFamily="34" charset="0"/>
                <a:cs typeface="Courier New" panose="02070309020205020404" pitchFamily="49" charset="0"/>
              </a:rPr>
              <a:t>like linen when buying </a:t>
            </a:r>
            <a:br>
              <a:rPr lang="en-GB" sz="1400" b="1" dirty="0">
                <a:solidFill>
                  <a:schemeClr val="bg1"/>
                </a:solidFill>
                <a:latin typeface="Bahnschrift" panose="020B0502040204020203" pitchFamily="34" charset="0"/>
                <a:cs typeface="Courier New" panose="02070309020205020404" pitchFamily="49" charset="0"/>
              </a:rPr>
            </a:br>
            <a:r>
              <a:rPr lang="en-GB" sz="1400" b="1" dirty="0">
                <a:solidFill>
                  <a:schemeClr val="bg1"/>
                </a:solidFill>
                <a:latin typeface="Bahnschrift" panose="020B0502040204020203" pitchFamily="34" charset="0"/>
                <a:cs typeface="Courier New" panose="02070309020205020404" pitchFamily="49" charset="0"/>
              </a:rPr>
              <a:t>new clothes. They shed fewer </a:t>
            </a:r>
            <a:r>
              <a:rPr lang="en-GB" b="1" dirty="0">
                <a:solidFill>
                  <a:schemeClr val="bg1"/>
                </a:solidFill>
                <a:latin typeface="Bahnschrift" panose="020B0502040204020203" pitchFamily="34" charset="0"/>
                <a:cs typeface="Courier New" panose="02070309020205020404" pitchFamily="49" charset="0"/>
              </a:rPr>
              <a:t>microplastics</a:t>
            </a:r>
            <a:r>
              <a:rPr lang="en-GB" sz="1400" b="1" dirty="0">
                <a:solidFill>
                  <a:schemeClr val="bg1"/>
                </a:solidFill>
                <a:latin typeface="Bahnschrift" panose="020B0502040204020203" pitchFamily="34" charset="0"/>
                <a:cs typeface="Courier New" panose="02070309020205020404" pitchFamily="49" charset="0"/>
              </a:rPr>
              <a:t> with each wash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1E4A0F-62C2-4A6E-A035-09619CDCA083}"/>
              </a:ext>
            </a:extLst>
          </p:cNvPr>
          <p:cNvSpPr txBox="1"/>
          <p:nvPr/>
        </p:nvSpPr>
        <p:spPr>
          <a:xfrm rot="180000">
            <a:off x="8458282" y="865645"/>
            <a:ext cx="1685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bg1"/>
                </a:solidFill>
                <a:latin typeface="Bahnschrift" panose="020B0502040204020203" pitchFamily="34" charset="0"/>
                <a:cs typeface="Courier New" panose="02070309020205020404" pitchFamily="49" charset="0"/>
              </a:rPr>
              <a:t>What are </a:t>
            </a:r>
            <a:br>
              <a:rPr lang="en-GB" sz="1400" b="1" dirty="0">
                <a:solidFill>
                  <a:schemeClr val="bg1"/>
                </a:solidFill>
                <a:latin typeface="Bahnschrift" panose="020B0502040204020203" pitchFamily="34" charset="0"/>
                <a:cs typeface="Courier New" panose="02070309020205020404" pitchFamily="49" charset="0"/>
              </a:rPr>
            </a:br>
            <a:r>
              <a:rPr lang="en-GB" sz="1400" b="1" dirty="0">
                <a:solidFill>
                  <a:schemeClr val="bg1"/>
                </a:solidFill>
                <a:latin typeface="Bahnschrift" panose="020B0502040204020203" pitchFamily="34" charset="0"/>
                <a:cs typeface="Courier New" panose="02070309020205020404" pitchFamily="49" charset="0"/>
              </a:rPr>
              <a:t>your clothes </a:t>
            </a:r>
            <a:br>
              <a:rPr lang="en-GB" sz="1400" b="1" dirty="0">
                <a:solidFill>
                  <a:schemeClr val="bg1"/>
                </a:solidFill>
                <a:latin typeface="Bahnschrift" panose="020B0502040204020203" pitchFamily="34" charset="0"/>
                <a:cs typeface="Courier New" panose="02070309020205020404" pitchFamily="49" charset="0"/>
              </a:rPr>
            </a:br>
            <a:r>
              <a:rPr lang="en-GB" sz="1400" b="1" dirty="0">
                <a:solidFill>
                  <a:schemeClr val="bg1"/>
                </a:solidFill>
                <a:latin typeface="Bahnschrift" panose="020B0502040204020203" pitchFamily="34" charset="0"/>
                <a:cs typeface="Courier New" panose="02070309020205020404" pitchFamily="49" charset="0"/>
              </a:rPr>
              <a:t>made from? </a:t>
            </a:r>
            <a:br>
              <a:rPr lang="en-GB" sz="1100" b="1" dirty="0">
                <a:solidFill>
                  <a:schemeClr val="bg1"/>
                </a:solidFill>
                <a:latin typeface="Bahnschrift" panose="020B0502040204020203" pitchFamily="34" charset="0"/>
                <a:cs typeface="Courier New" panose="02070309020205020404" pitchFamily="49" charset="0"/>
              </a:rPr>
            </a:br>
            <a:r>
              <a:rPr lang="en-GB" b="1" dirty="0">
                <a:solidFill>
                  <a:schemeClr val="bg1"/>
                </a:solidFill>
                <a:latin typeface="Bahnschrift" panose="020B0502040204020203" pitchFamily="34" charset="0"/>
                <a:cs typeface="Courier New" panose="02070309020205020404" pitchFamily="49" charset="0"/>
              </a:rPr>
              <a:t>Check the label </a:t>
            </a:r>
            <a:br>
              <a:rPr lang="en-GB" sz="1700" b="1" dirty="0">
                <a:solidFill>
                  <a:schemeClr val="bg1"/>
                </a:solidFill>
                <a:latin typeface="Bahnschrift" panose="020B0502040204020203" pitchFamily="34" charset="0"/>
                <a:cs typeface="Courier New" panose="02070309020205020404" pitchFamily="49" charset="0"/>
              </a:rPr>
            </a:br>
            <a:r>
              <a:rPr lang="en-GB" sz="1400" b="1" dirty="0">
                <a:solidFill>
                  <a:schemeClr val="bg1"/>
                </a:solidFill>
                <a:latin typeface="Bahnschrift" panose="020B0502040204020203" pitchFamily="34" charset="0"/>
                <a:cs typeface="Courier New" panose="02070309020205020404" pitchFamily="49" charset="0"/>
              </a:rPr>
              <a:t>and do a bit </a:t>
            </a:r>
            <a:br>
              <a:rPr lang="en-GB" sz="1400" b="1" dirty="0">
                <a:solidFill>
                  <a:schemeClr val="bg1"/>
                </a:solidFill>
                <a:latin typeface="Bahnschrift" panose="020B0502040204020203" pitchFamily="34" charset="0"/>
                <a:cs typeface="Courier New" panose="02070309020205020404" pitchFamily="49" charset="0"/>
              </a:rPr>
            </a:br>
            <a:r>
              <a:rPr lang="en-GB" sz="1400" b="1" dirty="0">
                <a:solidFill>
                  <a:schemeClr val="bg1"/>
                </a:solidFill>
                <a:latin typeface="Bahnschrift" panose="020B0502040204020203" pitchFamily="34" charset="0"/>
                <a:cs typeface="Courier New" panose="02070309020205020404" pitchFamily="49" charset="0"/>
              </a:rPr>
              <a:t>of research </a:t>
            </a:r>
            <a:br>
              <a:rPr lang="en-GB" sz="1400" b="1" dirty="0">
                <a:solidFill>
                  <a:schemeClr val="bg1"/>
                </a:solidFill>
                <a:latin typeface="Bahnschrift" panose="020B0502040204020203" pitchFamily="34" charset="0"/>
                <a:cs typeface="Courier New" panose="02070309020205020404" pitchFamily="49" charset="0"/>
              </a:rPr>
            </a:br>
            <a:r>
              <a:rPr lang="en-GB" sz="1400" b="1" dirty="0">
                <a:solidFill>
                  <a:schemeClr val="bg1"/>
                </a:solidFill>
                <a:latin typeface="Bahnschrift" panose="020B0502040204020203" pitchFamily="34" charset="0"/>
                <a:cs typeface="Courier New" panose="02070309020205020404" pitchFamily="49" charset="0"/>
              </a:rPr>
              <a:t>to find out</a:t>
            </a:r>
          </a:p>
        </p:txBody>
      </p:sp>
      <p:pic>
        <p:nvPicPr>
          <p:cNvPr id="12" name="Picture 1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5FD19C9-1659-4BB3-9464-9B4DDC7AA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0000">
            <a:off x="10317201" y="652917"/>
            <a:ext cx="1277596" cy="2632247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507D04CF-3DBC-48FB-9F64-5FF09EE10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80" y="3916316"/>
            <a:ext cx="3714475" cy="218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81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263D21FAC94745A3142C28F03FCF6A" ma:contentTypeVersion="12" ma:contentTypeDescription="Create a new document." ma:contentTypeScope="" ma:versionID="6085d5b52d3050968965c98dc74630c5">
  <xsd:schema xmlns:xsd="http://www.w3.org/2001/XMLSchema" xmlns:xs="http://www.w3.org/2001/XMLSchema" xmlns:p="http://schemas.microsoft.com/office/2006/metadata/properties" xmlns:ns2="ce7d247e-8c45-4b49-a02e-3aee3a44064f" xmlns:ns3="f972fcf9-0594-42b1-883a-3078249ab3e5" targetNamespace="http://schemas.microsoft.com/office/2006/metadata/properties" ma:root="true" ma:fieldsID="454379f58e49e8d5046ce0b4e367e08e" ns2:_="" ns3:_="">
    <xsd:import namespace="ce7d247e-8c45-4b49-a02e-3aee3a44064f"/>
    <xsd:import namespace="f972fcf9-0594-42b1-883a-3078249ab3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7d247e-8c45-4b49-a02e-3aee3a4406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72fcf9-0594-42b1-883a-3078249ab3e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447A66A-610D-404D-920C-4A877CD63A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7d247e-8c45-4b49-a02e-3aee3a44064f"/>
    <ds:schemaRef ds:uri="f972fcf9-0594-42b1-883a-3078249ab3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D2DD17C-077A-4F67-B32A-440809ED94B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A47F891-A5A1-4925-A0EF-03A68C387A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617</Words>
  <Application>Microsoft Office PowerPoint</Application>
  <PresentationFormat>Widescreen</PresentationFormat>
  <Paragraphs>137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Bahnschrift</vt:lpstr>
      <vt:lpstr>Calibri</vt:lpstr>
      <vt:lpstr>Calibri Light</vt:lpstr>
      <vt:lpstr>Segoe Print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Sustainable Threads</dc:title>
  <dc:creator>Paul Jackson</dc:creator>
  <cp:lastModifiedBy>Paul Jackson</cp:lastModifiedBy>
  <cp:revision>27</cp:revision>
  <dcterms:created xsi:type="dcterms:W3CDTF">2022-01-25T10:13:48Z</dcterms:created>
  <dcterms:modified xsi:type="dcterms:W3CDTF">2022-02-16T11:13:59Z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0x01010016263D21FAC94745A3142C28F03FCF6A</vt:lpwstr>
  </property>
</Properties>
</file>