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36"/>
  </p:notesMasterIdLst>
  <p:handoutMasterIdLst>
    <p:handoutMasterId r:id="rId37"/>
  </p:handoutMasterIdLst>
  <p:sldIdLst>
    <p:sldId id="268" r:id="rId3"/>
    <p:sldId id="496" r:id="rId4"/>
    <p:sldId id="512" r:id="rId5"/>
    <p:sldId id="513" r:id="rId6"/>
    <p:sldId id="529" r:id="rId7"/>
    <p:sldId id="530" r:id="rId8"/>
    <p:sldId id="531" r:id="rId9"/>
    <p:sldId id="532" r:id="rId10"/>
    <p:sldId id="534" r:id="rId11"/>
    <p:sldId id="533" r:id="rId12"/>
    <p:sldId id="520" r:id="rId13"/>
    <p:sldId id="527" r:id="rId14"/>
    <p:sldId id="536" r:id="rId15"/>
    <p:sldId id="537" r:id="rId16"/>
    <p:sldId id="538" r:id="rId17"/>
    <p:sldId id="539" r:id="rId18"/>
    <p:sldId id="540" r:id="rId19"/>
    <p:sldId id="541" r:id="rId20"/>
    <p:sldId id="543" r:id="rId21"/>
    <p:sldId id="542" r:id="rId22"/>
    <p:sldId id="544" r:id="rId23"/>
    <p:sldId id="545" r:id="rId24"/>
    <p:sldId id="546" r:id="rId25"/>
    <p:sldId id="548" r:id="rId26"/>
    <p:sldId id="549" r:id="rId27"/>
    <p:sldId id="547" r:id="rId28"/>
    <p:sldId id="550" r:id="rId29"/>
    <p:sldId id="552" r:id="rId30"/>
    <p:sldId id="553" r:id="rId31"/>
    <p:sldId id="554" r:id="rId32"/>
    <p:sldId id="551" r:id="rId33"/>
    <p:sldId id="327" r:id="rId34"/>
    <p:sldId id="270" r:id="rId35"/>
  </p:sldIdLst>
  <p:sldSz cx="9144000" cy="6858000" type="screen4x3"/>
  <p:notesSz cx="6858000" cy="9144000"/>
  <p:embeddedFontLst>
    <p:embeddedFont>
      <p:font typeface="Roboto" panose="02000000000000000000" pitchFamily="2" charset="0"/>
      <p:regular r:id="rId38"/>
      <p:bold r:id="rId39"/>
      <p:italic r:id="rId40"/>
      <p:boldItalic r:id="rId41"/>
    </p:embeddedFont>
    <p:embeddedFont>
      <p:font typeface="Twinkl" panose="020B0604020202020204"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113" userDrawn="1">
          <p15:clr>
            <a:srgbClr val="A4A3A4"/>
          </p15:clr>
        </p15:guide>
        <p15:guide id="5" orient="horz" pos="4201" userDrawn="1">
          <p15:clr>
            <a:srgbClr val="A4A3A4"/>
          </p15:clr>
        </p15:guide>
        <p15:guide id="6" pos="5647" userDrawn="1">
          <p15:clr>
            <a:srgbClr val="A4A3A4"/>
          </p15:clr>
        </p15:guide>
        <p15:guide id="7" orient="horz" pos="572" userDrawn="1">
          <p15:clr>
            <a:srgbClr val="A4A3A4"/>
          </p15:clr>
        </p15:guide>
        <p15:guide id="8" pos="226" userDrawn="1">
          <p15:clr>
            <a:srgbClr val="A4A3A4"/>
          </p15:clr>
        </p15:guide>
        <p15:guide id="9" orient="horz" pos="459" userDrawn="1">
          <p15:clr>
            <a:srgbClr val="A4A3A4"/>
          </p15:clr>
        </p15:guide>
        <p15:guide id="10" pos="5534" userDrawn="1">
          <p15:clr>
            <a:srgbClr val="A4A3A4"/>
          </p15:clr>
        </p15:guide>
        <p15:guide id="11" orient="horz" pos="663" userDrawn="1">
          <p15:clr>
            <a:srgbClr val="A4A3A4"/>
          </p15:clr>
        </p15:guide>
        <p15:guide id="12" orient="horz" pos="40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25"/>
    <a:srgbClr val="F7862A"/>
    <a:srgbClr val="FBB790"/>
    <a:srgbClr val="F58952"/>
    <a:srgbClr val="61EA4F"/>
    <a:srgbClr val="FCAF16"/>
    <a:srgbClr val="007BB3"/>
    <a:srgbClr val="00B3F0"/>
    <a:srgbClr val="9DDCF9"/>
    <a:srgbClr val="62C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09" autoAdjust="0"/>
    <p:restoredTop sz="94660"/>
  </p:normalViewPr>
  <p:slideViewPr>
    <p:cSldViewPr snapToGrid="0" showGuides="1">
      <p:cViewPr varScale="1">
        <p:scale>
          <a:sx n="82" d="100"/>
          <a:sy n="82" d="100"/>
        </p:scale>
        <p:origin x="1262" y="77"/>
      </p:cViewPr>
      <p:guideLst>
        <p:guide orient="horz" pos="2160"/>
        <p:guide pos="2880"/>
        <p:guide pos="113"/>
        <p:guide orient="horz" pos="4201"/>
        <p:guide pos="5647"/>
        <p:guide orient="horz" pos="572"/>
        <p:guide pos="226"/>
        <p:guide orient="horz" pos="459"/>
        <p:guide pos="5534"/>
        <p:guide orient="horz" pos="663"/>
        <p:guide orient="horz" pos="4088"/>
      </p:guideLst>
    </p:cSldViewPr>
  </p:slideViewPr>
  <p:notesTextViewPr>
    <p:cViewPr>
      <p:scale>
        <a:sx n="3" d="2"/>
        <a:sy n="3" d="2"/>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15/05/2026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sl-resources/esl-resources-for-adult-learners-browse-by-level-esl-resources/browse-by-level-adults-browse-by-age-es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hyperlink" Target="https://www.twinkl.co.uk/resources/esl-resources/esl-resources-for-adult-learners-browse-by-level-esl-resources/browse-by-level-adults-browse-by-age-esl-resource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esl-resources/esl-resources-for-adult-learners-browse-by-level-esl-resources/browse-by-level-adults-browse-by-age-esl-resources"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7793665" y="0"/>
            <a:ext cx="1350335" cy="107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284DF7CF-5F85-EDBE-7F44-D10670ED8C0C}"/>
              </a:ext>
            </a:extLst>
          </p:cNvPr>
          <p:cNvSpPr/>
          <p:nvPr userDrawn="1"/>
        </p:nvSpPr>
        <p:spPr>
          <a:xfrm>
            <a:off x="8329353" y="5985164"/>
            <a:ext cx="814647" cy="872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L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13686B-4773-EDF7-28A1-75ED8FD56B8E}"/>
              </a:ext>
            </a:extLst>
          </p:cNvPr>
          <p:cNvSpPr/>
          <p:nvPr userDrawn="1"/>
        </p:nvSpPr>
        <p:spPr>
          <a:xfrm>
            <a:off x="0" y="0"/>
            <a:ext cx="9144001" cy="6858000"/>
          </a:xfrm>
          <a:prstGeom prst="rect">
            <a:avLst/>
          </a:prstGeom>
          <a:solidFill>
            <a:srgbClr val="FB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5" name="Picture 4">
            <a:extLst>
              <a:ext uri="{FF2B5EF4-FFF2-40B4-BE49-F238E27FC236}">
                <a16:creationId xmlns:a16="http://schemas.microsoft.com/office/drawing/2014/main" id="{88D0A883-51AA-29AF-8A6D-40B88A794A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4692" y="178"/>
            <a:ext cx="9114616" cy="6857643"/>
          </a:xfrm>
          <a:prstGeom prst="rect">
            <a:avLst/>
          </a:prstGeom>
        </p:spPr>
      </p:pic>
      <p:pic>
        <p:nvPicPr>
          <p:cNvPr id="6" name="Picture 5" descr="A logo of a company&#10;&#10;Description automatically generated">
            <a:hlinkClick r:id="rId4"/>
            <a:extLst>
              <a:ext uri="{FF2B5EF4-FFF2-40B4-BE49-F238E27FC236}">
                <a16:creationId xmlns:a16="http://schemas.microsoft.com/office/drawing/2014/main" id="{BACC63FD-E877-B749-2872-07FE297DA1FE}"/>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647918" y="2719803"/>
            <a:ext cx="1982769" cy="1351888"/>
          </a:xfrm>
          <a:prstGeom prst="rect">
            <a:avLst/>
          </a:prstGeom>
        </p:spPr>
      </p:pic>
      <p:sp>
        <p:nvSpPr>
          <p:cNvPr id="3" name="Rectangle 2">
            <a:extLst>
              <a:ext uri="{FF2B5EF4-FFF2-40B4-BE49-F238E27FC236}">
                <a16:creationId xmlns:a16="http://schemas.microsoft.com/office/drawing/2014/main" id="{0FFA236A-D3C2-787D-4B17-3EA52B4B515B}"/>
              </a:ext>
            </a:extLst>
          </p:cNvPr>
          <p:cNvSpPr/>
          <p:nvPr userDrawn="1"/>
        </p:nvSpPr>
        <p:spPr>
          <a:xfrm>
            <a:off x="0" y="6251423"/>
            <a:ext cx="9144000" cy="612000"/>
          </a:xfrm>
          <a:prstGeom prst="rect">
            <a:avLst/>
          </a:prstGeom>
          <a:solidFill>
            <a:srgbClr val="F25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317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46DA2F17-E0C3-CCC5-F093-61A0F9D56685}"/>
              </a:ext>
            </a:extLst>
          </p:cNvPr>
          <p:cNvSpPr/>
          <p:nvPr userDrawn="1"/>
        </p:nvSpPr>
        <p:spPr bwMode="auto">
          <a:xfrm>
            <a:off x="457198" y="457200"/>
            <a:ext cx="8220075" cy="5938839"/>
          </a:xfrm>
          <a:prstGeom prst="roundRect">
            <a:avLst>
              <a:gd name="adj" fmla="val 0"/>
            </a:avLst>
          </a:prstGeom>
          <a:solidFill>
            <a:schemeClr val="bg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endParaRPr lang="en-GB" sz="2400" b="1" i="0" u="none" strike="noStrike"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6436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DB2BA9EE-AC9C-61A5-11C5-DD75D6F8CE34}"/>
              </a:ext>
            </a:extLst>
          </p:cNvPr>
          <p:cNvSpPr/>
          <p:nvPr userDrawn="1"/>
        </p:nvSpPr>
        <p:spPr>
          <a:xfrm>
            <a:off x="7793665" y="0"/>
            <a:ext cx="1350335" cy="107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201BAB72-75C5-764F-1601-9BBF77390D55}"/>
              </a:ext>
            </a:extLst>
          </p:cNvPr>
          <p:cNvSpPr/>
          <p:nvPr userDrawn="1"/>
        </p:nvSpPr>
        <p:spPr>
          <a:xfrm>
            <a:off x="8329353" y="5985164"/>
            <a:ext cx="814647" cy="872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dirty="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spoke</a:t>
            </a:r>
            <a:r>
              <a:rPr lang="en-ZA" dirty="0">
                <a:latin typeface="Roboto" panose="02000000000000000000" pitchFamily="2" charset="0"/>
                <a:ea typeface="Roboto" panose="02000000000000000000" pitchFamily="2" charset="0"/>
                <a:cs typeface="Roboto" panose="02000000000000000000" pitchFamily="2" charset="0"/>
              </a:rPr>
              <a:t> French,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live</a:t>
            </a:r>
            <a:r>
              <a:rPr lang="en-ZA" dirty="0">
                <a:latin typeface="Roboto" panose="02000000000000000000" pitchFamily="2" charset="0"/>
                <a:ea typeface="Roboto" panose="02000000000000000000" pitchFamily="2" charset="0"/>
                <a:cs typeface="Roboto" panose="02000000000000000000" pitchFamily="2" charset="0"/>
              </a:rPr>
              <a:t> in France.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weren’t</a:t>
            </a:r>
            <a:r>
              <a:rPr lang="en-ZA" dirty="0">
                <a:latin typeface="Roboto" panose="02000000000000000000" pitchFamily="2" charset="0"/>
                <a:ea typeface="Roboto" panose="02000000000000000000" pitchFamily="2" charset="0"/>
                <a:cs typeface="Roboto" panose="02000000000000000000" pitchFamily="2" charset="0"/>
              </a:rPr>
              <a:t> allergic to dairy,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eat</a:t>
            </a:r>
            <a:r>
              <a:rPr lang="en-ZA" dirty="0">
                <a:latin typeface="Roboto" panose="02000000000000000000" pitchFamily="2" charset="0"/>
                <a:ea typeface="Roboto" panose="02000000000000000000" pitchFamily="2" charset="0"/>
                <a:cs typeface="Roboto" panose="02000000000000000000" pitchFamily="2" charset="0"/>
              </a:rPr>
              <a:t> a lot of cheese.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a:t>
            </a:r>
            <a:r>
              <a:rPr lang="en-ZA" dirty="0">
                <a:latin typeface="Roboto" panose="02000000000000000000" pitchFamily="2" charset="0"/>
                <a:ea typeface="Roboto" panose="02000000000000000000" pitchFamily="2" charset="0"/>
                <a:cs typeface="Roboto" panose="02000000000000000000" pitchFamily="2" charset="0"/>
              </a:rPr>
              <a:t>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be</a:t>
            </a:r>
            <a:r>
              <a:rPr lang="en-ZA" dirty="0">
                <a:latin typeface="Roboto" panose="02000000000000000000" pitchFamily="2" charset="0"/>
                <a:ea typeface="Roboto" panose="02000000000000000000" pitchFamily="2" charset="0"/>
                <a:cs typeface="Roboto" panose="02000000000000000000" pitchFamily="2" charset="0"/>
              </a:rPr>
              <a:t> a lot more productive if 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worked</a:t>
            </a:r>
            <a:r>
              <a:rPr lang="en-ZA" dirty="0">
                <a:latin typeface="Roboto" panose="02000000000000000000" pitchFamily="2" charset="0"/>
                <a:ea typeface="Roboto" panose="02000000000000000000" pitchFamily="2" charset="0"/>
                <a:cs typeface="Roboto" panose="02000000000000000000" pitchFamily="2" charset="0"/>
              </a:rPr>
              <a:t> harder.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380520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didn’t smoke</a:t>
            </a:r>
            <a:r>
              <a:rPr lang="en-ZA" dirty="0">
                <a:latin typeface="Roboto" panose="02000000000000000000" pitchFamily="2" charset="0"/>
                <a:ea typeface="Roboto" panose="02000000000000000000" pitchFamily="2" charset="0"/>
                <a:cs typeface="Roboto" panose="02000000000000000000" pitchFamily="2" charset="0"/>
              </a:rPr>
              <a:t> so much,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a:t>
            </a:r>
            <a:r>
              <a:rPr lang="en-ZA" dirty="0">
                <a:latin typeface="Roboto" panose="02000000000000000000" pitchFamily="2" charset="0"/>
                <a:ea typeface="Roboto" panose="02000000000000000000" pitchFamily="2" charset="0"/>
                <a:cs typeface="Roboto" panose="02000000000000000000" pitchFamily="2" charset="0"/>
              </a:rPr>
              <a:t> healthier.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38093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arrive</a:t>
            </a:r>
            <a:r>
              <a:rPr lang="en-ZA" dirty="0">
                <a:latin typeface="Roboto" panose="02000000000000000000" pitchFamily="2" charset="0"/>
                <a:ea typeface="Roboto" panose="02000000000000000000" pitchFamily="2" charset="0"/>
                <a:cs typeface="Roboto" panose="02000000000000000000" pitchFamily="2" charset="0"/>
              </a:rPr>
              <a:t> late if you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woke up</a:t>
            </a:r>
            <a:r>
              <a:rPr lang="en-ZA" dirty="0">
                <a:latin typeface="Roboto" panose="02000000000000000000" pitchFamily="2" charset="0"/>
                <a:ea typeface="Roboto" panose="02000000000000000000" pitchFamily="2" charset="0"/>
                <a:cs typeface="Roboto" panose="02000000000000000000" pitchFamily="2" charset="0"/>
              </a:rPr>
              <a:t> earlier.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extLst>
              <a:ext uri="{FF2B5EF4-FFF2-40B4-BE49-F238E27FC236}">
                <a16:creationId xmlns:a16="http://schemas.microsoft.com/office/drawing/2014/main" id="{B680F6FC-751F-3640-59A4-63E7A2A5EC36}"/>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593185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a:extLst>
              <a:ext uri="{FF2B5EF4-FFF2-40B4-BE49-F238E27FC236}">
                <a16:creationId xmlns:a16="http://schemas.microsoft.com/office/drawing/2014/main" id="{A2BED8FA-CAD3-D3C5-9936-D43DEB823EB6}"/>
              </a:ext>
            </a:extLst>
          </p:cNvPr>
          <p:cNvSpPr/>
          <p:nvPr/>
        </p:nvSpPr>
        <p:spPr>
          <a:xfrm>
            <a:off x="923945" y="1303897"/>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My father smokes a lot and he is very unhealthy. If he….</a:t>
            </a:r>
          </a:p>
        </p:txBody>
      </p:sp>
      <p:sp>
        <p:nvSpPr>
          <p:cNvPr id="5" name="TextBox 4">
            <a:extLst>
              <a:ext uri="{FF2B5EF4-FFF2-40B4-BE49-F238E27FC236}">
                <a16:creationId xmlns:a16="http://schemas.microsoft.com/office/drawing/2014/main" id="{23FFA63A-3065-9460-AE1A-1499BFD377B0}"/>
              </a:ext>
            </a:extLst>
          </p:cNvPr>
          <p:cNvSpPr txBox="1"/>
          <p:nvPr/>
        </p:nvSpPr>
        <p:spPr>
          <a:xfrm>
            <a:off x="914394" y="1960628"/>
            <a:ext cx="7305664" cy="553998"/>
          </a:xfrm>
          <a:prstGeom prst="rect">
            <a:avLst/>
          </a:prstGeom>
          <a:noFill/>
          <a:ln>
            <a:noFill/>
          </a:ln>
        </p:spPr>
        <p:txBody>
          <a:bodyPr wrap="square" lIns="0" tIns="0" rIns="0" bIns="0" rtlCol="0">
            <a:spAutoFit/>
          </a:bodyPr>
          <a:lstStyle/>
          <a:p>
            <a:pPr algn="ctr"/>
            <a:r>
              <a:rPr lang="en-ZA" dirty="0">
                <a:latin typeface="Roboto" panose="02000000000000000000" pitchFamily="2" charset="0"/>
                <a:ea typeface="Roboto" panose="02000000000000000000" pitchFamily="2" charset="0"/>
                <a:cs typeface="Roboto" panose="02000000000000000000" pitchFamily="2" charset="0"/>
              </a:rPr>
              <a:t>Suggestion:</a:t>
            </a:r>
            <a:r>
              <a:rPr lang="en-ZA" b="1" dirty="0">
                <a:latin typeface="Roboto" panose="02000000000000000000" pitchFamily="2" charset="0"/>
                <a:ea typeface="Roboto" panose="02000000000000000000" pitchFamily="2" charset="0"/>
                <a:cs typeface="Roboto" panose="02000000000000000000" pitchFamily="2" charset="0"/>
              </a:rPr>
              <a:t> If he didn’t smoke so much, he would be much healthier.</a:t>
            </a:r>
          </a:p>
          <a:p>
            <a:pPr algn="ct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 Box">
            <a:extLst>
              <a:ext uri="{FF2B5EF4-FFF2-40B4-BE49-F238E27FC236}">
                <a16:creationId xmlns:a16="http://schemas.microsoft.com/office/drawing/2014/main" id="{A64DC894-6F2D-C89C-1357-D867210C85BA}"/>
              </a:ext>
            </a:extLst>
          </p:cNvPr>
          <p:cNvSpPr/>
          <p:nvPr/>
        </p:nvSpPr>
        <p:spPr>
          <a:xfrm>
            <a:off x="923945" y="2429310"/>
            <a:ext cx="7296113" cy="833663"/>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I don’t move to a bigger house because I don’t have</a:t>
            </a:r>
            <a:b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enough money. If I…</a:t>
            </a:r>
          </a:p>
        </p:txBody>
      </p:sp>
      <p:sp>
        <p:nvSpPr>
          <p:cNvPr id="7" name="TextBox 6">
            <a:extLst>
              <a:ext uri="{FF2B5EF4-FFF2-40B4-BE49-F238E27FC236}">
                <a16:creationId xmlns:a16="http://schemas.microsoft.com/office/drawing/2014/main" id="{DFA2374B-20B7-A824-88D7-50AD42966263}"/>
              </a:ext>
            </a:extLst>
          </p:cNvPr>
          <p:cNvSpPr txBox="1"/>
          <p:nvPr/>
        </p:nvSpPr>
        <p:spPr>
          <a:xfrm>
            <a:off x="914394" y="3393734"/>
            <a:ext cx="7305664" cy="276999"/>
          </a:xfrm>
          <a:prstGeom prst="rect">
            <a:avLst/>
          </a:prstGeom>
          <a:noFill/>
          <a:ln>
            <a:noFill/>
          </a:ln>
        </p:spPr>
        <p:txBody>
          <a:bodyPr wrap="square" lIns="0" tIns="0" rIns="0" bIns="0" rtlCol="0">
            <a:spAutoFit/>
          </a:bodyPr>
          <a:lstStyle/>
          <a:p>
            <a:pPr algn="ctr"/>
            <a:r>
              <a:rPr lang="en-ZA" dirty="0">
                <a:latin typeface="Roboto" panose="02000000000000000000" pitchFamily="2" charset="0"/>
                <a:ea typeface="Roboto" panose="02000000000000000000" pitchFamily="2" charset="0"/>
                <a:cs typeface="Roboto" panose="02000000000000000000" pitchFamily="2" charset="0"/>
              </a:rPr>
              <a:t>Suggestion: </a:t>
            </a:r>
            <a:r>
              <a:rPr lang="en-ZA" b="1" dirty="0">
                <a:latin typeface="Roboto" panose="02000000000000000000" pitchFamily="2" charset="0"/>
                <a:ea typeface="Roboto" panose="02000000000000000000" pitchFamily="2" charset="0"/>
                <a:cs typeface="Roboto" panose="02000000000000000000" pitchFamily="2" charset="0"/>
              </a:rPr>
              <a:t>If I had more money, I would move to a bigger house.</a:t>
            </a:r>
          </a:p>
        </p:txBody>
      </p:sp>
      <p:sp>
        <p:nvSpPr>
          <p:cNvPr id="8" name="Text Box">
            <a:extLst>
              <a:ext uri="{FF2B5EF4-FFF2-40B4-BE49-F238E27FC236}">
                <a16:creationId xmlns:a16="http://schemas.microsoft.com/office/drawing/2014/main" id="{9BAAF7CD-96FB-30A8-A9A6-66180127F35E}"/>
              </a:ext>
            </a:extLst>
          </p:cNvPr>
          <p:cNvSpPr/>
          <p:nvPr/>
        </p:nvSpPr>
        <p:spPr>
          <a:xfrm>
            <a:off x="914394" y="3862416"/>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I am always tired because I work too many hours. If I…</a:t>
            </a:r>
          </a:p>
        </p:txBody>
      </p:sp>
      <p:sp>
        <p:nvSpPr>
          <p:cNvPr id="9" name="TextBox 8">
            <a:extLst>
              <a:ext uri="{FF2B5EF4-FFF2-40B4-BE49-F238E27FC236}">
                <a16:creationId xmlns:a16="http://schemas.microsoft.com/office/drawing/2014/main" id="{00E0ED5C-75E0-ADBA-CE8E-6109461F1B6E}"/>
              </a:ext>
            </a:extLst>
          </p:cNvPr>
          <p:cNvSpPr txBox="1"/>
          <p:nvPr/>
        </p:nvSpPr>
        <p:spPr>
          <a:xfrm>
            <a:off x="904843" y="4517629"/>
            <a:ext cx="7305664" cy="276999"/>
          </a:xfrm>
          <a:prstGeom prst="rect">
            <a:avLst/>
          </a:prstGeom>
          <a:noFill/>
          <a:ln>
            <a:noFill/>
          </a:ln>
        </p:spPr>
        <p:txBody>
          <a:bodyPr wrap="square" lIns="0" tIns="0" rIns="0" bIns="0" rtlCol="0">
            <a:spAutoFit/>
          </a:bodyPr>
          <a:lstStyle/>
          <a:p>
            <a:pPr algn="ctr"/>
            <a:r>
              <a:rPr lang="en-ZA" dirty="0">
                <a:latin typeface="Roboto" panose="02000000000000000000" pitchFamily="2" charset="0"/>
                <a:ea typeface="Roboto" panose="02000000000000000000" pitchFamily="2" charset="0"/>
                <a:cs typeface="Roboto" panose="02000000000000000000" pitchFamily="2" charset="0"/>
              </a:rPr>
              <a:t>Suggestion: </a:t>
            </a:r>
            <a:r>
              <a:rPr lang="en-ZA" b="1" dirty="0">
                <a:latin typeface="Roboto" panose="02000000000000000000" pitchFamily="2" charset="0"/>
                <a:ea typeface="Roboto" panose="02000000000000000000" pitchFamily="2" charset="0"/>
                <a:cs typeface="Roboto" panose="02000000000000000000" pitchFamily="2" charset="0"/>
              </a:rPr>
              <a:t>If I didn’t work so many hours, I wouldn’t be so tired.</a:t>
            </a:r>
          </a:p>
        </p:txBody>
      </p:sp>
      <p:sp>
        <p:nvSpPr>
          <p:cNvPr id="10" name="BUTTON">
            <a:extLst>
              <a:ext uri="{FF2B5EF4-FFF2-40B4-BE49-F238E27FC236}">
                <a16:creationId xmlns:a16="http://schemas.microsoft.com/office/drawing/2014/main" id="{EC859136-CC99-7E81-4CA4-5B58F9E2CF95}"/>
              </a:ext>
            </a:extLst>
          </p:cNvPr>
          <p:cNvSpPr/>
          <p:nvPr/>
        </p:nvSpPr>
        <p:spPr>
          <a:xfrm>
            <a:off x="3276714" y="6144643"/>
            <a:ext cx="2581024"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Suggestions</a:t>
            </a:r>
          </a:p>
        </p:txBody>
      </p:sp>
      <p:sp>
        <p:nvSpPr>
          <p:cNvPr id="11" name="Title 5">
            <a:extLst>
              <a:ext uri="{FF2B5EF4-FFF2-40B4-BE49-F238E27FC236}">
                <a16:creationId xmlns:a16="http://schemas.microsoft.com/office/drawing/2014/main" id="{93E53FAB-BD08-0F96-495B-D5C0764708C2}"/>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Make sentences in the second conditional </a:t>
            </a:r>
            <a:br>
              <a:rPr lang="en-GB" sz="2800" dirty="0"/>
            </a:br>
            <a:r>
              <a:rPr lang="en-GB" sz="2800" dirty="0"/>
              <a:t>using the prompts.</a:t>
            </a:r>
          </a:p>
        </p:txBody>
      </p:sp>
      <p:sp>
        <p:nvSpPr>
          <p:cNvPr id="12" name="Text Box">
            <a:extLst>
              <a:ext uri="{FF2B5EF4-FFF2-40B4-BE49-F238E27FC236}">
                <a16:creationId xmlns:a16="http://schemas.microsoft.com/office/drawing/2014/main" id="{0CD058F4-6AB1-5EE3-45C0-BC402BEC6EE9}"/>
              </a:ext>
            </a:extLst>
          </p:cNvPr>
          <p:cNvSpPr/>
          <p:nvPr/>
        </p:nvSpPr>
        <p:spPr>
          <a:xfrm>
            <a:off x="914394" y="4986311"/>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He works out a lot and he is very fit. If he...</a:t>
            </a:r>
          </a:p>
        </p:txBody>
      </p:sp>
      <p:sp>
        <p:nvSpPr>
          <p:cNvPr id="13" name="TextBox 12">
            <a:extLst>
              <a:ext uri="{FF2B5EF4-FFF2-40B4-BE49-F238E27FC236}">
                <a16:creationId xmlns:a16="http://schemas.microsoft.com/office/drawing/2014/main" id="{F7E60EB8-82BF-E8E5-1E41-803E10EB78F7}"/>
              </a:ext>
            </a:extLst>
          </p:cNvPr>
          <p:cNvSpPr txBox="1"/>
          <p:nvPr/>
        </p:nvSpPr>
        <p:spPr>
          <a:xfrm>
            <a:off x="904843" y="5641524"/>
            <a:ext cx="7305664" cy="276999"/>
          </a:xfrm>
          <a:prstGeom prst="rect">
            <a:avLst/>
          </a:prstGeom>
          <a:noFill/>
          <a:ln>
            <a:noFill/>
          </a:ln>
        </p:spPr>
        <p:txBody>
          <a:bodyPr wrap="square" lIns="0" tIns="0" rIns="0" bIns="0" rtlCol="0">
            <a:spAutoFit/>
          </a:bodyPr>
          <a:lstStyle/>
          <a:p>
            <a:pPr algn="ctr"/>
            <a:r>
              <a:rPr lang="en-ZA" dirty="0">
                <a:latin typeface="Roboto" panose="02000000000000000000" pitchFamily="2" charset="0"/>
                <a:ea typeface="Roboto" panose="02000000000000000000" pitchFamily="2" charset="0"/>
                <a:cs typeface="Roboto" panose="02000000000000000000" pitchFamily="2" charset="0"/>
              </a:rPr>
              <a:t>Suggestion: </a:t>
            </a:r>
            <a:r>
              <a:rPr lang="en-ZA" b="1" dirty="0">
                <a:latin typeface="Roboto" panose="02000000000000000000" pitchFamily="2" charset="0"/>
                <a:ea typeface="Roboto" panose="02000000000000000000" pitchFamily="2" charset="0"/>
                <a:cs typeface="Roboto" panose="02000000000000000000" pitchFamily="2" charset="0"/>
              </a:rPr>
              <a:t>If he didn't work out a lot, he wouldn't be so fit.</a:t>
            </a:r>
          </a:p>
        </p:txBody>
      </p:sp>
    </p:spTree>
    <p:extLst>
      <p:ext uri="{BB962C8B-B14F-4D97-AF65-F5344CB8AC3E}">
        <p14:creationId xmlns:p14="http://schemas.microsoft.com/office/powerpoint/2010/main" val="20576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5000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animBg="1"/>
      <p:bldP spid="5" grpId="0"/>
      <p:bldP spid="6" grpId="0" animBg="1"/>
      <p:bldP spid="7" grpId="0"/>
      <p:bldP spid="8" grpId="0" animBg="1"/>
      <p:bldP spid="9" grpId="0"/>
      <p:bldP spid="10" grpId="0" animBg="1"/>
      <p:bldP spid="10" grpId="1"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9710900E-A71C-AEF5-09E5-D158EF1ACD07}"/>
              </a:ext>
            </a:extLst>
          </p:cNvPr>
          <p:cNvSpPr txBox="1">
            <a:spLocks/>
          </p:cNvSpPr>
          <p:nvPr/>
        </p:nvSpPr>
        <p:spPr>
          <a:xfrm>
            <a:off x="0" y="0"/>
            <a:ext cx="9144000"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Conversations with a Partner</a:t>
            </a:r>
          </a:p>
        </p:txBody>
      </p:sp>
      <p:sp>
        <p:nvSpPr>
          <p:cNvPr id="5" name="Text Box">
            <a:extLst>
              <a:ext uri="{FF2B5EF4-FFF2-40B4-BE49-F238E27FC236}">
                <a16:creationId xmlns:a16="http://schemas.microsoft.com/office/drawing/2014/main" id="{8713D287-D243-0CEE-551D-8215D3A6B111}"/>
              </a:ext>
            </a:extLst>
          </p:cNvPr>
          <p:cNvSpPr/>
          <p:nvPr/>
        </p:nvSpPr>
        <p:spPr>
          <a:xfrm>
            <a:off x="923945" y="1605433"/>
            <a:ext cx="7296113" cy="833663"/>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could live anywhere else in the world,</a:t>
            </a:r>
            <a:b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where would it be?</a:t>
            </a:r>
          </a:p>
        </p:txBody>
      </p:sp>
      <p:sp>
        <p:nvSpPr>
          <p:cNvPr id="6" name="Text Box">
            <a:extLst>
              <a:ext uri="{FF2B5EF4-FFF2-40B4-BE49-F238E27FC236}">
                <a16:creationId xmlns:a16="http://schemas.microsoft.com/office/drawing/2014/main" id="{3898E50C-6107-0884-42FA-80C1B2B0D6D1}"/>
              </a:ext>
            </a:extLst>
          </p:cNvPr>
          <p:cNvSpPr/>
          <p:nvPr/>
        </p:nvSpPr>
        <p:spPr>
          <a:xfrm>
            <a:off x="923945" y="2718469"/>
            <a:ext cx="7296113" cy="833663"/>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were another person for a day,</a:t>
            </a:r>
            <a:b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who would you be?</a:t>
            </a:r>
          </a:p>
        </p:txBody>
      </p:sp>
      <p:sp>
        <p:nvSpPr>
          <p:cNvPr id="7" name="Text Box">
            <a:extLst>
              <a:ext uri="{FF2B5EF4-FFF2-40B4-BE49-F238E27FC236}">
                <a16:creationId xmlns:a16="http://schemas.microsoft.com/office/drawing/2014/main" id="{B476681F-61D0-35B2-54C6-E6666934A165}"/>
              </a:ext>
            </a:extLst>
          </p:cNvPr>
          <p:cNvSpPr/>
          <p:nvPr/>
        </p:nvSpPr>
        <p:spPr>
          <a:xfrm>
            <a:off x="923945" y="3831505"/>
            <a:ext cx="7296113" cy="833663"/>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could be famous for a day,</a:t>
            </a:r>
            <a:b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what would you be famous for?</a:t>
            </a:r>
          </a:p>
        </p:txBody>
      </p:sp>
      <p:sp>
        <p:nvSpPr>
          <p:cNvPr id="8" name="Text Box">
            <a:extLst>
              <a:ext uri="{FF2B5EF4-FFF2-40B4-BE49-F238E27FC236}">
                <a16:creationId xmlns:a16="http://schemas.microsoft.com/office/drawing/2014/main" id="{6FAE4228-3329-12BE-59FA-208054BDB790}"/>
              </a:ext>
            </a:extLst>
          </p:cNvPr>
          <p:cNvSpPr/>
          <p:nvPr/>
        </p:nvSpPr>
        <p:spPr>
          <a:xfrm>
            <a:off x="923945" y="4944541"/>
            <a:ext cx="7296113" cy="833663"/>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could solve any problem in the world, </a:t>
            </a:r>
            <a:b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which one would you choose?</a:t>
            </a:r>
          </a:p>
        </p:txBody>
      </p:sp>
    </p:spTree>
    <p:extLst>
      <p:ext uri="{BB962C8B-B14F-4D97-AF65-F5344CB8AC3E}">
        <p14:creationId xmlns:p14="http://schemas.microsoft.com/office/powerpoint/2010/main" val="2916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5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EDBEB6-2DCC-CCF8-11E0-7635FB45837B}"/>
              </a:ext>
            </a:extLst>
          </p:cNvPr>
          <p:cNvSpPr txBox="1"/>
          <p:nvPr/>
        </p:nvSpPr>
        <p:spPr>
          <a:xfrm>
            <a:off x="914394" y="1373352"/>
            <a:ext cx="7305664" cy="615553"/>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We use the third conditional to imagine a change in a past situation and the different result of that change.</a:t>
            </a:r>
          </a:p>
        </p:txBody>
      </p:sp>
      <p:sp>
        <p:nvSpPr>
          <p:cNvPr id="8" name="TextBox 7">
            <a:extLst>
              <a:ext uri="{FF2B5EF4-FFF2-40B4-BE49-F238E27FC236}">
                <a16:creationId xmlns:a16="http://schemas.microsoft.com/office/drawing/2014/main" id="{4DF16E03-4D0B-8ADD-665A-4C305343F245}"/>
              </a:ext>
            </a:extLst>
          </p:cNvPr>
          <p:cNvSpPr txBox="1"/>
          <p:nvPr/>
        </p:nvSpPr>
        <p:spPr>
          <a:xfrm>
            <a:off x="914394" y="2291576"/>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Can you identify the structure?</a:t>
            </a:r>
          </a:p>
        </p:txBody>
      </p:sp>
      <p:sp>
        <p:nvSpPr>
          <p:cNvPr id="9" name="TextBox 8">
            <a:extLst>
              <a:ext uri="{FF2B5EF4-FFF2-40B4-BE49-F238E27FC236}">
                <a16:creationId xmlns:a16="http://schemas.microsoft.com/office/drawing/2014/main" id="{0670E741-BCD5-D522-2C85-D303A06A3489}"/>
              </a:ext>
            </a:extLst>
          </p:cNvPr>
          <p:cNvSpPr txBox="1"/>
          <p:nvPr/>
        </p:nvSpPr>
        <p:spPr>
          <a:xfrm>
            <a:off x="914394" y="2888677"/>
            <a:ext cx="7305664" cy="615553"/>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Affirmative:</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 If </a:t>
            </a: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had drunk</a:t>
            </a:r>
            <a:r>
              <a:rPr lang="en-ZA" sz="2000" b="1" dirty="0">
                <a:latin typeface="Roboto" panose="02000000000000000000" pitchFamily="2" charset="0"/>
                <a:ea typeface="Roboto" panose="02000000000000000000" pitchFamily="2" charset="0"/>
                <a:cs typeface="Roboto" panose="02000000000000000000" pitchFamily="2" charset="0"/>
              </a:rPr>
              <a:t> coffee last night,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 have worked</a:t>
            </a:r>
            <a:r>
              <a:rPr lang="en-ZA" sz="2000" b="1" dirty="0">
                <a:latin typeface="Roboto" panose="02000000000000000000" pitchFamily="2" charset="0"/>
                <a:ea typeface="Roboto" panose="02000000000000000000" pitchFamily="2" charset="0"/>
                <a:cs typeface="Roboto" panose="02000000000000000000" pitchFamily="2" charset="0"/>
              </a:rPr>
              <a:t> all night to finish the project on time.</a:t>
            </a:r>
          </a:p>
        </p:txBody>
      </p:sp>
      <p:sp>
        <p:nvSpPr>
          <p:cNvPr id="13" name="TextBox 12">
            <a:extLst>
              <a:ext uri="{FF2B5EF4-FFF2-40B4-BE49-F238E27FC236}">
                <a16:creationId xmlns:a16="http://schemas.microsoft.com/office/drawing/2014/main" id="{C31119D0-C9AD-1434-DEA6-034329F2F5DE}"/>
              </a:ext>
            </a:extLst>
          </p:cNvPr>
          <p:cNvSpPr txBox="1"/>
          <p:nvPr/>
        </p:nvSpPr>
        <p:spPr>
          <a:xfrm>
            <a:off x="1708017" y="4777951"/>
            <a:ext cx="454922" cy="369332"/>
          </a:xfrm>
          <a:prstGeom prst="rect">
            <a:avLst/>
          </a:prstGeom>
          <a:noFill/>
          <a:ln>
            <a:noFill/>
          </a:ln>
        </p:spPr>
        <p:txBody>
          <a:bodyPr wrap="square" lIns="0" tIns="0" rIns="0" bIns="0" rtlCol="0">
            <a:spAutoFit/>
          </a:bodyPr>
          <a:lstStyle/>
          <a:p>
            <a:pPr algn="ctr"/>
            <a:r>
              <a:rPr lang="en-ZA" sz="2400" b="1" dirty="0">
                <a:solidFill>
                  <a:srgbClr val="F7862A"/>
                </a:solidFill>
                <a:latin typeface="Roboto" panose="02000000000000000000" pitchFamily="2" charset="0"/>
                <a:ea typeface="Roboto" panose="02000000000000000000" pitchFamily="2" charset="0"/>
                <a:cs typeface="Roboto" panose="02000000000000000000" pitchFamily="2" charset="0"/>
              </a:rPr>
              <a:t>If</a:t>
            </a:r>
          </a:p>
        </p:txBody>
      </p:sp>
      <p:sp>
        <p:nvSpPr>
          <p:cNvPr id="15" name="TextBox 14">
            <a:extLst>
              <a:ext uri="{FF2B5EF4-FFF2-40B4-BE49-F238E27FC236}">
                <a16:creationId xmlns:a16="http://schemas.microsoft.com/office/drawing/2014/main" id="{C2EC1A90-7C39-06AA-145E-31154A1BDE62}"/>
              </a:ext>
            </a:extLst>
          </p:cNvPr>
          <p:cNvSpPr txBox="1"/>
          <p:nvPr/>
        </p:nvSpPr>
        <p:spPr>
          <a:xfrm>
            <a:off x="2113869" y="4777951"/>
            <a:ext cx="413565" cy="369332"/>
          </a:xfrm>
          <a:prstGeom prst="rect">
            <a:avLst/>
          </a:prstGeom>
          <a:noFill/>
          <a:ln>
            <a:noFill/>
          </a:ln>
        </p:spPr>
        <p:txBody>
          <a:bodyPr wrap="square" lIns="0" tIns="0" rIns="0" bIns="0" rtlCol="0">
            <a:spAutoFit/>
          </a:bodyPr>
          <a:lstStyle/>
          <a:p>
            <a:pPr algn="ct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16" name="TextBox 15">
            <a:extLst>
              <a:ext uri="{FF2B5EF4-FFF2-40B4-BE49-F238E27FC236}">
                <a16:creationId xmlns:a16="http://schemas.microsoft.com/office/drawing/2014/main" id="{7CCB48CF-691E-EA86-79A2-D95A8E022F8B}"/>
              </a:ext>
            </a:extLst>
          </p:cNvPr>
          <p:cNvSpPr txBox="1"/>
          <p:nvPr/>
        </p:nvSpPr>
        <p:spPr>
          <a:xfrm>
            <a:off x="2509349" y="4777951"/>
            <a:ext cx="1925509"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past perfect</a:t>
            </a: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18" name="TextBox 17">
            <a:extLst>
              <a:ext uri="{FF2B5EF4-FFF2-40B4-BE49-F238E27FC236}">
                <a16:creationId xmlns:a16="http://schemas.microsoft.com/office/drawing/2014/main" id="{8CE85689-383D-8764-EB27-0AF138326B12}"/>
              </a:ext>
            </a:extLst>
          </p:cNvPr>
          <p:cNvSpPr txBox="1"/>
          <p:nvPr/>
        </p:nvSpPr>
        <p:spPr>
          <a:xfrm>
            <a:off x="4468311" y="4777951"/>
            <a:ext cx="2927287"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would/wouldn’t have</a:t>
            </a:r>
          </a:p>
        </p:txBody>
      </p:sp>
      <p:sp>
        <p:nvSpPr>
          <p:cNvPr id="19" name="TextBox 18">
            <a:extLst>
              <a:ext uri="{FF2B5EF4-FFF2-40B4-BE49-F238E27FC236}">
                <a16:creationId xmlns:a16="http://schemas.microsoft.com/office/drawing/2014/main" id="{5C10103B-AAD4-702E-7E3F-B1E19984B075}"/>
              </a:ext>
            </a:extLst>
          </p:cNvPr>
          <p:cNvSpPr txBox="1"/>
          <p:nvPr/>
        </p:nvSpPr>
        <p:spPr>
          <a:xfrm>
            <a:off x="3108103" y="5277434"/>
            <a:ext cx="375968" cy="369332"/>
          </a:xfrm>
          <a:prstGeom prst="rect">
            <a:avLst/>
          </a:prstGeom>
          <a:noFill/>
          <a:ln>
            <a:noFill/>
          </a:ln>
        </p:spPr>
        <p:txBody>
          <a:bodyPr wrap="square" lIns="0" tIns="0" rIns="0" bIns="0" rtlCol="0">
            <a:spAutoFit/>
          </a:bodyPr>
          <a:lstStyle/>
          <a:p>
            <a:pPr algn="ct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20" name="TextBox 19">
            <a:extLst>
              <a:ext uri="{FF2B5EF4-FFF2-40B4-BE49-F238E27FC236}">
                <a16:creationId xmlns:a16="http://schemas.microsoft.com/office/drawing/2014/main" id="{ECCEA1F8-F11D-364C-795A-A1654E4AB0DB}"/>
              </a:ext>
            </a:extLst>
          </p:cNvPr>
          <p:cNvSpPr txBox="1"/>
          <p:nvPr/>
        </p:nvSpPr>
        <p:spPr>
          <a:xfrm>
            <a:off x="3390342" y="5277434"/>
            <a:ext cx="2391936"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past participle</a:t>
            </a:r>
            <a:endParaRPr lang="en-ZA" sz="2400" b="1" dirty="0">
              <a:solidFill>
                <a:srgbClr val="007BB3"/>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1B9E0261-6293-CF64-00AE-D247F57A95B3}"/>
              </a:ext>
            </a:extLst>
          </p:cNvPr>
          <p:cNvSpPr/>
          <p:nvPr/>
        </p:nvSpPr>
        <p:spPr>
          <a:xfrm>
            <a:off x="1551726" y="4632578"/>
            <a:ext cx="6030999" cy="1222920"/>
          </a:xfrm>
          <a:prstGeom prst="rect">
            <a:avLst/>
          </a:prstGeom>
          <a:no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T" dirty="0"/>
              <a:t>   </a:t>
            </a:r>
          </a:p>
        </p:txBody>
      </p:sp>
      <p:sp>
        <p:nvSpPr>
          <p:cNvPr id="25" name="Title 5">
            <a:extLst>
              <a:ext uri="{FF2B5EF4-FFF2-40B4-BE49-F238E27FC236}">
                <a16:creationId xmlns:a16="http://schemas.microsoft.com/office/drawing/2014/main" id="{EF5694DC-14F4-84C2-63A1-6AF84CD335A6}"/>
              </a:ext>
            </a:extLst>
          </p:cNvPr>
          <p:cNvSpPr txBox="1">
            <a:spLocks/>
          </p:cNvSpPr>
          <p:nvPr/>
        </p:nvSpPr>
        <p:spPr>
          <a:xfrm>
            <a:off x="-4774" y="0"/>
            <a:ext cx="9148774" cy="969423"/>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Third Conditional: Use and Structure</a:t>
            </a:r>
          </a:p>
        </p:txBody>
      </p:sp>
      <p:sp>
        <p:nvSpPr>
          <p:cNvPr id="3" name="TextBox 2">
            <a:extLst>
              <a:ext uri="{FF2B5EF4-FFF2-40B4-BE49-F238E27FC236}">
                <a16:creationId xmlns:a16="http://schemas.microsoft.com/office/drawing/2014/main" id="{5DEFF213-21F0-A908-40CC-CBCDF1C0946F}"/>
              </a:ext>
            </a:extLst>
          </p:cNvPr>
          <p:cNvSpPr txBox="1"/>
          <p:nvPr/>
        </p:nvSpPr>
        <p:spPr>
          <a:xfrm>
            <a:off x="914394" y="3832604"/>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Negative:</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 If </a:t>
            </a: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hadn’t set </a:t>
            </a:r>
            <a:r>
              <a:rPr lang="en-ZA" sz="2000" b="1" dirty="0">
                <a:latin typeface="Roboto" panose="02000000000000000000" pitchFamily="2" charset="0"/>
                <a:ea typeface="Roboto" panose="02000000000000000000" pitchFamily="2" charset="0"/>
                <a:cs typeface="Roboto" panose="02000000000000000000" pitchFamily="2" charset="0"/>
              </a:rPr>
              <a:t>the alarm,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have got </a:t>
            </a:r>
            <a:r>
              <a:rPr lang="en-ZA" sz="2000" b="1" dirty="0">
                <a:latin typeface="Roboto" panose="02000000000000000000" pitchFamily="2" charset="0"/>
                <a:ea typeface="Roboto" panose="02000000000000000000" pitchFamily="2" charset="0"/>
                <a:cs typeface="Roboto" panose="02000000000000000000" pitchFamily="2" charset="0"/>
              </a:rPr>
              <a:t>up early.</a:t>
            </a:r>
          </a:p>
        </p:txBody>
      </p:sp>
    </p:spTree>
    <p:extLst>
      <p:ext uri="{BB962C8B-B14F-4D97-AF65-F5344CB8AC3E}">
        <p14:creationId xmlns:p14="http://schemas.microsoft.com/office/powerpoint/2010/main" val="19102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P spid="15" grpId="0"/>
      <p:bldP spid="16" grpId="0"/>
      <p:bldP spid="18" grpId="0"/>
      <p:bldP spid="19" grpId="0"/>
      <p:bldP spid="20" grpId="0"/>
      <p:bldP spid="2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440FCCF-0F3D-3EEF-5CA2-A6AACD0D1360}"/>
              </a:ext>
            </a:extLst>
          </p:cNvPr>
          <p:cNvSpPr txBox="1">
            <a:spLocks/>
          </p:cNvSpPr>
          <p:nvPr/>
        </p:nvSpPr>
        <p:spPr>
          <a:xfrm>
            <a:off x="-4774" y="0"/>
            <a:ext cx="9148774" cy="969423"/>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Third Conditional: Use and Structure</a:t>
            </a:r>
          </a:p>
        </p:txBody>
      </p:sp>
      <p:sp>
        <p:nvSpPr>
          <p:cNvPr id="4" name="TextBox 3">
            <a:extLst>
              <a:ext uri="{FF2B5EF4-FFF2-40B4-BE49-F238E27FC236}">
                <a16:creationId xmlns:a16="http://schemas.microsoft.com/office/drawing/2014/main" id="{05EDBEB6-2DCC-CCF8-11E0-7635FB45837B}"/>
              </a:ext>
            </a:extLst>
          </p:cNvPr>
          <p:cNvSpPr txBox="1"/>
          <p:nvPr/>
        </p:nvSpPr>
        <p:spPr>
          <a:xfrm>
            <a:off x="914394" y="1293570"/>
            <a:ext cx="7305664" cy="615553"/>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You can also change the order of the ‘clauses’ or different parts of the sentence:</a:t>
            </a:r>
          </a:p>
        </p:txBody>
      </p:sp>
      <p:sp>
        <p:nvSpPr>
          <p:cNvPr id="9" name="TextBox 8">
            <a:extLst>
              <a:ext uri="{FF2B5EF4-FFF2-40B4-BE49-F238E27FC236}">
                <a16:creationId xmlns:a16="http://schemas.microsoft.com/office/drawing/2014/main" id="{0670E741-BCD5-D522-2C85-D303A06A3489}"/>
              </a:ext>
            </a:extLst>
          </p:cNvPr>
          <p:cNvSpPr txBox="1"/>
          <p:nvPr/>
        </p:nvSpPr>
        <p:spPr>
          <a:xfrm>
            <a:off x="914394" y="4873635"/>
            <a:ext cx="7305664" cy="307777"/>
          </a:xfrm>
          <a:prstGeom prst="rect">
            <a:avLst/>
          </a:prstGeom>
          <a:noFill/>
          <a:ln>
            <a:noFill/>
          </a:ln>
        </p:spPr>
        <p:txBody>
          <a:bodyPr wrap="square" lIns="0" tIns="0" rIns="0" bIns="0" rtlCol="0">
            <a:spAutoFit/>
          </a:bodyPr>
          <a:lstStyle/>
          <a:p>
            <a:pPr algn="ct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 </a:t>
            </a: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hadn’t run</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have broken</a:t>
            </a:r>
            <a:r>
              <a:rPr lang="en-ZA" sz="2000" b="1" dirty="0">
                <a:latin typeface="Roboto" panose="02000000000000000000" pitchFamily="2" charset="0"/>
                <a:ea typeface="Roboto" panose="02000000000000000000" pitchFamily="2" charset="0"/>
                <a:cs typeface="Roboto" panose="02000000000000000000" pitchFamily="2" charset="0"/>
              </a:rPr>
              <a:t> my ankle.</a:t>
            </a:r>
          </a:p>
        </p:txBody>
      </p:sp>
      <p:sp>
        <p:nvSpPr>
          <p:cNvPr id="5" name="TextBox 4">
            <a:extLst>
              <a:ext uri="{FF2B5EF4-FFF2-40B4-BE49-F238E27FC236}">
                <a16:creationId xmlns:a16="http://schemas.microsoft.com/office/drawing/2014/main" id="{19EDAF7C-5176-52D0-8D30-65F7F7C9E7BF}"/>
              </a:ext>
            </a:extLst>
          </p:cNvPr>
          <p:cNvSpPr txBox="1"/>
          <p:nvPr/>
        </p:nvSpPr>
        <p:spPr>
          <a:xfrm>
            <a:off x="914394" y="2128617"/>
            <a:ext cx="7305664" cy="615553"/>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 have worked </a:t>
            </a:r>
            <a:r>
              <a:rPr lang="en-ZA" sz="2000" b="1" dirty="0">
                <a:latin typeface="Roboto" panose="02000000000000000000" pitchFamily="2" charset="0"/>
                <a:ea typeface="Roboto" panose="02000000000000000000" pitchFamily="2" charset="0"/>
                <a:cs typeface="Roboto" panose="02000000000000000000" pitchFamily="2" charset="0"/>
              </a:rPr>
              <a:t>all night to finish the project on time </a:t>
            </a:r>
            <a:br>
              <a:rPr lang="en-ZA" sz="2000" b="1" dirty="0">
                <a:latin typeface="Roboto" panose="02000000000000000000" pitchFamily="2" charset="0"/>
                <a:ea typeface="Roboto" panose="02000000000000000000" pitchFamily="2" charset="0"/>
                <a:cs typeface="Roboto" panose="02000000000000000000" pitchFamily="2" charset="0"/>
              </a:rPr>
            </a:b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had drunk </a:t>
            </a:r>
            <a:r>
              <a:rPr lang="en-ZA" sz="2000" b="1" dirty="0">
                <a:latin typeface="Roboto" panose="02000000000000000000" pitchFamily="2" charset="0"/>
                <a:ea typeface="Roboto" panose="02000000000000000000" pitchFamily="2" charset="0"/>
                <a:cs typeface="Roboto" panose="02000000000000000000" pitchFamily="2" charset="0"/>
              </a:rPr>
              <a:t>coffee last night.</a:t>
            </a:r>
          </a:p>
        </p:txBody>
      </p:sp>
      <p:sp>
        <p:nvSpPr>
          <p:cNvPr id="6" name="TextBox 5">
            <a:extLst>
              <a:ext uri="{FF2B5EF4-FFF2-40B4-BE49-F238E27FC236}">
                <a16:creationId xmlns:a16="http://schemas.microsoft.com/office/drawing/2014/main" id="{7A19E680-02E9-F224-F5B3-B518A9DFB104}"/>
              </a:ext>
            </a:extLst>
          </p:cNvPr>
          <p:cNvSpPr txBox="1"/>
          <p:nvPr/>
        </p:nvSpPr>
        <p:spPr>
          <a:xfrm>
            <a:off x="914394" y="3965291"/>
            <a:ext cx="7305664" cy="615553"/>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Your turn! Make a sentence with: </a:t>
            </a:r>
            <a:b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b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not run </a:t>
            </a:r>
            <a:r>
              <a:rPr lang="en-ZA" sz="2000" b="1" dirty="0">
                <a:latin typeface="Roboto" panose="02000000000000000000" pitchFamily="2" charset="0"/>
                <a:ea typeface="Roboto" panose="02000000000000000000" pitchFamily="2" charset="0"/>
                <a:cs typeface="Roboto" panose="02000000000000000000" pitchFamily="2" charset="0"/>
              </a:rPr>
              <a:t>/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not break </a:t>
            </a:r>
            <a:r>
              <a:rPr lang="en-ZA" sz="2000" b="1" dirty="0">
                <a:latin typeface="Roboto" panose="02000000000000000000" pitchFamily="2" charset="0"/>
                <a:ea typeface="Roboto" panose="02000000000000000000" pitchFamily="2" charset="0"/>
                <a:cs typeface="Roboto" panose="02000000000000000000" pitchFamily="2" charset="0"/>
              </a:rPr>
              <a:t>ankle</a:t>
            </a:r>
          </a:p>
        </p:txBody>
      </p:sp>
      <p:sp>
        <p:nvSpPr>
          <p:cNvPr id="11" name="Text Box">
            <a:extLst>
              <a:ext uri="{FF2B5EF4-FFF2-40B4-BE49-F238E27FC236}">
                <a16:creationId xmlns:a16="http://schemas.microsoft.com/office/drawing/2014/main" id="{E337B11D-8923-7C2F-3F86-2331ECC88067}"/>
              </a:ext>
            </a:extLst>
          </p:cNvPr>
          <p:cNvSpPr/>
          <p:nvPr/>
        </p:nvSpPr>
        <p:spPr>
          <a:xfrm>
            <a:off x="923945" y="3131300"/>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Notice that in this order there is no comma!</a:t>
            </a:r>
          </a:p>
        </p:txBody>
      </p:sp>
      <p:sp>
        <p:nvSpPr>
          <p:cNvPr id="12" name="TextBox 11">
            <a:extLst>
              <a:ext uri="{FF2B5EF4-FFF2-40B4-BE49-F238E27FC236}">
                <a16:creationId xmlns:a16="http://schemas.microsoft.com/office/drawing/2014/main" id="{1407F361-4B3D-3C6D-32E6-7C72294F5559}"/>
              </a:ext>
            </a:extLst>
          </p:cNvPr>
          <p:cNvSpPr txBox="1"/>
          <p:nvPr/>
        </p:nvSpPr>
        <p:spPr>
          <a:xfrm>
            <a:off x="914394" y="5632884"/>
            <a:ext cx="7305664"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have broken</a:t>
            </a:r>
            <a:r>
              <a:rPr lang="en-ZA" sz="2000" b="1" dirty="0">
                <a:latin typeface="Roboto" panose="02000000000000000000" pitchFamily="2" charset="0"/>
                <a:ea typeface="Roboto" panose="02000000000000000000" pitchFamily="2" charset="0"/>
                <a:cs typeface="Roboto" panose="02000000000000000000" pitchFamily="2" charset="0"/>
              </a:rPr>
              <a:t> my ankle </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hadn’t run</a:t>
            </a:r>
            <a:r>
              <a:rPr lang="en-ZA" sz="2000" b="1" dirty="0">
                <a:latin typeface="Roboto" panose="02000000000000000000" pitchFamily="2" charset="0"/>
                <a:ea typeface="Roboto" panose="02000000000000000000" pitchFamily="2" charset="0"/>
                <a:cs typeface="Roboto" panose="02000000000000000000" pitchFamily="2" charset="0"/>
              </a:rPr>
              <a:t>.</a:t>
            </a:r>
          </a:p>
        </p:txBody>
      </p:sp>
      <p:sp>
        <p:nvSpPr>
          <p:cNvPr id="7" name="TextBox 6">
            <a:extLst>
              <a:ext uri="{FF2B5EF4-FFF2-40B4-BE49-F238E27FC236}">
                <a16:creationId xmlns:a16="http://schemas.microsoft.com/office/drawing/2014/main" id="{3F8D1DFA-5B60-F017-783B-6F3E1026DA10}"/>
              </a:ext>
            </a:extLst>
          </p:cNvPr>
          <p:cNvSpPr txBox="1"/>
          <p:nvPr/>
        </p:nvSpPr>
        <p:spPr>
          <a:xfrm>
            <a:off x="4301553" y="5250396"/>
            <a:ext cx="531346"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Or</a:t>
            </a:r>
          </a:p>
        </p:txBody>
      </p:sp>
    </p:spTree>
    <p:extLst>
      <p:ext uri="{BB962C8B-B14F-4D97-AF65-F5344CB8AC3E}">
        <p14:creationId xmlns:p14="http://schemas.microsoft.com/office/powerpoint/2010/main" val="30655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decel="5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P spid="6" grpId="0"/>
      <p:bldP spid="11" grpId="0" animBg="1"/>
      <p:bldP spid="1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3877985"/>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So, how did you enjoy the restaurant I recommended yesterday?</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2: </a:t>
            </a:r>
            <a:r>
              <a:rPr lang="en-ZA" dirty="0">
                <a:latin typeface="Roboto" panose="02000000000000000000" pitchFamily="2" charset="0"/>
                <a:ea typeface="Roboto" panose="02000000000000000000" pitchFamily="2" charset="0"/>
                <a:cs typeface="Roboto" panose="02000000000000000000" pitchFamily="2" charset="0"/>
              </a:rPr>
              <a:t>Actually, it was awful!  We are vegetarians and there weren’t many options for us. Only the risotto and the vegan burger, and they weren’t very good!</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Oh no! Really? I didn’t know you were vegetarians. If I __________ that, I ___________________________ you a very good vegan restaurant that I know. </a:t>
            </a:r>
            <a:r>
              <a:rPr lang="en-ZA" b="1" dirty="0">
                <a:latin typeface="Roboto" panose="02000000000000000000" pitchFamily="2" charset="0"/>
                <a:ea typeface="Roboto" panose="02000000000000000000" pitchFamily="2" charset="0"/>
                <a:cs typeface="Roboto" panose="02000000000000000000" pitchFamily="2" charset="0"/>
              </a:rPr>
              <a:t>(know / recommend)</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 2: </a:t>
            </a:r>
            <a:r>
              <a:rPr lang="en-ZA" dirty="0">
                <a:latin typeface="Roboto" panose="02000000000000000000" pitchFamily="2" charset="0"/>
                <a:ea typeface="Roboto" panose="02000000000000000000" pitchFamily="2" charset="0"/>
                <a:cs typeface="Roboto" panose="02000000000000000000" pitchFamily="2" charset="0"/>
              </a:rPr>
              <a:t>I know! If my husband _________________ so quickly, we _____________________ the chance to go somewhere else. </a:t>
            </a:r>
            <a:r>
              <a:rPr lang="en-ZA" b="1" dirty="0">
                <a:latin typeface="Roboto" panose="02000000000000000000" pitchFamily="2" charset="0"/>
                <a:ea typeface="Roboto" panose="02000000000000000000" pitchFamily="2" charset="0"/>
                <a:cs typeface="Roboto" panose="02000000000000000000" pitchFamily="2" charset="0"/>
              </a:rPr>
              <a:t>(not order / have)</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hlinkClick r:id="rId2" action="ppaction://hlinksldjump"/>
            <a:extLst>
              <a:ext uri="{FF2B5EF4-FFF2-40B4-BE49-F238E27FC236}">
                <a16:creationId xmlns:a16="http://schemas.microsoft.com/office/drawing/2014/main" id="{719348ED-11E8-FF79-970D-77FA4729C1CB}"/>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14637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3877985"/>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So, how did you enjoy the restaurant I recommended yesterday?</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2: </a:t>
            </a:r>
            <a:r>
              <a:rPr lang="en-ZA" dirty="0">
                <a:latin typeface="Roboto" panose="02000000000000000000" pitchFamily="2" charset="0"/>
                <a:ea typeface="Roboto" panose="02000000000000000000" pitchFamily="2" charset="0"/>
                <a:cs typeface="Roboto" panose="02000000000000000000" pitchFamily="2" charset="0"/>
              </a:rPr>
              <a:t>Actually, it was awful!  We are vegetarians and there weren’t many options for us. Only the risotto and the vegan burger, and they weren’t very good!</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Oh no! Really? I didn’t know you were vegetarians. If I </a:t>
            </a:r>
            <a:br>
              <a:rPr lang="en-ZA" dirty="0">
                <a:latin typeface="Roboto" panose="02000000000000000000" pitchFamily="2" charset="0"/>
                <a:ea typeface="Roboto" panose="02000000000000000000" pitchFamily="2" charset="0"/>
                <a:cs typeface="Roboto" panose="02000000000000000000" pitchFamily="2" charset="0"/>
              </a:rPr>
            </a:b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known </a:t>
            </a:r>
            <a:r>
              <a:rPr lang="en-ZA" dirty="0">
                <a:latin typeface="Roboto" panose="02000000000000000000" pitchFamily="2" charset="0"/>
                <a:ea typeface="Roboto" panose="02000000000000000000" pitchFamily="2" charset="0"/>
                <a:cs typeface="Roboto" panose="02000000000000000000" pitchFamily="2" charset="0"/>
              </a:rPr>
              <a:t>that,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recommended </a:t>
            </a:r>
            <a:r>
              <a:rPr lang="en-ZA" dirty="0">
                <a:latin typeface="Roboto" panose="02000000000000000000" pitchFamily="2" charset="0"/>
                <a:ea typeface="Roboto" panose="02000000000000000000" pitchFamily="2" charset="0"/>
                <a:cs typeface="Roboto" panose="02000000000000000000" pitchFamily="2" charset="0"/>
              </a:rPr>
              <a:t>you a very good vegan restaurant that I know.</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 2: </a:t>
            </a:r>
            <a:r>
              <a:rPr lang="en-ZA" dirty="0">
                <a:latin typeface="Roboto" panose="02000000000000000000" pitchFamily="2" charset="0"/>
                <a:ea typeface="Roboto" panose="02000000000000000000" pitchFamily="2" charset="0"/>
                <a:cs typeface="Roboto" panose="02000000000000000000" pitchFamily="2" charset="0"/>
              </a:rPr>
              <a:t>I know! If my husband _________________ so quickly, we _____________________ the chance to go somewhere else. </a:t>
            </a:r>
            <a:r>
              <a:rPr lang="en-ZA" b="1" dirty="0">
                <a:latin typeface="Roboto" panose="02000000000000000000" pitchFamily="2" charset="0"/>
                <a:ea typeface="Roboto" panose="02000000000000000000" pitchFamily="2" charset="0"/>
                <a:cs typeface="Roboto" panose="02000000000000000000" pitchFamily="2" charset="0"/>
              </a:rPr>
              <a:t>(not order / have)</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hlinkClick r:id="rId2" action="ppaction://hlinksldjump"/>
            <a:extLst>
              <a:ext uri="{FF2B5EF4-FFF2-40B4-BE49-F238E27FC236}">
                <a16:creationId xmlns:a16="http://schemas.microsoft.com/office/drawing/2014/main" id="{D70655BC-BA06-CEB8-3F65-4625C9DA72F1}"/>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68673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3600986"/>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So, how did you enjoy the restaurant I recommended yesterday?</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2: </a:t>
            </a:r>
            <a:r>
              <a:rPr lang="en-ZA" dirty="0">
                <a:latin typeface="Roboto" panose="02000000000000000000" pitchFamily="2" charset="0"/>
                <a:ea typeface="Roboto" panose="02000000000000000000" pitchFamily="2" charset="0"/>
                <a:cs typeface="Roboto" panose="02000000000000000000" pitchFamily="2" charset="0"/>
              </a:rPr>
              <a:t>Actually, it was awful!  We are vegetarians and there weren’t many options for us. Only the risotto and the vegan burger, and they weren’t very good!</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Speaker 1: </a:t>
            </a:r>
            <a:r>
              <a:rPr lang="en-ZA" dirty="0">
                <a:latin typeface="Roboto" panose="02000000000000000000" pitchFamily="2" charset="0"/>
                <a:ea typeface="Roboto" panose="02000000000000000000" pitchFamily="2" charset="0"/>
                <a:cs typeface="Roboto" panose="02000000000000000000" pitchFamily="2" charset="0"/>
              </a:rPr>
              <a:t>Oh no! Really? I didn’t know you were vegetarians. If I </a:t>
            </a:r>
            <a:br>
              <a:rPr lang="en-ZA" dirty="0">
                <a:latin typeface="Roboto" panose="02000000000000000000" pitchFamily="2" charset="0"/>
                <a:ea typeface="Roboto" panose="02000000000000000000" pitchFamily="2" charset="0"/>
                <a:cs typeface="Roboto" panose="02000000000000000000" pitchFamily="2" charset="0"/>
              </a:rPr>
            </a:b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known </a:t>
            </a:r>
            <a:r>
              <a:rPr lang="en-ZA" dirty="0">
                <a:latin typeface="Roboto" panose="02000000000000000000" pitchFamily="2" charset="0"/>
                <a:ea typeface="Roboto" panose="02000000000000000000" pitchFamily="2" charset="0"/>
                <a:cs typeface="Roboto" panose="02000000000000000000" pitchFamily="2" charset="0"/>
              </a:rPr>
              <a:t>that,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recommended </a:t>
            </a:r>
            <a:r>
              <a:rPr lang="en-ZA" dirty="0">
                <a:latin typeface="Roboto" panose="02000000000000000000" pitchFamily="2" charset="0"/>
                <a:ea typeface="Roboto" panose="02000000000000000000" pitchFamily="2" charset="0"/>
                <a:cs typeface="Roboto" panose="02000000000000000000" pitchFamily="2" charset="0"/>
              </a:rPr>
              <a:t>you a very good vegan restaurant that I know.</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Speak 2: </a:t>
            </a:r>
            <a:r>
              <a:rPr lang="en-ZA" dirty="0">
                <a:latin typeface="Roboto" panose="02000000000000000000" pitchFamily="2" charset="0"/>
                <a:ea typeface="Roboto" panose="02000000000000000000" pitchFamily="2" charset="0"/>
                <a:cs typeface="Roboto" panose="02000000000000000000" pitchFamily="2" charset="0"/>
              </a:rPr>
              <a:t>I know! If my husband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 ordered </a:t>
            </a:r>
            <a:r>
              <a:rPr lang="en-ZA" dirty="0">
                <a:latin typeface="Roboto" panose="02000000000000000000" pitchFamily="2" charset="0"/>
                <a:ea typeface="Roboto" panose="02000000000000000000" pitchFamily="2" charset="0"/>
                <a:cs typeface="Roboto" panose="02000000000000000000" pitchFamily="2" charset="0"/>
              </a:rPr>
              <a:t>so quickly, we </a:t>
            </a:r>
            <a:br>
              <a:rPr lang="en-ZA" dirty="0">
                <a:latin typeface="Roboto" panose="02000000000000000000" pitchFamily="2" charset="0"/>
                <a:ea typeface="Roboto" panose="02000000000000000000" pitchFamily="2" charset="0"/>
                <a:cs typeface="Roboto" panose="02000000000000000000" pitchFamily="2" charset="0"/>
              </a:rPr>
            </a:b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had </a:t>
            </a:r>
            <a:r>
              <a:rPr lang="en-ZA" dirty="0">
                <a:latin typeface="Roboto" panose="02000000000000000000" pitchFamily="2" charset="0"/>
                <a:ea typeface="Roboto" panose="02000000000000000000" pitchFamily="2" charset="0"/>
                <a:cs typeface="Roboto" panose="02000000000000000000" pitchFamily="2" charset="0"/>
              </a:rPr>
              <a:t>the chance to go somewhere else.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extLst>
              <a:ext uri="{FF2B5EF4-FFF2-40B4-BE49-F238E27FC236}">
                <a16:creationId xmlns:a16="http://schemas.microsoft.com/office/drawing/2014/main" id="{D0F68FC7-5131-902D-D802-170C6F4DDA44}"/>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17929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48660" cy="3600986"/>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 </a:t>
            </a:r>
            <a:r>
              <a:rPr lang="en-ZA" dirty="0">
                <a:latin typeface="Roboto" panose="02000000000000000000" pitchFamily="2" charset="0"/>
                <a:ea typeface="Roboto" panose="02000000000000000000" pitchFamily="2" charset="0"/>
                <a:cs typeface="Roboto" panose="02000000000000000000" pitchFamily="2" charset="0"/>
              </a:rPr>
              <a:t>What happened to your leg, Chris?</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Well, yesterday I was in a rush going down the stairs in my house. I forgot I'd mopped the floor, so I slipped and fell!</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Oh! I’m sorry to hear that! Does it hurt?</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dirty="0">
                <a:latin typeface="Roboto" panose="02000000000000000000" pitchFamily="2" charset="0"/>
                <a:ea typeface="Roboto" panose="02000000000000000000" pitchFamily="2" charset="0"/>
                <a:cs typeface="Roboto" panose="02000000000000000000" pitchFamily="2" charset="0"/>
              </a:rPr>
              <a:t> Yes, a bit. If I _________________ so anxious about having the house perfectly clean, I ______________________ my leg. </a:t>
            </a:r>
            <a:r>
              <a:rPr lang="en-ZA" b="1" dirty="0">
                <a:latin typeface="Roboto" panose="02000000000000000000" pitchFamily="2" charset="0"/>
                <a:ea typeface="Roboto" panose="02000000000000000000" pitchFamily="2" charset="0"/>
                <a:cs typeface="Roboto" panose="02000000000000000000" pitchFamily="2" charset="0"/>
              </a:rPr>
              <a:t>(not be / not injure)</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dirty="0">
                <a:latin typeface="Roboto" panose="02000000000000000000" pitchFamily="2" charset="0"/>
                <a:ea typeface="Roboto" panose="02000000000000000000" pitchFamily="2" charset="0"/>
                <a:cs typeface="Roboto" panose="02000000000000000000" pitchFamily="2" charset="0"/>
              </a:rPr>
              <a:t> Yeah, sometimes we get too stressed. I also fell two months ago trying to get to work on time. If _______________ so much, nothing ____________________. </a:t>
            </a:r>
            <a:r>
              <a:rPr lang="en-ZA" b="1" dirty="0">
                <a:latin typeface="Roboto" panose="02000000000000000000" pitchFamily="2" charset="0"/>
                <a:ea typeface="Roboto" panose="02000000000000000000" pitchFamily="2" charset="0"/>
                <a:cs typeface="Roboto" panose="02000000000000000000" pitchFamily="2" charset="0"/>
              </a:rPr>
              <a:t>(not rush / happen)</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hlinkClick r:id="rId2" action="ppaction://hlinksldjump"/>
            <a:extLst>
              <a:ext uri="{FF2B5EF4-FFF2-40B4-BE49-F238E27FC236}">
                <a16:creationId xmlns:a16="http://schemas.microsoft.com/office/drawing/2014/main" id="{2DF34AF1-1F46-C439-F7E1-B659F04DB559}"/>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8808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3600986"/>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 </a:t>
            </a:r>
            <a:r>
              <a:rPr lang="en-ZA" dirty="0">
                <a:latin typeface="Roboto" panose="02000000000000000000" pitchFamily="2" charset="0"/>
                <a:ea typeface="Roboto" panose="02000000000000000000" pitchFamily="2" charset="0"/>
                <a:cs typeface="Roboto" panose="02000000000000000000" pitchFamily="2" charset="0"/>
              </a:rPr>
              <a:t>What happened to your leg, Chris?</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Well, yesterday I was in a rush going down the stairs in my house. I forgot I'd mopped the floor, so I slipped and fell!</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Oh! I’m sorry to hear that! Does it hurt?</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dirty="0">
                <a:latin typeface="Roboto" panose="02000000000000000000" pitchFamily="2" charset="0"/>
                <a:ea typeface="Roboto" panose="02000000000000000000" pitchFamily="2" charset="0"/>
                <a:cs typeface="Roboto" panose="02000000000000000000" pitchFamily="2" charset="0"/>
              </a:rPr>
              <a:t> Yes, a bit. 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 been </a:t>
            </a:r>
            <a:r>
              <a:rPr lang="en-ZA" dirty="0">
                <a:latin typeface="Roboto" panose="02000000000000000000" pitchFamily="2" charset="0"/>
                <a:ea typeface="Roboto" panose="02000000000000000000" pitchFamily="2" charset="0"/>
                <a:cs typeface="Roboto" panose="02000000000000000000" pitchFamily="2" charset="0"/>
              </a:rPr>
              <a:t>so anxious about having the house perfectly clean,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have injured </a:t>
            </a:r>
            <a:r>
              <a:rPr lang="en-ZA" dirty="0">
                <a:latin typeface="Roboto" panose="02000000000000000000" pitchFamily="2" charset="0"/>
                <a:ea typeface="Roboto" panose="02000000000000000000" pitchFamily="2" charset="0"/>
                <a:cs typeface="Roboto" panose="02000000000000000000" pitchFamily="2" charset="0"/>
              </a:rPr>
              <a:t>my leg.</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dirty="0">
                <a:latin typeface="Roboto" panose="02000000000000000000" pitchFamily="2" charset="0"/>
                <a:ea typeface="Roboto" panose="02000000000000000000" pitchFamily="2" charset="0"/>
                <a:cs typeface="Roboto" panose="02000000000000000000" pitchFamily="2" charset="0"/>
              </a:rPr>
              <a:t> Yeah, sometimes we get too stressed. I also fell two months ago trying to get to work on time. If _______________ so much, nothing ____________________. </a:t>
            </a:r>
            <a:r>
              <a:rPr lang="en-ZA" b="1" dirty="0">
                <a:latin typeface="Roboto" panose="02000000000000000000" pitchFamily="2" charset="0"/>
                <a:ea typeface="Roboto" panose="02000000000000000000" pitchFamily="2" charset="0"/>
                <a:cs typeface="Roboto" panose="02000000000000000000" pitchFamily="2" charset="0"/>
              </a:rPr>
              <a:t>(not rush / happen)</a:t>
            </a:r>
            <a:endParaRPr lang="en-ZA" dirty="0">
              <a:latin typeface="Roboto" panose="02000000000000000000" pitchFamily="2" charset="0"/>
              <a:ea typeface="Roboto" panose="02000000000000000000" pitchFamily="2" charset="0"/>
              <a:cs typeface="Roboto" panose="02000000000000000000" pitchFamily="2" charset="0"/>
            </a:endParaRP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hlinkClick r:id="rId2" action="ppaction://hlinksldjump"/>
            <a:extLst>
              <a:ext uri="{FF2B5EF4-FFF2-40B4-BE49-F238E27FC236}">
                <a16:creationId xmlns:a16="http://schemas.microsoft.com/office/drawing/2014/main" id="{5071E24D-9917-7A93-3ECB-9CE3A704DBDB}"/>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275418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EDBEB6-2DCC-CCF8-11E0-7635FB45837B}"/>
              </a:ext>
            </a:extLst>
          </p:cNvPr>
          <p:cNvSpPr txBox="1"/>
          <p:nvPr/>
        </p:nvSpPr>
        <p:spPr>
          <a:xfrm>
            <a:off x="914394" y="1542137"/>
            <a:ext cx="7305664" cy="615553"/>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We use the second conditional to talk about present or future situations that are hypothetical or unlikely to happen.</a:t>
            </a:r>
          </a:p>
        </p:txBody>
      </p:sp>
      <p:sp>
        <p:nvSpPr>
          <p:cNvPr id="8" name="TextBox 7">
            <a:extLst>
              <a:ext uri="{FF2B5EF4-FFF2-40B4-BE49-F238E27FC236}">
                <a16:creationId xmlns:a16="http://schemas.microsoft.com/office/drawing/2014/main" id="{4DF16E03-4D0B-8ADD-665A-4C305343F245}"/>
              </a:ext>
            </a:extLst>
          </p:cNvPr>
          <p:cNvSpPr txBox="1"/>
          <p:nvPr/>
        </p:nvSpPr>
        <p:spPr>
          <a:xfrm>
            <a:off x="914394" y="2502324"/>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Can you identify the structure?</a:t>
            </a:r>
          </a:p>
        </p:txBody>
      </p:sp>
      <p:sp>
        <p:nvSpPr>
          <p:cNvPr id="9" name="TextBox 8">
            <a:extLst>
              <a:ext uri="{FF2B5EF4-FFF2-40B4-BE49-F238E27FC236}">
                <a16:creationId xmlns:a16="http://schemas.microsoft.com/office/drawing/2014/main" id="{0670E741-BCD5-D522-2C85-D303A06A3489}"/>
              </a:ext>
            </a:extLst>
          </p:cNvPr>
          <p:cNvSpPr txBox="1"/>
          <p:nvPr/>
        </p:nvSpPr>
        <p:spPr>
          <a:xfrm>
            <a:off x="914394" y="3272730"/>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Affirmative: </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won</a:t>
            </a:r>
            <a:r>
              <a:rPr lang="en-ZA" sz="2000" b="1" dirty="0">
                <a:latin typeface="Roboto" panose="02000000000000000000" pitchFamily="2" charset="0"/>
                <a:ea typeface="Roboto" panose="02000000000000000000" pitchFamily="2" charset="0"/>
                <a:cs typeface="Roboto" panose="02000000000000000000" pitchFamily="2" charset="0"/>
              </a:rPr>
              <a:t> the lottery,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 travel </a:t>
            </a:r>
            <a:r>
              <a:rPr lang="en-ZA" sz="2000" b="1" dirty="0">
                <a:latin typeface="Roboto" panose="02000000000000000000" pitchFamily="2" charset="0"/>
                <a:ea typeface="Roboto" panose="02000000000000000000" pitchFamily="2" charset="0"/>
                <a:cs typeface="Roboto" panose="02000000000000000000" pitchFamily="2" charset="0"/>
              </a:rPr>
              <a:t>the world.</a:t>
            </a:r>
          </a:p>
        </p:txBody>
      </p:sp>
      <p:sp>
        <p:nvSpPr>
          <p:cNvPr id="13" name="TextBox 12">
            <a:extLst>
              <a:ext uri="{FF2B5EF4-FFF2-40B4-BE49-F238E27FC236}">
                <a16:creationId xmlns:a16="http://schemas.microsoft.com/office/drawing/2014/main" id="{C31119D0-C9AD-1434-DEA6-034329F2F5DE}"/>
              </a:ext>
            </a:extLst>
          </p:cNvPr>
          <p:cNvSpPr txBox="1"/>
          <p:nvPr/>
        </p:nvSpPr>
        <p:spPr>
          <a:xfrm>
            <a:off x="1112761" y="5045102"/>
            <a:ext cx="454922" cy="369332"/>
          </a:xfrm>
          <a:prstGeom prst="rect">
            <a:avLst/>
          </a:prstGeom>
          <a:noFill/>
          <a:ln>
            <a:noFill/>
          </a:ln>
        </p:spPr>
        <p:txBody>
          <a:bodyPr wrap="square" lIns="0" tIns="0" rIns="0" bIns="0" rtlCol="0">
            <a:spAutoFit/>
          </a:bodyPr>
          <a:lstStyle/>
          <a:p>
            <a:pPr algn="ctr"/>
            <a:r>
              <a:rPr lang="en-ZA" sz="2400" b="1" dirty="0">
                <a:solidFill>
                  <a:srgbClr val="F7862A"/>
                </a:solidFill>
                <a:latin typeface="Roboto" panose="02000000000000000000" pitchFamily="2" charset="0"/>
                <a:ea typeface="Roboto" panose="02000000000000000000" pitchFamily="2" charset="0"/>
                <a:cs typeface="Roboto" panose="02000000000000000000" pitchFamily="2" charset="0"/>
              </a:rPr>
              <a:t>If</a:t>
            </a:r>
          </a:p>
        </p:txBody>
      </p:sp>
      <p:sp>
        <p:nvSpPr>
          <p:cNvPr id="15" name="TextBox 14">
            <a:extLst>
              <a:ext uri="{FF2B5EF4-FFF2-40B4-BE49-F238E27FC236}">
                <a16:creationId xmlns:a16="http://schemas.microsoft.com/office/drawing/2014/main" id="{C2EC1A90-7C39-06AA-145E-31154A1BDE62}"/>
              </a:ext>
            </a:extLst>
          </p:cNvPr>
          <p:cNvSpPr txBox="1"/>
          <p:nvPr/>
        </p:nvSpPr>
        <p:spPr>
          <a:xfrm>
            <a:off x="1563499" y="5045102"/>
            <a:ext cx="413565" cy="369332"/>
          </a:xfrm>
          <a:prstGeom prst="rect">
            <a:avLst/>
          </a:prstGeom>
          <a:noFill/>
          <a:ln>
            <a:noFill/>
          </a:ln>
        </p:spPr>
        <p:txBody>
          <a:bodyPr wrap="square" lIns="0" tIns="0" rIns="0" bIns="0" rtlCol="0">
            <a:spAutoFit/>
          </a:bodyPr>
          <a:lstStyle/>
          <a:p>
            <a:pPr algn="ct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16" name="TextBox 15">
            <a:extLst>
              <a:ext uri="{FF2B5EF4-FFF2-40B4-BE49-F238E27FC236}">
                <a16:creationId xmlns:a16="http://schemas.microsoft.com/office/drawing/2014/main" id="{7CCB48CF-691E-EA86-79A2-D95A8E022F8B}"/>
              </a:ext>
            </a:extLst>
          </p:cNvPr>
          <p:cNvSpPr txBox="1"/>
          <p:nvPr/>
        </p:nvSpPr>
        <p:spPr>
          <a:xfrm>
            <a:off x="1844107" y="5045102"/>
            <a:ext cx="2169434"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past simple</a:t>
            </a: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18" name="TextBox 17">
            <a:extLst>
              <a:ext uri="{FF2B5EF4-FFF2-40B4-BE49-F238E27FC236}">
                <a16:creationId xmlns:a16="http://schemas.microsoft.com/office/drawing/2014/main" id="{8CE85689-383D-8764-EB27-0AF138326B12}"/>
              </a:ext>
            </a:extLst>
          </p:cNvPr>
          <p:cNvSpPr txBox="1"/>
          <p:nvPr/>
        </p:nvSpPr>
        <p:spPr>
          <a:xfrm>
            <a:off x="3909610" y="5045102"/>
            <a:ext cx="2341841"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would/wouldn’t</a:t>
            </a:r>
          </a:p>
        </p:txBody>
      </p:sp>
      <p:sp>
        <p:nvSpPr>
          <p:cNvPr id="19" name="TextBox 18">
            <a:extLst>
              <a:ext uri="{FF2B5EF4-FFF2-40B4-BE49-F238E27FC236}">
                <a16:creationId xmlns:a16="http://schemas.microsoft.com/office/drawing/2014/main" id="{5C10103B-AAD4-702E-7E3F-B1E19984B075}"/>
              </a:ext>
            </a:extLst>
          </p:cNvPr>
          <p:cNvSpPr txBox="1"/>
          <p:nvPr/>
        </p:nvSpPr>
        <p:spPr>
          <a:xfrm>
            <a:off x="6289901" y="5045102"/>
            <a:ext cx="375968" cy="369332"/>
          </a:xfrm>
          <a:prstGeom prst="rect">
            <a:avLst/>
          </a:prstGeom>
          <a:noFill/>
          <a:ln>
            <a:noFill/>
          </a:ln>
        </p:spPr>
        <p:txBody>
          <a:bodyPr wrap="square" lIns="0" tIns="0" rIns="0" bIns="0" rtlCol="0">
            <a:spAutoFit/>
          </a:bodyPr>
          <a:lstStyle/>
          <a:p>
            <a:pPr algn="ctr"/>
            <a:r>
              <a:rPr lang="en-ZA" sz="2400" b="1" dirty="0">
                <a:latin typeface="Roboto" panose="02000000000000000000" pitchFamily="2" charset="0"/>
                <a:ea typeface="Roboto" panose="02000000000000000000" pitchFamily="2" charset="0"/>
                <a:cs typeface="Roboto" panose="02000000000000000000" pitchFamily="2" charset="0"/>
              </a:rPr>
              <a:t>+</a:t>
            </a:r>
          </a:p>
        </p:txBody>
      </p:sp>
      <p:sp>
        <p:nvSpPr>
          <p:cNvPr id="20" name="TextBox 19">
            <a:extLst>
              <a:ext uri="{FF2B5EF4-FFF2-40B4-BE49-F238E27FC236}">
                <a16:creationId xmlns:a16="http://schemas.microsoft.com/office/drawing/2014/main" id="{ECCEA1F8-F11D-364C-795A-A1654E4AB0DB}"/>
              </a:ext>
            </a:extLst>
          </p:cNvPr>
          <p:cNvSpPr txBox="1"/>
          <p:nvPr/>
        </p:nvSpPr>
        <p:spPr>
          <a:xfrm>
            <a:off x="6723049" y="5045102"/>
            <a:ext cx="1347048" cy="369332"/>
          </a:xfrm>
          <a:prstGeom prst="rect">
            <a:avLst/>
          </a:prstGeom>
          <a:noFill/>
          <a:ln>
            <a:noFill/>
          </a:ln>
        </p:spPr>
        <p:txBody>
          <a:bodyPr wrap="square" lIns="0" tIns="0" rIns="0" bIns="0" rtlCol="0">
            <a:spAutoFit/>
          </a:bodyPr>
          <a:lstStyle/>
          <a:p>
            <a:pPr algn="ctr"/>
            <a:r>
              <a:rPr lang="en-ZA" sz="2400" b="1" dirty="0">
                <a:solidFill>
                  <a:srgbClr val="F25A25"/>
                </a:solidFill>
                <a:latin typeface="Roboto" panose="02000000000000000000" pitchFamily="2" charset="0"/>
                <a:ea typeface="Roboto" panose="02000000000000000000" pitchFamily="2" charset="0"/>
                <a:cs typeface="Roboto" panose="02000000000000000000" pitchFamily="2" charset="0"/>
              </a:rPr>
              <a:t>infinitive</a:t>
            </a:r>
            <a:endParaRPr lang="en-ZA" sz="2400" b="1" dirty="0">
              <a:solidFill>
                <a:srgbClr val="007BB3"/>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1B9E0261-6293-CF64-00AE-D247F57A95B3}"/>
              </a:ext>
            </a:extLst>
          </p:cNvPr>
          <p:cNvSpPr/>
          <p:nvPr/>
        </p:nvSpPr>
        <p:spPr>
          <a:xfrm>
            <a:off x="914394" y="4899729"/>
            <a:ext cx="7305663" cy="688622"/>
          </a:xfrm>
          <a:prstGeom prst="rect">
            <a:avLst/>
          </a:prstGeom>
          <a:no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T" dirty="0"/>
              <a:t>   </a:t>
            </a:r>
          </a:p>
        </p:txBody>
      </p:sp>
      <p:sp>
        <p:nvSpPr>
          <p:cNvPr id="25" name="Title 5">
            <a:extLst>
              <a:ext uri="{FF2B5EF4-FFF2-40B4-BE49-F238E27FC236}">
                <a16:creationId xmlns:a16="http://schemas.microsoft.com/office/drawing/2014/main" id="{EF5694DC-14F4-84C2-63A1-6AF84CD335A6}"/>
              </a:ext>
            </a:extLst>
          </p:cNvPr>
          <p:cNvSpPr txBox="1">
            <a:spLocks/>
          </p:cNvSpPr>
          <p:nvPr/>
        </p:nvSpPr>
        <p:spPr>
          <a:xfrm>
            <a:off x="-4774" y="0"/>
            <a:ext cx="9148774" cy="969423"/>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Second Conditional: Use and Structure</a:t>
            </a:r>
          </a:p>
        </p:txBody>
      </p:sp>
      <p:sp>
        <p:nvSpPr>
          <p:cNvPr id="3" name="TextBox 2">
            <a:extLst>
              <a:ext uri="{FF2B5EF4-FFF2-40B4-BE49-F238E27FC236}">
                <a16:creationId xmlns:a16="http://schemas.microsoft.com/office/drawing/2014/main" id="{6911F8DA-3073-0B44-EC46-B2E7E8A5AE6B}"/>
              </a:ext>
            </a:extLst>
          </p:cNvPr>
          <p:cNvSpPr txBox="1"/>
          <p:nvPr/>
        </p:nvSpPr>
        <p:spPr>
          <a:xfrm>
            <a:off x="914394" y="4022745"/>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Negative: </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didn’t have</a:t>
            </a:r>
            <a:r>
              <a:rPr lang="en-ZA" sz="2000" b="1" dirty="0">
                <a:latin typeface="Roboto" panose="02000000000000000000" pitchFamily="2" charset="0"/>
                <a:ea typeface="Roboto" panose="02000000000000000000" pitchFamily="2" charset="0"/>
                <a:cs typeface="Roboto" panose="02000000000000000000" pitchFamily="2" charset="0"/>
              </a:rPr>
              <a:t> to work,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get </a:t>
            </a:r>
            <a:r>
              <a:rPr lang="en-ZA" sz="2000" b="1" dirty="0">
                <a:latin typeface="Roboto" panose="02000000000000000000" pitchFamily="2" charset="0"/>
                <a:ea typeface="Roboto" panose="02000000000000000000" pitchFamily="2" charset="0"/>
                <a:cs typeface="Roboto" panose="02000000000000000000" pitchFamily="2" charset="0"/>
              </a:rPr>
              <a:t>up</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 </a:t>
            </a:r>
            <a:r>
              <a:rPr lang="en-ZA" sz="2000" b="1" dirty="0">
                <a:latin typeface="Roboto" panose="02000000000000000000" pitchFamily="2" charset="0"/>
                <a:ea typeface="Roboto" panose="02000000000000000000" pitchFamily="2" charset="0"/>
                <a:cs typeface="Roboto" panose="02000000000000000000" pitchFamily="2" charset="0"/>
              </a:rPr>
              <a:t>so early.</a:t>
            </a:r>
          </a:p>
        </p:txBody>
      </p:sp>
    </p:spTree>
    <p:extLst>
      <p:ext uri="{BB962C8B-B14F-4D97-AF65-F5344CB8AC3E}">
        <p14:creationId xmlns:p14="http://schemas.microsoft.com/office/powerpoint/2010/main" val="29178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P spid="15" grpId="0"/>
      <p:bldP spid="16" grpId="0"/>
      <p:bldP spid="18" grpId="0"/>
      <p:bldP spid="19" grpId="0"/>
      <p:bldP spid="20" grpId="0"/>
      <p:bldP spid="21"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3600986"/>
          </a:xfrm>
          <a:prstGeom prst="rect">
            <a:avLst/>
          </a:prstGeom>
          <a:noFill/>
          <a:ln>
            <a:noFill/>
          </a:ln>
        </p:spPr>
        <p:txBody>
          <a:bodyPr wrap="square" lIns="0" tIns="0" rIns="0" bIns="0" rtlCol="0">
            <a:spAutoFit/>
          </a:bodyPr>
          <a:lstStyle/>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 </a:t>
            </a:r>
            <a:r>
              <a:rPr lang="en-ZA" dirty="0">
                <a:latin typeface="Roboto" panose="02000000000000000000" pitchFamily="2" charset="0"/>
                <a:ea typeface="Roboto" panose="02000000000000000000" pitchFamily="2" charset="0"/>
                <a:cs typeface="Roboto" panose="02000000000000000000" pitchFamily="2" charset="0"/>
              </a:rPr>
              <a:t>What happened to your leg, Chris?</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Well, yesterday I was in a rush going down the stairs in my house. I forgot I'd mopped the floor, so I slipped and fell!</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Oh! I’m sorry to hear that! Does it hurt?</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Chris:</a:t>
            </a:r>
            <a:r>
              <a:rPr lang="en-ZA" dirty="0">
                <a:latin typeface="Roboto" panose="02000000000000000000" pitchFamily="2" charset="0"/>
                <a:ea typeface="Roboto" panose="02000000000000000000" pitchFamily="2" charset="0"/>
                <a:cs typeface="Roboto" panose="02000000000000000000" pitchFamily="2" charset="0"/>
              </a:rPr>
              <a:t> Yes, a bit. 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 been </a:t>
            </a:r>
            <a:r>
              <a:rPr lang="en-ZA" dirty="0">
                <a:latin typeface="Roboto" panose="02000000000000000000" pitchFamily="2" charset="0"/>
                <a:ea typeface="Roboto" panose="02000000000000000000" pitchFamily="2" charset="0"/>
                <a:cs typeface="Roboto" panose="02000000000000000000" pitchFamily="2" charset="0"/>
              </a:rPr>
              <a:t>so anxious about having the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house perfectly clean,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have injured </a:t>
            </a:r>
            <a:r>
              <a:rPr lang="en-ZA" dirty="0">
                <a:latin typeface="Roboto" panose="02000000000000000000" pitchFamily="2" charset="0"/>
                <a:ea typeface="Roboto" panose="02000000000000000000" pitchFamily="2" charset="0"/>
                <a:cs typeface="Roboto" panose="02000000000000000000" pitchFamily="2" charset="0"/>
              </a:rPr>
              <a:t>my leg.</a:t>
            </a:r>
          </a:p>
          <a:p>
            <a:endParaRPr lang="en-ZA" dirty="0">
              <a:latin typeface="Roboto" panose="02000000000000000000" pitchFamily="2" charset="0"/>
              <a:ea typeface="Roboto" panose="02000000000000000000" pitchFamily="2" charset="0"/>
              <a:cs typeface="Roboto" panose="02000000000000000000" pitchFamily="2" charset="0"/>
            </a:endParaRPr>
          </a:p>
          <a:p>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Robin:</a:t>
            </a:r>
            <a:r>
              <a:rPr lang="en-ZA" dirty="0">
                <a:latin typeface="Roboto" panose="02000000000000000000" pitchFamily="2" charset="0"/>
                <a:ea typeface="Roboto" panose="02000000000000000000" pitchFamily="2" charset="0"/>
                <a:cs typeface="Roboto" panose="02000000000000000000" pitchFamily="2" charset="0"/>
              </a:rPr>
              <a:t> Yeah, sometimes we get too stressed. I also fell two months ago trying to get to work on time. If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 rushed </a:t>
            </a:r>
            <a:r>
              <a:rPr lang="en-ZA" dirty="0">
                <a:latin typeface="Roboto" panose="02000000000000000000" pitchFamily="2" charset="0"/>
                <a:ea typeface="Roboto" panose="02000000000000000000" pitchFamily="2" charset="0"/>
                <a:cs typeface="Roboto" panose="02000000000000000000" pitchFamily="2" charset="0"/>
              </a:rPr>
              <a:t>so much, nothing </a:t>
            </a:r>
            <a:br>
              <a:rPr lang="en-ZA" dirty="0">
                <a:latin typeface="Roboto" panose="02000000000000000000" pitchFamily="2" charset="0"/>
                <a:ea typeface="Roboto" panose="02000000000000000000" pitchFamily="2" charset="0"/>
                <a:cs typeface="Roboto" panose="02000000000000000000" pitchFamily="2" charset="0"/>
              </a:rPr>
            </a:b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happened</a:t>
            </a:r>
            <a:r>
              <a:rPr lang="en-ZA" dirty="0">
                <a:latin typeface="Roboto" panose="02000000000000000000" pitchFamily="2" charset="0"/>
                <a:ea typeface="Roboto" panose="02000000000000000000" pitchFamily="2" charset="0"/>
                <a:cs typeface="Roboto" panose="02000000000000000000" pitchFamily="2" charset="0"/>
              </a:rPr>
              <a:t>.</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Use the third conditional to complete</a:t>
            </a:r>
            <a:br>
              <a:rPr lang="en-GB" sz="2800" dirty="0"/>
            </a:br>
            <a:r>
              <a:rPr lang="en-GB" sz="2800" dirty="0"/>
              <a:t>the conversation.</a:t>
            </a:r>
          </a:p>
        </p:txBody>
      </p:sp>
      <p:sp>
        <p:nvSpPr>
          <p:cNvPr id="5" name="Text Box">
            <a:extLst>
              <a:ext uri="{FF2B5EF4-FFF2-40B4-BE49-F238E27FC236}">
                <a16:creationId xmlns:a16="http://schemas.microsoft.com/office/drawing/2014/main" id="{9360906D-6E46-4F1C-9D23-DA3B21D9C760}"/>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085304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F4EBE97-F742-2514-E500-59D747A8A10F}"/>
              </a:ext>
            </a:extLst>
          </p:cNvPr>
          <p:cNvSpPr txBox="1">
            <a:spLocks/>
          </p:cNvSpPr>
          <p:nvPr/>
        </p:nvSpPr>
        <p:spPr>
          <a:xfrm>
            <a:off x="0" y="0"/>
            <a:ext cx="9144000"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Speaking Practice</a:t>
            </a:r>
          </a:p>
        </p:txBody>
      </p:sp>
      <p:sp>
        <p:nvSpPr>
          <p:cNvPr id="4" name="Text Box">
            <a:extLst>
              <a:ext uri="{FF2B5EF4-FFF2-40B4-BE49-F238E27FC236}">
                <a16:creationId xmlns:a16="http://schemas.microsoft.com/office/drawing/2014/main" id="{3B7F6B20-C7C5-354A-4A65-BE2E8C55F75A}"/>
              </a:ext>
            </a:extLst>
          </p:cNvPr>
          <p:cNvSpPr/>
          <p:nvPr/>
        </p:nvSpPr>
        <p:spPr>
          <a:xfrm>
            <a:off x="923945" y="2562861"/>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had chosen a different career?</a:t>
            </a:r>
          </a:p>
        </p:txBody>
      </p:sp>
      <p:sp>
        <p:nvSpPr>
          <p:cNvPr id="5" name="TextBox 4">
            <a:extLst>
              <a:ext uri="{FF2B5EF4-FFF2-40B4-BE49-F238E27FC236}">
                <a16:creationId xmlns:a16="http://schemas.microsoft.com/office/drawing/2014/main" id="{8DB934D3-FCF6-4F50-95EC-7E8AB35F34F4}"/>
              </a:ext>
            </a:extLst>
          </p:cNvPr>
          <p:cNvSpPr txBox="1"/>
          <p:nvPr/>
        </p:nvSpPr>
        <p:spPr>
          <a:xfrm>
            <a:off x="914394" y="1788705"/>
            <a:ext cx="7305664"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What would have happened…</a:t>
            </a:r>
          </a:p>
        </p:txBody>
      </p:sp>
      <p:sp>
        <p:nvSpPr>
          <p:cNvPr id="6" name="Text Box">
            <a:extLst>
              <a:ext uri="{FF2B5EF4-FFF2-40B4-BE49-F238E27FC236}">
                <a16:creationId xmlns:a16="http://schemas.microsoft.com/office/drawing/2014/main" id="{11F8804C-021F-DCB3-B106-059E6CAE057E}"/>
              </a:ext>
            </a:extLst>
          </p:cNvPr>
          <p:cNvSpPr/>
          <p:nvPr/>
        </p:nvSpPr>
        <p:spPr>
          <a:xfrm>
            <a:off x="923945" y="3591561"/>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had moved to a different country?</a:t>
            </a:r>
          </a:p>
        </p:txBody>
      </p:sp>
      <p:sp>
        <p:nvSpPr>
          <p:cNvPr id="7" name="Text Box">
            <a:extLst>
              <a:ext uri="{FF2B5EF4-FFF2-40B4-BE49-F238E27FC236}">
                <a16:creationId xmlns:a16="http://schemas.microsoft.com/office/drawing/2014/main" id="{81F5ACFC-C2BA-3DCC-337E-BADF5FCF66E5}"/>
              </a:ext>
            </a:extLst>
          </p:cNvPr>
          <p:cNvSpPr/>
          <p:nvPr/>
        </p:nvSpPr>
        <p:spPr>
          <a:xfrm>
            <a:off x="923945" y="4589675"/>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if you had had more siblings?</a:t>
            </a:r>
          </a:p>
        </p:txBody>
      </p:sp>
    </p:spTree>
    <p:extLst>
      <p:ext uri="{BB962C8B-B14F-4D97-AF65-F5344CB8AC3E}">
        <p14:creationId xmlns:p14="http://schemas.microsoft.com/office/powerpoint/2010/main" val="39709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decel="5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de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id="{01A0D684-6BBC-A2F1-E14B-E7347DE74511}"/>
              </a:ext>
            </a:extLst>
          </p:cNvPr>
          <p:cNvSpPr/>
          <p:nvPr/>
        </p:nvSpPr>
        <p:spPr bwMode="auto">
          <a:xfrm>
            <a:off x="457198" y="457200"/>
            <a:ext cx="8220075" cy="5938839"/>
          </a:xfrm>
          <a:prstGeom prst="roundRect">
            <a:avLst>
              <a:gd name="adj" fmla="val 0"/>
            </a:avLst>
          </a:prstGeom>
          <a:solidFill>
            <a:schemeClr val="bg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algn="ctr"/>
            <a:endParaRPr lang="en-GB" sz="2400" b="1" i="0" u="none" strike="noStrike" dirty="0">
              <a:solidFill>
                <a:schemeClr val="bg1"/>
              </a:solidFill>
              <a:effectLst/>
              <a:latin typeface="Roboto" panose="02000000000000000000" pitchFamily="2" charset="0"/>
              <a:ea typeface="Roboto" panose="02000000000000000000" pitchFamily="2" charset="0"/>
            </a:endParaRPr>
          </a:p>
        </p:txBody>
      </p:sp>
      <p:sp>
        <p:nvSpPr>
          <p:cNvPr id="4" name="Title 5">
            <a:extLst>
              <a:ext uri="{FF2B5EF4-FFF2-40B4-BE49-F238E27FC236}">
                <a16:creationId xmlns:a16="http://schemas.microsoft.com/office/drawing/2014/main" id="{C5615731-FAED-5697-3A25-8D56BCEC7E00}"/>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What’s the difference between the second</a:t>
            </a:r>
            <a:br>
              <a:rPr lang="en-GB" sz="2800" dirty="0"/>
            </a:br>
            <a:r>
              <a:rPr lang="en-GB" sz="2800" dirty="0"/>
              <a:t>and the third conditional?</a:t>
            </a:r>
          </a:p>
        </p:txBody>
      </p:sp>
      <p:graphicFrame>
        <p:nvGraphicFramePr>
          <p:cNvPr id="5" name="Table 5">
            <a:extLst>
              <a:ext uri="{FF2B5EF4-FFF2-40B4-BE49-F238E27FC236}">
                <a16:creationId xmlns:a16="http://schemas.microsoft.com/office/drawing/2014/main" id="{EE1C735C-5CC6-4918-881E-F9BC67B6A7D4}"/>
              </a:ext>
            </a:extLst>
          </p:cNvPr>
          <p:cNvGraphicFramePr>
            <a:graphicFrameLocks noGrp="1"/>
          </p:cNvGraphicFramePr>
          <p:nvPr>
            <p:extLst>
              <p:ext uri="{D42A27DB-BD31-4B8C-83A1-F6EECF244321}">
                <p14:modId xmlns:p14="http://schemas.microsoft.com/office/powerpoint/2010/main" val="2136795502"/>
              </p:ext>
            </p:extLst>
          </p:nvPr>
        </p:nvGraphicFramePr>
        <p:xfrm>
          <a:off x="957262" y="1920283"/>
          <a:ext cx="7229476" cy="3782556"/>
        </p:xfrm>
        <a:graphic>
          <a:graphicData uri="http://schemas.openxmlformats.org/drawingml/2006/table">
            <a:tbl>
              <a:tblPr firstRow="1" bandRow="1">
                <a:tableStyleId>{5C22544A-7EE6-4342-B048-85BDC9FD1C3A}</a:tableStyleId>
              </a:tblPr>
              <a:tblGrid>
                <a:gridCol w="3614738">
                  <a:extLst>
                    <a:ext uri="{9D8B030D-6E8A-4147-A177-3AD203B41FA5}">
                      <a16:colId xmlns:a16="http://schemas.microsoft.com/office/drawing/2014/main" val="1361730961"/>
                    </a:ext>
                  </a:extLst>
                </a:gridCol>
                <a:gridCol w="3614738">
                  <a:extLst>
                    <a:ext uri="{9D8B030D-6E8A-4147-A177-3AD203B41FA5}">
                      <a16:colId xmlns:a16="http://schemas.microsoft.com/office/drawing/2014/main" val="1221882477"/>
                    </a:ext>
                  </a:extLst>
                </a:gridCol>
              </a:tblGrid>
              <a:tr h="775097">
                <a:tc>
                  <a:txBody>
                    <a:bodyPr/>
                    <a:lstStyle/>
                    <a:p>
                      <a:pPr algn="ctr"/>
                      <a:endParaRPr lang="en-ZA" sz="18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rgbClr val="FBB790"/>
                    </a:solidFill>
                  </a:tcPr>
                </a:tc>
                <a:tc>
                  <a:txBody>
                    <a:bodyPr/>
                    <a:lstStyle/>
                    <a:p>
                      <a:pPr algn="ctr"/>
                      <a:endParaRPr lang="en-ZA" sz="18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rgbClr val="FBB790"/>
                    </a:solidFill>
                  </a:tcPr>
                </a:tc>
                <a:extLst>
                  <a:ext uri="{0D108BD9-81ED-4DB2-BD59-A6C34878D82A}">
                    <a16:rowId xmlns:a16="http://schemas.microsoft.com/office/drawing/2014/main" val="4133931876"/>
                  </a:ext>
                </a:extLst>
              </a:tr>
              <a:tr h="1152001">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10656547"/>
                  </a:ext>
                </a:extLst>
              </a:tr>
              <a:tr h="1080361">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69293963"/>
                  </a:ext>
                </a:extLst>
              </a:tr>
              <a:tr h="775097">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tc>
                  <a:txBody>
                    <a:bodyPr/>
                    <a:lstStyle/>
                    <a:p>
                      <a:pPr algn="ctr"/>
                      <a:endParaRPr lang="en-PT" dirty="0">
                        <a:solidFill>
                          <a:schemeClr val="tx1"/>
                        </a:solidFill>
                      </a:endParaRPr>
                    </a:p>
                  </a:txBody>
                  <a:tcPr>
                    <a:lnL w="19050" cap="flat" cmpd="sng" algn="ctr">
                      <a:solidFill>
                        <a:srgbClr val="F25A25"/>
                      </a:solidFill>
                      <a:prstDash val="solid"/>
                      <a:round/>
                      <a:headEnd type="none" w="med" len="med"/>
                      <a:tailEnd type="none" w="med" len="med"/>
                    </a:lnL>
                    <a:lnR w="19050" cap="flat" cmpd="sng" algn="ctr">
                      <a:solidFill>
                        <a:srgbClr val="F25A25"/>
                      </a:solidFill>
                      <a:prstDash val="solid"/>
                      <a:round/>
                      <a:headEnd type="none" w="med" len="med"/>
                      <a:tailEnd type="none" w="med" len="med"/>
                    </a:lnR>
                    <a:lnT w="19050" cap="flat" cmpd="sng" algn="ctr">
                      <a:solidFill>
                        <a:srgbClr val="F25A25"/>
                      </a:solidFill>
                      <a:prstDash val="solid"/>
                      <a:round/>
                      <a:headEnd type="none" w="med" len="med"/>
                      <a:tailEnd type="none" w="med" len="med"/>
                    </a:lnT>
                    <a:lnB w="19050" cap="flat" cmpd="sng" algn="ctr">
                      <a:solidFill>
                        <a:srgbClr val="F25A2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40111182"/>
                  </a:ext>
                </a:extLst>
              </a:tr>
            </a:tbl>
          </a:graphicData>
        </a:graphic>
      </p:graphicFrame>
      <p:sp>
        <p:nvSpPr>
          <p:cNvPr id="8" name="TextBox 7">
            <a:extLst>
              <a:ext uri="{FF2B5EF4-FFF2-40B4-BE49-F238E27FC236}">
                <a16:creationId xmlns:a16="http://schemas.microsoft.com/office/drawing/2014/main" id="{B06648BB-83E7-A217-54E2-811222C7C6EE}"/>
              </a:ext>
            </a:extLst>
          </p:cNvPr>
          <p:cNvSpPr txBox="1"/>
          <p:nvPr/>
        </p:nvSpPr>
        <p:spPr>
          <a:xfrm>
            <a:off x="957262" y="2153377"/>
            <a:ext cx="3614738"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Second Conditional</a:t>
            </a:r>
          </a:p>
        </p:txBody>
      </p:sp>
      <p:sp>
        <p:nvSpPr>
          <p:cNvPr id="9" name="TextBox 8">
            <a:extLst>
              <a:ext uri="{FF2B5EF4-FFF2-40B4-BE49-F238E27FC236}">
                <a16:creationId xmlns:a16="http://schemas.microsoft.com/office/drawing/2014/main" id="{7C571AE5-7361-EA80-B54E-41409A5F6874}"/>
              </a:ext>
            </a:extLst>
          </p:cNvPr>
          <p:cNvSpPr txBox="1"/>
          <p:nvPr/>
        </p:nvSpPr>
        <p:spPr>
          <a:xfrm>
            <a:off x="4567235" y="2153377"/>
            <a:ext cx="3614738"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Third Conditional</a:t>
            </a:r>
          </a:p>
        </p:txBody>
      </p:sp>
      <p:sp>
        <p:nvSpPr>
          <p:cNvPr id="10" name="TextBox 9">
            <a:extLst>
              <a:ext uri="{FF2B5EF4-FFF2-40B4-BE49-F238E27FC236}">
                <a16:creationId xmlns:a16="http://schemas.microsoft.com/office/drawing/2014/main" id="{B0038DFD-5589-44EB-E6AD-D90D419D0354}"/>
              </a:ext>
            </a:extLst>
          </p:cNvPr>
          <p:cNvSpPr txBox="1"/>
          <p:nvPr/>
        </p:nvSpPr>
        <p:spPr>
          <a:xfrm>
            <a:off x="1197771" y="2976991"/>
            <a:ext cx="3286125" cy="584775"/>
          </a:xfrm>
          <a:prstGeom prst="rect">
            <a:avLst/>
          </a:prstGeom>
          <a:noFill/>
          <a:ln>
            <a:noFill/>
          </a:ln>
        </p:spPr>
        <p:txBody>
          <a:bodyPr wrap="square" lIns="0" tIns="0" rIns="0" bIns="0" rtlCol="0">
            <a:spAutoFit/>
          </a:bodyPr>
          <a:lstStyle/>
          <a:p>
            <a:r>
              <a:rPr lang="en-ZA" sz="19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1900" dirty="0">
                <a:latin typeface="Roboto" panose="02000000000000000000" pitchFamily="2" charset="0"/>
                <a:ea typeface="Roboto" panose="02000000000000000000" pitchFamily="2" charset="0"/>
                <a:cs typeface="Roboto" panose="02000000000000000000" pitchFamily="2" charset="0"/>
              </a:rPr>
              <a:t> she </a:t>
            </a:r>
            <a:r>
              <a:rPr lang="en-ZA" sz="1900" b="1" dirty="0">
                <a:solidFill>
                  <a:srgbClr val="F25A25"/>
                </a:solidFill>
                <a:latin typeface="Roboto" panose="02000000000000000000" pitchFamily="2" charset="0"/>
                <a:ea typeface="Roboto" panose="02000000000000000000" pitchFamily="2" charset="0"/>
                <a:cs typeface="Roboto" panose="02000000000000000000" pitchFamily="2" charset="0"/>
              </a:rPr>
              <a:t>studied</a:t>
            </a:r>
            <a:r>
              <a:rPr lang="en-ZA" sz="1900" dirty="0">
                <a:latin typeface="Roboto" panose="02000000000000000000" pitchFamily="2" charset="0"/>
                <a:ea typeface="Roboto" panose="02000000000000000000" pitchFamily="2" charset="0"/>
                <a:cs typeface="Roboto" panose="02000000000000000000" pitchFamily="2" charset="0"/>
              </a:rPr>
              <a:t> more, she </a:t>
            </a:r>
            <a:r>
              <a:rPr lang="en-ZA" sz="1900" b="1" dirty="0">
                <a:solidFill>
                  <a:srgbClr val="F25A25"/>
                </a:solidFill>
                <a:latin typeface="Roboto" panose="02000000000000000000" pitchFamily="2" charset="0"/>
                <a:ea typeface="Roboto" panose="02000000000000000000" pitchFamily="2" charset="0"/>
                <a:cs typeface="Roboto" panose="02000000000000000000" pitchFamily="2" charset="0"/>
              </a:rPr>
              <a:t>would pass</a:t>
            </a:r>
            <a:r>
              <a:rPr lang="en-ZA" sz="1900" dirty="0">
                <a:latin typeface="Roboto" panose="02000000000000000000" pitchFamily="2" charset="0"/>
                <a:ea typeface="Roboto" panose="02000000000000000000" pitchFamily="2" charset="0"/>
                <a:cs typeface="Roboto" panose="02000000000000000000" pitchFamily="2" charset="0"/>
              </a:rPr>
              <a:t> the exam.</a:t>
            </a:r>
          </a:p>
        </p:txBody>
      </p:sp>
      <p:sp>
        <p:nvSpPr>
          <p:cNvPr id="11" name="TextBox 10">
            <a:extLst>
              <a:ext uri="{FF2B5EF4-FFF2-40B4-BE49-F238E27FC236}">
                <a16:creationId xmlns:a16="http://schemas.microsoft.com/office/drawing/2014/main" id="{D0FDC6D0-3652-C21E-1239-EB749ED6E4BE}"/>
              </a:ext>
            </a:extLst>
          </p:cNvPr>
          <p:cNvSpPr txBox="1"/>
          <p:nvPr/>
        </p:nvSpPr>
        <p:spPr>
          <a:xfrm>
            <a:off x="4841418" y="2976990"/>
            <a:ext cx="3286125" cy="584775"/>
          </a:xfrm>
          <a:prstGeom prst="rect">
            <a:avLst/>
          </a:prstGeom>
          <a:noFill/>
          <a:ln>
            <a:noFill/>
          </a:ln>
        </p:spPr>
        <p:txBody>
          <a:bodyPr wrap="square" lIns="0" tIns="0" rIns="0" bIns="0" rtlCol="0">
            <a:spAutoFit/>
          </a:bodyPr>
          <a:lstStyle/>
          <a:p>
            <a:r>
              <a:rPr lang="en-ZA" sz="19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1900" dirty="0">
                <a:latin typeface="Roboto" panose="02000000000000000000" pitchFamily="2" charset="0"/>
                <a:ea typeface="Roboto" panose="02000000000000000000" pitchFamily="2" charset="0"/>
                <a:cs typeface="Roboto" panose="02000000000000000000" pitchFamily="2" charset="0"/>
              </a:rPr>
              <a:t> she </a:t>
            </a:r>
            <a:r>
              <a:rPr lang="en-ZA" sz="1900" b="1" dirty="0">
                <a:solidFill>
                  <a:srgbClr val="F25A25"/>
                </a:solidFill>
                <a:latin typeface="Roboto" panose="02000000000000000000" pitchFamily="2" charset="0"/>
                <a:ea typeface="Roboto" panose="02000000000000000000" pitchFamily="2" charset="0"/>
                <a:cs typeface="Roboto" panose="02000000000000000000" pitchFamily="2" charset="0"/>
              </a:rPr>
              <a:t>had</a:t>
            </a:r>
            <a:r>
              <a:rPr lang="en-ZA" sz="1900" dirty="0">
                <a:latin typeface="Roboto" panose="02000000000000000000" pitchFamily="2" charset="0"/>
                <a:ea typeface="Roboto" panose="02000000000000000000" pitchFamily="2" charset="0"/>
                <a:cs typeface="Roboto" panose="02000000000000000000" pitchFamily="2" charset="0"/>
              </a:rPr>
              <a:t> </a:t>
            </a:r>
            <a:r>
              <a:rPr lang="en-ZA" sz="1900" b="1" dirty="0">
                <a:solidFill>
                  <a:srgbClr val="F25A25"/>
                </a:solidFill>
                <a:latin typeface="Roboto" panose="02000000000000000000" pitchFamily="2" charset="0"/>
                <a:ea typeface="Roboto" panose="02000000000000000000" pitchFamily="2" charset="0"/>
                <a:cs typeface="Roboto" panose="02000000000000000000" pitchFamily="2" charset="0"/>
              </a:rPr>
              <a:t>studied</a:t>
            </a:r>
            <a:r>
              <a:rPr lang="en-ZA" sz="1900" dirty="0">
                <a:latin typeface="Roboto" panose="02000000000000000000" pitchFamily="2" charset="0"/>
                <a:ea typeface="Roboto" panose="02000000000000000000" pitchFamily="2" charset="0"/>
                <a:cs typeface="Roboto" panose="02000000000000000000" pitchFamily="2" charset="0"/>
              </a:rPr>
              <a:t> more, she </a:t>
            </a:r>
            <a:r>
              <a:rPr lang="en-ZA" sz="1900" b="1" dirty="0">
                <a:solidFill>
                  <a:srgbClr val="F25A25"/>
                </a:solidFill>
                <a:latin typeface="Roboto" panose="02000000000000000000" pitchFamily="2" charset="0"/>
                <a:ea typeface="Roboto" panose="02000000000000000000" pitchFamily="2" charset="0"/>
                <a:cs typeface="Roboto" panose="02000000000000000000" pitchFamily="2" charset="0"/>
              </a:rPr>
              <a:t>would have passed </a:t>
            </a:r>
            <a:r>
              <a:rPr lang="en-ZA" sz="1900" dirty="0">
                <a:latin typeface="Roboto" panose="02000000000000000000" pitchFamily="2" charset="0"/>
                <a:ea typeface="Roboto" panose="02000000000000000000" pitchFamily="2" charset="0"/>
                <a:cs typeface="Roboto" panose="02000000000000000000" pitchFamily="2" charset="0"/>
              </a:rPr>
              <a:t>the exam.</a:t>
            </a:r>
          </a:p>
        </p:txBody>
      </p:sp>
      <p:sp>
        <p:nvSpPr>
          <p:cNvPr id="12" name="TextBox 11">
            <a:extLst>
              <a:ext uri="{FF2B5EF4-FFF2-40B4-BE49-F238E27FC236}">
                <a16:creationId xmlns:a16="http://schemas.microsoft.com/office/drawing/2014/main" id="{5DBFE5A2-2A0F-6298-1B2F-886DB9044F6A}"/>
              </a:ext>
            </a:extLst>
          </p:cNvPr>
          <p:cNvSpPr txBox="1"/>
          <p:nvPr/>
        </p:nvSpPr>
        <p:spPr>
          <a:xfrm>
            <a:off x="1197771" y="3945613"/>
            <a:ext cx="3286125" cy="877163"/>
          </a:xfrm>
          <a:prstGeom prst="rect">
            <a:avLst/>
          </a:prstGeom>
          <a:noFill/>
          <a:ln>
            <a:noFill/>
          </a:ln>
        </p:spPr>
        <p:txBody>
          <a:bodyPr wrap="square" lIns="0" tIns="0" rIns="0" bIns="0" rtlCol="0">
            <a:spAutoFit/>
          </a:bodyPr>
          <a:lstStyle/>
          <a:p>
            <a:r>
              <a:rPr lang="en-ZA" sz="1900" dirty="0">
                <a:latin typeface="Roboto" panose="02000000000000000000" pitchFamily="2" charset="0"/>
                <a:ea typeface="Roboto" panose="02000000000000000000" pitchFamily="2" charset="0"/>
                <a:cs typeface="Roboto" panose="02000000000000000000" pitchFamily="2" charset="0"/>
              </a:rPr>
              <a:t>hypothetical situations </a:t>
            </a:r>
            <a:br>
              <a:rPr lang="en-ZA" sz="1900" dirty="0">
                <a:latin typeface="Roboto" panose="02000000000000000000" pitchFamily="2" charset="0"/>
                <a:ea typeface="Roboto" panose="02000000000000000000" pitchFamily="2" charset="0"/>
                <a:cs typeface="Roboto" panose="02000000000000000000" pitchFamily="2" charset="0"/>
              </a:rPr>
            </a:br>
            <a:r>
              <a:rPr lang="en-ZA" sz="1900" dirty="0">
                <a:latin typeface="Roboto" panose="02000000000000000000" pitchFamily="2" charset="0"/>
                <a:ea typeface="Roboto" panose="02000000000000000000" pitchFamily="2" charset="0"/>
                <a:cs typeface="Roboto" panose="02000000000000000000" pitchFamily="2" charset="0"/>
              </a:rPr>
              <a:t>(they are possible but unlikely to happen)</a:t>
            </a:r>
          </a:p>
        </p:txBody>
      </p:sp>
      <p:sp>
        <p:nvSpPr>
          <p:cNvPr id="13" name="TextBox 12">
            <a:extLst>
              <a:ext uri="{FF2B5EF4-FFF2-40B4-BE49-F238E27FC236}">
                <a16:creationId xmlns:a16="http://schemas.microsoft.com/office/drawing/2014/main" id="{5B8FD0A6-D672-7D43-6204-561676D50F7B}"/>
              </a:ext>
            </a:extLst>
          </p:cNvPr>
          <p:cNvSpPr txBox="1"/>
          <p:nvPr/>
        </p:nvSpPr>
        <p:spPr>
          <a:xfrm>
            <a:off x="1197771" y="5143454"/>
            <a:ext cx="3286125" cy="292388"/>
          </a:xfrm>
          <a:prstGeom prst="rect">
            <a:avLst/>
          </a:prstGeom>
          <a:noFill/>
          <a:ln>
            <a:noFill/>
          </a:ln>
        </p:spPr>
        <p:txBody>
          <a:bodyPr wrap="square" lIns="0" tIns="0" rIns="0" bIns="0" rtlCol="0">
            <a:spAutoFit/>
          </a:bodyPr>
          <a:lstStyle/>
          <a:p>
            <a:r>
              <a:rPr lang="en-ZA" sz="1900" dirty="0">
                <a:latin typeface="Roboto" panose="02000000000000000000" pitchFamily="2" charset="0"/>
                <a:ea typeface="Roboto" panose="02000000000000000000" pitchFamily="2" charset="0"/>
                <a:cs typeface="Roboto" panose="02000000000000000000" pitchFamily="2" charset="0"/>
              </a:rPr>
              <a:t>present or future results</a:t>
            </a:r>
          </a:p>
        </p:txBody>
      </p:sp>
      <p:sp>
        <p:nvSpPr>
          <p:cNvPr id="14" name="TextBox 13">
            <a:extLst>
              <a:ext uri="{FF2B5EF4-FFF2-40B4-BE49-F238E27FC236}">
                <a16:creationId xmlns:a16="http://schemas.microsoft.com/office/drawing/2014/main" id="{4458527A-4539-39C1-6D6D-6DBECCF3CB76}"/>
              </a:ext>
            </a:extLst>
          </p:cNvPr>
          <p:cNvSpPr txBox="1"/>
          <p:nvPr/>
        </p:nvSpPr>
        <p:spPr>
          <a:xfrm>
            <a:off x="4841418" y="4066384"/>
            <a:ext cx="3286125" cy="584775"/>
          </a:xfrm>
          <a:prstGeom prst="rect">
            <a:avLst/>
          </a:prstGeom>
          <a:noFill/>
          <a:ln>
            <a:noFill/>
          </a:ln>
        </p:spPr>
        <p:txBody>
          <a:bodyPr wrap="square" lIns="0" tIns="0" rIns="0" bIns="0" rtlCol="0">
            <a:spAutoFit/>
          </a:bodyPr>
          <a:lstStyle/>
          <a:p>
            <a:r>
              <a:rPr lang="en-ZA" sz="1900" dirty="0">
                <a:latin typeface="Roboto" panose="02000000000000000000" pitchFamily="2" charset="0"/>
                <a:ea typeface="Roboto" panose="02000000000000000000" pitchFamily="2" charset="0"/>
                <a:cs typeface="Roboto" panose="02000000000000000000" pitchFamily="2" charset="0"/>
              </a:rPr>
              <a:t>how the action and result could have been different</a:t>
            </a:r>
          </a:p>
        </p:txBody>
      </p:sp>
      <p:sp>
        <p:nvSpPr>
          <p:cNvPr id="15" name="TextBox 14">
            <a:extLst>
              <a:ext uri="{FF2B5EF4-FFF2-40B4-BE49-F238E27FC236}">
                <a16:creationId xmlns:a16="http://schemas.microsoft.com/office/drawing/2014/main" id="{4B984D64-8A2B-FDCF-785A-817BCB349059}"/>
              </a:ext>
            </a:extLst>
          </p:cNvPr>
          <p:cNvSpPr txBox="1"/>
          <p:nvPr/>
        </p:nvSpPr>
        <p:spPr>
          <a:xfrm>
            <a:off x="4841418" y="5143454"/>
            <a:ext cx="3286125" cy="292388"/>
          </a:xfrm>
          <a:prstGeom prst="rect">
            <a:avLst/>
          </a:prstGeom>
          <a:noFill/>
          <a:ln>
            <a:noFill/>
          </a:ln>
        </p:spPr>
        <p:txBody>
          <a:bodyPr wrap="square" lIns="0" tIns="0" rIns="0" bIns="0" rtlCol="0">
            <a:spAutoFit/>
          </a:bodyPr>
          <a:lstStyle/>
          <a:p>
            <a:r>
              <a:rPr lang="en-ZA" sz="1900" dirty="0">
                <a:latin typeface="Roboto" panose="02000000000000000000" pitchFamily="2" charset="0"/>
                <a:ea typeface="Roboto" panose="02000000000000000000" pitchFamily="2" charset="0"/>
                <a:cs typeface="Roboto" panose="02000000000000000000" pitchFamily="2" charset="0"/>
              </a:rPr>
              <a:t>past situations</a:t>
            </a:r>
          </a:p>
        </p:txBody>
      </p:sp>
    </p:spTree>
    <p:extLst>
      <p:ext uri="{BB962C8B-B14F-4D97-AF65-F5344CB8AC3E}">
        <p14:creationId xmlns:p14="http://schemas.microsoft.com/office/powerpoint/2010/main" val="42253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2267304"/>
            <a:ext cx="7305664" cy="276998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we _____________ each other better, I _________________ him to my birthday party back then. </a:t>
            </a:r>
            <a:r>
              <a:rPr lang="en-ZA" b="1" dirty="0">
                <a:latin typeface="Roboto" panose="02000000000000000000" pitchFamily="2" charset="0"/>
                <a:ea typeface="Roboto" panose="02000000000000000000" pitchFamily="2" charset="0"/>
                <a:cs typeface="Roboto" panose="02000000000000000000" pitchFamily="2" charset="0"/>
              </a:rPr>
              <a:t>(know / invite)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 don’t think she is sick. If she ___________ sick, she _______________ to work tomorrow. </a:t>
            </a:r>
            <a:r>
              <a:rPr lang="en-ZA" b="1" dirty="0">
                <a:latin typeface="Roboto" panose="02000000000000000000" pitchFamily="2" charset="0"/>
                <a:ea typeface="Roboto" panose="02000000000000000000" pitchFamily="2" charset="0"/>
                <a:cs typeface="Roboto" panose="02000000000000000000" pitchFamily="2" charset="0"/>
              </a:rPr>
              <a:t>(be / not come)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the money, I ____________________ to India last summer. </a:t>
            </a:r>
            <a:r>
              <a:rPr lang="en-ZA" b="1" dirty="0">
                <a:latin typeface="Roboto" panose="02000000000000000000" pitchFamily="2" charset="0"/>
                <a:ea typeface="Roboto" panose="02000000000000000000" pitchFamily="2" charset="0"/>
                <a:cs typeface="Roboto" panose="02000000000000000000" pitchFamily="2" charset="0"/>
              </a:rPr>
              <a:t>(have / travel) </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10F3177E-93FF-5C5A-1286-8D1FF50B4F97}"/>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23244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2267304"/>
            <a:ext cx="7305664" cy="276998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we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known </a:t>
            </a:r>
            <a:r>
              <a:rPr lang="en-ZA" dirty="0">
                <a:latin typeface="Roboto" panose="02000000000000000000" pitchFamily="2" charset="0"/>
                <a:ea typeface="Roboto" panose="02000000000000000000" pitchFamily="2" charset="0"/>
                <a:cs typeface="Roboto" panose="02000000000000000000" pitchFamily="2" charset="0"/>
              </a:rPr>
              <a:t>each other better,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invited </a:t>
            </a:r>
            <a:r>
              <a:rPr lang="en-ZA" dirty="0">
                <a:latin typeface="Roboto" panose="02000000000000000000" pitchFamily="2" charset="0"/>
                <a:ea typeface="Roboto" panose="02000000000000000000" pitchFamily="2" charset="0"/>
                <a:cs typeface="Roboto" panose="02000000000000000000" pitchFamily="2" charset="0"/>
              </a:rPr>
              <a:t>him to my birthday party back then.</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 don’t think she is sick. If she ___________ sick, she _______________ to work tomorrow. </a:t>
            </a:r>
            <a:r>
              <a:rPr lang="en-ZA" b="1" dirty="0">
                <a:latin typeface="Roboto" panose="02000000000000000000" pitchFamily="2" charset="0"/>
                <a:ea typeface="Roboto" panose="02000000000000000000" pitchFamily="2" charset="0"/>
                <a:cs typeface="Roboto" panose="02000000000000000000" pitchFamily="2" charset="0"/>
              </a:rPr>
              <a:t>(be / not come)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the money, I ____________________ to India last summer. </a:t>
            </a:r>
            <a:r>
              <a:rPr lang="en-ZA" b="1" dirty="0">
                <a:latin typeface="Roboto" panose="02000000000000000000" pitchFamily="2" charset="0"/>
                <a:ea typeface="Roboto" panose="02000000000000000000" pitchFamily="2" charset="0"/>
                <a:cs typeface="Roboto" panose="02000000000000000000" pitchFamily="2" charset="0"/>
              </a:rPr>
              <a:t>(have / travel) </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7D6C1718-C528-167C-7B0F-A4DE1891E930}"/>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16303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2267304"/>
            <a:ext cx="7305664" cy="276998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we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known </a:t>
            </a:r>
            <a:r>
              <a:rPr lang="en-ZA" dirty="0">
                <a:latin typeface="Roboto" panose="02000000000000000000" pitchFamily="2" charset="0"/>
                <a:ea typeface="Roboto" panose="02000000000000000000" pitchFamily="2" charset="0"/>
                <a:cs typeface="Roboto" panose="02000000000000000000" pitchFamily="2" charset="0"/>
              </a:rPr>
              <a:t>each other better,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invited </a:t>
            </a:r>
            <a:r>
              <a:rPr lang="en-ZA" dirty="0">
                <a:latin typeface="Roboto" panose="02000000000000000000" pitchFamily="2" charset="0"/>
                <a:ea typeface="Roboto" panose="02000000000000000000" pitchFamily="2" charset="0"/>
                <a:cs typeface="Roboto" panose="02000000000000000000" pitchFamily="2" charset="0"/>
              </a:rPr>
              <a:t>him to my birthday party back then.</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 don’t think she is sick. If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sick,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come </a:t>
            </a:r>
            <a:r>
              <a:rPr lang="en-ZA" dirty="0">
                <a:latin typeface="Roboto" panose="02000000000000000000" pitchFamily="2" charset="0"/>
                <a:ea typeface="Roboto" panose="02000000000000000000" pitchFamily="2" charset="0"/>
                <a:cs typeface="Roboto" panose="02000000000000000000" pitchFamily="2" charset="0"/>
              </a:rPr>
              <a:t>to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work tomorrow.</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the money, I ____________________ to India last summer. </a:t>
            </a:r>
            <a:r>
              <a:rPr lang="en-ZA" b="1" dirty="0">
                <a:latin typeface="Roboto" panose="02000000000000000000" pitchFamily="2" charset="0"/>
                <a:ea typeface="Roboto" panose="02000000000000000000" pitchFamily="2" charset="0"/>
                <a:cs typeface="Roboto" panose="02000000000000000000" pitchFamily="2" charset="0"/>
              </a:rPr>
              <a:t>(have / travel) </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D3AD3EE8-EF73-D58D-1738-19BD869A0F8F}"/>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57862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2267304"/>
            <a:ext cx="7305664" cy="276998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we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known </a:t>
            </a:r>
            <a:r>
              <a:rPr lang="en-ZA" dirty="0">
                <a:latin typeface="Roboto" panose="02000000000000000000" pitchFamily="2" charset="0"/>
                <a:ea typeface="Roboto" panose="02000000000000000000" pitchFamily="2" charset="0"/>
                <a:cs typeface="Roboto" panose="02000000000000000000" pitchFamily="2" charset="0"/>
              </a:rPr>
              <a:t>each other better,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invited </a:t>
            </a:r>
            <a:r>
              <a:rPr lang="en-ZA" dirty="0">
                <a:latin typeface="Roboto" panose="02000000000000000000" pitchFamily="2" charset="0"/>
                <a:ea typeface="Roboto" panose="02000000000000000000" pitchFamily="2" charset="0"/>
                <a:cs typeface="Roboto" panose="02000000000000000000" pitchFamily="2" charset="0"/>
              </a:rPr>
              <a:t>him to my birthday party back then.</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 don’t think she is sick. If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sick,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come </a:t>
            </a:r>
            <a:r>
              <a:rPr lang="en-ZA" dirty="0">
                <a:latin typeface="Roboto" panose="02000000000000000000" pitchFamily="2" charset="0"/>
                <a:ea typeface="Roboto" panose="02000000000000000000" pitchFamily="2" charset="0"/>
                <a:cs typeface="Roboto" panose="02000000000000000000" pitchFamily="2" charset="0"/>
              </a:rPr>
              <a:t>to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work tomorrow.</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had</a:t>
            </a:r>
            <a:r>
              <a:rPr lang="en-ZA" dirty="0">
                <a:latin typeface="Roboto" panose="02000000000000000000" pitchFamily="2" charset="0"/>
                <a:ea typeface="Roboto" panose="02000000000000000000" pitchFamily="2" charset="0"/>
                <a:cs typeface="Roboto" panose="02000000000000000000" pitchFamily="2" charset="0"/>
              </a:rPr>
              <a:t> the money,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have travelled </a:t>
            </a:r>
            <a:r>
              <a:rPr lang="en-ZA" dirty="0">
                <a:latin typeface="Roboto" panose="02000000000000000000" pitchFamily="2" charset="0"/>
                <a:ea typeface="Roboto" panose="02000000000000000000" pitchFamily="2" charset="0"/>
                <a:cs typeface="Roboto" panose="02000000000000000000" pitchFamily="2" charset="0"/>
              </a:rPr>
              <a:t>to India last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summer.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8" name="Off-page Connector 7">
            <a:extLst>
              <a:ext uri="{FF2B5EF4-FFF2-40B4-BE49-F238E27FC236}">
                <a16:creationId xmlns:a16="http://schemas.microsoft.com/office/drawing/2014/main" id="{CADC24D2-B219-A316-151E-02F7818390CD}"/>
              </a:ext>
            </a:extLst>
          </p:cNvPr>
          <p:cNvSpPr/>
          <p:nvPr/>
        </p:nvSpPr>
        <p:spPr>
          <a:xfrm>
            <a:off x="4243045" y="1646416"/>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Third conditional</a:t>
            </a:r>
          </a:p>
        </p:txBody>
      </p:sp>
      <p:sp>
        <p:nvSpPr>
          <p:cNvPr id="12" name="Off-page Connector 11">
            <a:extLst>
              <a:ext uri="{FF2B5EF4-FFF2-40B4-BE49-F238E27FC236}">
                <a16:creationId xmlns:a16="http://schemas.microsoft.com/office/drawing/2014/main" id="{EE81AE48-4ED0-E242-19F9-25804604AD9C}"/>
              </a:ext>
            </a:extLst>
          </p:cNvPr>
          <p:cNvSpPr/>
          <p:nvPr/>
        </p:nvSpPr>
        <p:spPr>
          <a:xfrm>
            <a:off x="4243045" y="2753695"/>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Second conditional</a:t>
            </a:r>
          </a:p>
        </p:txBody>
      </p:sp>
      <p:sp>
        <p:nvSpPr>
          <p:cNvPr id="13" name="Off-page Connector 12">
            <a:extLst>
              <a:ext uri="{FF2B5EF4-FFF2-40B4-BE49-F238E27FC236}">
                <a16:creationId xmlns:a16="http://schemas.microsoft.com/office/drawing/2014/main" id="{0FAE98EA-19D8-9EC7-6963-CC53034EB3B6}"/>
              </a:ext>
            </a:extLst>
          </p:cNvPr>
          <p:cNvSpPr/>
          <p:nvPr/>
        </p:nvSpPr>
        <p:spPr>
          <a:xfrm>
            <a:off x="4243045" y="3874923"/>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Third conditional</a:t>
            </a:r>
          </a:p>
        </p:txBody>
      </p:sp>
      <p:sp>
        <p:nvSpPr>
          <p:cNvPr id="5" name="Text Box">
            <a:extLst>
              <a:ext uri="{FF2B5EF4-FFF2-40B4-BE49-F238E27FC236}">
                <a16:creationId xmlns:a16="http://schemas.microsoft.com/office/drawing/2014/main" id="{2EF5AA0D-8AD2-8DBF-05F8-6287916F3CAE}"/>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151663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1812327"/>
            <a:ext cx="7305664" cy="3877985"/>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___________ the piano, I ______________ playing in many different bands. </a:t>
            </a:r>
            <a:r>
              <a:rPr lang="en-ZA" b="1" dirty="0">
                <a:latin typeface="Roboto" panose="02000000000000000000" pitchFamily="2" charset="0"/>
                <a:ea typeface="Roboto" panose="02000000000000000000" pitchFamily="2" charset="0"/>
                <a:cs typeface="Roboto" panose="02000000000000000000" pitchFamily="2" charset="0"/>
              </a:rPr>
              <a:t>(play / be)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he ___________ more outgoing, he _______________ attending social gatherings more. </a:t>
            </a:r>
            <a:r>
              <a:rPr lang="en-ZA" b="1" dirty="0">
                <a:latin typeface="Roboto" panose="02000000000000000000" pitchFamily="2" charset="0"/>
                <a:ea typeface="Roboto" panose="02000000000000000000" pitchFamily="2" charset="0"/>
                <a:cs typeface="Roboto" panose="02000000000000000000" pitchFamily="2" charset="0"/>
              </a:rPr>
              <a:t>(be / enjoy)</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kids, I ______________________ to a less crowded city. </a:t>
            </a:r>
            <a:r>
              <a:rPr lang="en-ZA" b="1" dirty="0">
                <a:latin typeface="Roboto" panose="02000000000000000000" pitchFamily="2" charset="0"/>
                <a:ea typeface="Roboto" panose="02000000000000000000" pitchFamily="2" charset="0"/>
                <a:cs typeface="Roboto" panose="02000000000000000000" pitchFamily="2" charset="0"/>
              </a:rPr>
              <a:t>(not have / not move)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Why did you do that? If you _______________ more careful, you ____________________ the table. </a:t>
            </a:r>
            <a:r>
              <a:rPr lang="en-ZA" b="1" dirty="0">
                <a:latin typeface="Roboto" panose="02000000000000000000" pitchFamily="2" charset="0"/>
                <a:ea typeface="Roboto" panose="02000000000000000000" pitchFamily="2" charset="0"/>
                <a:cs typeface="Roboto" panose="02000000000000000000" pitchFamily="2" charset="0"/>
              </a:rPr>
              <a:t>(be / not break)</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8" name="Text Box">
            <a:hlinkClick r:id="rId2" action="ppaction://hlinksldjump"/>
            <a:extLst>
              <a:ext uri="{FF2B5EF4-FFF2-40B4-BE49-F238E27FC236}">
                <a16:creationId xmlns:a16="http://schemas.microsoft.com/office/drawing/2014/main" id="{396D6D54-4F6D-C528-DF6E-73E6693A39F0}"/>
              </a:ext>
            </a:extLst>
          </p:cNvPr>
          <p:cNvSpPr/>
          <p:nvPr/>
        </p:nvSpPr>
        <p:spPr>
          <a:xfrm>
            <a:off x="3514977" y="6006240"/>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966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1812327"/>
            <a:ext cx="7305664" cy="3877985"/>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played</a:t>
            </a:r>
            <a:r>
              <a:rPr lang="en-ZA" dirty="0">
                <a:latin typeface="Roboto" panose="02000000000000000000" pitchFamily="2" charset="0"/>
                <a:ea typeface="Roboto" panose="02000000000000000000" pitchFamily="2" charset="0"/>
                <a:cs typeface="Roboto" panose="02000000000000000000" pitchFamily="2" charset="0"/>
              </a:rPr>
              <a:t> the piano,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 </a:t>
            </a:r>
            <a:r>
              <a:rPr lang="en-ZA" dirty="0">
                <a:latin typeface="Roboto" panose="02000000000000000000" pitchFamily="2" charset="0"/>
                <a:ea typeface="Roboto" panose="02000000000000000000" pitchFamily="2" charset="0"/>
                <a:cs typeface="Roboto" panose="02000000000000000000" pitchFamily="2" charset="0"/>
              </a:rPr>
              <a:t>playing in many different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bands.</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he ___________ more outgoing, he _______________ attending social gatherings more. </a:t>
            </a:r>
            <a:r>
              <a:rPr lang="en-ZA" b="1" dirty="0">
                <a:latin typeface="Roboto" panose="02000000000000000000" pitchFamily="2" charset="0"/>
                <a:ea typeface="Roboto" panose="02000000000000000000" pitchFamily="2" charset="0"/>
                <a:cs typeface="Roboto" panose="02000000000000000000" pitchFamily="2" charset="0"/>
              </a:rPr>
              <a:t>(be / enjoy)</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kids, I ______________________ to a less crowded city. </a:t>
            </a:r>
            <a:r>
              <a:rPr lang="en-ZA" b="1" dirty="0">
                <a:latin typeface="Roboto" panose="02000000000000000000" pitchFamily="2" charset="0"/>
                <a:ea typeface="Roboto" panose="02000000000000000000" pitchFamily="2" charset="0"/>
                <a:cs typeface="Roboto" panose="02000000000000000000" pitchFamily="2" charset="0"/>
              </a:rPr>
              <a:t>(not have / not move)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Why did you do that? If you _______________ more careful, you ____________________ the table. </a:t>
            </a:r>
            <a:r>
              <a:rPr lang="en-ZA" b="1" dirty="0">
                <a:latin typeface="Roboto" panose="02000000000000000000" pitchFamily="2" charset="0"/>
                <a:ea typeface="Roboto" panose="02000000000000000000" pitchFamily="2" charset="0"/>
                <a:cs typeface="Roboto" panose="02000000000000000000" pitchFamily="2" charset="0"/>
              </a:rPr>
              <a:t>(be / not break)</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A4E144AB-7F6C-1491-8F13-A2203352EE5E}"/>
              </a:ext>
            </a:extLst>
          </p:cNvPr>
          <p:cNvSpPr/>
          <p:nvPr/>
        </p:nvSpPr>
        <p:spPr>
          <a:xfrm>
            <a:off x="3514977" y="6006240"/>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46845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1812327"/>
            <a:ext cx="7305664" cy="3877985"/>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played</a:t>
            </a:r>
            <a:r>
              <a:rPr lang="en-ZA" dirty="0">
                <a:latin typeface="Roboto" panose="02000000000000000000" pitchFamily="2" charset="0"/>
                <a:ea typeface="Roboto" panose="02000000000000000000" pitchFamily="2" charset="0"/>
                <a:cs typeface="Roboto" panose="02000000000000000000" pitchFamily="2" charset="0"/>
              </a:rPr>
              <a:t> the piano,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 </a:t>
            </a:r>
            <a:r>
              <a:rPr lang="en-ZA" dirty="0">
                <a:latin typeface="Roboto" panose="02000000000000000000" pitchFamily="2" charset="0"/>
                <a:ea typeface="Roboto" panose="02000000000000000000" pitchFamily="2" charset="0"/>
                <a:cs typeface="Roboto" panose="02000000000000000000" pitchFamily="2" charset="0"/>
              </a:rPr>
              <a:t>playing in many different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bands.</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more outgoing,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enjoy</a:t>
            </a:r>
            <a:r>
              <a:rPr lang="en-ZA" dirty="0">
                <a:latin typeface="Roboto" panose="02000000000000000000" pitchFamily="2" charset="0"/>
                <a:ea typeface="Roboto" panose="02000000000000000000" pitchFamily="2" charset="0"/>
                <a:cs typeface="Roboto" panose="02000000000000000000" pitchFamily="2" charset="0"/>
              </a:rPr>
              <a:t> attending social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gatherings more. </a:t>
            </a:r>
            <a:br>
              <a:rPr lang="en-ZA" dirty="0">
                <a:latin typeface="Roboto" panose="02000000000000000000" pitchFamily="2" charset="0"/>
                <a:ea typeface="Roboto" panose="02000000000000000000" pitchFamily="2" charset="0"/>
                <a:cs typeface="Roboto" panose="02000000000000000000" pitchFamily="2" charset="0"/>
              </a:rPr>
            </a:br>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_______________ kids, I ______________________ to a less crowded city. </a:t>
            </a:r>
            <a:r>
              <a:rPr lang="en-ZA" b="1" dirty="0">
                <a:latin typeface="Roboto" panose="02000000000000000000" pitchFamily="2" charset="0"/>
                <a:ea typeface="Roboto" panose="02000000000000000000" pitchFamily="2" charset="0"/>
                <a:cs typeface="Roboto" panose="02000000000000000000" pitchFamily="2" charset="0"/>
              </a:rPr>
              <a:t>(not have / not move)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Why did you do that? If you _______________ more careful, you ____________________ the table. </a:t>
            </a:r>
            <a:r>
              <a:rPr lang="en-ZA" b="1" dirty="0">
                <a:latin typeface="Roboto" panose="02000000000000000000" pitchFamily="2" charset="0"/>
                <a:ea typeface="Roboto" panose="02000000000000000000" pitchFamily="2" charset="0"/>
                <a:cs typeface="Roboto" panose="02000000000000000000" pitchFamily="2" charset="0"/>
              </a:rPr>
              <a:t>(be / not break)</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83EC8ECA-6987-2C01-EC5B-B1252E06D865}"/>
              </a:ext>
            </a:extLst>
          </p:cNvPr>
          <p:cNvSpPr/>
          <p:nvPr/>
        </p:nvSpPr>
        <p:spPr>
          <a:xfrm>
            <a:off x="3514977" y="6006240"/>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871974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440FCCF-0F3D-3EEF-5CA2-A6AACD0D1360}"/>
              </a:ext>
            </a:extLst>
          </p:cNvPr>
          <p:cNvSpPr txBox="1">
            <a:spLocks/>
          </p:cNvSpPr>
          <p:nvPr/>
        </p:nvSpPr>
        <p:spPr>
          <a:xfrm>
            <a:off x="-4774" y="0"/>
            <a:ext cx="9148774" cy="969423"/>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Second Conditional: Use and Structure</a:t>
            </a:r>
          </a:p>
        </p:txBody>
      </p:sp>
      <p:sp>
        <p:nvSpPr>
          <p:cNvPr id="4" name="TextBox 3">
            <a:extLst>
              <a:ext uri="{FF2B5EF4-FFF2-40B4-BE49-F238E27FC236}">
                <a16:creationId xmlns:a16="http://schemas.microsoft.com/office/drawing/2014/main" id="{05EDBEB6-2DCC-CCF8-11E0-7635FB45837B}"/>
              </a:ext>
            </a:extLst>
          </p:cNvPr>
          <p:cNvSpPr txBox="1"/>
          <p:nvPr/>
        </p:nvSpPr>
        <p:spPr>
          <a:xfrm>
            <a:off x="914394" y="1293570"/>
            <a:ext cx="7305664" cy="615553"/>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You can also change the order of the ‘clauses’ or different parts of the sentence:</a:t>
            </a:r>
          </a:p>
        </p:txBody>
      </p:sp>
      <p:sp>
        <p:nvSpPr>
          <p:cNvPr id="9" name="TextBox 8">
            <a:extLst>
              <a:ext uri="{FF2B5EF4-FFF2-40B4-BE49-F238E27FC236}">
                <a16:creationId xmlns:a16="http://schemas.microsoft.com/office/drawing/2014/main" id="{0670E741-BCD5-D522-2C85-D303A06A3489}"/>
              </a:ext>
            </a:extLst>
          </p:cNvPr>
          <p:cNvSpPr txBox="1"/>
          <p:nvPr/>
        </p:nvSpPr>
        <p:spPr>
          <a:xfrm>
            <a:off x="914394" y="4873635"/>
            <a:ext cx="7305664" cy="307777"/>
          </a:xfrm>
          <a:prstGeom prst="rect">
            <a:avLst/>
          </a:prstGeom>
          <a:noFill/>
          <a:ln>
            <a:noFill/>
          </a:ln>
        </p:spPr>
        <p:txBody>
          <a:bodyPr wrap="square" lIns="0" tIns="0" rIns="0" bIns="0" rtlCol="0">
            <a:spAutoFit/>
          </a:bodyPr>
          <a:lstStyle/>
          <a:p>
            <a:pPr algn="ct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drank</a:t>
            </a:r>
            <a:r>
              <a:rPr lang="en-ZA" sz="2000" b="1" dirty="0">
                <a:latin typeface="Roboto" panose="02000000000000000000" pitchFamily="2" charset="0"/>
                <a:ea typeface="Roboto" panose="02000000000000000000" pitchFamily="2" charset="0"/>
                <a:cs typeface="Roboto" panose="02000000000000000000" pitchFamily="2" charset="0"/>
              </a:rPr>
              <a:t> coffee,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sleep</a:t>
            </a:r>
            <a:r>
              <a:rPr lang="en-ZA" sz="2000" b="1" dirty="0">
                <a:latin typeface="Roboto" panose="02000000000000000000" pitchFamily="2" charset="0"/>
                <a:ea typeface="Roboto" panose="02000000000000000000" pitchFamily="2" charset="0"/>
                <a:cs typeface="Roboto" panose="02000000000000000000" pitchFamily="2" charset="0"/>
              </a:rPr>
              <a:t>.</a:t>
            </a:r>
          </a:p>
        </p:txBody>
      </p:sp>
      <p:sp>
        <p:nvSpPr>
          <p:cNvPr id="5" name="TextBox 4">
            <a:extLst>
              <a:ext uri="{FF2B5EF4-FFF2-40B4-BE49-F238E27FC236}">
                <a16:creationId xmlns:a16="http://schemas.microsoft.com/office/drawing/2014/main" id="{19EDAF7C-5176-52D0-8D30-65F7F7C9E7BF}"/>
              </a:ext>
            </a:extLst>
          </p:cNvPr>
          <p:cNvSpPr txBox="1"/>
          <p:nvPr/>
        </p:nvSpPr>
        <p:spPr>
          <a:xfrm>
            <a:off x="914394" y="2366323"/>
            <a:ext cx="7305664"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 travel</a:t>
            </a:r>
            <a:r>
              <a:rPr lang="en-ZA" sz="2000" b="1" dirty="0">
                <a:latin typeface="Roboto" panose="02000000000000000000" pitchFamily="2" charset="0"/>
                <a:ea typeface="Roboto" panose="02000000000000000000" pitchFamily="2" charset="0"/>
                <a:cs typeface="Roboto" panose="02000000000000000000" pitchFamily="2" charset="0"/>
              </a:rPr>
              <a:t> the world </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won</a:t>
            </a:r>
            <a:r>
              <a:rPr lang="en-ZA" sz="2000" b="1" dirty="0">
                <a:latin typeface="Roboto" panose="02000000000000000000" pitchFamily="2" charset="0"/>
                <a:ea typeface="Roboto" panose="02000000000000000000" pitchFamily="2" charset="0"/>
                <a:cs typeface="Roboto" panose="02000000000000000000" pitchFamily="2" charset="0"/>
              </a:rPr>
              <a:t> the lottery.</a:t>
            </a:r>
          </a:p>
        </p:txBody>
      </p:sp>
      <p:sp>
        <p:nvSpPr>
          <p:cNvPr id="6" name="TextBox 5">
            <a:extLst>
              <a:ext uri="{FF2B5EF4-FFF2-40B4-BE49-F238E27FC236}">
                <a16:creationId xmlns:a16="http://schemas.microsoft.com/office/drawing/2014/main" id="{7A19E680-02E9-F224-F5B3-B518A9DFB104}"/>
              </a:ext>
            </a:extLst>
          </p:cNvPr>
          <p:cNvSpPr txBox="1"/>
          <p:nvPr/>
        </p:nvSpPr>
        <p:spPr>
          <a:xfrm>
            <a:off x="914394" y="4114386"/>
            <a:ext cx="7305664"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Your turn! Make a sentence with: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drink coffee</a:t>
            </a:r>
            <a:r>
              <a:rPr lang="en-ZA" sz="2000" b="1" dirty="0">
                <a:solidFill>
                  <a:srgbClr val="007BB3"/>
                </a:solidFill>
                <a:latin typeface="Roboto" panose="02000000000000000000" pitchFamily="2" charset="0"/>
                <a:ea typeface="Roboto" panose="02000000000000000000" pitchFamily="2" charset="0"/>
                <a:cs typeface="Roboto" panose="02000000000000000000" pitchFamily="2" charset="0"/>
              </a:rPr>
              <a:t> </a:t>
            </a:r>
            <a:r>
              <a:rPr lang="en-ZA" sz="2000" b="1" dirty="0">
                <a:latin typeface="Roboto" panose="02000000000000000000" pitchFamily="2" charset="0"/>
                <a:ea typeface="Roboto" panose="02000000000000000000" pitchFamily="2" charset="0"/>
                <a:cs typeface="Roboto" panose="02000000000000000000" pitchFamily="2" charset="0"/>
              </a:rPr>
              <a:t>/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not sleep</a:t>
            </a:r>
          </a:p>
        </p:txBody>
      </p:sp>
      <p:sp>
        <p:nvSpPr>
          <p:cNvPr id="11" name="Text Box">
            <a:extLst>
              <a:ext uri="{FF2B5EF4-FFF2-40B4-BE49-F238E27FC236}">
                <a16:creationId xmlns:a16="http://schemas.microsoft.com/office/drawing/2014/main" id="{E337B11D-8923-7C2F-3F86-2331ECC88067}"/>
              </a:ext>
            </a:extLst>
          </p:cNvPr>
          <p:cNvSpPr/>
          <p:nvPr/>
        </p:nvSpPr>
        <p:spPr>
          <a:xfrm>
            <a:off x="923945" y="3131300"/>
            <a:ext cx="7296113" cy="525886"/>
          </a:xfrm>
          <a:prstGeom prst="rect">
            <a:avLst/>
          </a:prstGeom>
          <a:solidFill>
            <a:schemeClr val="bg1"/>
          </a:solidFill>
          <a:ln w="19050">
            <a:solidFill>
              <a:srgbClr val="F25A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2000" dirty="0">
                <a:solidFill>
                  <a:srgbClr val="F25A25"/>
                </a:solidFill>
                <a:latin typeface="Roboto" panose="02000000000000000000" pitchFamily="2" charset="0"/>
                <a:ea typeface="Roboto" panose="02000000000000000000" pitchFamily="2" charset="0"/>
                <a:cs typeface="Roboto" panose="02000000000000000000" pitchFamily="2" charset="0"/>
              </a:rPr>
              <a:t>Notice that in this order there is no comma!</a:t>
            </a:r>
          </a:p>
        </p:txBody>
      </p:sp>
      <p:sp>
        <p:nvSpPr>
          <p:cNvPr id="12" name="TextBox 11">
            <a:extLst>
              <a:ext uri="{FF2B5EF4-FFF2-40B4-BE49-F238E27FC236}">
                <a16:creationId xmlns:a16="http://schemas.microsoft.com/office/drawing/2014/main" id="{1407F361-4B3D-3C6D-32E6-7C72294F5559}"/>
              </a:ext>
            </a:extLst>
          </p:cNvPr>
          <p:cNvSpPr txBox="1"/>
          <p:nvPr/>
        </p:nvSpPr>
        <p:spPr>
          <a:xfrm>
            <a:off x="914394" y="5632884"/>
            <a:ext cx="7305664" cy="307777"/>
          </a:xfrm>
          <a:prstGeom prst="rect">
            <a:avLst/>
          </a:prstGeom>
          <a:noFill/>
          <a:ln>
            <a:noFill/>
          </a:ln>
        </p:spPr>
        <p:txBody>
          <a:bodyPr wrap="square" lIns="0" tIns="0" rIns="0" bIns="0" rtlCol="0">
            <a:spAutoFit/>
          </a:bodyPr>
          <a:lstStyle/>
          <a:p>
            <a:pPr algn="ctr"/>
            <a:r>
              <a:rPr lang="en-ZA" sz="2000" b="1" dirty="0">
                <a:latin typeface="Roboto" panose="02000000000000000000" pitchFamily="2" charset="0"/>
                <a:ea typeface="Roboto" panose="02000000000000000000" pitchFamily="2" charset="0"/>
                <a:cs typeface="Roboto" panose="02000000000000000000" pitchFamily="2" charset="0"/>
              </a:rPr>
              <a:t>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wouldn’t sleep</a:t>
            </a:r>
            <a:r>
              <a:rPr lang="en-ZA" sz="2000" b="1" dirty="0">
                <a:latin typeface="Roboto" panose="02000000000000000000" pitchFamily="2" charset="0"/>
                <a:ea typeface="Roboto" panose="02000000000000000000" pitchFamily="2" charset="0"/>
                <a:cs typeface="Roboto" panose="02000000000000000000" pitchFamily="2" charset="0"/>
              </a:rPr>
              <a:t> </a:t>
            </a:r>
            <a:r>
              <a:rPr lang="en-ZA" sz="2000" b="1" dirty="0">
                <a:solidFill>
                  <a:srgbClr val="F7862A"/>
                </a:solidFill>
                <a:latin typeface="Roboto" panose="02000000000000000000" pitchFamily="2" charset="0"/>
                <a:ea typeface="Roboto" panose="02000000000000000000" pitchFamily="2" charset="0"/>
                <a:cs typeface="Roboto" panose="02000000000000000000" pitchFamily="2" charset="0"/>
              </a:rPr>
              <a:t>if</a:t>
            </a:r>
            <a:r>
              <a:rPr lang="en-ZA" sz="2000" b="1" dirty="0">
                <a:latin typeface="Roboto" panose="02000000000000000000" pitchFamily="2" charset="0"/>
                <a:ea typeface="Roboto" panose="02000000000000000000" pitchFamily="2" charset="0"/>
                <a:cs typeface="Roboto" panose="02000000000000000000" pitchFamily="2" charset="0"/>
              </a:rPr>
              <a:t> I </a:t>
            </a:r>
            <a:r>
              <a:rPr lang="en-ZA" sz="2000" b="1" dirty="0">
                <a:solidFill>
                  <a:srgbClr val="F25A25"/>
                </a:solidFill>
                <a:latin typeface="Roboto" panose="02000000000000000000" pitchFamily="2" charset="0"/>
                <a:ea typeface="Roboto" panose="02000000000000000000" pitchFamily="2" charset="0"/>
                <a:cs typeface="Roboto" panose="02000000000000000000" pitchFamily="2" charset="0"/>
              </a:rPr>
              <a:t>drank</a:t>
            </a:r>
            <a:r>
              <a:rPr lang="en-ZA" sz="2000" b="1" dirty="0">
                <a:latin typeface="Roboto" panose="02000000000000000000" pitchFamily="2" charset="0"/>
                <a:ea typeface="Roboto" panose="02000000000000000000" pitchFamily="2" charset="0"/>
                <a:cs typeface="Roboto" panose="02000000000000000000" pitchFamily="2" charset="0"/>
              </a:rPr>
              <a:t> coffee.</a:t>
            </a:r>
          </a:p>
        </p:txBody>
      </p:sp>
      <p:sp>
        <p:nvSpPr>
          <p:cNvPr id="7" name="TextBox 6">
            <a:extLst>
              <a:ext uri="{FF2B5EF4-FFF2-40B4-BE49-F238E27FC236}">
                <a16:creationId xmlns:a16="http://schemas.microsoft.com/office/drawing/2014/main" id="{3F8D1DFA-5B60-F017-783B-6F3E1026DA10}"/>
              </a:ext>
            </a:extLst>
          </p:cNvPr>
          <p:cNvSpPr txBox="1"/>
          <p:nvPr/>
        </p:nvSpPr>
        <p:spPr>
          <a:xfrm>
            <a:off x="4301553" y="5250396"/>
            <a:ext cx="531346" cy="307777"/>
          </a:xfrm>
          <a:prstGeom prst="rect">
            <a:avLst/>
          </a:prstGeom>
          <a:noFill/>
          <a:ln>
            <a:noFill/>
          </a:ln>
        </p:spPr>
        <p:txBody>
          <a:bodyPr wrap="square" lIns="0" tIns="0" rIns="0" bIns="0" rtlCol="0">
            <a:spAutoFit/>
          </a:bodyPr>
          <a:lstStyle/>
          <a:p>
            <a:pPr algn="ctr"/>
            <a:r>
              <a:rPr lang="en-ZA" sz="2000" dirty="0">
                <a:latin typeface="Roboto" panose="02000000000000000000" pitchFamily="2" charset="0"/>
                <a:ea typeface="Roboto" panose="02000000000000000000" pitchFamily="2" charset="0"/>
                <a:cs typeface="Roboto" panose="02000000000000000000" pitchFamily="2" charset="0"/>
              </a:rPr>
              <a:t>Or</a:t>
            </a:r>
          </a:p>
        </p:txBody>
      </p:sp>
    </p:spTree>
    <p:extLst>
      <p:ext uri="{BB962C8B-B14F-4D97-AF65-F5344CB8AC3E}">
        <p14:creationId xmlns:p14="http://schemas.microsoft.com/office/powerpoint/2010/main" val="12217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P spid="6" grpId="0"/>
      <p:bldP spid="11" grpId="0" animBg="1"/>
      <p:bldP spid="1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1812327"/>
            <a:ext cx="7305664" cy="3877985"/>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played</a:t>
            </a:r>
            <a:r>
              <a:rPr lang="en-ZA" dirty="0">
                <a:latin typeface="Roboto" panose="02000000000000000000" pitchFamily="2" charset="0"/>
                <a:ea typeface="Roboto" panose="02000000000000000000" pitchFamily="2" charset="0"/>
                <a:cs typeface="Roboto" panose="02000000000000000000" pitchFamily="2" charset="0"/>
              </a:rPr>
              <a:t> the piano,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 </a:t>
            </a:r>
            <a:r>
              <a:rPr lang="en-ZA" dirty="0">
                <a:latin typeface="Roboto" panose="02000000000000000000" pitchFamily="2" charset="0"/>
                <a:ea typeface="Roboto" panose="02000000000000000000" pitchFamily="2" charset="0"/>
                <a:cs typeface="Roboto" panose="02000000000000000000" pitchFamily="2" charset="0"/>
              </a:rPr>
              <a:t>playing in many different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bands.</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more outgoing,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enjoy</a:t>
            </a:r>
            <a:r>
              <a:rPr lang="en-ZA" dirty="0">
                <a:latin typeface="Roboto" panose="02000000000000000000" pitchFamily="2" charset="0"/>
                <a:ea typeface="Roboto" panose="02000000000000000000" pitchFamily="2" charset="0"/>
                <a:cs typeface="Roboto" panose="02000000000000000000" pitchFamily="2" charset="0"/>
              </a:rPr>
              <a:t> attending social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gatherings more.</a:t>
            </a:r>
            <a:endParaRPr lang="en-ZA" b="1"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a:t>
            </a:r>
            <a:r>
              <a:rPr lang="en-ZA" dirty="0">
                <a:latin typeface="Roboto" panose="02000000000000000000" pitchFamily="2" charset="0"/>
                <a:ea typeface="Roboto" panose="02000000000000000000" pitchFamily="2" charset="0"/>
                <a:cs typeface="Roboto" panose="02000000000000000000" pitchFamily="2" charset="0"/>
              </a:rPr>
              <a:t>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a:t>
            </a:r>
            <a:r>
              <a:rPr lang="en-ZA" dirty="0">
                <a:latin typeface="Roboto" panose="02000000000000000000" pitchFamily="2" charset="0"/>
                <a:ea typeface="Roboto" panose="02000000000000000000" pitchFamily="2" charset="0"/>
                <a:cs typeface="Roboto" panose="02000000000000000000" pitchFamily="2" charset="0"/>
              </a:rPr>
              <a:t> kids,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have moved </a:t>
            </a:r>
            <a:r>
              <a:rPr lang="en-ZA" dirty="0">
                <a:latin typeface="Roboto" panose="02000000000000000000" pitchFamily="2" charset="0"/>
                <a:ea typeface="Roboto" panose="02000000000000000000" pitchFamily="2" charset="0"/>
                <a:cs typeface="Roboto" panose="02000000000000000000" pitchFamily="2" charset="0"/>
              </a:rPr>
              <a:t>to a less crowded city. </a:t>
            </a:r>
            <a:br>
              <a:rPr lang="en-ZA" dirty="0">
                <a:latin typeface="Roboto" panose="02000000000000000000" pitchFamily="2" charset="0"/>
                <a:ea typeface="Roboto" panose="02000000000000000000" pitchFamily="2" charset="0"/>
                <a:cs typeface="Roboto" panose="02000000000000000000" pitchFamily="2" charset="0"/>
              </a:rPr>
            </a:br>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Why did you do that? If you _______________ more careful, you ____________________ the table. </a:t>
            </a:r>
            <a:r>
              <a:rPr lang="en-ZA" b="1" dirty="0">
                <a:latin typeface="Roboto" panose="02000000000000000000" pitchFamily="2" charset="0"/>
                <a:ea typeface="Roboto" panose="02000000000000000000" pitchFamily="2" charset="0"/>
                <a:cs typeface="Roboto" panose="02000000000000000000" pitchFamily="2" charset="0"/>
              </a:rPr>
              <a:t>(be / not break)</a:t>
            </a: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Text Box">
            <a:hlinkClick r:id="rId2" action="ppaction://hlinksldjump"/>
            <a:extLst>
              <a:ext uri="{FF2B5EF4-FFF2-40B4-BE49-F238E27FC236}">
                <a16:creationId xmlns:a16="http://schemas.microsoft.com/office/drawing/2014/main" id="{6F2C5662-19F4-1418-5B21-A18E34FC4CDF}"/>
              </a:ext>
            </a:extLst>
          </p:cNvPr>
          <p:cNvSpPr/>
          <p:nvPr/>
        </p:nvSpPr>
        <p:spPr>
          <a:xfrm>
            <a:off x="3514977" y="6006240"/>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3637968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3" y="1812327"/>
            <a:ext cx="7305664" cy="3877985"/>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played</a:t>
            </a:r>
            <a:r>
              <a:rPr lang="en-ZA" dirty="0">
                <a:latin typeface="Roboto" panose="02000000000000000000" pitchFamily="2" charset="0"/>
                <a:ea typeface="Roboto" panose="02000000000000000000" pitchFamily="2" charset="0"/>
                <a:cs typeface="Roboto" panose="02000000000000000000" pitchFamily="2" charset="0"/>
              </a:rPr>
              <a:t> the piano,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 </a:t>
            </a:r>
            <a:r>
              <a:rPr lang="en-ZA" dirty="0">
                <a:latin typeface="Roboto" panose="02000000000000000000" pitchFamily="2" charset="0"/>
                <a:ea typeface="Roboto" panose="02000000000000000000" pitchFamily="2" charset="0"/>
                <a:cs typeface="Roboto" panose="02000000000000000000" pitchFamily="2" charset="0"/>
              </a:rPr>
              <a:t>playing in many different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bands.</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more outgoing, 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enjoy</a:t>
            </a:r>
            <a:r>
              <a:rPr lang="en-ZA" dirty="0">
                <a:latin typeface="Roboto" panose="02000000000000000000" pitchFamily="2" charset="0"/>
                <a:ea typeface="Roboto" panose="02000000000000000000" pitchFamily="2" charset="0"/>
                <a:cs typeface="Roboto" panose="02000000000000000000" pitchFamily="2" charset="0"/>
              </a:rPr>
              <a:t> attending social </a:t>
            </a:r>
            <a:br>
              <a:rPr lang="en-ZA" dirty="0">
                <a:latin typeface="Roboto" panose="02000000000000000000" pitchFamily="2" charset="0"/>
                <a:ea typeface="Roboto" panose="02000000000000000000" pitchFamily="2" charset="0"/>
                <a:cs typeface="Roboto" panose="02000000000000000000" pitchFamily="2" charset="0"/>
              </a:rPr>
            </a:br>
            <a:r>
              <a:rPr lang="en-ZA" dirty="0">
                <a:latin typeface="Roboto" panose="02000000000000000000" pitchFamily="2" charset="0"/>
                <a:ea typeface="Roboto" panose="02000000000000000000" pitchFamily="2" charset="0"/>
                <a:cs typeface="Roboto" panose="02000000000000000000" pitchFamily="2" charset="0"/>
              </a:rPr>
              <a:t>gatherings more.</a:t>
            </a: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hadn’t</a:t>
            </a:r>
            <a:r>
              <a:rPr lang="en-ZA" dirty="0">
                <a:latin typeface="Roboto" panose="02000000000000000000" pitchFamily="2" charset="0"/>
                <a:ea typeface="Roboto" panose="02000000000000000000" pitchFamily="2" charset="0"/>
                <a:cs typeface="Roboto" panose="02000000000000000000" pitchFamily="2" charset="0"/>
              </a:rPr>
              <a:t>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a:t>
            </a:r>
            <a:r>
              <a:rPr lang="en-ZA" dirty="0">
                <a:latin typeface="Roboto" panose="02000000000000000000" pitchFamily="2" charset="0"/>
                <a:ea typeface="Roboto" panose="02000000000000000000" pitchFamily="2" charset="0"/>
                <a:cs typeface="Roboto" panose="02000000000000000000" pitchFamily="2" charset="0"/>
              </a:rPr>
              <a:t> kids,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have moved </a:t>
            </a:r>
            <a:r>
              <a:rPr lang="en-ZA" dirty="0">
                <a:latin typeface="Roboto" panose="02000000000000000000" pitchFamily="2" charset="0"/>
                <a:ea typeface="Roboto" panose="02000000000000000000" pitchFamily="2" charset="0"/>
                <a:cs typeface="Roboto" panose="02000000000000000000" pitchFamily="2" charset="0"/>
              </a:rPr>
              <a:t>to a less crowded city. </a:t>
            </a:r>
            <a:br>
              <a:rPr lang="en-ZA" dirty="0">
                <a:latin typeface="Roboto" panose="02000000000000000000" pitchFamily="2" charset="0"/>
                <a:ea typeface="Roboto" panose="02000000000000000000" pitchFamily="2" charset="0"/>
                <a:cs typeface="Roboto" panose="02000000000000000000" pitchFamily="2" charset="0"/>
              </a:rPr>
            </a:br>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endParaRPr lang="en-ZA" dirty="0">
              <a:latin typeface="Roboto" panose="02000000000000000000" pitchFamily="2" charset="0"/>
              <a:ea typeface="Roboto" panose="02000000000000000000" pitchFamily="2" charset="0"/>
              <a:cs typeface="Roboto" panose="02000000000000000000" pitchFamily="2" charset="0"/>
            </a:endParaRPr>
          </a:p>
          <a:p>
            <a:r>
              <a:rPr lang="en-ZA" dirty="0">
                <a:latin typeface="Roboto" panose="02000000000000000000" pitchFamily="2" charset="0"/>
                <a:ea typeface="Roboto" panose="02000000000000000000" pitchFamily="2" charset="0"/>
                <a:cs typeface="Roboto" panose="02000000000000000000" pitchFamily="2" charset="0"/>
              </a:rPr>
              <a:t>Why did you do that? If you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had been </a:t>
            </a:r>
            <a:r>
              <a:rPr lang="en-ZA" dirty="0">
                <a:latin typeface="Roboto" panose="02000000000000000000" pitchFamily="2" charset="0"/>
                <a:ea typeface="Roboto" panose="02000000000000000000" pitchFamily="2" charset="0"/>
                <a:cs typeface="Roboto" panose="02000000000000000000" pitchFamily="2" charset="0"/>
              </a:rPr>
              <a:t>more careful, you </a:t>
            </a:r>
            <a:br>
              <a:rPr lang="en-ZA" dirty="0">
                <a:latin typeface="Roboto" panose="02000000000000000000" pitchFamily="2" charset="0"/>
                <a:ea typeface="Roboto" panose="02000000000000000000" pitchFamily="2" charset="0"/>
                <a:cs typeface="Roboto" panose="02000000000000000000" pitchFamily="2" charset="0"/>
              </a:rPr>
            </a:b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wouldn’t have broken </a:t>
            </a:r>
            <a:r>
              <a:rPr lang="en-ZA" dirty="0">
                <a:latin typeface="Roboto" panose="02000000000000000000" pitchFamily="2" charset="0"/>
                <a:ea typeface="Roboto" panose="02000000000000000000" pitchFamily="2" charset="0"/>
                <a:cs typeface="Roboto" panose="02000000000000000000" pitchFamily="2" charset="0"/>
              </a:rPr>
              <a:t>the table.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3" name="Title 5">
            <a:extLst>
              <a:ext uri="{FF2B5EF4-FFF2-40B4-BE49-F238E27FC236}">
                <a16:creationId xmlns:a16="http://schemas.microsoft.com/office/drawing/2014/main" id="{3E81866A-3986-C650-6D8E-FA519D332947}"/>
              </a:ext>
            </a:extLst>
          </p:cNvPr>
          <p:cNvSpPr txBox="1">
            <a:spLocks/>
          </p:cNvSpPr>
          <p:nvPr/>
        </p:nvSpPr>
        <p:spPr>
          <a:xfrm>
            <a:off x="0" y="0"/>
            <a:ext cx="9144000" cy="1066409"/>
          </a:xfrm>
          <a:prstGeom prst="roundRect">
            <a:avLst>
              <a:gd name="adj" fmla="val 0"/>
            </a:avLst>
          </a:prstGeom>
          <a:solidFill>
            <a:srgbClr val="F25A25"/>
          </a:solidFill>
          <a:effectLst/>
        </p:spPr>
        <p:txBody>
          <a:bodyPr wrap="square" lIns="216000" tIns="144000" rIns="216000" bIns="144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following sentences and indicate whether they are in the second or third conditional.</a:t>
            </a:r>
          </a:p>
        </p:txBody>
      </p:sp>
      <p:sp>
        <p:nvSpPr>
          <p:cNvPr id="5" name="Off-page Connector 4">
            <a:extLst>
              <a:ext uri="{FF2B5EF4-FFF2-40B4-BE49-F238E27FC236}">
                <a16:creationId xmlns:a16="http://schemas.microsoft.com/office/drawing/2014/main" id="{FFFAE3F9-0584-616E-FA2E-B3E2A1FC2ADE}"/>
              </a:ext>
            </a:extLst>
          </p:cNvPr>
          <p:cNvSpPr/>
          <p:nvPr/>
        </p:nvSpPr>
        <p:spPr>
          <a:xfrm>
            <a:off x="4243045" y="1196264"/>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Second conditional</a:t>
            </a:r>
          </a:p>
        </p:txBody>
      </p:sp>
      <p:sp>
        <p:nvSpPr>
          <p:cNvPr id="6" name="Off-page Connector 5">
            <a:extLst>
              <a:ext uri="{FF2B5EF4-FFF2-40B4-BE49-F238E27FC236}">
                <a16:creationId xmlns:a16="http://schemas.microsoft.com/office/drawing/2014/main" id="{43D870C3-9D8F-D7A0-D7D0-C02F7A561CFB}"/>
              </a:ext>
            </a:extLst>
          </p:cNvPr>
          <p:cNvSpPr/>
          <p:nvPr/>
        </p:nvSpPr>
        <p:spPr>
          <a:xfrm>
            <a:off x="4243045" y="2289255"/>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Second conditional</a:t>
            </a:r>
          </a:p>
        </p:txBody>
      </p:sp>
      <p:sp>
        <p:nvSpPr>
          <p:cNvPr id="7" name="Off-page Connector 6">
            <a:extLst>
              <a:ext uri="{FF2B5EF4-FFF2-40B4-BE49-F238E27FC236}">
                <a16:creationId xmlns:a16="http://schemas.microsoft.com/office/drawing/2014/main" id="{5360F15A-97CB-0DEC-2C04-3F380AE7EA78}"/>
              </a:ext>
            </a:extLst>
          </p:cNvPr>
          <p:cNvSpPr/>
          <p:nvPr/>
        </p:nvSpPr>
        <p:spPr>
          <a:xfrm>
            <a:off x="4243045" y="3410483"/>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Third conditional</a:t>
            </a:r>
          </a:p>
        </p:txBody>
      </p:sp>
      <p:sp>
        <p:nvSpPr>
          <p:cNvPr id="8" name="Off-page Connector 7">
            <a:extLst>
              <a:ext uri="{FF2B5EF4-FFF2-40B4-BE49-F238E27FC236}">
                <a16:creationId xmlns:a16="http://schemas.microsoft.com/office/drawing/2014/main" id="{C187B55D-136C-3C4B-046C-C2D77D6307B1}"/>
              </a:ext>
            </a:extLst>
          </p:cNvPr>
          <p:cNvSpPr/>
          <p:nvPr/>
        </p:nvSpPr>
        <p:spPr>
          <a:xfrm>
            <a:off x="4243045" y="4482046"/>
            <a:ext cx="2302987" cy="541222"/>
          </a:xfrm>
          <a:prstGeom prst="flowChartOffpageConnector">
            <a:avLst/>
          </a:prstGeom>
          <a:solidFill>
            <a:schemeClr val="bg1"/>
          </a:solidFill>
          <a:ln w="19050">
            <a:solidFill>
              <a:srgbClr val="F78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7862A"/>
                </a:solidFill>
                <a:latin typeface="Roboto" panose="02000000000000000000" pitchFamily="2" charset="0"/>
                <a:ea typeface="Roboto" panose="02000000000000000000" pitchFamily="2" charset="0"/>
                <a:cs typeface="Roboto" panose="02000000000000000000" pitchFamily="2" charset="0"/>
              </a:rPr>
              <a:t>Third conditional</a:t>
            </a:r>
          </a:p>
        </p:txBody>
      </p:sp>
      <p:sp>
        <p:nvSpPr>
          <p:cNvPr id="9" name="Text Box">
            <a:extLst>
              <a:ext uri="{FF2B5EF4-FFF2-40B4-BE49-F238E27FC236}">
                <a16:creationId xmlns:a16="http://schemas.microsoft.com/office/drawing/2014/main" id="{27CAC3F8-5649-161C-79B1-14F5CF66246D}"/>
              </a:ext>
            </a:extLst>
          </p:cNvPr>
          <p:cNvSpPr/>
          <p:nvPr/>
        </p:nvSpPr>
        <p:spPr>
          <a:xfrm>
            <a:off x="3514977" y="6006240"/>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411924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E2ECA8-85D5-E153-ED54-4100152C0755}"/>
              </a:ext>
            </a:extLst>
          </p:cNvPr>
          <p:cNvSpPr txBox="1"/>
          <p:nvPr/>
        </p:nvSpPr>
        <p:spPr>
          <a:xfrm>
            <a:off x="1188476" y="2943973"/>
            <a:ext cx="6767048" cy="861774"/>
          </a:xfrm>
          <a:prstGeom prst="rect">
            <a:avLst/>
          </a:prstGeom>
          <a:noFill/>
          <a:ln>
            <a:noFill/>
          </a:ln>
        </p:spPr>
        <p:txBody>
          <a:bodyPr wrap="square" lIns="90000" rtlCol="0">
            <a:spAutoFit/>
          </a:bodyPr>
          <a:lstStyle/>
          <a:p>
            <a:pPr algn="ctr"/>
            <a:r>
              <a:rPr lang="en-US" sz="5000" b="1" dirty="0">
                <a:ln w="12700">
                  <a:noFill/>
                </a:ln>
                <a:solidFill>
                  <a:srgbClr val="F25A25"/>
                </a:solidFill>
                <a:latin typeface="Roboto" panose="02000000000000000000" pitchFamily="2" charset="0"/>
                <a:ea typeface="Roboto" panose="02000000000000000000" pitchFamily="2" charset="0"/>
              </a:rPr>
              <a:t>Thank you!</a:t>
            </a:r>
          </a:p>
        </p:txBody>
      </p:sp>
    </p:spTree>
    <p:extLst>
      <p:ext uri="{BB962C8B-B14F-4D97-AF65-F5344CB8AC3E}">
        <p14:creationId xmlns:p14="http://schemas.microsoft.com/office/powerpoint/2010/main" val="1285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younger, I __________ a new instrument. </a:t>
            </a:r>
            <a:r>
              <a:rPr lang="en-ZA" b="1" dirty="0">
                <a:latin typeface="Roboto" panose="02000000000000000000" pitchFamily="2" charset="0"/>
                <a:ea typeface="Roboto" panose="02000000000000000000" pitchFamily="2" charset="0"/>
                <a:cs typeface="Roboto" panose="02000000000000000000" pitchFamily="2" charset="0"/>
              </a:rPr>
              <a:t>(be / take up)</a:t>
            </a: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French, I __________ in France. </a:t>
            </a:r>
            <a:r>
              <a:rPr lang="en-ZA" b="1" dirty="0">
                <a:latin typeface="Roboto" panose="02000000000000000000" pitchFamily="2" charset="0"/>
                <a:ea typeface="Roboto" panose="02000000000000000000" pitchFamily="2" charset="0"/>
                <a:cs typeface="Roboto" panose="02000000000000000000" pitchFamily="2" charset="0"/>
              </a:rPr>
              <a:t>(speak / live)</a:t>
            </a: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allergic to dairy, I __________ a lot of cheese. </a:t>
            </a:r>
            <a:r>
              <a:rPr lang="en-ZA" b="1" dirty="0">
                <a:latin typeface="Roboto" panose="02000000000000000000" pitchFamily="2" charset="0"/>
                <a:ea typeface="Roboto" panose="02000000000000000000" pitchFamily="2" charset="0"/>
                <a:cs typeface="Roboto" panose="02000000000000000000" pitchFamily="2" charset="0"/>
              </a:rPr>
              <a:t>(not be / eat)</a:t>
            </a: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553998"/>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__________ a lot more productive if they __________ harder.</a:t>
            </a:r>
            <a:br>
              <a:rPr lang="en-ZA" dirty="0">
                <a:latin typeface="Roboto" panose="02000000000000000000" pitchFamily="2" charset="0"/>
                <a:ea typeface="Roboto" panose="02000000000000000000" pitchFamily="2" charset="0"/>
                <a:cs typeface="Roboto" panose="02000000000000000000" pitchFamily="2" charset="0"/>
              </a:rPr>
            </a:br>
            <a:r>
              <a:rPr lang="en-ZA" b="1" dirty="0">
                <a:latin typeface="Roboto" panose="02000000000000000000" pitchFamily="2" charset="0"/>
                <a:ea typeface="Roboto" panose="02000000000000000000" pitchFamily="2" charset="0"/>
                <a:cs typeface="Roboto" panose="02000000000000000000" pitchFamily="2" charset="0"/>
              </a:rPr>
              <a:t>(be /work)</a:t>
            </a: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408357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__________  so much, she __________ healthier. </a:t>
            </a:r>
            <a:r>
              <a:rPr lang="en-ZA" b="1" dirty="0">
                <a:latin typeface="Roboto" panose="02000000000000000000" pitchFamily="2" charset="0"/>
                <a:ea typeface="Roboto" panose="02000000000000000000" pitchFamily="2" charset="0"/>
                <a:cs typeface="Roboto" panose="02000000000000000000" pitchFamily="2" charset="0"/>
              </a:rPr>
              <a:t>(not smoke / be)</a:t>
            </a: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65930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1" name="Text Box">
            <a:hlinkClick r:id="rId2" action="ppaction://hlinksldjump"/>
            <a:extLst>
              <a:ext uri="{FF2B5EF4-FFF2-40B4-BE49-F238E27FC236}">
                <a16:creationId xmlns:a16="http://schemas.microsoft.com/office/drawing/2014/main" id="{5EE24C41-CAC5-F72A-321B-61EB0A12F067}"/>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Tree>
    <p:extLst>
      <p:ext uri="{BB962C8B-B14F-4D97-AF65-F5344CB8AC3E}">
        <p14:creationId xmlns:p14="http://schemas.microsoft.com/office/powerpoint/2010/main" val="13601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French, I __________ in France. </a:t>
            </a:r>
            <a:r>
              <a:rPr lang="en-ZA" b="1" dirty="0">
                <a:latin typeface="Roboto" panose="02000000000000000000" pitchFamily="2" charset="0"/>
                <a:ea typeface="Roboto" panose="02000000000000000000" pitchFamily="2" charset="0"/>
                <a:cs typeface="Roboto" panose="02000000000000000000" pitchFamily="2" charset="0"/>
              </a:rPr>
              <a:t>(speak / live)</a:t>
            </a: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allergic to dairy, I __________ a lot of cheese. </a:t>
            </a:r>
            <a:r>
              <a:rPr lang="en-ZA" b="1" dirty="0">
                <a:latin typeface="Roboto" panose="02000000000000000000" pitchFamily="2" charset="0"/>
                <a:ea typeface="Roboto" panose="02000000000000000000" pitchFamily="2" charset="0"/>
                <a:cs typeface="Roboto" panose="02000000000000000000" pitchFamily="2" charset="0"/>
              </a:rPr>
              <a:t>(not be / eat)</a:t>
            </a: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553998"/>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__________ a lot more productive if they __________ harder.</a:t>
            </a:r>
            <a:br>
              <a:rPr lang="en-ZA" dirty="0">
                <a:latin typeface="Roboto" panose="02000000000000000000" pitchFamily="2" charset="0"/>
                <a:ea typeface="Roboto" panose="02000000000000000000" pitchFamily="2" charset="0"/>
                <a:cs typeface="Roboto" panose="02000000000000000000" pitchFamily="2" charset="0"/>
              </a:rPr>
            </a:br>
            <a:r>
              <a:rPr lang="en-ZA" b="1" dirty="0">
                <a:latin typeface="Roboto" panose="02000000000000000000" pitchFamily="2" charset="0"/>
                <a:ea typeface="Roboto" panose="02000000000000000000" pitchFamily="2" charset="0"/>
                <a:cs typeface="Roboto" panose="02000000000000000000" pitchFamily="2" charset="0"/>
              </a:rPr>
              <a:t>(be /work)</a:t>
            </a: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408357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__________  so much, she __________ healthier. </a:t>
            </a:r>
            <a:r>
              <a:rPr lang="en-ZA" b="1" dirty="0">
                <a:latin typeface="Roboto" panose="02000000000000000000" pitchFamily="2" charset="0"/>
                <a:ea typeface="Roboto" panose="02000000000000000000" pitchFamily="2" charset="0"/>
                <a:cs typeface="Roboto" panose="02000000000000000000" pitchFamily="2" charset="0"/>
              </a:rPr>
              <a:t>(not smoke / be)</a:t>
            </a: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65930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hlinkClick r:id="rId2" action="ppaction://hlinksldjump"/>
            <a:extLst>
              <a:ext uri="{FF2B5EF4-FFF2-40B4-BE49-F238E27FC236}">
                <a16:creationId xmlns:a16="http://schemas.microsoft.com/office/drawing/2014/main" id="{D6D09A86-C35D-3C90-04B4-311B6F7DFE07}"/>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4171173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spoke</a:t>
            </a:r>
            <a:r>
              <a:rPr lang="en-ZA" dirty="0">
                <a:latin typeface="Roboto" panose="02000000000000000000" pitchFamily="2" charset="0"/>
                <a:ea typeface="Roboto" panose="02000000000000000000" pitchFamily="2" charset="0"/>
                <a:cs typeface="Roboto" panose="02000000000000000000" pitchFamily="2" charset="0"/>
              </a:rPr>
              <a:t> French,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live</a:t>
            </a:r>
            <a:r>
              <a:rPr lang="en-ZA" dirty="0">
                <a:latin typeface="Roboto" panose="02000000000000000000" pitchFamily="2" charset="0"/>
                <a:ea typeface="Roboto" panose="02000000000000000000" pitchFamily="2" charset="0"/>
                <a:cs typeface="Roboto" panose="02000000000000000000" pitchFamily="2" charset="0"/>
              </a:rPr>
              <a:t> in France.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__________ allergic to dairy, I __________ a lot of cheese. </a:t>
            </a:r>
            <a:r>
              <a:rPr lang="en-ZA" b="1" dirty="0">
                <a:latin typeface="Roboto" panose="02000000000000000000" pitchFamily="2" charset="0"/>
                <a:ea typeface="Roboto" panose="02000000000000000000" pitchFamily="2" charset="0"/>
                <a:cs typeface="Roboto" panose="02000000000000000000" pitchFamily="2" charset="0"/>
              </a:rPr>
              <a:t>(not be / eat)</a:t>
            </a: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553998"/>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__________ a lot more productive if they __________ harder.</a:t>
            </a:r>
            <a:br>
              <a:rPr lang="en-ZA" dirty="0">
                <a:latin typeface="Roboto" panose="02000000000000000000" pitchFamily="2" charset="0"/>
                <a:ea typeface="Roboto" panose="02000000000000000000" pitchFamily="2" charset="0"/>
                <a:cs typeface="Roboto" panose="02000000000000000000" pitchFamily="2" charset="0"/>
              </a:rPr>
            </a:br>
            <a:r>
              <a:rPr lang="en-ZA" b="1" dirty="0">
                <a:latin typeface="Roboto" panose="02000000000000000000" pitchFamily="2" charset="0"/>
                <a:ea typeface="Roboto" panose="02000000000000000000" pitchFamily="2" charset="0"/>
                <a:cs typeface="Roboto" panose="02000000000000000000" pitchFamily="2" charset="0"/>
              </a:rPr>
              <a:t>(be /work)</a:t>
            </a: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408357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__________  so much, she __________ healthier. </a:t>
            </a:r>
            <a:r>
              <a:rPr lang="en-ZA" b="1" dirty="0">
                <a:latin typeface="Roboto" panose="02000000000000000000" pitchFamily="2" charset="0"/>
                <a:ea typeface="Roboto" panose="02000000000000000000" pitchFamily="2" charset="0"/>
                <a:cs typeface="Roboto" panose="02000000000000000000" pitchFamily="2" charset="0"/>
              </a:rPr>
              <a:t>(not smoke / be)</a:t>
            </a: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65930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hlinkClick r:id="rId2" action="ppaction://hlinksldjump"/>
            <a:extLst>
              <a:ext uri="{FF2B5EF4-FFF2-40B4-BE49-F238E27FC236}">
                <a16:creationId xmlns:a16="http://schemas.microsoft.com/office/drawing/2014/main" id="{5076C458-F50A-AC58-9CF8-E349EBA21FBE}"/>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103398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spoke</a:t>
            </a:r>
            <a:r>
              <a:rPr lang="en-ZA" dirty="0">
                <a:latin typeface="Roboto" panose="02000000000000000000" pitchFamily="2" charset="0"/>
                <a:ea typeface="Roboto" panose="02000000000000000000" pitchFamily="2" charset="0"/>
                <a:cs typeface="Roboto" panose="02000000000000000000" pitchFamily="2" charset="0"/>
              </a:rPr>
              <a:t> French,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live</a:t>
            </a:r>
            <a:r>
              <a:rPr lang="en-ZA" dirty="0">
                <a:latin typeface="Roboto" panose="02000000000000000000" pitchFamily="2" charset="0"/>
                <a:ea typeface="Roboto" panose="02000000000000000000" pitchFamily="2" charset="0"/>
                <a:cs typeface="Roboto" panose="02000000000000000000" pitchFamily="2" charset="0"/>
              </a:rPr>
              <a:t> in France.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weren’t</a:t>
            </a:r>
            <a:r>
              <a:rPr lang="en-ZA" dirty="0">
                <a:latin typeface="Roboto" panose="02000000000000000000" pitchFamily="2" charset="0"/>
                <a:ea typeface="Roboto" panose="02000000000000000000" pitchFamily="2" charset="0"/>
                <a:cs typeface="Roboto" panose="02000000000000000000" pitchFamily="2" charset="0"/>
              </a:rPr>
              <a:t> allergic to dairy,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eat</a:t>
            </a:r>
            <a:r>
              <a:rPr lang="en-ZA" dirty="0">
                <a:latin typeface="Roboto" panose="02000000000000000000" pitchFamily="2" charset="0"/>
                <a:ea typeface="Roboto" panose="02000000000000000000" pitchFamily="2" charset="0"/>
                <a:cs typeface="Roboto" panose="02000000000000000000" pitchFamily="2" charset="0"/>
              </a:rPr>
              <a:t> a lot of cheese.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553998"/>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__________ a lot more productive if they __________ harder.</a:t>
            </a:r>
            <a:br>
              <a:rPr lang="en-ZA" dirty="0">
                <a:latin typeface="Roboto" panose="02000000000000000000" pitchFamily="2" charset="0"/>
                <a:ea typeface="Roboto" panose="02000000000000000000" pitchFamily="2" charset="0"/>
                <a:cs typeface="Roboto" panose="02000000000000000000" pitchFamily="2" charset="0"/>
              </a:rPr>
            </a:br>
            <a:r>
              <a:rPr lang="en-ZA" b="1" dirty="0">
                <a:latin typeface="Roboto" panose="02000000000000000000" pitchFamily="2" charset="0"/>
                <a:ea typeface="Roboto" panose="02000000000000000000" pitchFamily="2" charset="0"/>
                <a:cs typeface="Roboto" panose="02000000000000000000" pitchFamily="2" charset="0"/>
              </a:rPr>
              <a:t>(be /work)</a:t>
            </a: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408357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__________  so much, she __________ healthier. </a:t>
            </a:r>
            <a:r>
              <a:rPr lang="en-ZA" b="1" dirty="0">
                <a:latin typeface="Roboto" panose="02000000000000000000" pitchFamily="2" charset="0"/>
                <a:ea typeface="Roboto" panose="02000000000000000000" pitchFamily="2" charset="0"/>
                <a:cs typeface="Roboto" panose="02000000000000000000" pitchFamily="2" charset="0"/>
              </a:rPr>
              <a:t>(not smoke / be)</a:t>
            </a: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65930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hlinkClick r:id="rId2" action="ppaction://hlinksldjump"/>
            <a:extLst>
              <a:ext uri="{FF2B5EF4-FFF2-40B4-BE49-F238E27FC236}">
                <a16:creationId xmlns:a16="http://schemas.microsoft.com/office/drawing/2014/main" id="{5AB8F4E6-A5DF-2F3F-B0CE-9074097878E8}"/>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635739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spoke</a:t>
            </a:r>
            <a:r>
              <a:rPr lang="en-ZA" dirty="0">
                <a:latin typeface="Roboto" panose="02000000000000000000" pitchFamily="2" charset="0"/>
                <a:ea typeface="Roboto" panose="02000000000000000000" pitchFamily="2" charset="0"/>
                <a:cs typeface="Roboto" panose="02000000000000000000" pitchFamily="2" charset="0"/>
              </a:rPr>
              <a:t> French,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live</a:t>
            </a:r>
            <a:r>
              <a:rPr lang="en-ZA" dirty="0">
                <a:latin typeface="Roboto" panose="02000000000000000000" pitchFamily="2" charset="0"/>
                <a:ea typeface="Roboto" panose="02000000000000000000" pitchFamily="2" charset="0"/>
                <a:cs typeface="Roboto" panose="02000000000000000000" pitchFamily="2" charset="0"/>
              </a:rPr>
              <a:t> in France.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weren’t</a:t>
            </a:r>
            <a:r>
              <a:rPr lang="en-ZA" dirty="0">
                <a:latin typeface="Roboto" panose="02000000000000000000" pitchFamily="2" charset="0"/>
                <a:ea typeface="Roboto" panose="02000000000000000000" pitchFamily="2" charset="0"/>
                <a:cs typeface="Roboto" panose="02000000000000000000" pitchFamily="2" charset="0"/>
              </a:rPr>
              <a:t> allergic to dairy,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eat</a:t>
            </a:r>
            <a:r>
              <a:rPr lang="en-ZA" dirty="0">
                <a:latin typeface="Roboto" panose="02000000000000000000" pitchFamily="2" charset="0"/>
                <a:ea typeface="Roboto" panose="02000000000000000000" pitchFamily="2" charset="0"/>
                <a:cs typeface="Roboto" panose="02000000000000000000" pitchFamily="2" charset="0"/>
              </a:rPr>
              <a:t> a lot of cheese.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a:t>
            </a:r>
            <a:r>
              <a:rPr lang="en-ZA" dirty="0">
                <a:latin typeface="Roboto" panose="02000000000000000000" pitchFamily="2" charset="0"/>
                <a:ea typeface="Roboto" panose="02000000000000000000" pitchFamily="2" charset="0"/>
                <a:cs typeface="Roboto" panose="02000000000000000000" pitchFamily="2" charset="0"/>
              </a:rPr>
              <a:t>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be</a:t>
            </a:r>
            <a:r>
              <a:rPr lang="en-ZA" dirty="0">
                <a:latin typeface="Roboto" panose="02000000000000000000" pitchFamily="2" charset="0"/>
                <a:ea typeface="Roboto" panose="02000000000000000000" pitchFamily="2" charset="0"/>
                <a:cs typeface="Roboto" panose="02000000000000000000" pitchFamily="2" charset="0"/>
              </a:rPr>
              <a:t> a lot more productive if 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worked</a:t>
            </a:r>
            <a:r>
              <a:rPr lang="en-ZA" dirty="0">
                <a:latin typeface="Roboto" panose="02000000000000000000" pitchFamily="2" charset="0"/>
                <a:ea typeface="Roboto" panose="02000000000000000000" pitchFamily="2" charset="0"/>
                <a:cs typeface="Roboto" panose="02000000000000000000" pitchFamily="2" charset="0"/>
              </a:rPr>
              <a:t> harder.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380520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__________  so much, she __________ healthier. </a:t>
            </a:r>
            <a:r>
              <a:rPr lang="en-ZA" b="1" dirty="0">
                <a:latin typeface="Roboto" panose="02000000000000000000" pitchFamily="2" charset="0"/>
                <a:ea typeface="Roboto" panose="02000000000000000000" pitchFamily="2" charset="0"/>
                <a:cs typeface="Roboto" panose="02000000000000000000" pitchFamily="2" charset="0"/>
              </a:rPr>
              <a:t>(not smoke / be)</a:t>
            </a: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38093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hlinkClick r:id="rId2" action="ppaction://hlinksldjump"/>
            <a:extLst>
              <a:ext uri="{FF2B5EF4-FFF2-40B4-BE49-F238E27FC236}">
                <a16:creationId xmlns:a16="http://schemas.microsoft.com/office/drawing/2014/main" id="{DC8B2FE1-8D60-1180-A99D-820319378AFC}"/>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2212425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A94A-CB88-8E88-5D60-DBA9F553A96B}"/>
              </a:ext>
            </a:extLst>
          </p:cNvPr>
          <p:cNvSpPr txBox="1"/>
          <p:nvPr/>
        </p:nvSpPr>
        <p:spPr>
          <a:xfrm>
            <a:off x="914394" y="1503636"/>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a:t>
            </a:r>
            <a:r>
              <a:rPr lang="en-ZA" dirty="0">
                <a:latin typeface="Roboto" panose="02000000000000000000" pitchFamily="2" charset="0"/>
                <a:ea typeface="Roboto" panose="02000000000000000000" pitchFamily="2" charset="0"/>
                <a:cs typeface="Roboto" panose="02000000000000000000" pitchFamily="2" charset="0"/>
              </a:rPr>
              <a:t> younger,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take up</a:t>
            </a:r>
            <a:r>
              <a:rPr lang="en-ZA" b="1" dirty="0">
                <a:latin typeface="Roboto" panose="02000000000000000000" pitchFamily="2" charset="0"/>
                <a:ea typeface="Roboto" panose="02000000000000000000" pitchFamily="2" charset="0"/>
                <a:cs typeface="Roboto" panose="02000000000000000000" pitchFamily="2" charset="0"/>
              </a:rPr>
              <a:t> </a:t>
            </a:r>
            <a:r>
              <a:rPr lang="en-ZA" dirty="0">
                <a:latin typeface="Roboto" panose="02000000000000000000" pitchFamily="2" charset="0"/>
                <a:ea typeface="Roboto" panose="02000000000000000000" pitchFamily="2" charset="0"/>
                <a:cs typeface="Roboto" panose="02000000000000000000" pitchFamily="2" charset="0"/>
              </a:rPr>
              <a:t>a new instrument.</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7252710-4C98-2FD2-E4EF-E7097FA0C732}"/>
              </a:ext>
            </a:extLst>
          </p:cNvPr>
          <p:cNvSpPr txBox="1"/>
          <p:nvPr/>
        </p:nvSpPr>
        <p:spPr>
          <a:xfrm>
            <a:off x="914394" y="2079370"/>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spoke</a:t>
            </a:r>
            <a:r>
              <a:rPr lang="en-ZA" dirty="0">
                <a:latin typeface="Roboto" panose="02000000000000000000" pitchFamily="2" charset="0"/>
                <a:ea typeface="Roboto" panose="02000000000000000000" pitchFamily="2" charset="0"/>
                <a:cs typeface="Roboto" panose="02000000000000000000" pitchFamily="2" charset="0"/>
              </a:rPr>
              <a:t> French,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live</a:t>
            </a:r>
            <a:r>
              <a:rPr lang="en-ZA" dirty="0">
                <a:latin typeface="Roboto" panose="02000000000000000000" pitchFamily="2" charset="0"/>
                <a:ea typeface="Roboto" panose="02000000000000000000" pitchFamily="2" charset="0"/>
                <a:cs typeface="Roboto" panose="02000000000000000000" pitchFamily="2" charset="0"/>
              </a:rPr>
              <a:t> in France.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A89ADC30-CB72-E0F3-2CDC-003732A35488}"/>
              </a:ext>
            </a:extLst>
          </p:cNvPr>
          <p:cNvSpPr txBox="1"/>
          <p:nvPr/>
        </p:nvSpPr>
        <p:spPr>
          <a:xfrm>
            <a:off x="914394" y="2655104"/>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weren’t</a:t>
            </a:r>
            <a:r>
              <a:rPr lang="en-ZA" dirty="0">
                <a:latin typeface="Roboto" panose="02000000000000000000" pitchFamily="2" charset="0"/>
                <a:ea typeface="Roboto" panose="02000000000000000000" pitchFamily="2" charset="0"/>
                <a:cs typeface="Roboto" panose="02000000000000000000" pitchFamily="2" charset="0"/>
              </a:rPr>
              <a:t> allergic to dairy, I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eat</a:t>
            </a:r>
            <a:r>
              <a:rPr lang="en-ZA" dirty="0">
                <a:latin typeface="Roboto" panose="02000000000000000000" pitchFamily="2" charset="0"/>
                <a:ea typeface="Roboto" panose="02000000000000000000" pitchFamily="2" charset="0"/>
                <a:cs typeface="Roboto" panose="02000000000000000000" pitchFamily="2" charset="0"/>
              </a:rPr>
              <a:t> a lot of cheese.</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A2427F3-C637-145E-F381-D0B8369E4351}"/>
              </a:ext>
            </a:extLst>
          </p:cNvPr>
          <p:cNvSpPr txBox="1"/>
          <p:nvPr/>
        </p:nvSpPr>
        <p:spPr>
          <a:xfrm>
            <a:off x="914394" y="3230838"/>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a:t>
            </a:r>
            <a:r>
              <a:rPr lang="en-ZA" dirty="0">
                <a:latin typeface="Roboto" panose="02000000000000000000" pitchFamily="2" charset="0"/>
                <a:ea typeface="Roboto" panose="02000000000000000000" pitchFamily="2" charset="0"/>
                <a:cs typeface="Roboto" panose="02000000000000000000" pitchFamily="2" charset="0"/>
              </a:rPr>
              <a:t>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be</a:t>
            </a:r>
            <a:r>
              <a:rPr lang="en-ZA" dirty="0">
                <a:latin typeface="Roboto" panose="02000000000000000000" pitchFamily="2" charset="0"/>
                <a:ea typeface="Roboto" panose="02000000000000000000" pitchFamily="2" charset="0"/>
                <a:cs typeface="Roboto" panose="02000000000000000000" pitchFamily="2" charset="0"/>
              </a:rPr>
              <a:t> a lot more productive if they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worked</a:t>
            </a:r>
            <a:r>
              <a:rPr lang="en-ZA" dirty="0">
                <a:latin typeface="Roboto" panose="02000000000000000000" pitchFamily="2" charset="0"/>
                <a:ea typeface="Roboto" panose="02000000000000000000" pitchFamily="2" charset="0"/>
                <a:cs typeface="Roboto" panose="02000000000000000000" pitchFamily="2" charset="0"/>
              </a:rPr>
              <a:t> harder.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943E4114-772C-3935-84A6-603B66613076}"/>
              </a:ext>
            </a:extLst>
          </p:cNvPr>
          <p:cNvSpPr txBox="1"/>
          <p:nvPr/>
        </p:nvSpPr>
        <p:spPr>
          <a:xfrm>
            <a:off x="914394" y="3805201"/>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If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didn’t smoke</a:t>
            </a:r>
            <a:r>
              <a:rPr lang="en-ZA" dirty="0">
                <a:latin typeface="Roboto" panose="02000000000000000000" pitchFamily="2" charset="0"/>
                <a:ea typeface="Roboto" panose="02000000000000000000" pitchFamily="2" charset="0"/>
                <a:cs typeface="Roboto" panose="02000000000000000000" pitchFamily="2" charset="0"/>
              </a:rPr>
              <a:t> so much, she </a:t>
            </a:r>
            <a:r>
              <a:rPr lang="en-ZA" b="1" dirty="0">
                <a:solidFill>
                  <a:srgbClr val="F25A25"/>
                </a:solidFill>
                <a:latin typeface="Roboto" panose="02000000000000000000" pitchFamily="2" charset="0"/>
                <a:ea typeface="Roboto" panose="02000000000000000000" pitchFamily="2" charset="0"/>
                <a:cs typeface="Roboto" panose="02000000000000000000" pitchFamily="2" charset="0"/>
              </a:rPr>
              <a:t>would be</a:t>
            </a:r>
            <a:r>
              <a:rPr lang="en-ZA" dirty="0">
                <a:latin typeface="Roboto" panose="02000000000000000000" pitchFamily="2" charset="0"/>
                <a:ea typeface="Roboto" panose="02000000000000000000" pitchFamily="2" charset="0"/>
                <a:cs typeface="Roboto" panose="02000000000000000000" pitchFamily="2" charset="0"/>
              </a:rPr>
              <a:t> healthier.</a:t>
            </a:r>
            <a:endParaRPr lang="en-ZA"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B716B5B4-F38F-37D8-7F49-3936589D538B}"/>
              </a:ext>
            </a:extLst>
          </p:cNvPr>
          <p:cNvSpPr txBox="1"/>
          <p:nvPr/>
        </p:nvSpPr>
        <p:spPr>
          <a:xfrm>
            <a:off x="914394" y="4380935"/>
            <a:ext cx="7305664" cy="276999"/>
          </a:xfrm>
          <a:prstGeom prst="rect">
            <a:avLst/>
          </a:prstGeom>
          <a:noFill/>
          <a:ln>
            <a:noFill/>
          </a:ln>
        </p:spPr>
        <p:txBody>
          <a:bodyPr wrap="square" lIns="0" tIns="0" rIns="0" bIns="0" rtlCol="0">
            <a:spAutoFit/>
          </a:bodyPr>
          <a:lstStyle/>
          <a:p>
            <a:r>
              <a:rPr lang="en-ZA" dirty="0">
                <a:latin typeface="Roboto" panose="02000000000000000000" pitchFamily="2" charset="0"/>
                <a:ea typeface="Roboto" panose="02000000000000000000" pitchFamily="2" charset="0"/>
                <a:cs typeface="Roboto" panose="02000000000000000000" pitchFamily="2" charset="0"/>
              </a:rPr>
              <a:t>You __________ late if you __________ earlier. </a:t>
            </a:r>
            <a:r>
              <a:rPr lang="en-ZA" b="1" dirty="0">
                <a:latin typeface="Roboto" panose="02000000000000000000" pitchFamily="2" charset="0"/>
                <a:ea typeface="Roboto" panose="02000000000000000000" pitchFamily="2" charset="0"/>
                <a:cs typeface="Roboto" panose="02000000000000000000" pitchFamily="2" charset="0"/>
              </a:rPr>
              <a:t>(not arrive / wake up)</a:t>
            </a:r>
          </a:p>
        </p:txBody>
      </p:sp>
      <p:sp>
        <p:nvSpPr>
          <p:cNvPr id="18" name="Title 5">
            <a:extLst>
              <a:ext uri="{FF2B5EF4-FFF2-40B4-BE49-F238E27FC236}">
                <a16:creationId xmlns:a16="http://schemas.microsoft.com/office/drawing/2014/main" id="{AA8D9C22-DD02-050C-394E-544B163FB0AC}"/>
              </a:ext>
            </a:extLst>
          </p:cNvPr>
          <p:cNvSpPr txBox="1">
            <a:spLocks/>
          </p:cNvSpPr>
          <p:nvPr/>
        </p:nvSpPr>
        <p:spPr>
          <a:xfrm>
            <a:off x="-4774" y="0"/>
            <a:ext cx="9148774" cy="987599"/>
          </a:xfrm>
          <a:prstGeom prst="roundRect">
            <a:avLst>
              <a:gd name="adj" fmla="val 0"/>
            </a:avLst>
          </a:prstGeom>
          <a:solidFill>
            <a:srgbClr val="F25A25"/>
          </a:solidFill>
          <a:effectLst/>
        </p:spPr>
        <p:txBody>
          <a:bodyPr wrap="square" lIns="216000" tIns="288000" rIns="216000" bIns="288000">
            <a:spAutoFit/>
          </a:bodyPr>
          <a:lstStyle>
            <a:lvl1pPr algn="l" defTabSz="914400" rtl="0" eaLnBrk="1" latinLnBrk="0" hangingPunct="1">
              <a:lnSpc>
                <a:spcPct val="90000"/>
              </a:lnSpc>
              <a:spcBef>
                <a:spcPct val="0"/>
              </a:spcBef>
              <a:buNone/>
              <a:defRPr sz="2400" b="1" i="0" kern="1200">
                <a:solidFill>
                  <a:schemeClr val="bg1"/>
                </a:solidFill>
                <a:effectLst/>
                <a:latin typeface="Roboto" panose="02000000000000000000" pitchFamily="2" charset="0"/>
                <a:ea typeface="+mj-ea"/>
                <a:cs typeface="+mj-cs"/>
              </a:defRPr>
            </a:lvl1pPr>
          </a:lstStyle>
          <a:p>
            <a:pPr algn="ctr"/>
            <a:r>
              <a:rPr lang="en-GB" sz="2800" dirty="0"/>
              <a:t>Complete the gaps.</a:t>
            </a:r>
          </a:p>
        </p:txBody>
      </p:sp>
      <p:sp>
        <p:nvSpPr>
          <p:cNvPr id="3" name="Text Box">
            <a:hlinkClick r:id="rId2" action="ppaction://hlinksldjump"/>
            <a:extLst>
              <a:ext uri="{FF2B5EF4-FFF2-40B4-BE49-F238E27FC236}">
                <a16:creationId xmlns:a16="http://schemas.microsoft.com/office/drawing/2014/main" id="{22502939-E548-3E33-0BC7-B40904C75EF7}"/>
              </a:ext>
            </a:extLst>
          </p:cNvPr>
          <p:cNvSpPr/>
          <p:nvPr/>
        </p:nvSpPr>
        <p:spPr>
          <a:xfrm>
            <a:off x="3514977" y="5532403"/>
            <a:ext cx="2104498" cy="495108"/>
          </a:xfrm>
          <a:prstGeom prst="rect">
            <a:avLst/>
          </a:prstGeom>
          <a:solidFill>
            <a:srgbClr val="F25A2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b="1" dirty="0">
                <a:solidFill>
                  <a:schemeClr val="bg1"/>
                </a:solidFill>
                <a:latin typeface="Roboto" panose="02000000000000000000" pitchFamily="2" charset="0"/>
                <a:ea typeface="Roboto" panose="02000000000000000000" pitchFamily="2" charset="0"/>
                <a:cs typeface="Roboto" panose="02000000000000000000" pitchFamily="2" charset="0"/>
              </a:rPr>
              <a:t>Reveal Answers</a:t>
            </a:r>
          </a:p>
        </p:txBody>
      </p:sp>
    </p:spTree>
    <p:extLst>
      <p:ext uri="{BB962C8B-B14F-4D97-AF65-F5344CB8AC3E}">
        <p14:creationId xmlns:p14="http://schemas.microsoft.com/office/powerpoint/2010/main" val="1446967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3D915FC8-5621-4D83-811C-0B0DD3C6B0C8}" vid="{C8E18BDA-497C-40C7-9C5C-A45B4F019EFE}"/>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D915FC8-5621-4D83-811C-0B0DD3C6B0C8}" vid="{A9A436B5-3F4C-40DC-B729-7F9DA84112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Speaking Games Template</Template>
  <TotalTime>8393</TotalTime>
  <Words>2844</Words>
  <Application>Microsoft Office PowerPoint</Application>
  <PresentationFormat>On-screen Show (4:3)</PresentationFormat>
  <Paragraphs>288</Paragraphs>
  <Slides>33</Slides>
  <Notes>0</Notes>
  <HiddenSlides>17</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Roboto</vt:lpstr>
      <vt:lpstr>Arial</vt:lpstr>
      <vt:lpstr>Twinkl</vt:lpstr>
      <vt:lpstr>Calibri</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Indy Miller</dc:creator>
  <cp:lastModifiedBy>Irini Politi</cp:lastModifiedBy>
  <cp:revision>328</cp:revision>
  <dcterms:created xsi:type="dcterms:W3CDTF">2024-02-22T08:34:44Z</dcterms:created>
  <dcterms:modified xsi:type="dcterms:W3CDTF">2026-05-15T20:44:13Z</dcterms:modified>
</cp:coreProperties>
</file>