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3.xml" ContentType="application/vnd.openxmlformats-officedocument.drawingml.diagramData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0"/>
  </p:notesMasterIdLst>
  <p:sldIdLst>
    <p:sldId id="256" r:id="rId2"/>
    <p:sldId id="326" r:id="rId3"/>
    <p:sldId id="327" r:id="rId4"/>
    <p:sldId id="338" r:id="rId5"/>
    <p:sldId id="329" r:id="rId6"/>
    <p:sldId id="330" r:id="rId7"/>
    <p:sldId id="331" r:id="rId8"/>
    <p:sldId id="257" r:id="rId9"/>
    <p:sldId id="325" r:id="rId10"/>
    <p:sldId id="258" r:id="rId11"/>
    <p:sldId id="262" r:id="rId12"/>
    <p:sldId id="263" r:id="rId13"/>
    <p:sldId id="264" r:id="rId14"/>
    <p:sldId id="265" r:id="rId15"/>
    <p:sldId id="259" r:id="rId16"/>
    <p:sldId id="332" r:id="rId17"/>
    <p:sldId id="260" r:id="rId18"/>
    <p:sldId id="339" r:id="rId19"/>
    <p:sldId id="333" r:id="rId20"/>
    <p:sldId id="335" r:id="rId21"/>
    <p:sldId id="334" r:id="rId22"/>
    <p:sldId id="336" r:id="rId23"/>
    <p:sldId id="266" r:id="rId24"/>
    <p:sldId id="261" r:id="rId25"/>
    <p:sldId id="322" r:id="rId26"/>
    <p:sldId id="321" r:id="rId27"/>
    <p:sldId id="268" r:id="rId28"/>
    <p:sldId id="337" r:id="rId29"/>
    <p:sldId id="270" r:id="rId30"/>
    <p:sldId id="272" r:id="rId31"/>
    <p:sldId id="269" r:id="rId32"/>
    <p:sldId id="273" r:id="rId33"/>
    <p:sldId id="277" r:id="rId34"/>
    <p:sldId id="276" r:id="rId35"/>
    <p:sldId id="275" r:id="rId36"/>
    <p:sldId id="280" r:id="rId37"/>
    <p:sldId id="281" r:id="rId38"/>
    <p:sldId id="282" r:id="rId39"/>
    <p:sldId id="283" r:id="rId40"/>
    <p:sldId id="285" r:id="rId41"/>
    <p:sldId id="286" r:id="rId42"/>
    <p:sldId id="287" r:id="rId43"/>
    <p:sldId id="288" r:id="rId44"/>
    <p:sldId id="289" r:id="rId45"/>
    <p:sldId id="284" r:id="rId46"/>
    <p:sldId id="340" r:id="rId47"/>
    <p:sldId id="290" r:id="rId48"/>
    <p:sldId id="291" r:id="rId49"/>
    <p:sldId id="292" r:id="rId50"/>
    <p:sldId id="293" r:id="rId51"/>
    <p:sldId id="294" r:id="rId52"/>
    <p:sldId id="341" r:id="rId53"/>
    <p:sldId id="295" r:id="rId54"/>
    <p:sldId id="296" r:id="rId55"/>
    <p:sldId id="342" r:id="rId56"/>
    <p:sldId id="343" r:id="rId57"/>
    <p:sldId id="297" r:id="rId58"/>
    <p:sldId id="298" r:id="rId59"/>
    <p:sldId id="299" r:id="rId60"/>
    <p:sldId id="300" r:id="rId61"/>
    <p:sldId id="306" r:id="rId62"/>
    <p:sldId id="301" r:id="rId63"/>
    <p:sldId id="302" r:id="rId64"/>
    <p:sldId id="278" r:id="rId65"/>
    <p:sldId id="305" r:id="rId66"/>
    <p:sldId id="310" r:id="rId67"/>
    <p:sldId id="308" r:id="rId68"/>
    <p:sldId id="304" r:id="rId69"/>
    <p:sldId id="307" r:id="rId70"/>
    <p:sldId id="312" r:id="rId71"/>
    <p:sldId id="319" r:id="rId72"/>
    <p:sldId id="313" r:id="rId73"/>
    <p:sldId id="314" r:id="rId74"/>
    <p:sldId id="320" r:id="rId75"/>
    <p:sldId id="315" r:id="rId76"/>
    <p:sldId id="316" r:id="rId77"/>
    <p:sldId id="317" r:id="rId78"/>
    <p:sldId id="344" r:id="rId79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72" autoAdjust="0"/>
    <p:restoredTop sz="94660"/>
  </p:normalViewPr>
  <p:slideViewPr>
    <p:cSldViewPr>
      <p:cViewPr>
        <p:scale>
          <a:sx n="68" d="100"/>
          <a:sy n="68" d="100"/>
        </p:scale>
        <p:origin x="-1482" y="-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300B2AA-C308-484C-99F3-33B5A96C7161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EBDBD18E-507F-4206-AA25-9C17C848FAAF}">
      <dgm:prSet phldrT="[Κείμενο]"/>
      <dgm:spPr/>
      <dgm:t>
        <a:bodyPr/>
        <a:lstStyle/>
        <a:p>
          <a:r>
            <a:rPr lang="el-GR" dirty="0" smtClean="0"/>
            <a:t>Ην. Βασίλειο</a:t>
          </a:r>
          <a:endParaRPr lang="el-GR" dirty="0"/>
        </a:p>
      </dgm:t>
    </dgm:pt>
    <dgm:pt modelId="{F651D631-7DEC-489A-9C19-61E6863039C5}" type="parTrans" cxnId="{50B1EEB8-EFBC-4616-9B98-365643327086}">
      <dgm:prSet/>
      <dgm:spPr/>
      <dgm:t>
        <a:bodyPr/>
        <a:lstStyle/>
        <a:p>
          <a:endParaRPr lang="el-GR"/>
        </a:p>
      </dgm:t>
    </dgm:pt>
    <dgm:pt modelId="{3F91C8D8-57E9-4AA6-9F1E-1F7EE97D9C78}" type="sibTrans" cxnId="{50B1EEB8-EFBC-4616-9B98-365643327086}">
      <dgm:prSet/>
      <dgm:spPr/>
      <dgm:t>
        <a:bodyPr/>
        <a:lstStyle/>
        <a:p>
          <a:endParaRPr lang="el-GR"/>
        </a:p>
      </dgm:t>
    </dgm:pt>
    <dgm:pt modelId="{E3F1FE1C-C4C0-4D1B-A8C4-3CD879F80324}">
      <dgm:prSet phldrT="[Κείμενο]"/>
      <dgm:spPr/>
      <dgm:t>
        <a:bodyPr/>
        <a:lstStyle/>
        <a:p>
          <a:r>
            <a:rPr lang="el-GR" dirty="0" smtClean="0"/>
            <a:t>Ρωσία</a:t>
          </a:r>
          <a:endParaRPr lang="el-GR" dirty="0"/>
        </a:p>
      </dgm:t>
    </dgm:pt>
    <dgm:pt modelId="{3FA1C1B0-0DD5-4861-AAEA-B8E7A5051D63}" type="parTrans" cxnId="{9300B922-13FA-46D7-9E09-6673B14EA8C4}">
      <dgm:prSet/>
      <dgm:spPr/>
      <dgm:t>
        <a:bodyPr/>
        <a:lstStyle/>
        <a:p>
          <a:endParaRPr lang="el-GR"/>
        </a:p>
      </dgm:t>
    </dgm:pt>
    <dgm:pt modelId="{1861E4B0-6213-4A71-9B27-72CD68446926}" type="sibTrans" cxnId="{9300B922-13FA-46D7-9E09-6673B14EA8C4}">
      <dgm:prSet/>
      <dgm:spPr/>
      <dgm:t>
        <a:bodyPr/>
        <a:lstStyle/>
        <a:p>
          <a:endParaRPr lang="el-GR"/>
        </a:p>
      </dgm:t>
    </dgm:pt>
    <dgm:pt modelId="{AA150612-0EF9-4A0A-B338-1D05D348F9D7}">
      <dgm:prSet phldrT="[Κείμενο]"/>
      <dgm:spPr/>
      <dgm:t>
        <a:bodyPr/>
        <a:lstStyle/>
        <a:p>
          <a:r>
            <a:rPr lang="el-GR" dirty="0" smtClean="0"/>
            <a:t>Αυστρία</a:t>
          </a:r>
          <a:endParaRPr lang="el-GR" dirty="0"/>
        </a:p>
      </dgm:t>
    </dgm:pt>
    <dgm:pt modelId="{0ECB2F25-E7BB-4535-B955-A75274DD1FE3}" type="parTrans" cxnId="{790F2CF7-71BB-4395-908A-B21517679F34}">
      <dgm:prSet/>
      <dgm:spPr/>
      <dgm:t>
        <a:bodyPr/>
        <a:lstStyle/>
        <a:p>
          <a:endParaRPr lang="el-GR"/>
        </a:p>
      </dgm:t>
    </dgm:pt>
    <dgm:pt modelId="{9DCD7B1A-3064-42A0-98A4-B469712392A6}" type="sibTrans" cxnId="{790F2CF7-71BB-4395-908A-B21517679F34}">
      <dgm:prSet/>
      <dgm:spPr/>
      <dgm:t>
        <a:bodyPr/>
        <a:lstStyle/>
        <a:p>
          <a:endParaRPr lang="el-GR"/>
        </a:p>
      </dgm:t>
    </dgm:pt>
    <dgm:pt modelId="{6CEC6990-3D24-41CE-BC8B-A7B30F7BEA0B}">
      <dgm:prSet/>
      <dgm:spPr/>
      <dgm:t>
        <a:bodyPr/>
        <a:lstStyle/>
        <a:p>
          <a:r>
            <a:rPr lang="el-GR" dirty="0" smtClean="0"/>
            <a:t>Γαλλία</a:t>
          </a:r>
          <a:endParaRPr lang="el-GR" dirty="0"/>
        </a:p>
      </dgm:t>
    </dgm:pt>
    <dgm:pt modelId="{CE172D24-D30D-418D-9C16-048442F50A56}" type="parTrans" cxnId="{38F7E5D7-1BAE-460B-BE28-634ED8251E64}">
      <dgm:prSet/>
      <dgm:spPr/>
      <dgm:t>
        <a:bodyPr/>
        <a:lstStyle/>
        <a:p>
          <a:endParaRPr lang="el-GR"/>
        </a:p>
      </dgm:t>
    </dgm:pt>
    <dgm:pt modelId="{8BC3918B-6ABC-4BCA-BCFF-4BD70476F059}" type="sibTrans" cxnId="{38F7E5D7-1BAE-460B-BE28-634ED8251E64}">
      <dgm:prSet/>
      <dgm:spPr/>
      <dgm:t>
        <a:bodyPr/>
        <a:lstStyle/>
        <a:p>
          <a:endParaRPr lang="el-GR"/>
        </a:p>
      </dgm:t>
    </dgm:pt>
    <dgm:pt modelId="{1D729E2F-F41C-4908-AC0D-AA6AAA3426CE}" type="pres">
      <dgm:prSet presAssocID="{0300B2AA-C308-484C-99F3-33B5A96C7161}" presName="Name0" presStyleCnt="0">
        <dgm:presLayoutVars>
          <dgm:dir/>
          <dgm:resizeHandles val="exact"/>
        </dgm:presLayoutVars>
      </dgm:prSet>
      <dgm:spPr/>
    </dgm:pt>
    <dgm:pt modelId="{92FBAE6F-2576-4BBA-8F9C-87065DF92ED2}" type="pres">
      <dgm:prSet presAssocID="{0300B2AA-C308-484C-99F3-33B5A96C7161}" presName="bkgdShp" presStyleLbl="alignAccFollowNode1" presStyleIdx="0" presStyleCnt="1"/>
      <dgm:spPr/>
    </dgm:pt>
    <dgm:pt modelId="{C47CFEA4-21DF-4E42-8B34-B292B5077946}" type="pres">
      <dgm:prSet presAssocID="{0300B2AA-C308-484C-99F3-33B5A96C7161}" presName="linComp" presStyleCnt="0"/>
      <dgm:spPr/>
    </dgm:pt>
    <dgm:pt modelId="{3D1CDDCB-D470-47D3-AB0B-B64AC7642507}" type="pres">
      <dgm:prSet presAssocID="{EBDBD18E-507F-4206-AA25-9C17C848FAAF}" presName="compNode" presStyleCnt="0"/>
      <dgm:spPr/>
    </dgm:pt>
    <dgm:pt modelId="{0780EF07-CBD0-4648-8CD7-7B2D9F12513A}" type="pres">
      <dgm:prSet presAssocID="{EBDBD18E-507F-4206-AA25-9C17C848FAAF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899F1754-2626-4A38-B87F-B96EF008CC78}" type="pres">
      <dgm:prSet presAssocID="{EBDBD18E-507F-4206-AA25-9C17C848FAAF}" presName="invisiNode" presStyleLbl="node1" presStyleIdx="0" presStyleCnt="4"/>
      <dgm:spPr/>
    </dgm:pt>
    <dgm:pt modelId="{22C48888-DEE1-4FF1-9312-8942488594D0}" type="pres">
      <dgm:prSet presAssocID="{EBDBD18E-507F-4206-AA25-9C17C848FAAF}" presName="imagNode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C0D96B9-38D0-40A8-9333-34D3B8B864A9}" type="pres">
      <dgm:prSet presAssocID="{3F91C8D8-57E9-4AA6-9F1E-1F7EE97D9C78}" presName="sibTrans" presStyleLbl="sibTrans2D1" presStyleIdx="0" presStyleCnt="0"/>
      <dgm:spPr/>
    </dgm:pt>
    <dgm:pt modelId="{46E26C0B-B138-4447-B48C-D86F4B807AAF}" type="pres">
      <dgm:prSet presAssocID="{6CEC6990-3D24-41CE-BC8B-A7B30F7BEA0B}" presName="compNode" presStyleCnt="0"/>
      <dgm:spPr/>
    </dgm:pt>
    <dgm:pt modelId="{336A7FDF-5E62-42B6-95B7-DB1093708B06}" type="pres">
      <dgm:prSet presAssocID="{6CEC6990-3D24-41CE-BC8B-A7B30F7BEA0B}" presName="node" presStyleLbl="node1" presStyleIdx="1" presStyleCnt="4">
        <dgm:presLayoutVars>
          <dgm:bulletEnabled val="1"/>
        </dgm:presLayoutVars>
      </dgm:prSet>
      <dgm:spPr/>
    </dgm:pt>
    <dgm:pt modelId="{328B24EC-A7E8-4832-A6B8-1D2B31051F03}" type="pres">
      <dgm:prSet presAssocID="{6CEC6990-3D24-41CE-BC8B-A7B30F7BEA0B}" presName="invisiNode" presStyleLbl="node1" presStyleIdx="1" presStyleCnt="4"/>
      <dgm:spPr/>
    </dgm:pt>
    <dgm:pt modelId="{D937F25D-4112-4517-8AEC-D9BE66CDA6CF}" type="pres">
      <dgm:prSet presAssocID="{6CEC6990-3D24-41CE-BC8B-A7B30F7BEA0B}" presName="imagNode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D6199523-6A03-4068-A17F-4C38DA055C2C}" type="pres">
      <dgm:prSet presAssocID="{8BC3918B-6ABC-4BCA-BCFF-4BD70476F059}" presName="sibTrans" presStyleLbl="sibTrans2D1" presStyleIdx="0" presStyleCnt="0"/>
      <dgm:spPr/>
    </dgm:pt>
    <dgm:pt modelId="{65CED70A-C07E-4E11-A224-16A11E650BB9}" type="pres">
      <dgm:prSet presAssocID="{E3F1FE1C-C4C0-4D1B-A8C4-3CD879F80324}" presName="compNode" presStyleCnt="0"/>
      <dgm:spPr/>
    </dgm:pt>
    <dgm:pt modelId="{BE8ABFD9-F6C7-4656-88AE-FC3F586A2AF7}" type="pres">
      <dgm:prSet presAssocID="{E3F1FE1C-C4C0-4D1B-A8C4-3CD879F80324}" presName="node" presStyleLbl="node1" presStyleIdx="2" presStyleCnt="4">
        <dgm:presLayoutVars>
          <dgm:bulletEnabled val="1"/>
        </dgm:presLayoutVars>
      </dgm:prSet>
      <dgm:spPr/>
    </dgm:pt>
    <dgm:pt modelId="{1307B1CB-286B-4C87-AE88-BDCBBBE3146C}" type="pres">
      <dgm:prSet presAssocID="{E3F1FE1C-C4C0-4D1B-A8C4-3CD879F80324}" presName="invisiNode" presStyleLbl="node1" presStyleIdx="2" presStyleCnt="4"/>
      <dgm:spPr/>
    </dgm:pt>
    <dgm:pt modelId="{A9C5B485-8933-48CB-B15E-CE6B32F342EF}" type="pres">
      <dgm:prSet presAssocID="{E3F1FE1C-C4C0-4D1B-A8C4-3CD879F80324}" presName="imagNode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EE52BF18-3490-423A-8A6D-104D89482ED4}" type="pres">
      <dgm:prSet presAssocID="{1861E4B0-6213-4A71-9B27-72CD68446926}" presName="sibTrans" presStyleLbl="sibTrans2D1" presStyleIdx="0" presStyleCnt="0"/>
      <dgm:spPr/>
    </dgm:pt>
    <dgm:pt modelId="{ECE17DCB-DCE7-40E4-8D7E-209E1A51BCFE}" type="pres">
      <dgm:prSet presAssocID="{AA150612-0EF9-4A0A-B338-1D05D348F9D7}" presName="compNode" presStyleCnt="0"/>
      <dgm:spPr/>
    </dgm:pt>
    <dgm:pt modelId="{68B73B69-792B-49F2-A8C9-5D66FAAF64D5}" type="pres">
      <dgm:prSet presAssocID="{AA150612-0EF9-4A0A-B338-1D05D348F9D7}" presName="node" presStyleLbl="node1" presStyleIdx="3" presStyleCnt="4">
        <dgm:presLayoutVars>
          <dgm:bulletEnabled val="1"/>
        </dgm:presLayoutVars>
      </dgm:prSet>
      <dgm:spPr/>
    </dgm:pt>
    <dgm:pt modelId="{B337D02C-36D1-4EE7-8367-41F203225A3C}" type="pres">
      <dgm:prSet presAssocID="{AA150612-0EF9-4A0A-B338-1D05D348F9D7}" presName="invisiNode" presStyleLbl="node1" presStyleIdx="3" presStyleCnt="4"/>
      <dgm:spPr/>
    </dgm:pt>
    <dgm:pt modelId="{32CDE135-1374-4286-BCC4-F88FF4E4CA4C}" type="pres">
      <dgm:prSet presAssocID="{AA150612-0EF9-4A0A-B338-1D05D348F9D7}" presName="imagNode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89EF6FC4-8635-4105-8DFB-78C726EB62B6}" type="presOf" srcId="{EBDBD18E-507F-4206-AA25-9C17C848FAAF}" destId="{0780EF07-CBD0-4648-8CD7-7B2D9F12513A}" srcOrd="0" destOrd="0" presId="urn:microsoft.com/office/officeart/2005/8/layout/pList2"/>
    <dgm:cxn modelId="{9300B922-13FA-46D7-9E09-6673B14EA8C4}" srcId="{0300B2AA-C308-484C-99F3-33B5A96C7161}" destId="{E3F1FE1C-C4C0-4D1B-A8C4-3CD879F80324}" srcOrd="2" destOrd="0" parTransId="{3FA1C1B0-0DD5-4861-AAEA-B8E7A5051D63}" sibTransId="{1861E4B0-6213-4A71-9B27-72CD68446926}"/>
    <dgm:cxn modelId="{38F7E5D7-1BAE-460B-BE28-634ED8251E64}" srcId="{0300B2AA-C308-484C-99F3-33B5A96C7161}" destId="{6CEC6990-3D24-41CE-BC8B-A7B30F7BEA0B}" srcOrd="1" destOrd="0" parTransId="{CE172D24-D30D-418D-9C16-048442F50A56}" sibTransId="{8BC3918B-6ABC-4BCA-BCFF-4BD70476F059}"/>
    <dgm:cxn modelId="{3959A926-2C6A-4408-9A37-0361F04BDF85}" type="presOf" srcId="{E3F1FE1C-C4C0-4D1B-A8C4-3CD879F80324}" destId="{BE8ABFD9-F6C7-4656-88AE-FC3F586A2AF7}" srcOrd="0" destOrd="0" presId="urn:microsoft.com/office/officeart/2005/8/layout/pList2"/>
    <dgm:cxn modelId="{50B1EEB8-EFBC-4616-9B98-365643327086}" srcId="{0300B2AA-C308-484C-99F3-33B5A96C7161}" destId="{EBDBD18E-507F-4206-AA25-9C17C848FAAF}" srcOrd="0" destOrd="0" parTransId="{F651D631-7DEC-489A-9C19-61E6863039C5}" sibTransId="{3F91C8D8-57E9-4AA6-9F1E-1F7EE97D9C78}"/>
    <dgm:cxn modelId="{790F2CF7-71BB-4395-908A-B21517679F34}" srcId="{0300B2AA-C308-484C-99F3-33B5A96C7161}" destId="{AA150612-0EF9-4A0A-B338-1D05D348F9D7}" srcOrd="3" destOrd="0" parTransId="{0ECB2F25-E7BB-4535-B955-A75274DD1FE3}" sibTransId="{9DCD7B1A-3064-42A0-98A4-B469712392A6}"/>
    <dgm:cxn modelId="{92721CC2-4952-4D89-8089-5B48F1E9C208}" type="presOf" srcId="{AA150612-0EF9-4A0A-B338-1D05D348F9D7}" destId="{68B73B69-792B-49F2-A8C9-5D66FAAF64D5}" srcOrd="0" destOrd="0" presId="urn:microsoft.com/office/officeart/2005/8/layout/pList2"/>
    <dgm:cxn modelId="{9DF43868-5964-4788-8CDA-70DF408C5F24}" type="presOf" srcId="{8BC3918B-6ABC-4BCA-BCFF-4BD70476F059}" destId="{D6199523-6A03-4068-A17F-4C38DA055C2C}" srcOrd="0" destOrd="0" presId="urn:microsoft.com/office/officeart/2005/8/layout/pList2"/>
    <dgm:cxn modelId="{73DD9B52-15E5-4B1D-8021-1C3D10C6FBE1}" type="presOf" srcId="{1861E4B0-6213-4A71-9B27-72CD68446926}" destId="{EE52BF18-3490-423A-8A6D-104D89482ED4}" srcOrd="0" destOrd="0" presId="urn:microsoft.com/office/officeart/2005/8/layout/pList2"/>
    <dgm:cxn modelId="{1D25E374-390D-49A3-9B79-EF566AA9E4F8}" type="presOf" srcId="{6CEC6990-3D24-41CE-BC8B-A7B30F7BEA0B}" destId="{336A7FDF-5E62-42B6-95B7-DB1093708B06}" srcOrd="0" destOrd="0" presId="urn:microsoft.com/office/officeart/2005/8/layout/pList2"/>
    <dgm:cxn modelId="{D214BDA6-B9B3-42A9-A68D-3ED7E5B61546}" type="presOf" srcId="{0300B2AA-C308-484C-99F3-33B5A96C7161}" destId="{1D729E2F-F41C-4908-AC0D-AA6AAA3426CE}" srcOrd="0" destOrd="0" presId="urn:microsoft.com/office/officeart/2005/8/layout/pList2"/>
    <dgm:cxn modelId="{F857AD21-0472-4C23-86E5-615BE413FF99}" type="presOf" srcId="{3F91C8D8-57E9-4AA6-9F1E-1F7EE97D9C78}" destId="{FC0D96B9-38D0-40A8-9333-34D3B8B864A9}" srcOrd="0" destOrd="0" presId="urn:microsoft.com/office/officeart/2005/8/layout/pList2"/>
    <dgm:cxn modelId="{DB6337FE-D35D-4C82-81BE-4DD0029458CA}" type="presParOf" srcId="{1D729E2F-F41C-4908-AC0D-AA6AAA3426CE}" destId="{92FBAE6F-2576-4BBA-8F9C-87065DF92ED2}" srcOrd="0" destOrd="0" presId="urn:microsoft.com/office/officeart/2005/8/layout/pList2"/>
    <dgm:cxn modelId="{275B369A-B244-470C-9E2D-AA297A988FE9}" type="presParOf" srcId="{1D729E2F-F41C-4908-AC0D-AA6AAA3426CE}" destId="{C47CFEA4-21DF-4E42-8B34-B292B5077946}" srcOrd="1" destOrd="0" presId="urn:microsoft.com/office/officeart/2005/8/layout/pList2"/>
    <dgm:cxn modelId="{9282DCA8-017D-4858-9C72-E83860387BFD}" type="presParOf" srcId="{C47CFEA4-21DF-4E42-8B34-B292B5077946}" destId="{3D1CDDCB-D470-47D3-AB0B-B64AC7642507}" srcOrd="0" destOrd="0" presId="urn:microsoft.com/office/officeart/2005/8/layout/pList2"/>
    <dgm:cxn modelId="{E6E38F39-263A-4753-8305-08E15C4BA98F}" type="presParOf" srcId="{3D1CDDCB-D470-47D3-AB0B-B64AC7642507}" destId="{0780EF07-CBD0-4648-8CD7-7B2D9F12513A}" srcOrd="0" destOrd="0" presId="urn:microsoft.com/office/officeart/2005/8/layout/pList2"/>
    <dgm:cxn modelId="{F694A6F6-E7A8-444C-95FF-8CCC24B6D820}" type="presParOf" srcId="{3D1CDDCB-D470-47D3-AB0B-B64AC7642507}" destId="{899F1754-2626-4A38-B87F-B96EF008CC78}" srcOrd="1" destOrd="0" presId="urn:microsoft.com/office/officeart/2005/8/layout/pList2"/>
    <dgm:cxn modelId="{5252DEA0-BF1A-4693-B73C-246053EBB5F9}" type="presParOf" srcId="{3D1CDDCB-D470-47D3-AB0B-B64AC7642507}" destId="{22C48888-DEE1-4FF1-9312-8942488594D0}" srcOrd="2" destOrd="0" presId="urn:microsoft.com/office/officeart/2005/8/layout/pList2"/>
    <dgm:cxn modelId="{3F3678E0-6ED3-485E-BAA7-1E9690673523}" type="presParOf" srcId="{C47CFEA4-21DF-4E42-8B34-B292B5077946}" destId="{FC0D96B9-38D0-40A8-9333-34D3B8B864A9}" srcOrd="1" destOrd="0" presId="urn:microsoft.com/office/officeart/2005/8/layout/pList2"/>
    <dgm:cxn modelId="{7D8E7D78-4BFA-429E-9328-9B1F3DF2A1EE}" type="presParOf" srcId="{C47CFEA4-21DF-4E42-8B34-B292B5077946}" destId="{46E26C0B-B138-4447-B48C-D86F4B807AAF}" srcOrd="2" destOrd="0" presId="urn:microsoft.com/office/officeart/2005/8/layout/pList2"/>
    <dgm:cxn modelId="{F9E313DE-C756-418C-AC97-0406A406161F}" type="presParOf" srcId="{46E26C0B-B138-4447-B48C-D86F4B807AAF}" destId="{336A7FDF-5E62-42B6-95B7-DB1093708B06}" srcOrd="0" destOrd="0" presId="urn:microsoft.com/office/officeart/2005/8/layout/pList2"/>
    <dgm:cxn modelId="{29344E60-4519-4909-B01C-8DD4D03D9048}" type="presParOf" srcId="{46E26C0B-B138-4447-B48C-D86F4B807AAF}" destId="{328B24EC-A7E8-4832-A6B8-1D2B31051F03}" srcOrd="1" destOrd="0" presId="urn:microsoft.com/office/officeart/2005/8/layout/pList2"/>
    <dgm:cxn modelId="{44FF8E96-ADF2-4D9E-8911-9675E0FAFFCB}" type="presParOf" srcId="{46E26C0B-B138-4447-B48C-D86F4B807AAF}" destId="{D937F25D-4112-4517-8AEC-D9BE66CDA6CF}" srcOrd="2" destOrd="0" presId="urn:microsoft.com/office/officeart/2005/8/layout/pList2"/>
    <dgm:cxn modelId="{A5A6BACB-9F09-4140-A8D4-04194469481E}" type="presParOf" srcId="{C47CFEA4-21DF-4E42-8B34-B292B5077946}" destId="{D6199523-6A03-4068-A17F-4C38DA055C2C}" srcOrd="3" destOrd="0" presId="urn:microsoft.com/office/officeart/2005/8/layout/pList2"/>
    <dgm:cxn modelId="{40BB91A6-456E-4770-B3A4-01EF21FF33DD}" type="presParOf" srcId="{C47CFEA4-21DF-4E42-8B34-B292B5077946}" destId="{65CED70A-C07E-4E11-A224-16A11E650BB9}" srcOrd="4" destOrd="0" presId="urn:microsoft.com/office/officeart/2005/8/layout/pList2"/>
    <dgm:cxn modelId="{080307EC-0E4B-4B4D-A869-75B06310A232}" type="presParOf" srcId="{65CED70A-C07E-4E11-A224-16A11E650BB9}" destId="{BE8ABFD9-F6C7-4656-88AE-FC3F586A2AF7}" srcOrd="0" destOrd="0" presId="urn:microsoft.com/office/officeart/2005/8/layout/pList2"/>
    <dgm:cxn modelId="{D2A9EFBF-8018-4AB7-9C16-588A7DF9582C}" type="presParOf" srcId="{65CED70A-C07E-4E11-A224-16A11E650BB9}" destId="{1307B1CB-286B-4C87-AE88-BDCBBBE3146C}" srcOrd="1" destOrd="0" presId="urn:microsoft.com/office/officeart/2005/8/layout/pList2"/>
    <dgm:cxn modelId="{8DD89B83-142E-40A8-B196-181461806883}" type="presParOf" srcId="{65CED70A-C07E-4E11-A224-16A11E650BB9}" destId="{A9C5B485-8933-48CB-B15E-CE6B32F342EF}" srcOrd="2" destOrd="0" presId="urn:microsoft.com/office/officeart/2005/8/layout/pList2"/>
    <dgm:cxn modelId="{FE1F7E5B-8BC1-4B7B-BA57-BFA978521831}" type="presParOf" srcId="{C47CFEA4-21DF-4E42-8B34-B292B5077946}" destId="{EE52BF18-3490-423A-8A6D-104D89482ED4}" srcOrd="5" destOrd="0" presId="urn:microsoft.com/office/officeart/2005/8/layout/pList2"/>
    <dgm:cxn modelId="{FDD5C0CD-62A5-4D86-BB19-BCB7C3E65411}" type="presParOf" srcId="{C47CFEA4-21DF-4E42-8B34-B292B5077946}" destId="{ECE17DCB-DCE7-40E4-8D7E-209E1A51BCFE}" srcOrd="6" destOrd="0" presId="urn:microsoft.com/office/officeart/2005/8/layout/pList2"/>
    <dgm:cxn modelId="{7297D9A1-C94B-4C66-9A91-003BB71D1924}" type="presParOf" srcId="{ECE17DCB-DCE7-40E4-8D7E-209E1A51BCFE}" destId="{68B73B69-792B-49F2-A8C9-5D66FAAF64D5}" srcOrd="0" destOrd="0" presId="urn:microsoft.com/office/officeart/2005/8/layout/pList2"/>
    <dgm:cxn modelId="{6BDB6D87-A80B-4554-811A-117EA2161068}" type="presParOf" srcId="{ECE17DCB-DCE7-40E4-8D7E-209E1A51BCFE}" destId="{B337D02C-36D1-4EE7-8367-41F203225A3C}" srcOrd="1" destOrd="0" presId="urn:microsoft.com/office/officeart/2005/8/layout/pList2"/>
    <dgm:cxn modelId="{FEAC5AA3-226C-4DCB-BFB6-0CE02D46449D}" type="presParOf" srcId="{ECE17DCB-DCE7-40E4-8D7E-209E1A51BCFE}" destId="{32CDE135-1374-4286-BCC4-F88FF4E4CA4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DE8B848-7332-41F3-9D2E-471F0F3BA17F}" type="doc">
      <dgm:prSet loTypeId="urn:microsoft.com/office/officeart/2005/8/layout/default" loCatId="list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l-GR"/>
        </a:p>
      </dgm:t>
    </dgm:pt>
    <dgm:pt modelId="{09DB0024-2E88-4787-9E0E-8FE8475D0691}">
      <dgm:prSet phldrT="[Κείμενο]"/>
      <dgm:spPr/>
      <dgm:t>
        <a:bodyPr/>
        <a:lstStyle/>
        <a:p>
          <a:r>
            <a:rPr lang="el-GR" dirty="0" smtClean="0"/>
            <a:t>Φιλική Εταιρεία</a:t>
          </a:r>
          <a:endParaRPr lang="el-GR" dirty="0"/>
        </a:p>
      </dgm:t>
    </dgm:pt>
    <dgm:pt modelId="{60F7C073-56AF-460B-845A-67B5083C0D48}" type="parTrans" cxnId="{3917F6F6-6177-4595-BEA0-EF590F246741}">
      <dgm:prSet/>
      <dgm:spPr/>
      <dgm:t>
        <a:bodyPr/>
        <a:lstStyle/>
        <a:p>
          <a:endParaRPr lang="el-GR"/>
        </a:p>
      </dgm:t>
    </dgm:pt>
    <dgm:pt modelId="{A2195292-8EDF-4779-9E71-0BD44BCAA99E}" type="sibTrans" cxnId="{3917F6F6-6177-4595-BEA0-EF590F246741}">
      <dgm:prSet/>
      <dgm:spPr/>
      <dgm:t>
        <a:bodyPr/>
        <a:lstStyle/>
        <a:p>
          <a:endParaRPr lang="el-GR"/>
        </a:p>
      </dgm:t>
    </dgm:pt>
    <dgm:pt modelId="{56999A10-01FD-4ABC-8EE1-9499C2ABE047}">
      <dgm:prSet phldrT="[Κείμενο]"/>
      <dgm:spPr/>
      <dgm:t>
        <a:bodyPr/>
        <a:lstStyle/>
        <a:p>
          <a:r>
            <a:rPr lang="el-GR" dirty="0" smtClean="0"/>
            <a:t>Ελληνικές Κοινότητες - Πρόκριτοι</a:t>
          </a:r>
          <a:endParaRPr lang="el-GR" dirty="0"/>
        </a:p>
      </dgm:t>
    </dgm:pt>
    <dgm:pt modelId="{3C31E3C9-7BAC-4070-A08A-3F5BC9C201E4}" type="parTrans" cxnId="{6CC04AF9-4501-4C99-8AF6-AB807F997814}">
      <dgm:prSet/>
      <dgm:spPr/>
      <dgm:t>
        <a:bodyPr/>
        <a:lstStyle/>
        <a:p>
          <a:endParaRPr lang="el-GR"/>
        </a:p>
      </dgm:t>
    </dgm:pt>
    <dgm:pt modelId="{CC6C3207-5E72-40C2-93E4-CC6762DAD974}" type="sibTrans" cxnId="{6CC04AF9-4501-4C99-8AF6-AB807F997814}">
      <dgm:prSet/>
      <dgm:spPr/>
      <dgm:t>
        <a:bodyPr/>
        <a:lstStyle/>
        <a:p>
          <a:endParaRPr lang="el-GR"/>
        </a:p>
      </dgm:t>
    </dgm:pt>
    <dgm:pt modelId="{DBE8A77D-E90E-4A99-99CA-0F3750DE3C0A}">
      <dgm:prSet phldrT="[Κείμενο]"/>
      <dgm:spPr/>
      <dgm:t>
        <a:bodyPr/>
        <a:lstStyle/>
        <a:p>
          <a:r>
            <a:rPr lang="el-GR" dirty="0" smtClean="0"/>
            <a:t>Έλληνες της διασποράς - Λόγιοι</a:t>
          </a:r>
          <a:endParaRPr lang="el-GR" dirty="0"/>
        </a:p>
      </dgm:t>
    </dgm:pt>
    <dgm:pt modelId="{7614E2AF-22AA-4D41-AFBF-82CA4F37CDA0}" type="parTrans" cxnId="{BC75A0F3-C536-4261-B37D-30C529FF6AE9}">
      <dgm:prSet/>
      <dgm:spPr/>
      <dgm:t>
        <a:bodyPr/>
        <a:lstStyle/>
        <a:p>
          <a:endParaRPr lang="el-GR"/>
        </a:p>
      </dgm:t>
    </dgm:pt>
    <dgm:pt modelId="{CB3D159B-F4F7-4BEE-80CA-F0F7D7DE481B}" type="sibTrans" cxnId="{BC75A0F3-C536-4261-B37D-30C529FF6AE9}">
      <dgm:prSet/>
      <dgm:spPr/>
      <dgm:t>
        <a:bodyPr/>
        <a:lstStyle/>
        <a:p>
          <a:endParaRPr lang="el-GR"/>
        </a:p>
      </dgm:t>
    </dgm:pt>
    <dgm:pt modelId="{5B5E2252-1479-4E12-ACD4-A18D5079A20F}">
      <dgm:prSet phldrT="[Κείμενο]"/>
      <dgm:spPr/>
      <dgm:t>
        <a:bodyPr/>
        <a:lstStyle/>
        <a:p>
          <a:r>
            <a:rPr lang="el-GR" dirty="0" err="1" smtClean="0"/>
            <a:t>Ημι</a:t>
          </a:r>
          <a:r>
            <a:rPr lang="el-GR" dirty="0" smtClean="0"/>
            <a:t>-Αυτόνομες περιοχές</a:t>
          </a:r>
          <a:endParaRPr lang="el-GR" dirty="0"/>
        </a:p>
      </dgm:t>
    </dgm:pt>
    <dgm:pt modelId="{6CA32A4A-CEDC-43B7-A425-8CBC1788DE35}" type="parTrans" cxnId="{58ECE61A-F4A2-4FEB-AA93-2316DA0B66A6}">
      <dgm:prSet/>
      <dgm:spPr/>
      <dgm:t>
        <a:bodyPr/>
        <a:lstStyle/>
        <a:p>
          <a:endParaRPr lang="el-GR"/>
        </a:p>
      </dgm:t>
    </dgm:pt>
    <dgm:pt modelId="{ABEF1EB4-3A80-4741-920D-4F7FA83B6CBA}" type="sibTrans" cxnId="{58ECE61A-F4A2-4FEB-AA93-2316DA0B66A6}">
      <dgm:prSet/>
      <dgm:spPr/>
      <dgm:t>
        <a:bodyPr/>
        <a:lstStyle/>
        <a:p>
          <a:endParaRPr lang="el-GR"/>
        </a:p>
      </dgm:t>
    </dgm:pt>
    <dgm:pt modelId="{C83A1134-A861-45C1-BCBF-9B804A909CCD}">
      <dgm:prSet phldrT="[Κείμενο]"/>
      <dgm:spPr/>
      <dgm:t>
        <a:bodyPr/>
        <a:lstStyle/>
        <a:p>
          <a:r>
            <a:rPr lang="el-GR" dirty="0" smtClean="0"/>
            <a:t>Εκκλησία</a:t>
          </a:r>
          <a:endParaRPr lang="el-GR" dirty="0"/>
        </a:p>
      </dgm:t>
    </dgm:pt>
    <dgm:pt modelId="{328B5FCF-B740-401D-9FDE-00B46C44C5C3}" type="parTrans" cxnId="{AD37B446-3C0B-4375-8F0B-F2F3FC336345}">
      <dgm:prSet/>
      <dgm:spPr/>
      <dgm:t>
        <a:bodyPr/>
        <a:lstStyle/>
        <a:p>
          <a:endParaRPr lang="el-GR"/>
        </a:p>
      </dgm:t>
    </dgm:pt>
    <dgm:pt modelId="{0BDB237C-6665-41FE-9C26-B74002A38C1F}" type="sibTrans" cxnId="{AD37B446-3C0B-4375-8F0B-F2F3FC336345}">
      <dgm:prSet/>
      <dgm:spPr/>
      <dgm:t>
        <a:bodyPr/>
        <a:lstStyle/>
        <a:p>
          <a:endParaRPr lang="el-GR"/>
        </a:p>
      </dgm:t>
    </dgm:pt>
    <dgm:pt modelId="{0BC223AC-48E2-4524-83ED-227CDAAAE7B9}">
      <dgm:prSet/>
      <dgm:spPr/>
      <dgm:t>
        <a:bodyPr/>
        <a:lstStyle/>
        <a:p>
          <a:r>
            <a:rPr lang="el-GR" dirty="0" err="1" smtClean="0"/>
            <a:t>Φαναριώτες</a:t>
          </a:r>
          <a:endParaRPr lang="el-GR" dirty="0"/>
        </a:p>
      </dgm:t>
    </dgm:pt>
    <dgm:pt modelId="{6CD84461-C267-4CFA-B1CE-7ED535EB48F9}" type="parTrans" cxnId="{BCE9A991-FA8B-488F-8AB8-993F6635374B}">
      <dgm:prSet/>
      <dgm:spPr/>
      <dgm:t>
        <a:bodyPr/>
        <a:lstStyle/>
        <a:p>
          <a:endParaRPr lang="el-GR"/>
        </a:p>
      </dgm:t>
    </dgm:pt>
    <dgm:pt modelId="{D0717830-CBE7-4635-9D81-BE3F54FEA693}" type="sibTrans" cxnId="{BCE9A991-FA8B-488F-8AB8-993F6635374B}">
      <dgm:prSet/>
      <dgm:spPr/>
      <dgm:t>
        <a:bodyPr/>
        <a:lstStyle/>
        <a:p>
          <a:endParaRPr lang="el-GR"/>
        </a:p>
      </dgm:t>
    </dgm:pt>
    <dgm:pt modelId="{32A65602-B737-449D-8D03-A66ADDB78A0D}">
      <dgm:prSet/>
      <dgm:spPr/>
      <dgm:t>
        <a:bodyPr/>
        <a:lstStyle/>
        <a:p>
          <a:r>
            <a:rPr lang="el-GR" dirty="0" smtClean="0"/>
            <a:t>Οπλαρχηγοί</a:t>
          </a:r>
          <a:endParaRPr lang="el-GR" dirty="0"/>
        </a:p>
      </dgm:t>
    </dgm:pt>
    <dgm:pt modelId="{89F5BF58-C0BC-4824-B88C-F4C7C3CDBCF7}" type="parTrans" cxnId="{B92160FD-1FC5-4EBE-85DE-DB5E4E4C043E}">
      <dgm:prSet/>
      <dgm:spPr/>
      <dgm:t>
        <a:bodyPr/>
        <a:lstStyle/>
        <a:p>
          <a:endParaRPr lang="el-GR"/>
        </a:p>
      </dgm:t>
    </dgm:pt>
    <dgm:pt modelId="{310453B9-088C-492C-9C7B-8CA1EB72FA0F}" type="sibTrans" cxnId="{B92160FD-1FC5-4EBE-85DE-DB5E4E4C043E}">
      <dgm:prSet/>
      <dgm:spPr/>
      <dgm:t>
        <a:bodyPr/>
        <a:lstStyle/>
        <a:p>
          <a:endParaRPr lang="el-GR"/>
        </a:p>
      </dgm:t>
    </dgm:pt>
    <dgm:pt modelId="{DB4BBD6C-354A-4A8F-B24B-0C697F7609B9}">
      <dgm:prSet/>
      <dgm:spPr/>
      <dgm:t>
        <a:bodyPr/>
        <a:lstStyle/>
        <a:p>
          <a:r>
            <a:rPr lang="el-GR" dirty="0" smtClean="0"/>
            <a:t>Παραδουνάβιες Ηγεμονίες</a:t>
          </a:r>
          <a:endParaRPr lang="el-GR" dirty="0"/>
        </a:p>
      </dgm:t>
    </dgm:pt>
    <dgm:pt modelId="{96F3EA90-81B3-4A12-AD5B-76829C3FF6ED}" type="parTrans" cxnId="{BDDED98D-E229-463F-AD4A-CD7D38268388}">
      <dgm:prSet/>
      <dgm:spPr/>
      <dgm:t>
        <a:bodyPr/>
        <a:lstStyle/>
        <a:p>
          <a:endParaRPr lang="el-GR"/>
        </a:p>
      </dgm:t>
    </dgm:pt>
    <dgm:pt modelId="{94946EEE-F7CF-4577-97DF-378154F26379}" type="sibTrans" cxnId="{BDDED98D-E229-463F-AD4A-CD7D38268388}">
      <dgm:prSet/>
      <dgm:spPr/>
      <dgm:t>
        <a:bodyPr/>
        <a:lstStyle/>
        <a:p>
          <a:endParaRPr lang="el-GR"/>
        </a:p>
      </dgm:t>
    </dgm:pt>
    <dgm:pt modelId="{4E512CC0-092F-4852-B13B-16141197841F}">
      <dgm:prSet/>
      <dgm:spPr/>
      <dgm:t>
        <a:bodyPr/>
        <a:lstStyle/>
        <a:p>
          <a:r>
            <a:rPr lang="el-GR" dirty="0" smtClean="0"/>
            <a:t>Ελληνικά Κράτη</a:t>
          </a:r>
          <a:endParaRPr lang="el-GR" dirty="0"/>
        </a:p>
      </dgm:t>
    </dgm:pt>
    <dgm:pt modelId="{FF0F400B-F7EE-4557-97BE-8912730FDB69}" type="parTrans" cxnId="{765595F6-9699-4142-BE1B-859EE64D0B8B}">
      <dgm:prSet/>
      <dgm:spPr/>
      <dgm:t>
        <a:bodyPr/>
        <a:lstStyle/>
        <a:p>
          <a:endParaRPr lang="el-GR"/>
        </a:p>
      </dgm:t>
    </dgm:pt>
    <dgm:pt modelId="{0A656564-24E4-4266-9E84-85837183826A}" type="sibTrans" cxnId="{765595F6-9699-4142-BE1B-859EE64D0B8B}">
      <dgm:prSet/>
      <dgm:spPr/>
      <dgm:t>
        <a:bodyPr/>
        <a:lstStyle/>
        <a:p>
          <a:endParaRPr lang="el-GR"/>
        </a:p>
      </dgm:t>
    </dgm:pt>
    <dgm:pt modelId="{35F1E731-41F4-4C8B-852A-CB6D562E1184}">
      <dgm:prSet/>
      <dgm:spPr/>
      <dgm:t>
        <a:bodyPr/>
        <a:lstStyle/>
        <a:p>
          <a:r>
            <a:rPr lang="el-GR" dirty="0" smtClean="0"/>
            <a:t>Έμποροι και ναυτικοί</a:t>
          </a:r>
          <a:endParaRPr lang="el-GR" dirty="0"/>
        </a:p>
      </dgm:t>
    </dgm:pt>
    <dgm:pt modelId="{FAF6131F-0152-4D13-A76C-861D02A4C9FB}" type="parTrans" cxnId="{6EA0896B-8430-4BB3-A17A-0E01D72D2990}">
      <dgm:prSet/>
      <dgm:spPr/>
      <dgm:t>
        <a:bodyPr/>
        <a:lstStyle/>
        <a:p>
          <a:endParaRPr lang="el-GR"/>
        </a:p>
      </dgm:t>
    </dgm:pt>
    <dgm:pt modelId="{C4140D9A-7F44-4F39-8573-27DD88D48CEC}" type="sibTrans" cxnId="{6EA0896B-8430-4BB3-A17A-0E01D72D2990}">
      <dgm:prSet/>
      <dgm:spPr/>
      <dgm:t>
        <a:bodyPr/>
        <a:lstStyle/>
        <a:p>
          <a:endParaRPr lang="el-GR"/>
        </a:p>
      </dgm:t>
    </dgm:pt>
    <dgm:pt modelId="{F4FF864C-CAD0-4399-B200-0AA61B7E289C}">
      <dgm:prSet/>
      <dgm:spPr/>
      <dgm:t>
        <a:bodyPr/>
        <a:lstStyle/>
        <a:p>
          <a:r>
            <a:rPr lang="el-GR" dirty="0" smtClean="0"/>
            <a:t>Καποδίστριας</a:t>
          </a:r>
          <a:endParaRPr lang="el-GR" dirty="0"/>
        </a:p>
      </dgm:t>
    </dgm:pt>
    <dgm:pt modelId="{72C6FCB5-77A0-45E8-9BF5-686043D7E4E9}" type="parTrans" cxnId="{6C31C682-D04E-494A-9BC4-6C0587AA55EB}">
      <dgm:prSet/>
      <dgm:spPr/>
    </dgm:pt>
    <dgm:pt modelId="{ECFAACEB-C814-411A-B4CA-AE393CB4C53B}" type="sibTrans" cxnId="{6C31C682-D04E-494A-9BC4-6C0587AA55EB}">
      <dgm:prSet/>
      <dgm:spPr/>
    </dgm:pt>
    <dgm:pt modelId="{5D830DD5-DBCF-41F8-9E81-43A6233CBB0A}" type="pres">
      <dgm:prSet presAssocID="{0DE8B848-7332-41F3-9D2E-471F0F3BA17F}" presName="diagram" presStyleCnt="0">
        <dgm:presLayoutVars>
          <dgm:dir/>
          <dgm:resizeHandles val="exact"/>
        </dgm:presLayoutVars>
      </dgm:prSet>
      <dgm:spPr/>
    </dgm:pt>
    <dgm:pt modelId="{2E0D9F0F-62BD-4729-8340-12C19F7F5EE8}" type="pres">
      <dgm:prSet presAssocID="{09DB0024-2E88-4787-9E0E-8FE8475D0691}" presName="node" presStyleLbl="node1" presStyleIdx="0" presStyleCnt="11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3C7F0825-D302-4FC2-83FF-B1640CCA7D42}" type="pres">
      <dgm:prSet presAssocID="{A2195292-8EDF-4779-9E71-0BD44BCAA99E}" presName="sibTrans" presStyleCnt="0"/>
      <dgm:spPr/>
    </dgm:pt>
    <dgm:pt modelId="{B32DA9B5-D38F-4D77-83AA-88DD20EC9155}" type="pres">
      <dgm:prSet presAssocID="{F4FF864C-CAD0-4399-B200-0AA61B7E289C}" presName="node" presStyleLbl="node1" presStyleIdx="1" presStyleCnt="11">
        <dgm:presLayoutVars>
          <dgm:bulletEnabled val="1"/>
        </dgm:presLayoutVars>
      </dgm:prSet>
      <dgm:spPr/>
    </dgm:pt>
    <dgm:pt modelId="{AC0850C6-A4D5-47C8-A70B-897FD03AE7BC}" type="pres">
      <dgm:prSet presAssocID="{ECFAACEB-C814-411A-B4CA-AE393CB4C53B}" presName="sibTrans" presStyleCnt="0"/>
      <dgm:spPr/>
    </dgm:pt>
    <dgm:pt modelId="{79F268BE-7526-435E-AAC8-5D24ED952D36}" type="pres">
      <dgm:prSet presAssocID="{56999A10-01FD-4ABC-8EE1-9499C2ABE047}" presName="node" presStyleLbl="node1" presStyleIdx="2" presStyleCnt="11">
        <dgm:presLayoutVars>
          <dgm:bulletEnabled val="1"/>
        </dgm:presLayoutVars>
      </dgm:prSet>
      <dgm:spPr/>
    </dgm:pt>
    <dgm:pt modelId="{0096EB1E-E16E-4F0B-B5D6-E25FE746F36D}" type="pres">
      <dgm:prSet presAssocID="{CC6C3207-5E72-40C2-93E4-CC6762DAD974}" presName="sibTrans" presStyleCnt="0"/>
      <dgm:spPr/>
    </dgm:pt>
    <dgm:pt modelId="{821D3388-7B9F-47B2-934B-FB3EDE8E75E2}" type="pres">
      <dgm:prSet presAssocID="{DBE8A77D-E90E-4A99-99CA-0F3750DE3C0A}" presName="node" presStyleLbl="node1" presStyleIdx="3" presStyleCnt="11">
        <dgm:presLayoutVars>
          <dgm:bulletEnabled val="1"/>
        </dgm:presLayoutVars>
      </dgm:prSet>
      <dgm:spPr/>
    </dgm:pt>
    <dgm:pt modelId="{6CBE3EE1-1F92-44CC-A4E5-E3CF992129E2}" type="pres">
      <dgm:prSet presAssocID="{CB3D159B-F4F7-4BEE-80CA-F0F7D7DE481B}" presName="sibTrans" presStyleCnt="0"/>
      <dgm:spPr/>
    </dgm:pt>
    <dgm:pt modelId="{3D6B71E5-7968-47B8-840E-E5900C20DA22}" type="pres">
      <dgm:prSet presAssocID="{5B5E2252-1479-4E12-ACD4-A18D5079A20F}" presName="node" presStyleLbl="node1" presStyleIdx="4" presStyleCnt="11">
        <dgm:presLayoutVars>
          <dgm:bulletEnabled val="1"/>
        </dgm:presLayoutVars>
      </dgm:prSet>
      <dgm:spPr/>
    </dgm:pt>
    <dgm:pt modelId="{CF1CD2F3-2B44-477A-A344-059E2DEC5FA9}" type="pres">
      <dgm:prSet presAssocID="{ABEF1EB4-3A80-4741-920D-4F7FA83B6CBA}" presName="sibTrans" presStyleCnt="0"/>
      <dgm:spPr/>
    </dgm:pt>
    <dgm:pt modelId="{98B9A4BB-BB37-4365-BDDF-6D5D1E1B8A77}" type="pres">
      <dgm:prSet presAssocID="{32A65602-B737-449D-8D03-A66ADDB78A0D}" presName="node" presStyleLbl="node1" presStyleIdx="5" presStyleCnt="11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5D050A4E-8DDF-4F6C-9F6D-7DC4C0DEAE97}" type="pres">
      <dgm:prSet presAssocID="{310453B9-088C-492C-9C7B-8CA1EB72FA0F}" presName="sibTrans" presStyleCnt="0"/>
      <dgm:spPr/>
    </dgm:pt>
    <dgm:pt modelId="{80BFA6BE-4D8F-4D19-A76D-C68BE770D7D3}" type="pres">
      <dgm:prSet presAssocID="{C83A1134-A861-45C1-BCBF-9B804A909CCD}" presName="node" presStyleLbl="node1" presStyleIdx="6" presStyleCnt="11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F58B3CE5-E064-4926-8EED-F33C1EDC4A46}" type="pres">
      <dgm:prSet presAssocID="{0BDB237C-6665-41FE-9C26-B74002A38C1F}" presName="sibTrans" presStyleCnt="0"/>
      <dgm:spPr/>
    </dgm:pt>
    <dgm:pt modelId="{F3DE7505-CFC9-4EB3-A00C-84E1D64C5777}" type="pres">
      <dgm:prSet presAssocID="{0BC223AC-48E2-4524-83ED-227CDAAAE7B9}" presName="node" presStyleLbl="node1" presStyleIdx="7" presStyleCnt="11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F6540891-9579-421F-A693-ED22EBF72EB7}" type="pres">
      <dgm:prSet presAssocID="{D0717830-CBE7-4635-9D81-BE3F54FEA693}" presName="sibTrans" presStyleCnt="0"/>
      <dgm:spPr/>
    </dgm:pt>
    <dgm:pt modelId="{229EB036-C6B0-4FAE-A5A3-25C096381DA4}" type="pres">
      <dgm:prSet presAssocID="{DB4BBD6C-354A-4A8F-B24B-0C697F7609B9}" presName="node" presStyleLbl="node1" presStyleIdx="8" presStyleCnt="11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AC7803B0-AC1E-4C94-9BF3-388D54CB4104}" type="pres">
      <dgm:prSet presAssocID="{94946EEE-F7CF-4577-97DF-378154F26379}" presName="sibTrans" presStyleCnt="0"/>
      <dgm:spPr/>
    </dgm:pt>
    <dgm:pt modelId="{A0B633C6-E41D-4F2C-925A-6CA7E3AE4B83}" type="pres">
      <dgm:prSet presAssocID="{4E512CC0-092F-4852-B13B-16141197841F}" presName="node" presStyleLbl="node1" presStyleIdx="9" presStyleCnt="11" custLinFactNeighborX="-1799" custLinFactNeighborY="-1815">
        <dgm:presLayoutVars>
          <dgm:bulletEnabled val="1"/>
        </dgm:presLayoutVars>
      </dgm:prSet>
      <dgm:spPr/>
    </dgm:pt>
    <dgm:pt modelId="{0A978EAA-A592-49AD-98D7-68BA42262288}" type="pres">
      <dgm:prSet presAssocID="{0A656564-24E4-4266-9E84-85837183826A}" presName="sibTrans" presStyleCnt="0"/>
      <dgm:spPr/>
    </dgm:pt>
    <dgm:pt modelId="{DAC2A805-1FE0-4033-A360-CFE59C120117}" type="pres">
      <dgm:prSet presAssocID="{35F1E731-41F4-4C8B-852A-CB6D562E1184}" presName="node" presStyleLbl="node1" presStyleIdx="10" presStyleCnt="11">
        <dgm:presLayoutVars>
          <dgm:bulletEnabled val="1"/>
        </dgm:presLayoutVars>
      </dgm:prSet>
      <dgm:spPr/>
    </dgm:pt>
  </dgm:ptLst>
  <dgm:cxnLst>
    <dgm:cxn modelId="{3E66ACCA-8DD0-4D24-BC41-51F69B98E5F8}" type="presOf" srcId="{09DB0024-2E88-4787-9E0E-8FE8475D0691}" destId="{2E0D9F0F-62BD-4729-8340-12C19F7F5EE8}" srcOrd="0" destOrd="0" presId="urn:microsoft.com/office/officeart/2005/8/layout/default"/>
    <dgm:cxn modelId="{6CC04AF9-4501-4C99-8AF6-AB807F997814}" srcId="{0DE8B848-7332-41F3-9D2E-471F0F3BA17F}" destId="{56999A10-01FD-4ABC-8EE1-9499C2ABE047}" srcOrd="2" destOrd="0" parTransId="{3C31E3C9-7BAC-4070-A08A-3F5BC9C201E4}" sibTransId="{CC6C3207-5E72-40C2-93E4-CC6762DAD974}"/>
    <dgm:cxn modelId="{6C6FE7BB-7F6F-47ED-9E1C-B04790C15372}" type="presOf" srcId="{0DE8B848-7332-41F3-9D2E-471F0F3BA17F}" destId="{5D830DD5-DBCF-41F8-9E81-43A6233CBB0A}" srcOrd="0" destOrd="0" presId="urn:microsoft.com/office/officeart/2005/8/layout/default"/>
    <dgm:cxn modelId="{BC75A0F3-C536-4261-B37D-30C529FF6AE9}" srcId="{0DE8B848-7332-41F3-9D2E-471F0F3BA17F}" destId="{DBE8A77D-E90E-4A99-99CA-0F3750DE3C0A}" srcOrd="3" destOrd="0" parTransId="{7614E2AF-22AA-4D41-AFBF-82CA4F37CDA0}" sibTransId="{CB3D159B-F4F7-4BEE-80CA-F0F7D7DE481B}"/>
    <dgm:cxn modelId="{2AC97744-4238-4429-8A25-523FC4AFAAD3}" type="presOf" srcId="{DB4BBD6C-354A-4A8F-B24B-0C697F7609B9}" destId="{229EB036-C6B0-4FAE-A5A3-25C096381DA4}" srcOrd="0" destOrd="0" presId="urn:microsoft.com/office/officeart/2005/8/layout/default"/>
    <dgm:cxn modelId="{0A7187FF-56AF-40B9-9C8E-194C434CF7E0}" type="presOf" srcId="{56999A10-01FD-4ABC-8EE1-9499C2ABE047}" destId="{79F268BE-7526-435E-AAC8-5D24ED952D36}" srcOrd="0" destOrd="0" presId="urn:microsoft.com/office/officeart/2005/8/layout/default"/>
    <dgm:cxn modelId="{BDDED98D-E229-463F-AD4A-CD7D38268388}" srcId="{0DE8B848-7332-41F3-9D2E-471F0F3BA17F}" destId="{DB4BBD6C-354A-4A8F-B24B-0C697F7609B9}" srcOrd="8" destOrd="0" parTransId="{96F3EA90-81B3-4A12-AD5B-76829C3FF6ED}" sibTransId="{94946EEE-F7CF-4577-97DF-378154F26379}"/>
    <dgm:cxn modelId="{A65A2A8B-7009-4AEE-A1C9-725CB52612E6}" type="presOf" srcId="{5B5E2252-1479-4E12-ACD4-A18D5079A20F}" destId="{3D6B71E5-7968-47B8-840E-E5900C20DA22}" srcOrd="0" destOrd="0" presId="urn:microsoft.com/office/officeart/2005/8/layout/default"/>
    <dgm:cxn modelId="{6EA0896B-8430-4BB3-A17A-0E01D72D2990}" srcId="{0DE8B848-7332-41F3-9D2E-471F0F3BA17F}" destId="{35F1E731-41F4-4C8B-852A-CB6D562E1184}" srcOrd="10" destOrd="0" parTransId="{FAF6131F-0152-4D13-A76C-861D02A4C9FB}" sibTransId="{C4140D9A-7F44-4F39-8573-27DD88D48CEC}"/>
    <dgm:cxn modelId="{B92160FD-1FC5-4EBE-85DE-DB5E4E4C043E}" srcId="{0DE8B848-7332-41F3-9D2E-471F0F3BA17F}" destId="{32A65602-B737-449D-8D03-A66ADDB78A0D}" srcOrd="5" destOrd="0" parTransId="{89F5BF58-C0BC-4824-B88C-F4C7C3CDBCF7}" sibTransId="{310453B9-088C-492C-9C7B-8CA1EB72FA0F}"/>
    <dgm:cxn modelId="{6D9A9D8B-F185-4537-BBF5-41DC56EBBDC0}" type="presOf" srcId="{32A65602-B737-449D-8D03-A66ADDB78A0D}" destId="{98B9A4BB-BB37-4365-BDDF-6D5D1E1B8A77}" srcOrd="0" destOrd="0" presId="urn:microsoft.com/office/officeart/2005/8/layout/default"/>
    <dgm:cxn modelId="{DA37584B-1A61-4828-ABFD-472BEEF87B3D}" type="presOf" srcId="{C83A1134-A861-45C1-BCBF-9B804A909CCD}" destId="{80BFA6BE-4D8F-4D19-A76D-C68BE770D7D3}" srcOrd="0" destOrd="0" presId="urn:microsoft.com/office/officeart/2005/8/layout/default"/>
    <dgm:cxn modelId="{3917F6F6-6177-4595-BEA0-EF590F246741}" srcId="{0DE8B848-7332-41F3-9D2E-471F0F3BA17F}" destId="{09DB0024-2E88-4787-9E0E-8FE8475D0691}" srcOrd="0" destOrd="0" parTransId="{60F7C073-56AF-460B-845A-67B5083C0D48}" sibTransId="{A2195292-8EDF-4779-9E71-0BD44BCAA99E}"/>
    <dgm:cxn modelId="{BAFCA9FE-724D-4961-AD12-91F1C7E3A585}" type="presOf" srcId="{35F1E731-41F4-4C8B-852A-CB6D562E1184}" destId="{DAC2A805-1FE0-4033-A360-CFE59C120117}" srcOrd="0" destOrd="0" presId="urn:microsoft.com/office/officeart/2005/8/layout/default"/>
    <dgm:cxn modelId="{88D6C32F-7BAF-4A7D-8298-1B590A36F714}" type="presOf" srcId="{F4FF864C-CAD0-4399-B200-0AA61B7E289C}" destId="{B32DA9B5-D38F-4D77-83AA-88DD20EC9155}" srcOrd="0" destOrd="0" presId="urn:microsoft.com/office/officeart/2005/8/layout/default"/>
    <dgm:cxn modelId="{297A64F9-7079-498D-86D4-0DEC82243AF1}" type="presOf" srcId="{0BC223AC-48E2-4524-83ED-227CDAAAE7B9}" destId="{F3DE7505-CFC9-4EB3-A00C-84E1D64C5777}" srcOrd="0" destOrd="0" presId="urn:microsoft.com/office/officeart/2005/8/layout/default"/>
    <dgm:cxn modelId="{6C31C682-D04E-494A-9BC4-6C0587AA55EB}" srcId="{0DE8B848-7332-41F3-9D2E-471F0F3BA17F}" destId="{F4FF864C-CAD0-4399-B200-0AA61B7E289C}" srcOrd="1" destOrd="0" parTransId="{72C6FCB5-77A0-45E8-9BF5-686043D7E4E9}" sibTransId="{ECFAACEB-C814-411A-B4CA-AE393CB4C53B}"/>
    <dgm:cxn modelId="{58ECE61A-F4A2-4FEB-AA93-2316DA0B66A6}" srcId="{0DE8B848-7332-41F3-9D2E-471F0F3BA17F}" destId="{5B5E2252-1479-4E12-ACD4-A18D5079A20F}" srcOrd="4" destOrd="0" parTransId="{6CA32A4A-CEDC-43B7-A425-8CBC1788DE35}" sibTransId="{ABEF1EB4-3A80-4741-920D-4F7FA83B6CBA}"/>
    <dgm:cxn modelId="{AD37B446-3C0B-4375-8F0B-F2F3FC336345}" srcId="{0DE8B848-7332-41F3-9D2E-471F0F3BA17F}" destId="{C83A1134-A861-45C1-BCBF-9B804A909CCD}" srcOrd="6" destOrd="0" parTransId="{328B5FCF-B740-401D-9FDE-00B46C44C5C3}" sibTransId="{0BDB237C-6665-41FE-9C26-B74002A38C1F}"/>
    <dgm:cxn modelId="{8B15FC1F-3984-4A25-BD14-36046E9CD8A0}" type="presOf" srcId="{4E512CC0-092F-4852-B13B-16141197841F}" destId="{A0B633C6-E41D-4F2C-925A-6CA7E3AE4B83}" srcOrd="0" destOrd="0" presId="urn:microsoft.com/office/officeart/2005/8/layout/default"/>
    <dgm:cxn modelId="{E6EF2982-DA4E-49DD-B65B-9A5A1621F79F}" type="presOf" srcId="{DBE8A77D-E90E-4A99-99CA-0F3750DE3C0A}" destId="{821D3388-7B9F-47B2-934B-FB3EDE8E75E2}" srcOrd="0" destOrd="0" presId="urn:microsoft.com/office/officeart/2005/8/layout/default"/>
    <dgm:cxn modelId="{BCE9A991-FA8B-488F-8AB8-993F6635374B}" srcId="{0DE8B848-7332-41F3-9D2E-471F0F3BA17F}" destId="{0BC223AC-48E2-4524-83ED-227CDAAAE7B9}" srcOrd="7" destOrd="0" parTransId="{6CD84461-C267-4CFA-B1CE-7ED535EB48F9}" sibTransId="{D0717830-CBE7-4635-9D81-BE3F54FEA693}"/>
    <dgm:cxn modelId="{765595F6-9699-4142-BE1B-859EE64D0B8B}" srcId="{0DE8B848-7332-41F3-9D2E-471F0F3BA17F}" destId="{4E512CC0-092F-4852-B13B-16141197841F}" srcOrd="9" destOrd="0" parTransId="{FF0F400B-F7EE-4557-97BE-8912730FDB69}" sibTransId="{0A656564-24E4-4266-9E84-85837183826A}"/>
    <dgm:cxn modelId="{F8806425-55F5-4714-8CF0-6B90048455BE}" type="presParOf" srcId="{5D830DD5-DBCF-41F8-9E81-43A6233CBB0A}" destId="{2E0D9F0F-62BD-4729-8340-12C19F7F5EE8}" srcOrd="0" destOrd="0" presId="urn:microsoft.com/office/officeart/2005/8/layout/default"/>
    <dgm:cxn modelId="{A1716168-246E-47B2-BDD2-461F11DA7756}" type="presParOf" srcId="{5D830DD5-DBCF-41F8-9E81-43A6233CBB0A}" destId="{3C7F0825-D302-4FC2-83FF-B1640CCA7D42}" srcOrd="1" destOrd="0" presId="urn:microsoft.com/office/officeart/2005/8/layout/default"/>
    <dgm:cxn modelId="{6D7492E2-17D4-4444-AC57-606A5C581816}" type="presParOf" srcId="{5D830DD5-DBCF-41F8-9E81-43A6233CBB0A}" destId="{B32DA9B5-D38F-4D77-83AA-88DD20EC9155}" srcOrd="2" destOrd="0" presId="urn:microsoft.com/office/officeart/2005/8/layout/default"/>
    <dgm:cxn modelId="{DAAD6EE2-503A-48FF-8C8F-AF745EDB6360}" type="presParOf" srcId="{5D830DD5-DBCF-41F8-9E81-43A6233CBB0A}" destId="{AC0850C6-A4D5-47C8-A70B-897FD03AE7BC}" srcOrd="3" destOrd="0" presId="urn:microsoft.com/office/officeart/2005/8/layout/default"/>
    <dgm:cxn modelId="{3EC04D46-7104-45DE-888E-34DF3E6D0095}" type="presParOf" srcId="{5D830DD5-DBCF-41F8-9E81-43A6233CBB0A}" destId="{79F268BE-7526-435E-AAC8-5D24ED952D36}" srcOrd="4" destOrd="0" presId="urn:microsoft.com/office/officeart/2005/8/layout/default"/>
    <dgm:cxn modelId="{02583B2B-01E7-4208-909D-89A841EA271D}" type="presParOf" srcId="{5D830DD5-DBCF-41F8-9E81-43A6233CBB0A}" destId="{0096EB1E-E16E-4F0B-B5D6-E25FE746F36D}" srcOrd="5" destOrd="0" presId="urn:microsoft.com/office/officeart/2005/8/layout/default"/>
    <dgm:cxn modelId="{BBD5B3F5-7465-427D-B490-7E01DECD0353}" type="presParOf" srcId="{5D830DD5-DBCF-41F8-9E81-43A6233CBB0A}" destId="{821D3388-7B9F-47B2-934B-FB3EDE8E75E2}" srcOrd="6" destOrd="0" presId="urn:microsoft.com/office/officeart/2005/8/layout/default"/>
    <dgm:cxn modelId="{F2BFCA14-1C99-4E2A-AE70-FD558395988E}" type="presParOf" srcId="{5D830DD5-DBCF-41F8-9E81-43A6233CBB0A}" destId="{6CBE3EE1-1F92-44CC-A4E5-E3CF992129E2}" srcOrd="7" destOrd="0" presId="urn:microsoft.com/office/officeart/2005/8/layout/default"/>
    <dgm:cxn modelId="{C2B4A4D1-C042-4F8F-8B40-443A640EF09D}" type="presParOf" srcId="{5D830DD5-DBCF-41F8-9E81-43A6233CBB0A}" destId="{3D6B71E5-7968-47B8-840E-E5900C20DA22}" srcOrd="8" destOrd="0" presId="urn:microsoft.com/office/officeart/2005/8/layout/default"/>
    <dgm:cxn modelId="{7E86D037-08C0-457E-96F5-EE5B703E1958}" type="presParOf" srcId="{5D830DD5-DBCF-41F8-9E81-43A6233CBB0A}" destId="{CF1CD2F3-2B44-477A-A344-059E2DEC5FA9}" srcOrd="9" destOrd="0" presId="urn:microsoft.com/office/officeart/2005/8/layout/default"/>
    <dgm:cxn modelId="{C1C8567E-0688-4D4F-ABD3-4B84C2DD7ED2}" type="presParOf" srcId="{5D830DD5-DBCF-41F8-9E81-43A6233CBB0A}" destId="{98B9A4BB-BB37-4365-BDDF-6D5D1E1B8A77}" srcOrd="10" destOrd="0" presId="urn:microsoft.com/office/officeart/2005/8/layout/default"/>
    <dgm:cxn modelId="{01AD80FC-D8E3-4A6E-B1C2-D95E077F3A8D}" type="presParOf" srcId="{5D830DD5-DBCF-41F8-9E81-43A6233CBB0A}" destId="{5D050A4E-8DDF-4F6C-9F6D-7DC4C0DEAE97}" srcOrd="11" destOrd="0" presId="urn:microsoft.com/office/officeart/2005/8/layout/default"/>
    <dgm:cxn modelId="{61A7180C-3493-40DE-9CAD-1EE8033ED444}" type="presParOf" srcId="{5D830DD5-DBCF-41F8-9E81-43A6233CBB0A}" destId="{80BFA6BE-4D8F-4D19-A76D-C68BE770D7D3}" srcOrd="12" destOrd="0" presId="urn:microsoft.com/office/officeart/2005/8/layout/default"/>
    <dgm:cxn modelId="{3BC97A49-6F9F-4E06-8A3F-B27011380EE5}" type="presParOf" srcId="{5D830DD5-DBCF-41F8-9E81-43A6233CBB0A}" destId="{F58B3CE5-E064-4926-8EED-F33C1EDC4A46}" srcOrd="13" destOrd="0" presId="urn:microsoft.com/office/officeart/2005/8/layout/default"/>
    <dgm:cxn modelId="{8505A45B-8FE2-474E-8CB7-4EDAAAFD5F12}" type="presParOf" srcId="{5D830DD5-DBCF-41F8-9E81-43A6233CBB0A}" destId="{F3DE7505-CFC9-4EB3-A00C-84E1D64C5777}" srcOrd="14" destOrd="0" presId="urn:microsoft.com/office/officeart/2005/8/layout/default"/>
    <dgm:cxn modelId="{776914C3-ADAA-46DA-B1DE-F7F7BB41DB19}" type="presParOf" srcId="{5D830DD5-DBCF-41F8-9E81-43A6233CBB0A}" destId="{F6540891-9579-421F-A693-ED22EBF72EB7}" srcOrd="15" destOrd="0" presId="urn:microsoft.com/office/officeart/2005/8/layout/default"/>
    <dgm:cxn modelId="{15A3391B-B8F6-4805-8BCE-C9E960C090D0}" type="presParOf" srcId="{5D830DD5-DBCF-41F8-9E81-43A6233CBB0A}" destId="{229EB036-C6B0-4FAE-A5A3-25C096381DA4}" srcOrd="16" destOrd="0" presId="urn:microsoft.com/office/officeart/2005/8/layout/default"/>
    <dgm:cxn modelId="{31CBAC95-4C3C-45F7-AC70-1653FF42C315}" type="presParOf" srcId="{5D830DD5-DBCF-41F8-9E81-43A6233CBB0A}" destId="{AC7803B0-AC1E-4C94-9BF3-388D54CB4104}" srcOrd="17" destOrd="0" presId="urn:microsoft.com/office/officeart/2005/8/layout/default"/>
    <dgm:cxn modelId="{C35251BE-3ACD-47D7-A435-670D9501F5B6}" type="presParOf" srcId="{5D830DD5-DBCF-41F8-9E81-43A6233CBB0A}" destId="{A0B633C6-E41D-4F2C-925A-6CA7E3AE4B83}" srcOrd="18" destOrd="0" presId="urn:microsoft.com/office/officeart/2005/8/layout/default"/>
    <dgm:cxn modelId="{94B41E50-6BDA-4E6C-B919-4EC9D5EF4539}" type="presParOf" srcId="{5D830DD5-DBCF-41F8-9E81-43A6233CBB0A}" destId="{0A978EAA-A592-49AD-98D7-68BA42262288}" srcOrd="19" destOrd="0" presId="urn:microsoft.com/office/officeart/2005/8/layout/default"/>
    <dgm:cxn modelId="{DB72B691-D4F8-4704-B38A-2BBC259FB3EF}" type="presParOf" srcId="{5D830DD5-DBCF-41F8-9E81-43A6233CBB0A}" destId="{DAC2A805-1FE0-4033-A360-CFE59C120117}" srcOrd="2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6D61CCF-E04B-434D-AF5E-612579BE3A3C}" type="doc">
      <dgm:prSet loTypeId="urn:microsoft.com/office/officeart/2005/8/layout/arrow5" loCatId="relationship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l-GR"/>
        </a:p>
      </dgm:t>
    </dgm:pt>
    <dgm:pt modelId="{6C5865C4-DE57-455C-820A-9C232A1DC7E1}">
      <dgm:prSet phldrT="[Κείμενο]"/>
      <dgm:spPr/>
      <dgm:t>
        <a:bodyPr/>
        <a:lstStyle/>
        <a:p>
          <a:r>
            <a:rPr lang="el-GR" dirty="0" smtClean="0"/>
            <a:t>Στρατιωτικοί της Πελοποννήσου (επικεφαλής ο Κολοκοτρώνης)</a:t>
          </a:r>
        </a:p>
        <a:p>
          <a:r>
            <a:rPr lang="el-GR" dirty="0" smtClean="0"/>
            <a:t>(«Αντικυβερνητικοί»¨)</a:t>
          </a:r>
          <a:endParaRPr lang="el-GR" dirty="0"/>
        </a:p>
      </dgm:t>
    </dgm:pt>
    <dgm:pt modelId="{098CC796-0413-40DC-BEBE-F54E45A1FBA5}" type="parTrans" cxnId="{77044EA5-5E04-480F-BCE0-9D4091CCAD41}">
      <dgm:prSet/>
      <dgm:spPr/>
      <dgm:t>
        <a:bodyPr/>
        <a:lstStyle/>
        <a:p>
          <a:endParaRPr lang="el-GR"/>
        </a:p>
      </dgm:t>
    </dgm:pt>
    <dgm:pt modelId="{C9F78DD4-FEE7-49E3-AE57-4E0F0D65A122}" type="sibTrans" cxnId="{77044EA5-5E04-480F-BCE0-9D4091CCAD41}">
      <dgm:prSet/>
      <dgm:spPr/>
      <dgm:t>
        <a:bodyPr/>
        <a:lstStyle/>
        <a:p>
          <a:endParaRPr lang="el-GR"/>
        </a:p>
      </dgm:t>
    </dgm:pt>
    <dgm:pt modelId="{FE118A7D-6991-4A91-999A-52C78FF147CD}">
      <dgm:prSet phldrT="[Κείμενο]"/>
      <dgm:spPr/>
      <dgm:t>
        <a:bodyPr/>
        <a:lstStyle/>
        <a:p>
          <a:r>
            <a:rPr lang="el-GR" b="1" dirty="0" smtClean="0">
              <a:solidFill>
                <a:srgbClr val="FFFF00"/>
              </a:solidFill>
            </a:rPr>
            <a:t>Πολιτικοί της Πελοποννήσου και νησιώτες</a:t>
          </a:r>
        </a:p>
        <a:p>
          <a:r>
            <a:rPr lang="el-GR" b="1" dirty="0" smtClean="0">
              <a:solidFill>
                <a:srgbClr val="FFFF00"/>
              </a:solidFill>
            </a:rPr>
            <a:t>(«Κυβερνητικοί»)</a:t>
          </a:r>
          <a:endParaRPr lang="el-GR" b="1" dirty="0">
            <a:solidFill>
              <a:srgbClr val="FFFF00"/>
            </a:solidFill>
          </a:endParaRPr>
        </a:p>
      </dgm:t>
    </dgm:pt>
    <dgm:pt modelId="{E11696AB-4D69-4E4D-989E-AF4BF52766A0}" type="parTrans" cxnId="{A7E3D89E-3F6F-49CF-A8BA-7641853E4B9D}">
      <dgm:prSet/>
      <dgm:spPr/>
      <dgm:t>
        <a:bodyPr/>
        <a:lstStyle/>
        <a:p>
          <a:endParaRPr lang="el-GR"/>
        </a:p>
      </dgm:t>
    </dgm:pt>
    <dgm:pt modelId="{72861E31-346C-4313-97C2-C66DF8B37E06}" type="sibTrans" cxnId="{A7E3D89E-3F6F-49CF-A8BA-7641853E4B9D}">
      <dgm:prSet/>
      <dgm:spPr/>
      <dgm:t>
        <a:bodyPr/>
        <a:lstStyle/>
        <a:p>
          <a:endParaRPr lang="el-GR"/>
        </a:p>
      </dgm:t>
    </dgm:pt>
    <dgm:pt modelId="{8EB006F3-F150-4179-ABBF-21F78EFBF393}" type="pres">
      <dgm:prSet presAssocID="{46D61CCF-E04B-434D-AF5E-612579BE3A3C}" presName="diagram" presStyleCnt="0">
        <dgm:presLayoutVars>
          <dgm:dir/>
          <dgm:resizeHandles val="exact"/>
        </dgm:presLayoutVars>
      </dgm:prSet>
      <dgm:spPr/>
    </dgm:pt>
    <dgm:pt modelId="{F7B174F0-7DCF-4DA7-9E38-A469ACCC60A6}" type="pres">
      <dgm:prSet presAssocID="{6C5865C4-DE57-455C-820A-9C232A1DC7E1}" presName="arrow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231A8399-F3AA-444A-ADDD-6E11A4F49CAF}" type="pres">
      <dgm:prSet presAssocID="{FE118A7D-6991-4A91-999A-52C78FF147CD}" presName="arrow" presStyleLbl="node1" presStyleIdx="1" presStyleCnt="2">
        <dgm:presLayoutVars>
          <dgm:bulletEnabled val="1"/>
        </dgm:presLayoutVars>
      </dgm:prSet>
      <dgm:spPr/>
    </dgm:pt>
  </dgm:ptLst>
  <dgm:cxnLst>
    <dgm:cxn modelId="{FF15FD01-D469-4676-A2E8-902CEE2F071E}" type="presOf" srcId="{46D61CCF-E04B-434D-AF5E-612579BE3A3C}" destId="{8EB006F3-F150-4179-ABBF-21F78EFBF393}" srcOrd="0" destOrd="0" presId="urn:microsoft.com/office/officeart/2005/8/layout/arrow5"/>
    <dgm:cxn modelId="{77044EA5-5E04-480F-BCE0-9D4091CCAD41}" srcId="{46D61CCF-E04B-434D-AF5E-612579BE3A3C}" destId="{6C5865C4-DE57-455C-820A-9C232A1DC7E1}" srcOrd="0" destOrd="0" parTransId="{098CC796-0413-40DC-BEBE-F54E45A1FBA5}" sibTransId="{C9F78DD4-FEE7-49E3-AE57-4E0F0D65A122}"/>
    <dgm:cxn modelId="{A7E3D89E-3F6F-49CF-A8BA-7641853E4B9D}" srcId="{46D61CCF-E04B-434D-AF5E-612579BE3A3C}" destId="{FE118A7D-6991-4A91-999A-52C78FF147CD}" srcOrd="1" destOrd="0" parTransId="{E11696AB-4D69-4E4D-989E-AF4BF52766A0}" sibTransId="{72861E31-346C-4313-97C2-C66DF8B37E06}"/>
    <dgm:cxn modelId="{DE5358CB-ED19-4E8B-843E-C394B5CA5965}" type="presOf" srcId="{6C5865C4-DE57-455C-820A-9C232A1DC7E1}" destId="{F7B174F0-7DCF-4DA7-9E38-A469ACCC60A6}" srcOrd="0" destOrd="0" presId="urn:microsoft.com/office/officeart/2005/8/layout/arrow5"/>
    <dgm:cxn modelId="{8D50CA81-6484-43B0-A4C5-67FEED0014D7}" type="presOf" srcId="{FE118A7D-6991-4A91-999A-52C78FF147CD}" destId="{231A8399-F3AA-444A-ADDD-6E11A4F49CAF}" srcOrd="0" destOrd="0" presId="urn:microsoft.com/office/officeart/2005/8/layout/arrow5"/>
    <dgm:cxn modelId="{65AA0A1D-0F42-4FF1-9025-F27B89E566B2}" type="presParOf" srcId="{8EB006F3-F150-4179-ABBF-21F78EFBF393}" destId="{F7B174F0-7DCF-4DA7-9E38-A469ACCC60A6}" srcOrd="0" destOrd="0" presId="urn:microsoft.com/office/officeart/2005/8/layout/arrow5"/>
    <dgm:cxn modelId="{EC6838C5-1CF9-4824-A5F4-DAC5B73376F6}" type="presParOf" srcId="{8EB006F3-F150-4179-ABBF-21F78EFBF393}" destId="{231A8399-F3AA-444A-ADDD-6E11A4F49CAF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6D61CCF-E04B-434D-AF5E-612579BE3A3C}" type="doc">
      <dgm:prSet loTypeId="urn:microsoft.com/office/officeart/2005/8/layout/arrow5" loCatId="relationship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l-GR"/>
        </a:p>
      </dgm:t>
    </dgm:pt>
    <dgm:pt modelId="{6C5865C4-DE57-455C-820A-9C232A1DC7E1}">
      <dgm:prSet phldrT="[Κείμενο]"/>
      <dgm:spPr/>
      <dgm:t>
        <a:bodyPr/>
        <a:lstStyle/>
        <a:p>
          <a:r>
            <a:rPr lang="el-GR" dirty="0" err="1" smtClean="0"/>
            <a:t>Πελοποννήσιοι</a:t>
          </a:r>
          <a:endParaRPr lang="el-GR" dirty="0" smtClean="0"/>
        </a:p>
        <a:p>
          <a:r>
            <a:rPr lang="el-GR" dirty="0" smtClean="0"/>
            <a:t>(«Αντικυβερνητικοί»¨)</a:t>
          </a:r>
          <a:endParaRPr lang="el-GR" dirty="0"/>
        </a:p>
      </dgm:t>
    </dgm:pt>
    <dgm:pt modelId="{098CC796-0413-40DC-BEBE-F54E45A1FBA5}" type="parTrans" cxnId="{77044EA5-5E04-480F-BCE0-9D4091CCAD41}">
      <dgm:prSet/>
      <dgm:spPr/>
      <dgm:t>
        <a:bodyPr/>
        <a:lstStyle/>
        <a:p>
          <a:endParaRPr lang="el-GR"/>
        </a:p>
      </dgm:t>
    </dgm:pt>
    <dgm:pt modelId="{C9F78DD4-FEE7-49E3-AE57-4E0F0D65A122}" type="sibTrans" cxnId="{77044EA5-5E04-480F-BCE0-9D4091CCAD41}">
      <dgm:prSet/>
      <dgm:spPr/>
      <dgm:t>
        <a:bodyPr/>
        <a:lstStyle/>
        <a:p>
          <a:endParaRPr lang="el-GR"/>
        </a:p>
      </dgm:t>
    </dgm:pt>
    <dgm:pt modelId="{FE118A7D-6991-4A91-999A-52C78FF147CD}">
      <dgm:prSet phldrT="[Κείμενο]"/>
      <dgm:spPr/>
      <dgm:t>
        <a:bodyPr/>
        <a:lstStyle/>
        <a:p>
          <a:r>
            <a:rPr lang="el-GR" b="1" dirty="0" smtClean="0">
              <a:solidFill>
                <a:srgbClr val="FFFF00"/>
              </a:solidFill>
            </a:rPr>
            <a:t>Νησιώτες και Ρουμελιώτες</a:t>
          </a:r>
        </a:p>
        <a:p>
          <a:r>
            <a:rPr lang="el-GR" b="1" dirty="0" smtClean="0">
              <a:solidFill>
                <a:srgbClr val="FFFF00"/>
              </a:solidFill>
            </a:rPr>
            <a:t>(«Κυβερνητικοί»)</a:t>
          </a:r>
          <a:endParaRPr lang="el-GR" b="1" dirty="0">
            <a:solidFill>
              <a:srgbClr val="FFFF00"/>
            </a:solidFill>
          </a:endParaRPr>
        </a:p>
      </dgm:t>
    </dgm:pt>
    <dgm:pt modelId="{E11696AB-4D69-4E4D-989E-AF4BF52766A0}" type="parTrans" cxnId="{A7E3D89E-3F6F-49CF-A8BA-7641853E4B9D}">
      <dgm:prSet/>
      <dgm:spPr/>
      <dgm:t>
        <a:bodyPr/>
        <a:lstStyle/>
        <a:p>
          <a:endParaRPr lang="el-GR"/>
        </a:p>
      </dgm:t>
    </dgm:pt>
    <dgm:pt modelId="{72861E31-346C-4313-97C2-C66DF8B37E06}" type="sibTrans" cxnId="{A7E3D89E-3F6F-49CF-A8BA-7641853E4B9D}">
      <dgm:prSet/>
      <dgm:spPr/>
      <dgm:t>
        <a:bodyPr/>
        <a:lstStyle/>
        <a:p>
          <a:endParaRPr lang="el-GR"/>
        </a:p>
      </dgm:t>
    </dgm:pt>
    <dgm:pt modelId="{8EB006F3-F150-4179-ABBF-21F78EFBF393}" type="pres">
      <dgm:prSet presAssocID="{46D61CCF-E04B-434D-AF5E-612579BE3A3C}" presName="diagram" presStyleCnt="0">
        <dgm:presLayoutVars>
          <dgm:dir/>
          <dgm:resizeHandles val="exact"/>
        </dgm:presLayoutVars>
      </dgm:prSet>
      <dgm:spPr/>
    </dgm:pt>
    <dgm:pt modelId="{F7B174F0-7DCF-4DA7-9E38-A469ACCC60A6}" type="pres">
      <dgm:prSet presAssocID="{6C5865C4-DE57-455C-820A-9C232A1DC7E1}" presName="arrow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231A8399-F3AA-444A-ADDD-6E11A4F49CAF}" type="pres">
      <dgm:prSet presAssocID="{FE118A7D-6991-4A91-999A-52C78FF147CD}" presName="arrow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77044EA5-5E04-480F-BCE0-9D4091CCAD41}" srcId="{46D61CCF-E04B-434D-AF5E-612579BE3A3C}" destId="{6C5865C4-DE57-455C-820A-9C232A1DC7E1}" srcOrd="0" destOrd="0" parTransId="{098CC796-0413-40DC-BEBE-F54E45A1FBA5}" sibTransId="{C9F78DD4-FEE7-49E3-AE57-4E0F0D65A122}"/>
    <dgm:cxn modelId="{DEF3C5BA-2CB1-4A2A-A16C-F2B5A580D9E5}" type="presOf" srcId="{6C5865C4-DE57-455C-820A-9C232A1DC7E1}" destId="{F7B174F0-7DCF-4DA7-9E38-A469ACCC60A6}" srcOrd="0" destOrd="0" presId="urn:microsoft.com/office/officeart/2005/8/layout/arrow5"/>
    <dgm:cxn modelId="{CC63C9A2-3375-4174-A7B2-F824881B7762}" type="presOf" srcId="{46D61CCF-E04B-434D-AF5E-612579BE3A3C}" destId="{8EB006F3-F150-4179-ABBF-21F78EFBF393}" srcOrd="0" destOrd="0" presId="urn:microsoft.com/office/officeart/2005/8/layout/arrow5"/>
    <dgm:cxn modelId="{A5728FE5-A02D-4A0F-AF42-50E885BBA6AD}" type="presOf" srcId="{FE118A7D-6991-4A91-999A-52C78FF147CD}" destId="{231A8399-F3AA-444A-ADDD-6E11A4F49CAF}" srcOrd="0" destOrd="0" presId="urn:microsoft.com/office/officeart/2005/8/layout/arrow5"/>
    <dgm:cxn modelId="{A7E3D89E-3F6F-49CF-A8BA-7641853E4B9D}" srcId="{46D61CCF-E04B-434D-AF5E-612579BE3A3C}" destId="{FE118A7D-6991-4A91-999A-52C78FF147CD}" srcOrd="1" destOrd="0" parTransId="{E11696AB-4D69-4E4D-989E-AF4BF52766A0}" sibTransId="{72861E31-346C-4313-97C2-C66DF8B37E06}"/>
    <dgm:cxn modelId="{6A2AD42B-EEFC-4D6B-B07D-559CDB311852}" type="presParOf" srcId="{8EB006F3-F150-4179-ABBF-21F78EFBF393}" destId="{F7B174F0-7DCF-4DA7-9E38-A469ACCC60A6}" srcOrd="0" destOrd="0" presId="urn:microsoft.com/office/officeart/2005/8/layout/arrow5"/>
    <dgm:cxn modelId="{C02A9686-1B46-4C28-B072-3EBCFEB05BD7}" type="presParOf" srcId="{8EB006F3-F150-4179-ABBF-21F78EFBF393}" destId="{231A8399-F3AA-444A-ADDD-6E11A4F49CAF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2FBAE6F-2576-4BBA-8F9C-87065DF92ED2}">
      <dsp:nvSpPr>
        <dsp:cNvPr id="0" name=""/>
        <dsp:cNvSpPr/>
      </dsp:nvSpPr>
      <dsp:spPr>
        <a:xfrm>
          <a:off x="0" y="0"/>
          <a:ext cx="7992888" cy="182880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C48888-DEE1-4FF1-9312-8942488594D0}">
      <dsp:nvSpPr>
        <dsp:cNvPr id="0" name=""/>
        <dsp:cNvSpPr/>
      </dsp:nvSpPr>
      <dsp:spPr>
        <a:xfrm>
          <a:off x="241987" y="243840"/>
          <a:ext cx="1746258" cy="134112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80EF07-CBD0-4648-8CD7-7B2D9F12513A}">
      <dsp:nvSpPr>
        <dsp:cNvPr id="0" name=""/>
        <dsp:cNvSpPr/>
      </dsp:nvSpPr>
      <dsp:spPr>
        <a:xfrm rot="10800000">
          <a:off x="241987" y="1828799"/>
          <a:ext cx="1746258" cy="2235200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t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600" kern="1200" dirty="0" smtClean="0"/>
            <a:t>Ην. Βασίλειο</a:t>
          </a:r>
          <a:endParaRPr lang="el-GR" sz="2600" kern="1200" dirty="0"/>
        </a:p>
      </dsp:txBody>
      <dsp:txXfrm rot="10800000">
        <a:off x="241987" y="1828799"/>
        <a:ext cx="1746258" cy="2235200"/>
      </dsp:txXfrm>
    </dsp:sp>
    <dsp:sp modelId="{D937F25D-4112-4517-8AEC-D9BE66CDA6CF}">
      <dsp:nvSpPr>
        <dsp:cNvPr id="0" name=""/>
        <dsp:cNvSpPr/>
      </dsp:nvSpPr>
      <dsp:spPr>
        <a:xfrm>
          <a:off x="2162872" y="243840"/>
          <a:ext cx="1746258" cy="134112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6A7FDF-5E62-42B6-95B7-DB1093708B06}">
      <dsp:nvSpPr>
        <dsp:cNvPr id="0" name=""/>
        <dsp:cNvSpPr/>
      </dsp:nvSpPr>
      <dsp:spPr>
        <a:xfrm rot="10800000">
          <a:off x="2162872" y="1828799"/>
          <a:ext cx="1746258" cy="2235200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t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600" kern="1200" dirty="0" smtClean="0"/>
            <a:t>Γαλλία</a:t>
          </a:r>
          <a:endParaRPr lang="el-GR" sz="2600" kern="1200" dirty="0"/>
        </a:p>
      </dsp:txBody>
      <dsp:txXfrm rot="10800000">
        <a:off x="2162872" y="1828799"/>
        <a:ext cx="1746258" cy="2235200"/>
      </dsp:txXfrm>
    </dsp:sp>
    <dsp:sp modelId="{A9C5B485-8933-48CB-B15E-CE6B32F342EF}">
      <dsp:nvSpPr>
        <dsp:cNvPr id="0" name=""/>
        <dsp:cNvSpPr/>
      </dsp:nvSpPr>
      <dsp:spPr>
        <a:xfrm>
          <a:off x="4083756" y="243840"/>
          <a:ext cx="1746258" cy="134112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8ABFD9-F6C7-4656-88AE-FC3F586A2AF7}">
      <dsp:nvSpPr>
        <dsp:cNvPr id="0" name=""/>
        <dsp:cNvSpPr/>
      </dsp:nvSpPr>
      <dsp:spPr>
        <a:xfrm rot="10800000">
          <a:off x="4083756" y="1828799"/>
          <a:ext cx="1746258" cy="2235200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t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600" kern="1200" dirty="0" smtClean="0"/>
            <a:t>Ρωσία</a:t>
          </a:r>
          <a:endParaRPr lang="el-GR" sz="2600" kern="1200" dirty="0"/>
        </a:p>
      </dsp:txBody>
      <dsp:txXfrm rot="10800000">
        <a:off x="4083756" y="1828799"/>
        <a:ext cx="1746258" cy="2235200"/>
      </dsp:txXfrm>
    </dsp:sp>
    <dsp:sp modelId="{32CDE135-1374-4286-BCC4-F88FF4E4CA4C}">
      <dsp:nvSpPr>
        <dsp:cNvPr id="0" name=""/>
        <dsp:cNvSpPr/>
      </dsp:nvSpPr>
      <dsp:spPr>
        <a:xfrm>
          <a:off x="6004641" y="243840"/>
          <a:ext cx="1746258" cy="134112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B73B69-792B-49F2-A8C9-5D66FAAF64D5}">
      <dsp:nvSpPr>
        <dsp:cNvPr id="0" name=""/>
        <dsp:cNvSpPr/>
      </dsp:nvSpPr>
      <dsp:spPr>
        <a:xfrm rot="10800000">
          <a:off x="6004641" y="1828799"/>
          <a:ext cx="1746258" cy="2235200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t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600" kern="1200" dirty="0" smtClean="0"/>
            <a:t>Αυστρία</a:t>
          </a:r>
          <a:endParaRPr lang="el-GR" sz="2600" kern="1200" dirty="0"/>
        </a:p>
      </dsp:txBody>
      <dsp:txXfrm rot="10800000">
        <a:off x="6004641" y="1828799"/>
        <a:ext cx="1746258" cy="223520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E0D9F0F-62BD-4729-8340-12C19F7F5EE8}">
      <dsp:nvSpPr>
        <dsp:cNvPr id="0" name=""/>
        <dsp:cNvSpPr/>
      </dsp:nvSpPr>
      <dsp:spPr>
        <a:xfrm>
          <a:off x="2411" y="441523"/>
          <a:ext cx="1912739" cy="114764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kern="1200" dirty="0" smtClean="0"/>
            <a:t>Φιλική Εταιρεία</a:t>
          </a:r>
          <a:endParaRPr lang="el-GR" sz="2000" kern="1200" dirty="0"/>
        </a:p>
      </dsp:txBody>
      <dsp:txXfrm>
        <a:off x="2411" y="441523"/>
        <a:ext cx="1912739" cy="1147643"/>
      </dsp:txXfrm>
    </dsp:sp>
    <dsp:sp modelId="{B32DA9B5-D38F-4D77-83AA-88DD20EC9155}">
      <dsp:nvSpPr>
        <dsp:cNvPr id="0" name=""/>
        <dsp:cNvSpPr/>
      </dsp:nvSpPr>
      <dsp:spPr>
        <a:xfrm>
          <a:off x="2106423" y="441523"/>
          <a:ext cx="1912739" cy="114764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kern="1200" dirty="0" smtClean="0"/>
            <a:t>Καποδίστριας</a:t>
          </a:r>
          <a:endParaRPr lang="el-GR" sz="2000" kern="1200" dirty="0"/>
        </a:p>
      </dsp:txBody>
      <dsp:txXfrm>
        <a:off x="2106423" y="441523"/>
        <a:ext cx="1912739" cy="1147643"/>
      </dsp:txXfrm>
    </dsp:sp>
    <dsp:sp modelId="{79F268BE-7526-435E-AAC8-5D24ED952D36}">
      <dsp:nvSpPr>
        <dsp:cNvPr id="0" name=""/>
        <dsp:cNvSpPr/>
      </dsp:nvSpPr>
      <dsp:spPr>
        <a:xfrm>
          <a:off x="4210436" y="441523"/>
          <a:ext cx="1912739" cy="114764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kern="1200" dirty="0" smtClean="0"/>
            <a:t>Ελληνικές Κοινότητες - Πρόκριτοι</a:t>
          </a:r>
          <a:endParaRPr lang="el-GR" sz="2000" kern="1200" dirty="0"/>
        </a:p>
      </dsp:txBody>
      <dsp:txXfrm>
        <a:off x="4210436" y="441523"/>
        <a:ext cx="1912739" cy="1147643"/>
      </dsp:txXfrm>
    </dsp:sp>
    <dsp:sp modelId="{821D3388-7B9F-47B2-934B-FB3EDE8E75E2}">
      <dsp:nvSpPr>
        <dsp:cNvPr id="0" name=""/>
        <dsp:cNvSpPr/>
      </dsp:nvSpPr>
      <dsp:spPr>
        <a:xfrm>
          <a:off x="6314449" y="441523"/>
          <a:ext cx="1912739" cy="114764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kern="1200" dirty="0" smtClean="0"/>
            <a:t>Έλληνες της διασποράς - Λόγιοι</a:t>
          </a:r>
          <a:endParaRPr lang="el-GR" sz="2000" kern="1200" dirty="0"/>
        </a:p>
      </dsp:txBody>
      <dsp:txXfrm>
        <a:off x="6314449" y="441523"/>
        <a:ext cx="1912739" cy="1147643"/>
      </dsp:txXfrm>
    </dsp:sp>
    <dsp:sp modelId="{3D6B71E5-7968-47B8-840E-E5900C20DA22}">
      <dsp:nvSpPr>
        <dsp:cNvPr id="0" name=""/>
        <dsp:cNvSpPr/>
      </dsp:nvSpPr>
      <dsp:spPr>
        <a:xfrm>
          <a:off x="2411" y="1780440"/>
          <a:ext cx="1912739" cy="114764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kern="1200" dirty="0" err="1" smtClean="0"/>
            <a:t>Ημι</a:t>
          </a:r>
          <a:r>
            <a:rPr lang="el-GR" sz="2000" kern="1200" dirty="0" smtClean="0"/>
            <a:t>-Αυτόνομες περιοχές</a:t>
          </a:r>
          <a:endParaRPr lang="el-GR" sz="2000" kern="1200" dirty="0"/>
        </a:p>
      </dsp:txBody>
      <dsp:txXfrm>
        <a:off x="2411" y="1780440"/>
        <a:ext cx="1912739" cy="1147643"/>
      </dsp:txXfrm>
    </dsp:sp>
    <dsp:sp modelId="{98B9A4BB-BB37-4365-BDDF-6D5D1E1B8A77}">
      <dsp:nvSpPr>
        <dsp:cNvPr id="0" name=""/>
        <dsp:cNvSpPr/>
      </dsp:nvSpPr>
      <dsp:spPr>
        <a:xfrm>
          <a:off x="2106423" y="1780440"/>
          <a:ext cx="1912739" cy="114764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kern="1200" dirty="0" smtClean="0"/>
            <a:t>Οπλαρχηγοί</a:t>
          </a:r>
          <a:endParaRPr lang="el-GR" sz="2000" kern="1200" dirty="0"/>
        </a:p>
      </dsp:txBody>
      <dsp:txXfrm>
        <a:off x="2106423" y="1780440"/>
        <a:ext cx="1912739" cy="1147643"/>
      </dsp:txXfrm>
    </dsp:sp>
    <dsp:sp modelId="{80BFA6BE-4D8F-4D19-A76D-C68BE770D7D3}">
      <dsp:nvSpPr>
        <dsp:cNvPr id="0" name=""/>
        <dsp:cNvSpPr/>
      </dsp:nvSpPr>
      <dsp:spPr>
        <a:xfrm>
          <a:off x="4210436" y="1780440"/>
          <a:ext cx="1912739" cy="114764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kern="1200" dirty="0" smtClean="0"/>
            <a:t>Εκκλησία</a:t>
          </a:r>
          <a:endParaRPr lang="el-GR" sz="2000" kern="1200" dirty="0"/>
        </a:p>
      </dsp:txBody>
      <dsp:txXfrm>
        <a:off x="4210436" y="1780440"/>
        <a:ext cx="1912739" cy="1147643"/>
      </dsp:txXfrm>
    </dsp:sp>
    <dsp:sp modelId="{F3DE7505-CFC9-4EB3-A00C-84E1D64C5777}">
      <dsp:nvSpPr>
        <dsp:cNvPr id="0" name=""/>
        <dsp:cNvSpPr/>
      </dsp:nvSpPr>
      <dsp:spPr>
        <a:xfrm>
          <a:off x="6314449" y="1780440"/>
          <a:ext cx="1912739" cy="114764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kern="1200" dirty="0" err="1" smtClean="0"/>
            <a:t>Φαναριώτες</a:t>
          </a:r>
          <a:endParaRPr lang="el-GR" sz="2000" kern="1200" dirty="0"/>
        </a:p>
      </dsp:txBody>
      <dsp:txXfrm>
        <a:off x="6314449" y="1780440"/>
        <a:ext cx="1912739" cy="1147643"/>
      </dsp:txXfrm>
    </dsp:sp>
    <dsp:sp modelId="{229EB036-C6B0-4FAE-A5A3-25C096381DA4}">
      <dsp:nvSpPr>
        <dsp:cNvPr id="0" name=""/>
        <dsp:cNvSpPr/>
      </dsp:nvSpPr>
      <dsp:spPr>
        <a:xfrm>
          <a:off x="1054417" y="3119358"/>
          <a:ext cx="1912739" cy="114764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kern="1200" dirty="0" smtClean="0"/>
            <a:t>Παραδουνάβιες Ηγεμονίες</a:t>
          </a:r>
          <a:endParaRPr lang="el-GR" sz="2000" kern="1200" dirty="0"/>
        </a:p>
      </dsp:txBody>
      <dsp:txXfrm>
        <a:off x="1054417" y="3119358"/>
        <a:ext cx="1912739" cy="1147643"/>
      </dsp:txXfrm>
    </dsp:sp>
    <dsp:sp modelId="{A0B633C6-E41D-4F2C-925A-6CA7E3AE4B83}">
      <dsp:nvSpPr>
        <dsp:cNvPr id="0" name=""/>
        <dsp:cNvSpPr/>
      </dsp:nvSpPr>
      <dsp:spPr>
        <a:xfrm>
          <a:off x="3124020" y="3098528"/>
          <a:ext cx="1912739" cy="114764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kern="1200" dirty="0" smtClean="0"/>
            <a:t>Ελληνικά Κράτη</a:t>
          </a:r>
          <a:endParaRPr lang="el-GR" sz="2000" kern="1200" dirty="0"/>
        </a:p>
      </dsp:txBody>
      <dsp:txXfrm>
        <a:off x="3124020" y="3098528"/>
        <a:ext cx="1912739" cy="1147643"/>
      </dsp:txXfrm>
    </dsp:sp>
    <dsp:sp modelId="{DAC2A805-1FE0-4033-A360-CFE59C120117}">
      <dsp:nvSpPr>
        <dsp:cNvPr id="0" name=""/>
        <dsp:cNvSpPr/>
      </dsp:nvSpPr>
      <dsp:spPr>
        <a:xfrm>
          <a:off x="5262443" y="3119358"/>
          <a:ext cx="1912739" cy="114764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kern="1200" dirty="0" smtClean="0"/>
            <a:t>Έμποροι και ναυτικοί</a:t>
          </a:r>
          <a:endParaRPr lang="el-GR" sz="2000" kern="1200" dirty="0"/>
        </a:p>
      </dsp:txBody>
      <dsp:txXfrm>
        <a:off x="5262443" y="3119358"/>
        <a:ext cx="1912739" cy="1147643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7B174F0-7DCF-4DA7-9E38-A469ACCC60A6}">
      <dsp:nvSpPr>
        <dsp:cNvPr id="0" name=""/>
        <dsp:cNvSpPr/>
      </dsp:nvSpPr>
      <dsp:spPr>
        <a:xfrm rot="16200000">
          <a:off x="1642" y="627"/>
          <a:ext cx="4062744" cy="4062744"/>
        </a:xfrm>
        <a:prstGeom prst="downArrow">
          <a:avLst>
            <a:gd name="adj1" fmla="val 50000"/>
            <a:gd name="adj2" fmla="val 3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200" kern="1200" dirty="0" smtClean="0"/>
            <a:t>Στρατιωτικοί της Πελοποννήσου (επικεφαλής ο Κολοκοτρώνης)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200" kern="1200" dirty="0" smtClean="0"/>
            <a:t>(«Αντικυβερνητικοί»¨)</a:t>
          </a:r>
          <a:endParaRPr lang="el-GR" sz="2200" kern="1200" dirty="0"/>
        </a:p>
      </dsp:txBody>
      <dsp:txXfrm rot="16200000">
        <a:off x="1642" y="627"/>
        <a:ext cx="4062744" cy="4062744"/>
      </dsp:txXfrm>
    </dsp:sp>
    <dsp:sp modelId="{231A8399-F3AA-444A-ADDD-6E11A4F49CAF}">
      <dsp:nvSpPr>
        <dsp:cNvPr id="0" name=""/>
        <dsp:cNvSpPr/>
      </dsp:nvSpPr>
      <dsp:spPr>
        <a:xfrm rot="5400000">
          <a:off x="4540060" y="627"/>
          <a:ext cx="4062744" cy="4062744"/>
        </a:xfrm>
        <a:prstGeom prst="downArrow">
          <a:avLst>
            <a:gd name="adj1" fmla="val 50000"/>
            <a:gd name="adj2" fmla="val 35000"/>
          </a:avLst>
        </a:prstGeom>
        <a:solidFill>
          <a:schemeClr val="accent2">
            <a:hueOff val="9531695"/>
            <a:satOff val="19501"/>
            <a:lumOff val="7451"/>
            <a:alphaOff val="0"/>
          </a:schemeClr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200" b="1" kern="1200" dirty="0" smtClean="0">
              <a:solidFill>
                <a:srgbClr val="FFFF00"/>
              </a:solidFill>
            </a:rPr>
            <a:t>Πολιτικοί της Πελοποννήσου και νησιώτες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200" b="1" kern="1200" dirty="0" smtClean="0">
              <a:solidFill>
                <a:srgbClr val="FFFF00"/>
              </a:solidFill>
            </a:rPr>
            <a:t>(«Κυβερνητικοί»)</a:t>
          </a:r>
          <a:endParaRPr lang="el-GR" sz="2200" b="1" kern="1200" dirty="0">
            <a:solidFill>
              <a:srgbClr val="FFFF00"/>
            </a:solidFill>
          </a:endParaRPr>
        </a:p>
      </dsp:txBody>
      <dsp:txXfrm rot="5400000">
        <a:off x="4540060" y="627"/>
        <a:ext cx="4062744" cy="4062744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7B174F0-7DCF-4DA7-9E38-A469ACCC60A6}">
      <dsp:nvSpPr>
        <dsp:cNvPr id="0" name=""/>
        <dsp:cNvSpPr/>
      </dsp:nvSpPr>
      <dsp:spPr>
        <a:xfrm rot="16200000">
          <a:off x="1642" y="627"/>
          <a:ext cx="4062744" cy="4062744"/>
        </a:xfrm>
        <a:prstGeom prst="downArrow">
          <a:avLst>
            <a:gd name="adj1" fmla="val 50000"/>
            <a:gd name="adj2" fmla="val 3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500" kern="1200" dirty="0" err="1" smtClean="0"/>
            <a:t>Πελοποννήσιοι</a:t>
          </a:r>
          <a:endParaRPr lang="el-GR" sz="2500" kern="1200" dirty="0" smtClean="0"/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500" kern="1200" dirty="0" smtClean="0"/>
            <a:t>(«Αντικυβερνητικοί»¨)</a:t>
          </a:r>
          <a:endParaRPr lang="el-GR" sz="2500" kern="1200" dirty="0"/>
        </a:p>
      </dsp:txBody>
      <dsp:txXfrm rot="16200000">
        <a:off x="1642" y="627"/>
        <a:ext cx="4062744" cy="4062744"/>
      </dsp:txXfrm>
    </dsp:sp>
    <dsp:sp modelId="{231A8399-F3AA-444A-ADDD-6E11A4F49CAF}">
      <dsp:nvSpPr>
        <dsp:cNvPr id="0" name=""/>
        <dsp:cNvSpPr/>
      </dsp:nvSpPr>
      <dsp:spPr>
        <a:xfrm rot="5400000">
          <a:off x="4540060" y="627"/>
          <a:ext cx="4062744" cy="4062744"/>
        </a:xfrm>
        <a:prstGeom prst="downArrow">
          <a:avLst>
            <a:gd name="adj1" fmla="val 50000"/>
            <a:gd name="adj2" fmla="val 35000"/>
          </a:avLst>
        </a:prstGeom>
        <a:solidFill>
          <a:schemeClr val="accent2">
            <a:hueOff val="9531695"/>
            <a:satOff val="19501"/>
            <a:lumOff val="7451"/>
            <a:alphaOff val="0"/>
          </a:schemeClr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500" b="1" kern="1200" dirty="0" smtClean="0">
              <a:solidFill>
                <a:srgbClr val="FFFF00"/>
              </a:solidFill>
            </a:rPr>
            <a:t>Νησιώτες και Ρουμελιώτες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500" b="1" kern="1200" dirty="0" smtClean="0">
              <a:solidFill>
                <a:srgbClr val="FFFF00"/>
              </a:solidFill>
            </a:rPr>
            <a:t>(«Κυβερνητικοί»)</a:t>
          </a:r>
          <a:endParaRPr lang="el-GR" sz="2500" b="1" kern="1200" dirty="0">
            <a:solidFill>
              <a:srgbClr val="FFFF00"/>
            </a:solidFill>
          </a:endParaRPr>
        </a:p>
      </dsp:txBody>
      <dsp:txXfrm rot="5400000">
        <a:off x="4540060" y="627"/>
        <a:ext cx="4062744" cy="40627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4D2152-B38C-43F7-B356-78FC39CDC7FD}" type="datetimeFigureOut">
              <a:rPr lang="el-GR" smtClean="0"/>
              <a:t>21/3/2021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32371A-6733-4306-8E95-A890BF5A7FAF}" type="slidenum">
              <a:rPr lang="el-GR" smtClean="0"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2371A-6733-4306-8E95-A890BF5A7FAF}" type="slidenum">
              <a:rPr lang="el-GR" smtClean="0"/>
              <a:t>17</a:t>
            </a:fld>
            <a:endParaRPr 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Τίτλος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28" name="27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6EDF5-4A33-4F5F-9DEF-7AA445F763C7}" type="datetimeFigureOut">
              <a:rPr lang="el-GR" smtClean="0"/>
              <a:t>19/3/2021</a:t>
            </a:fld>
            <a:endParaRPr lang="el-GR"/>
          </a:p>
        </p:txBody>
      </p:sp>
      <p:sp>
        <p:nvSpPr>
          <p:cNvPr id="17" name="16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29" name="2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6A892-73F1-4B39-8DE7-11FF2930295D}" type="slidenum">
              <a:rPr lang="el-GR" smtClean="0"/>
              <a:t>‹#›</a:t>
            </a:fld>
            <a:endParaRPr lang="el-GR"/>
          </a:p>
        </p:txBody>
      </p:sp>
      <p:sp>
        <p:nvSpPr>
          <p:cNvPr id="9" name="8 - Υπότιτλος"/>
          <p:cNvSpPr>
            <a:spLocks noGrp="1"/>
          </p:cNvSpPr>
          <p:nvPr>
            <p:ph type="subTitle" idx="1"/>
          </p:nvPr>
        </p:nvSpPr>
        <p:spPr>
          <a:xfrm>
            <a:off x="1371600" y="3331699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l-GR" smtClean="0"/>
              <a:t>Κάντε κλικ για να επεξεργαστείτε τον υπότιτλο του υποδείγματος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6EDF5-4A33-4F5F-9DEF-7AA445F763C7}" type="datetimeFigureOut">
              <a:rPr lang="el-GR" smtClean="0"/>
              <a:t>19/3/2021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6A892-73F1-4B39-8DE7-11FF2930295D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6EDF5-4A33-4F5F-9DEF-7AA445F763C7}" type="datetimeFigureOut">
              <a:rPr lang="el-GR" smtClean="0"/>
              <a:t>19/3/2021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6A892-73F1-4B39-8DE7-11FF2930295D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6EDF5-4A33-4F5F-9DEF-7AA445F763C7}" type="datetimeFigureOut">
              <a:rPr lang="el-GR" smtClean="0"/>
              <a:t>19/3/2021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6A892-73F1-4B39-8DE7-11FF2930295D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1600200" y="2507787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6EDF5-4A33-4F5F-9DEF-7AA445F763C7}" type="datetimeFigureOut">
              <a:rPr lang="el-GR" smtClean="0"/>
              <a:t>19/3/2021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24800" y="6416676"/>
            <a:ext cx="762000" cy="365125"/>
          </a:xfrm>
        </p:spPr>
        <p:txBody>
          <a:bodyPr/>
          <a:lstStyle/>
          <a:p>
            <a:fld id="{F6B6A892-73F1-4B39-8DE7-11FF2930295D}" type="slidenum">
              <a:rPr lang="el-GR" smtClean="0"/>
              <a:t>‹#›</a:t>
            </a:fld>
            <a:endParaRPr lang="el-G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6EDF5-4A33-4F5F-9DEF-7AA445F763C7}" type="datetimeFigureOut">
              <a:rPr lang="el-GR" smtClean="0"/>
              <a:t>19/3/2021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6A892-73F1-4B39-8DE7-11FF2930295D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1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>
          <a:xfrm>
            <a:off x="4645031" y="1535117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2"/>
          </p:nvPr>
        </p:nvSpPr>
        <p:spPr>
          <a:xfrm>
            <a:off x="457200" y="2362201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31" y="2362201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6EDF5-4A33-4F5F-9DEF-7AA445F763C7}" type="datetimeFigureOut">
              <a:rPr lang="el-GR" smtClean="0"/>
              <a:t>19/3/2021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6A892-73F1-4B39-8DE7-11FF2930295D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6EDF5-4A33-4F5F-9DEF-7AA445F763C7}" type="datetimeFigureOut">
              <a:rPr lang="el-GR" smtClean="0"/>
              <a:t>19/3/2021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6A892-73F1-4B39-8DE7-11FF2930295D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6EDF5-4A33-4F5F-9DEF-7AA445F763C7}" type="datetimeFigureOut">
              <a:rPr lang="el-GR" smtClean="0"/>
              <a:t>19/3/2021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6A892-73F1-4B39-8DE7-11FF2930295D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6" y="273049"/>
            <a:ext cx="3008313" cy="1162051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2"/>
          </p:nvPr>
        </p:nvSpPr>
        <p:spPr>
          <a:xfrm>
            <a:off x="457206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6EDF5-4A33-4F5F-9DEF-7AA445F763C7}" type="datetimeFigureOut">
              <a:rPr lang="el-GR" smtClean="0"/>
              <a:t>19/3/2021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6A892-73F1-4B39-8DE7-11FF2930295D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l-GR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Κάντε κλικ στο εικονίδιο για να προσθέσετε μια εικόνα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6EDF5-4A33-4F5F-9DEF-7AA445F763C7}" type="datetimeFigureOut">
              <a:rPr lang="el-GR" smtClean="0"/>
              <a:t>19/3/2021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6A892-73F1-4B39-8DE7-11FF2930295D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- Θέση τίτλου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13" name="1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kumimoji="0" lang="el-GR" smtClean="0"/>
              <a:t>Δεύτερου επιπέδου</a:t>
            </a:r>
          </a:p>
          <a:p>
            <a:pPr lvl="2" eaLnBrk="1" latinLnBrk="0" hangingPunct="1"/>
            <a:r>
              <a:rPr kumimoji="0" lang="el-GR" smtClean="0"/>
              <a:t>Τρίτου επιπέδου</a:t>
            </a:r>
          </a:p>
          <a:p>
            <a:pPr lvl="3" eaLnBrk="1" latinLnBrk="0" hangingPunct="1"/>
            <a:r>
              <a:rPr kumimoji="0" lang="el-GR" smtClean="0"/>
              <a:t>Τέταρτου επιπέδου</a:t>
            </a:r>
          </a:p>
          <a:p>
            <a:pPr lvl="4" eaLnBrk="1" latinLnBrk="0" hangingPunct="1"/>
            <a:r>
              <a:rPr kumimoji="0" lang="el-GR" smtClean="0"/>
              <a:t>Πέμπτου επιπέδου</a:t>
            </a:r>
            <a:endParaRPr kumimoji="0" lang="en-US"/>
          </a:p>
        </p:txBody>
      </p:sp>
      <p:sp>
        <p:nvSpPr>
          <p:cNvPr id="14" name="1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1D6EDF5-4A33-4F5F-9DEF-7AA445F763C7}" type="datetimeFigureOut">
              <a:rPr lang="el-GR" smtClean="0"/>
              <a:t>19/3/2021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23" name="22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7924800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F6B6A892-73F1-4B39-8DE7-11FF2930295D}" type="slidenum">
              <a:rPr lang="el-GR" smtClean="0"/>
              <a:t>‹#›</a:t>
            </a:fld>
            <a:endParaRPr lang="el-G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26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89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19.png"/><Relationship Id="rId4" Type="http://schemas.openxmlformats.org/officeDocument/2006/relationships/image" Target="../media/image88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8" name="Picture 6" descr="BEWARE OF IRISHMEN BEARING GIFTS - Fair Society"/>
          <p:cNvPicPr>
            <a:picLocks noChangeAspect="1" noChangeArrowheads="1"/>
          </p:cNvPicPr>
          <p:nvPr/>
        </p:nvPicPr>
        <p:blipFill>
          <a:blip r:embed="rId2" cstate="print"/>
          <a:srcRect r="2499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323528" y="3284984"/>
            <a:ext cx="8229600" cy="1828800"/>
          </a:xfrm>
        </p:spPr>
        <p:txBody>
          <a:bodyPr>
            <a:normAutofit/>
          </a:bodyPr>
          <a:lstStyle/>
          <a:p>
            <a:r>
              <a:rPr lang="en-US" sz="8800" dirty="0" smtClean="0">
                <a:latin typeface="Copperplate Gothic Bold" pitchFamily="34" charset="0"/>
              </a:rPr>
              <a:t>1821-2021</a:t>
            </a:r>
            <a:endParaRPr lang="el-GR" sz="8800" dirty="0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475656" y="5105400"/>
            <a:ext cx="6400800" cy="1752600"/>
          </a:xfrm>
        </p:spPr>
        <p:txBody>
          <a:bodyPr/>
          <a:lstStyle/>
          <a:p>
            <a:r>
              <a:rPr lang="el-GR" dirty="0" err="1" smtClean="0"/>
              <a:t>Βαλλιάνειο</a:t>
            </a:r>
            <a:r>
              <a:rPr lang="el-GR" dirty="0" smtClean="0"/>
              <a:t> Γενικό Λύκειο </a:t>
            </a:r>
            <a:r>
              <a:rPr lang="el-GR" dirty="0" err="1" smtClean="0"/>
              <a:t>Κεραμειών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Το Συνέδριο της Βιέννης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27650" name="Picture 2" descr="Remembering the Vienna Congress: lessons for the EU | Strife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525000" cy="7200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9"/>
            <a:ext cx="4330824" cy="114300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Οι δυνάμεις</a:t>
            </a:r>
            <a:r>
              <a:rPr lang="en-US" dirty="0" smtClean="0"/>
              <a:t> – </a:t>
            </a:r>
            <a:r>
              <a:rPr lang="el-GR" dirty="0" smtClean="0"/>
              <a:t>Ηνωμένο Βασίλειο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319695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r>
              <a:rPr lang="el-GR" dirty="0" smtClean="0"/>
              <a:t>Την εποχή της Επανάστασης η Αγγλία έχει ιδρύσει το Ιόνιο Κράτος (1815-1864), και κατέχει τη Μάλτα.</a:t>
            </a:r>
          </a:p>
          <a:p>
            <a:r>
              <a:rPr lang="el-GR" dirty="0" smtClean="0"/>
              <a:t>Αρχικά εναντιώθηκε στην Επανάσταση, στη συνέχεια  υποστήριξε τον Αγώνα  της Ανεξαρτησίας</a:t>
            </a:r>
            <a:endParaRPr lang="el-GR" dirty="0"/>
          </a:p>
        </p:txBody>
      </p:sp>
      <p:pic>
        <p:nvPicPr>
          <p:cNvPr id="31746" name="Picture 2" descr="George IV 1821 color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769482" y="476672"/>
            <a:ext cx="4374518" cy="6381328"/>
          </a:xfrm>
          <a:prstGeom prst="rect">
            <a:avLst/>
          </a:prstGeom>
          <a:noFill/>
        </p:spPr>
      </p:pic>
      <p:sp>
        <p:nvSpPr>
          <p:cNvPr id="5" name="4 - TextBox"/>
          <p:cNvSpPr txBox="1"/>
          <p:nvPr/>
        </p:nvSpPr>
        <p:spPr>
          <a:xfrm>
            <a:off x="2699792" y="5373216"/>
            <a:ext cx="1944216" cy="10156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dirty="0" smtClean="0"/>
              <a:t>Γεώργιος ο 4</a:t>
            </a:r>
            <a:r>
              <a:rPr lang="el-GR" baseline="30000" dirty="0" smtClean="0"/>
              <a:t>ος</a:t>
            </a:r>
          </a:p>
          <a:p>
            <a:endParaRPr lang="el-GR" baseline="30000" dirty="0"/>
          </a:p>
          <a:p>
            <a:r>
              <a:rPr lang="el-GR" baseline="30000" dirty="0" smtClean="0"/>
              <a:t> 1820-1830, οίκος του </a:t>
            </a:r>
            <a:r>
              <a:rPr lang="el-GR" baseline="30000" dirty="0" err="1" smtClean="0"/>
              <a:t>Αννόβερου</a:t>
            </a:r>
            <a:r>
              <a:rPr lang="el-GR" baseline="30000" dirty="0" smtClean="0"/>
              <a:t> </a:t>
            </a:r>
            <a:endParaRPr lang="el-GR" dirty="0"/>
          </a:p>
        </p:txBody>
      </p:sp>
      <p:pic>
        <p:nvPicPr>
          <p:cNvPr id="6" name="Picture 10" descr="Flag of the United Kingdom.sv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5301208"/>
            <a:ext cx="2304256" cy="11563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Οι δυνάμεις – Βασίλειο της Γαλλίας</a:t>
            </a:r>
            <a:endParaRPr lang="el-GR" dirty="0"/>
          </a:p>
        </p:txBody>
      </p:sp>
      <p:pic>
        <p:nvPicPr>
          <p:cNvPr id="30722" name="Picture 2" descr="Gérard - Louis XVIII of France in Coronation Robes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131840" y="1484784"/>
            <a:ext cx="2994801" cy="43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4 - TextBox"/>
          <p:cNvSpPr txBox="1"/>
          <p:nvPr/>
        </p:nvSpPr>
        <p:spPr>
          <a:xfrm>
            <a:off x="3203848" y="5829267"/>
            <a:ext cx="2808312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dirty="0" smtClean="0"/>
              <a:t>Λουδοβίκος 18</a:t>
            </a:r>
            <a:r>
              <a:rPr lang="el-GR" baseline="30000" dirty="0" smtClean="0"/>
              <a:t>ος</a:t>
            </a:r>
            <a:r>
              <a:rPr lang="el-GR" dirty="0" smtClean="0"/>
              <a:t>, οίκος των </a:t>
            </a:r>
            <a:r>
              <a:rPr lang="el-GR" dirty="0" err="1" smtClean="0"/>
              <a:t>Βουρβώνων</a:t>
            </a:r>
            <a:r>
              <a:rPr lang="el-GR" dirty="0" smtClean="0"/>
              <a:t> (1815-1824)</a:t>
            </a:r>
            <a:endParaRPr lang="el-GR" dirty="0"/>
          </a:p>
        </p:txBody>
      </p:sp>
      <p:pic>
        <p:nvPicPr>
          <p:cNvPr id="30724" name="Picture 4" descr="Portrait of King Charles X aged 68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130922" y="1484784"/>
            <a:ext cx="3013078" cy="43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6 - TextBox"/>
          <p:cNvSpPr txBox="1"/>
          <p:nvPr/>
        </p:nvSpPr>
        <p:spPr>
          <a:xfrm>
            <a:off x="6300192" y="5877272"/>
            <a:ext cx="2664296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dirty="0" smtClean="0"/>
              <a:t>Κάρολος 1οος (1824-1830)</a:t>
            </a:r>
            <a:endParaRPr lang="el-GR" dirty="0"/>
          </a:p>
        </p:txBody>
      </p:sp>
      <p:pic>
        <p:nvPicPr>
          <p:cNvPr id="9" name="Picture 6" descr="File:Bourbon restoration flag v2.png - Wikipedia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5013176"/>
            <a:ext cx="2376264" cy="15841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9"/>
            <a:ext cx="4834880" cy="114300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Οι δυνάμεις - Αυστρία</a:t>
            </a:r>
            <a:endParaRPr lang="el-GR" dirty="0"/>
          </a:p>
        </p:txBody>
      </p:sp>
      <p:pic>
        <p:nvPicPr>
          <p:cNvPr id="33794" name="Picture 2" descr="Francis II, Holy Roman Emperor by Friedrich von Amerling 003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987824" y="1412776"/>
            <a:ext cx="2979054" cy="4330800"/>
          </a:xfrm>
          <a:prstGeom prst="rect">
            <a:avLst/>
          </a:prstGeom>
          <a:noFill/>
        </p:spPr>
      </p:pic>
      <p:sp>
        <p:nvSpPr>
          <p:cNvPr id="4" name="3 - TextBox"/>
          <p:cNvSpPr txBox="1"/>
          <p:nvPr/>
        </p:nvSpPr>
        <p:spPr>
          <a:xfrm>
            <a:off x="3131840" y="5589240"/>
            <a:ext cx="288032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dirty="0" smtClean="0"/>
              <a:t>Φραγκίσκος Α΄, Αυτοκράτορας της Αυστρίας 1804-1835</a:t>
            </a:r>
            <a:endParaRPr lang="el-GR" dirty="0"/>
          </a:p>
        </p:txBody>
      </p:sp>
      <p:sp>
        <p:nvSpPr>
          <p:cNvPr id="6" name="2 - Θέση περιεχομένου"/>
          <p:cNvSpPr txBox="1">
            <a:spLocks/>
          </p:cNvSpPr>
          <p:nvPr/>
        </p:nvSpPr>
        <p:spPr>
          <a:xfrm>
            <a:off x="251520" y="1412776"/>
            <a:ext cx="2664296" cy="319695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Η Αυστρία ήταν αντίθετη στην Ελληνική Επανάσταση και δεν την υποστήριξε ποτέ.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endParaRPr kumimoji="0" lang="el-G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endParaRPr kumimoji="0" lang="el-GR" sz="28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3796" name="Picture 4" descr="Klemens von Metternich by Lawrenc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1412776"/>
            <a:ext cx="3390808" cy="4320000"/>
          </a:xfrm>
          <a:prstGeom prst="rect">
            <a:avLst/>
          </a:prstGeom>
          <a:noFill/>
        </p:spPr>
      </p:pic>
      <p:sp>
        <p:nvSpPr>
          <p:cNvPr id="8" name="7 - TextBox"/>
          <p:cNvSpPr txBox="1"/>
          <p:nvPr/>
        </p:nvSpPr>
        <p:spPr>
          <a:xfrm>
            <a:off x="6263680" y="5517232"/>
            <a:ext cx="288032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dirty="0" err="1" smtClean="0"/>
              <a:t>Κλέμενς</a:t>
            </a:r>
            <a:r>
              <a:rPr lang="el-GR" dirty="0" smtClean="0"/>
              <a:t> Φον </a:t>
            </a:r>
            <a:r>
              <a:rPr lang="el-GR" dirty="0" err="1" smtClean="0"/>
              <a:t>Μέτερνιχ</a:t>
            </a:r>
            <a:r>
              <a:rPr lang="el-GR" dirty="0" smtClean="0"/>
              <a:t>, υπουργός εξωτερικών της Αυστρίας</a:t>
            </a:r>
            <a:endParaRPr lang="el-GR" dirty="0"/>
          </a:p>
        </p:txBody>
      </p:sp>
      <p:pic>
        <p:nvPicPr>
          <p:cNvPr id="33800" name="Picture 8" descr="Flag of the Habsburg Monarchy.sv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941168"/>
            <a:ext cx="2399205" cy="16070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Οι δυνάμεις  - Ρωσική Αυτοκρατορία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611560" y="1556792"/>
            <a:ext cx="3682752" cy="374441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r>
              <a:rPr lang="el-GR" dirty="0" smtClean="0"/>
              <a:t>Η </a:t>
            </a:r>
            <a:r>
              <a:rPr lang="el-GR" dirty="0" err="1" smtClean="0"/>
              <a:t>ορθοδοξη</a:t>
            </a:r>
            <a:r>
              <a:rPr lang="el-GR" dirty="0" smtClean="0"/>
              <a:t> Ρωσία, παρόλο που είχε υποστηρίξει παλιότερα επαναστατικά κινήματα, ήταν αρχικά αντίθετη με την Ελληνική επανάσταση.</a:t>
            </a:r>
          </a:p>
          <a:p>
            <a:r>
              <a:rPr lang="el-GR" dirty="0" smtClean="0"/>
              <a:t>Από τη ρωσική διπλωματία και τον ρωσικό στρατό ωστόσο προέρχονται πολλοί από τους πρωταγωνιστές της Επανάστασης</a:t>
            </a:r>
            <a:endParaRPr lang="el-GR" dirty="0"/>
          </a:p>
        </p:txBody>
      </p:sp>
      <p:pic>
        <p:nvPicPr>
          <p:cNvPr id="34818" name="Picture 2" descr="Alexander I of Russia by G.Dawe (1826, Peterhof)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508104" y="1124744"/>
            <a:ext cx="3245680" cy="5400000"/>
          </a:xfrm>
          <a:prstGeom prst="rect">
            <a:avLst/>
          </a:prstGeom>
          <a:noFill/>
        </p:spPr>
      </p:pic>
      <p:sp>
        <p:nvSpPr>
          <p:cNvPr id="5" name="4 - TextBox"/>
          <p:cNvSpPr txBox="1"/>
          <p:nvPr/>
        </p:nvSpPr>
        <p:spPr>
          <a:xfrm>
            <a:off x="3347864" y="5517232"/>
            <a:ext cx="2088232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dirty="0" smtClean="0"/>
              <a:t>Τσάρος Αλέξανδρος (</a:t>
            </a:r>
            <a:r>
              <a:rPr lang="el-GR" dirty="0" err="1" smtClean="0"/>
              <a:t>Ρομανόφ</a:t>
            </a:r>
            <a:r>
              <a:rPr lang="el-GR" dirty="0" smtClean="0"/>
              <a:t>)  1801-1825</a:t>
            </a:r>
            <a:endParaRPr lang="el-GR" dirty="0"/>
          </a:p>
        </p:txBody>
      </p:sp>
      <p:pic>
        <p:nvPicPr>
          <p:cNvPr id="6" name="Picture 8" descr="Flag of Russia.sv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5229200"/>
            <a:ext cx="2031382" cy="13606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Η Οθωμανική Αυτοκρατορία</a:t>
            </a:r>
            <a:endParaRPr lang="el-GR" dirty="0"/>
          </a:p>
        </p:txBody>
      </p:sp>
      <p:pic>
        <p:nvPicPr>
          <p:cNvPr id="29698" name="Picture 2" descr="1 Ottoman Empire ca. 1800 | Download Scientific Diagra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7481" y="1196752"/>
            <a:ext cx="6716519" cy="5373216"/>
          </a:xfrm>
          <a:prstGeom prst="rect">
            <a:avLst/>
          </a:prstGeom>
          <a:noFill/>
        </p:spPr>
      </p:pic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600200"/>
            <a:ext cx="3034680" cy="398904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r>
              <a:rPr lang="el-GR" dirty="0" smtClean="0"/>
              <a:t>Πολλοί λαοί της Βαλκανικής και της Εγγύς Ανατολής ζούσαν επί αιώνες υπόδουλοι στην Οθωμανική Αυτοκρατορία</a:t>
            </a:r>
            <a:endParaRPr lang="el-GR" dirty="0"/>
          </a:p>
        </p:txBody>
      </p:sp>
      <p:sp>
        <p:nvSpPr>
          <p:cNvPr id="5" name="4 - TextBox"/>
          <p:cNvSpPr txBox="1"/>
          <p:nvPr/>
        </p:nvSpPr>
        <p:spPr>
          <a:xfrm>
            <a:off x="467544" y="6021288"/>
            <a:ext cx="3168352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dirty="0" smtClean="0"/>
              <a:t>Οθωμανική Αυτοκρατορία, </a:t>
            </a:r>
            <a:r>
              <a:rPr lang="el-GR" dirty="0" err="1" smtClean="0"/>
              <a:t>περ</a:t>
            </a:r>
            <a:r>
              <a:rPr lang="el-GR" dirty="0" smtClean="0"/>
              <a:t>. 1800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Διάλεκτοι που ομιλούνταν στην Οθωμανική Αυτοκρατορία</a:t>
            </a:r>
            <a:endParaRPr lang="el-GR" dirty="0"/>
          </a:p>
        </p:txBody>
      </p:sp>
      <p:sp>
        <p:nvSpPr>
          <p:cNvPr id="6" name="5 - Θέση περιεχομένου"/>
          <p:cNvSpPr>
            <a:spLocks noGrp="1"/>
          </p:cNvSpPr>
          <p:nvPr>
            <p:ph idx="1"/>
          </p:nvPr>
        </p:nvSpPr>
        <p:spPr/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 fontScale="92500" lnSpcReduction="20000"/>
          </a:bodyPr>
          <a:lstStyle/>
          <a:p>
            <a:r>
              <a:rPr lang="el-GR" dirty="0" smtClean="0"/>
              <a:t>Οθωμανικά Τουρκικά (επίσημη)</a:t>
            </a:r>
          </a:p>
          <a:p>
            <a:r>
              <a:rPr lang="el-GR" dirty="0" smtClean="0"/>
              <a:t>Αλβανική, Αραβική, Αρμενική, Ασσυριακή, Δυτική Νέο-</a:t>
            </a:r>
            <a:r>
              <a:rPr lang="el-GR" dirty="0" err="1" smtClean="0"/>
              <a:t>Αραμαϊκή</a:t>
            </a:r>
            <a:r>
              <a:rPr lang="el-GR" dirty="0" smtClean="0"/>
              <a:t>, Βουλγαρική, </a:t>
            </a:r>
            <a:r>
              <a:rPr lang="el-GR" dirty="0" err="1" smtClean="0">
                <a:solidFill>
                  <a:srgbClr val="FFFF00"/>
                </a:solidFill>
              </a:rPr>
              <a:t>Καππαδοκική</a:t>
            </a:r>
            <a:r>
              <a:rPr lang="el-GR" dirty="0" smtClean="0">
                <a:solidFill>
                  <a:srgbClr val="FFFF00"/>
                </a:solidFill>
              </a:rPr>
              <a:t> Ελληνική</a:t>
            </a:r>
            <a:r>
              <a:rPr lang="el-GR" dirty="0" smtClean="0"/>
              <a:t>, </a:t>
            </a:r>
            <a:r>
              <a:rPr lang="el-GR" dirty="0" err="1" smtClean="0"/>
              <a:t>Καυκασιανές</a:t>
            </a:r>
            <a:r>
              <a:rPr lang="el-GR" dirty="0" smtClean="0"/>
              <a:t> διάλεκτοι, Κοπτική, </a:t>
            </a:r>
            <a:r>
              <a:rPr lang="el-GR" dirty="0" err="1" smtClean="0"/>
              <a:t>Ταταρική</a:t>
            </a:r>
            <a:r>
              <a:rPr lang="el-GR" dirty="0" smtClean="0"/>
              <a:t> Κριμαίας, Γοτθική Κριμαίας, Κροατική, </a:t>
            </a:r>
            <a:r>
              <a:rPr lang="el-GR" dirty="0" err="1" smtClean="0"/>
              <a:t>Δομαρική</a:t>
            </a:r>
            <a:r>
              <a:rPr lang="el-GR" dirty="0" smtClean="0"/>
              <a:t>, </a:t>
            </a:r>
            <a:r>
              <a:rPr lang="el-GR" dirty="0" err="1" smtClean="0"/>
              <a:t>Γκαγκαουζική</a:t>
            </a:r>
            <a:r>
              <a:rPr lang="el-GR" dirty="0" smtClean="0"/>
              <a:t>, Γεωργιανή, </a:t>
            </a:r>
            <a:r>
              <a:rPr lang="el-GR" dirty="0" smtClean="0">
                <a:solidFill>
                  <a:srgbClr val="FFFF00"/>
                </a:solidFill>
              </a:rPr>
              <a:t>Ελληνική</a:t>
            </a:r>
            <a:r>
              <a:rPr lang="el-GR" dirty="0" smtClean="0"/>
              <a:t>,  Εβραϊκή, Ουγγρική, </a:t>
            </a:r>
            <a:r>
              <a:rPr lang="el-GR" dirty="0" err="1" smtClean="0"/>
              <a:t>Ιουδαιο</a:t>
            </a:r>
            <a:r>
              <a:rPr lang="el-GR" dirty="0" smtClean="0"/>
              <a:t>-αραβική, </a:t>
            </a:r>
            <a:r>
              <a:rPr lang="el-GR" dirty="0" err="1" smtClean="0">
                <a:solidFill>
                  <a:srgbClr val="FFFF00"/>
                </a:solidFill>
              </a:rPr>
              <a:t>Ιουδαιο</a:t>
            </a:r>
            <a:r>
              <a:rPr lang="el-GR" dirty="0" smtClean="0">
                <a:solidFill>
                  <a:srgbClr val="FFFF00"/>
                </a:solidFill>
              </a:rPr>
              <a:t>-ισπανική, </a:t>
            </a:r>
            <a:r>
              <a:rPr lang="el-GR" dirty="0" smtClean="0"/>
              <a:t>Κουρδική, Λατινική, </a:t>
            </a:r>
            <a:r>
              <a:rPr lang="el-GR" dirty="0" err="1" smtClean="0"/>
              <a:t>Λαζική</a:t>
            </a:r>
            <a:r>
              <a:rPr lang="el-GR" dirty="0" smtClean="0"/>
              <a:t>, </a:t>
            </a:r>
            <a:r>
              <a:rPr lang="el-GR" dirty="0" err="1" smtClean="0">
                <a:solidFill>
                  <a:srgbClr val="FFFF00"/>
                </a:solidFill>
              </a:rPr>
              <a:t>Μεγκλενο</a:t>
            </a:r>
            <a:r>
              <a:rPr lang="el-GR" dirty="0" smtClean="0">
                <a:solidFill>
                  <a:srgbClr val="FFFF00"/>
                </a:solidFill>
              </a:rPr>
              <a:t>-Ρουμανική (Βλάχικη</a:t>
            </a:r>
            <a:r>
              <a:rPr lang="el-GR" dirty="0" smtClean="0"/>
              <a:t>), Περσική, </a:t>
            </a:r>
            <a:r>
              <a:rPr lang="el-GR" dirty="0" smtClean="0">
                <a:solidFill>
                  <a:srgbClr val="FFFF00"/>
                </a:solidFill>
              </a:rPr>
              <a:t>Ποντιακή Ελληνική</a:t>
            </a:r>
            <a:r>
              <a:rPr lang="el-GR" dirty="0" smtClean="0"/>
              <a:t>, Ρουμανική, Ρωσική, </a:t>
            </a:r>
            <a:r>
              <a:rPr lang="el-GR" dirty="0" err="1" smtClean="0"/>
              <a:t>Ρουθηνική</a:t>
            </a:r>
            <a:r>
              <a:rPr lang="el-GR" dirty="0" smtClean="0"/>
              <a:t>, Σερβική, Σλοβακική, Ουκρανική, </a:t>
            </a:r>
            <a:r>
              <a:rPr lang="el-GR" dirty="0" err="1" smtClean="0">
                <a:solidFill>
                  <a:srgbClr val="FFFF00"/>
                </a:solidFill>
              </a:rPr>
              <a:t>Ουρούμ</a:t>
            </a:r>
            <a:r>
              <a:rPr lang="el-GR" dirty="0" smtClean="0">
                <a:solidFill>
                  <a:srgbClr val="FFFF00"/>
                </a:solidFill>
              </a:rPr>
              <a:t> (γλώσσα των Ελλήνων της Μαύρης Θάλασσας) </a:t>
            </a:r>
            <a:r>
              <a:rPr lang="el-GR" dirty="0" smtClean="0"/>
              <a:t>, </a:t>
            </a:r>
            <a:r>
              <a:rPr lang="el-GR" dirty="0" err="1" smtClean="0">
                <a:solidFill>
                  <a:srgbClr val="FFFF00"/>
                </a:solidFill>
              </a:rPr>
              <a:t>Γιεβανιτική</a:t>
            </a:r>
            <a:r>
              <a:rPr lang="el-GR" dirty="0" smtClean="0">
                <a:solidFill>
                  <a:srgbClr val="FFFF00"/>
                </a:solidFill>
              </a:rPr>
              <a:t> (Γλώσσα των Ελλήνων Εβραίων), </a:t>
            </a:r>
            <a:r>
              <a:rPr lang="el-GR" dirty="0" err="1" smtClean="0"/>
              <a:t>Ζαζαϊκή</a:t>
            </a:r>
            <a:r>
              <a:rPr lang="el-GR" dirty="0" smtClean="0"/>
              <a:t> 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l-GR" dirty="0" smtClean="0"/>
              <a:t>Ο Σουλτάνος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600200"/>
            <a:ext cx="4042792" cy="4709160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 fontScale="70000" lnSpcReduction="20000"/>
          </a:bodyPr>
          <a:lstStyle/>
          <a:p>
            <a:r>
              <a:rPr lang="el-GR" dirty="0" err="1" smtClean="0"/>
              <a:t>Μαχμούντ</a:t>
            </a:r>
            <a:r>
              <a:rPr lang="el-GR" dirty="0" smtClean="0"/>
              <a:t> ο 2</a:t>
            </a:r>
            <a:r>
              <a:rPr lang="el-GR" baseline="30000" dirty="0" smtClean="0"/>
              <a:t>ος</a:t>
            </a:r>
            <a:r>
              <a:rPr lang="el-GR" dirty="0" smtClean="0"/>
              <a:t> (ο Μεταρρυθμιστής)</a:t>
            </a:r>
          </a:p>
          <a:p>
            <a:r>
              <a:rPr lang="el-GR" dirty="0" smtClean="0"/>
              <a:t>Σουλτάνος μεταξύ 1808-1839 </a:t>
            </a:r>
          </a:p>
          <a:p>
            <a:r>
              <a:rPr lang="el-GR" dirty="0" smtClean="0"/>
              <a:t>Στην εποχή του έγινε η Ελληνική Επανάσταση και χάθηκαν πολλά εδάφη της αυτοκρατορίας</a:t>
            </a:r>
          </a:p>
          <a:p>
            <a:r>
              <a:rPr lang="el-GR" dirty="0" smtClean="0"/>
              <a:t>Συγκρούστηκε με τους Πασάδες και τους Γενίτσαρους</a:t>
            </a:r>
          </a:p>
          <a:p>
            <a:r>
              <a:rPr lang="el-GR" dirty="0" smtClean="0"/>
              <a:t>Προσπάθησε να φέρει  εκσυγχρονιστικές μεταρρυθμίσεις στην Αυτοκρατορία</a:t>
            </a:r>
          </a:p>
          <a:p>
            <a:r>
              <a:rPr lang="el-GR" dirty="0" smtClean="0"/>
              <a:t>Είχε 16 συζύγους, 14 γιους και 17 κόρες!</a:t>
            </a:r>
            <a:endParaRPr lang="el-GR" dirty="0"/>
          </a:p>
        </p:txBody>
      </p:sp>
      <p:pic>
        <p:nvPicPr>
          <p:cNvPr id="28674" name="Picture 2" descr="MahmutII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283968" y="393143"/>
            <a:ext cx="4608512" cy="62675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https://upload.wikimedia.org/wikipedia/commons/1/1a/Lord_Byron_at_Missolongh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588931"/>
            <a:ext cx="8820472" cy="6269069"/>
          </a:xfrm>
          <a:prstGeom prst="rect">
            <a:avLst/>
          </a:prstGeom>
          <a:noFill/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el-GR" dirty="0" smtClean="0"/>
              <a:t>Οι Φιλέλληνες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600200"/>
            <a:ext cx="3394720" cy="4709160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 fontScale="92500"/>
          </a:bodyPr>
          <a:lstStyle/>
          <a:p>
            <a:r>
              <a:rPr lang="el-GR" dirty="0" smtClean="0"/>
              <a:t>Ξένοι υπήκοοι που υποστήριξαν τους Έλληνες στην Επανάσταση</a:t>
            </a:r>
          </a:p>
          <a:p>
            <a:pPr lvl="1"/>
            <a:r>
              <a:rPr lang="el-GR" dirty="0" smtClean="0"/>
              <a:t>Με πολιτικές ενέργειες</a:t>
            </a:r>
          </a:p>
          <a:p>
            <a:pPr lvl="1"/>
            <a:r>
              <a:rPr lang="el-GR" dirty="0" smtClean="0"/>
              <a:t>Με οικονομική στήριξη</a:t>
            </a:r>
          </a:p>
          <a:p>
            <a:pPr lvl="1"/>
            <a:r>
              <a:rPr lang="el-GR" dirty="0" smtClean="0"/>
              <a:t>Με πνευματικά και καλλιτεχνικά έργα </a:t>
            </a:r>
          </a:p>
          <a:p>
            <a:pPr lvl="1"/>
            <a:r>
              <a:rPr lang="el-GR" dirty="0" smtClean="0"/>
              <a:t>Με συμμετοχή στον ένοπλο αγώνα</a:t>
            </a:r>
          </a:p>
        </p:txBody>
      </p:sp>
      <p:sp>
        <p:nvSpPr>
          <p:cNvPr id="5" name="4 - TextBox"/>
          <p:cNvSpPr txBox="1"/>
          <p:nvPr/>
        </p:nvSpPr>
        <p:spPr>
          <a:xfrm>
            <a:off x="4355976" y="6165304"/>
            <a:ext cx="3744416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dirty="0" smtClean="0"/>
              <a:t>Υποδοχή του Λόρδου Βύρωνα στο Μεσολόγγι, 1824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Οι Έλληνες</a:t>
            </a:r>
            <a:endParaRPr lang="el-GR" dirty="0"/>
          </a:p>
        </p:txBody>
      </p:sp>
      <p:graphicFrame>
        <p:nvGraphicFramePr>
          <p:cNvPr id="4" name="3 - Θέση περιεχομένου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708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Λίγο πριν την ελληνική Επανάσταση…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l-GR" dirty="0" smtClean="0"/>
              <a:t>Η Γαλλική Επανάσταση (1789) και η Αμερικανική  Επανάσταση  (1776) έχουν φέρει σε όλον τον κόσμο το μήνυμα της Ελευθερίας, Ισότητας, Αδελφότητας και της αντιπροσωπευτικής δημοκρατίας</a:t>
            </a:r>
            <a:endParaRPr lang="el-GR" dirty="0"/>
          </a:p>
        </p:txBody>
      </p:sp>
      <p:pic>
        <p:nvPicPr>
          <p:cNvPr id="97282" name="Picture 2" descr="https://upload.wikimedia.org/wikipedia/commons/thumb/6/6e/Unit%C3%A9_Indivisibilit%C3%A9_de_la_R%C3%A9publique.jpg/800px-Unit%C3%A9_Indivisibilit%C3%A9_de_la_R%C3%A9publiqu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1556792"/>
            <a:ext cx="3579160" cy="46531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Ελληνικές παροικίες. | Greek history, Map, History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7063" y="108596"/>
            <a:ext cx="9116937" cy="6560648"/>
          </a:xfrm>
          <a:prstGeom prst="rect">
            <a:avLst/>
          </a:prstGeom>
          <a:noFill/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490065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l-GR" dirty="0" smtClean="0"/>
              <a:t>Οι Έλληνες στις αρχές του 19</a:t>
            </a:r>
            <a:r>
              <a:rPr lang="el-GR" baseline="30000" dirty="0" smtClean="0"/>
              <a:t>ου</a:t>
            </a:r>
            <a:r>
              <a:rPr lang="el-GR" dirty="0" smtClean="0"/>
              <a:t>αιώνα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Φιλική Εταιρεία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600200"/>
            <a:ext cx="3898776" cy="470916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2500" lnSpcReduction="20000"/>
          </a:bodyPr>
          <a:lstStyle/>
          <a:p>
            <a:r>
              <a:rPr lang="el-GR" dirty="0" smtClean="0"/>
              <a:t>1814. Ιδρύεται στην Οδησσό από Έλληνες </a:t>
            </a:r>
          </a:p>
          <a:p>
            <a:r>
              <a:rPr lang="el-GR" dirty="0" smtClean="0"/>
              <a:t>Μυστική Οργάνωση με σκοπό τον ξεσηκωμό των Ελλήνων</a:t>
            </a:r>
          </a:p>
          <a:p>
            <a:r>
              <a:rPr lang="el-GR" dirty="0" smtClean="0"/>
              <a:t>Σταδιακά μυούνται σε αυτήν πολλοί Έλληνες της διασποράς και του υπόδουλου Ελληνισμού, και πολλοί μελλοντικοί αγωνιστές της Επανάστασης</a:t>
            </a:r>
            <a:endParaRPr lang="el-GR" dirty="0"/>
          </a:p>
        </p:txBody>
      </p:sp>
      <p:pic>
        <p:nvPicPr>
          <p:cNvPr id="103426" name="Picture 2" descr="Η ίδρυση της Φιλικής Εταιρείας | ΙΣΤΟΡΙΑ | ΡΙΖΟΣΠΑΣΤΗ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412776"/>
            <a:ext cx="3765140" cy="49366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Ιωάννης Καποδίστριας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600200"/>
            <a:ext cx="4186808" cy="470916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r>
              <a:rPr lang="el-GR" dirty="0" smtClean="0"/>
              <a:t>1801-1807: Συμμετέχει στη διοίκηση της Επτανήσου Πολιτείας</a:t>
            </a:r>
          </a:p>
          <a:p>
            <a:r>
              <a:rPr lang="el-GR" dirty="0" smtClean="0"/>
              <a:t>1808: Εντάσσεται στη Ρωσική διπλωματία</a:t>
            </a:r>
          </a:p>
          <a:p>
            <a:r>
              <a:rPr lang="el-GR" dirty="0" smtClean="0"/>
              <a:t>1814: Γίνεται Υπουργός Εξωτερικών της Ρωσίας</a:t>
            </a:r>
          </a:p>
          <a:p>
            <a:r>
              <a:rPr lang="el-GR" dirty="0" smtClean="0"/>
              <a:t>Αρνείται την αρχηγία Φιλικής Εταιρείας. Στην αρχή δεν συμφωνεί με την Επανάσταση.</a:t>
            </a:r>
          </a:p>
          <a:p>
            <a:r>
              <a:rPr lang="el-GR" dirty="0" smtClean="0"/>
              <a:t>1822. Παραιτείται από τη ρωσική διπλωματία και στο εξής στηρίζει την Ελληνική Επανάσταση</a:t>
            </a:r>
          </a:p>
          <a:p>
            <a:endParaRPr lang="el-GR" dirty="0" smtClean="0"/>
          </a:p>
          <a:p>
            <a:endParaRPr lang="el-GR" dirty="0"/>
          </a:p>
        </p:txBody>
      </p:sp>
      <p:pic>
        <p:nvPicPr>
          <p:cNvPr id="108546" name="Picture 2" descr="Kapodistrias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1268760"/>
            <a:ext cx="3595974" cy="53012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Τα υπάρχοντα ελληνικά κράτη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600200"/>
            <a:ext cx="4258816" cy="470916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r>
              <a:rPr lang="el-GR" sz="3900" dirty="0" smtClean="0"/>
              <a:t>ΕΠΤΑΝΗΣΟΣ ΠΟΛΙΤΕΙΑ</a:t>
            </a:r>
            <a:r>
              <a:rPr lang="el-GR" dirty="0" smtClean="0"/>
              <a:t>:</a:t>
            </a:r>
          </a:p>
          <a:p>
            <a:r>
              <a:rPr lang="el-GR" dirty="0" smtClean="0"/>
              <a:t>1800-1807</a:t>
            </a:r>
          </a:p>
          <a:p>
            <a:r>
              <a:rPr lang="el-GR" dirty="0" smtClean="0"/>
              <a:t>Ιδρύεται μετά την κατάληψη των Επτανήσων από Ρώσους-Τούρκους</a:t>
            </a:r>
          </a:p>
          <a:p>
            <a:r>
              <a:rPr lang="el-GR" dirty="0" smtClean="0"/>
              <a:t>Υποτελές κράτος στην Οθωμανική Αυτοκρατορία, με δικά του συντάγματα</a:t>
            </a:r>
          </a:p>
          <a:p>
            <a:r>
              <a:rPr lang="el-GR" dirty="0" smtClean="0"/>
              <a:t>Καταλύεται από τους Γάλλους το 1807</a:t>
            </a:r>
            <a:endParaRPr lang="el-GR" dirty="0"/>
          </a:p>
        </p:txBody>
      </p:sp>
      <p:pic>
        <p:nvPicPr>
          <p:cNvPr id="35842" name="Picture 2" descr="The Republic's territory extended to the seven main islands plus the smaller islets of the Ionian Sea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796136" y="4293096"/>
            <a:ext cx="2334000" cy="2378885"/>
          </a:xfrm>
          <a:prstGeom prst="rect">
            <a:avLst/>
          </a:prstGeom>
          <a:noFill/>
        </p:spPr>
      </p:pic>
      <p:pic>
        <p:nvPicPr>
          <p:cNvPr id="35844" name="Picture 4" descr="Flag of Septinsular Republic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860032" y="1484784"/>
            <a:ext cx="3993774" cy="26638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Τα υπάρχοντα ελληνικά κράτη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el-GR" sz="3500" dirty="0" smtClean="0"/>
              <a:t>ΗΝΩΜΕΝΕΣ ΠΟΛΙΤΕΙΕΣ ΤΩΝ ΙΟΝΙΩΝ ΝΗΣΩΝ</a:t>
            </a:r>
          </a:p>
          <a:p>
            <a:r>
              <a:rPr lang="el-GR" dirty="0" smtClean="0"/>
              <a:t>(1815-1864)</a:t>
            </a:r>
          </a:p>
          <a:p>
            <a:r>
              <a:rPr lang="el-GR" dirty="0" smtClean="0"/>
              <a:t>Προτεκτοράτο της Μεγάλης Βρετανίας  με  Αρμοστές σε όλα τα νησιά.</a:t>
            </a:r>
          </a:p>
          <a:p>
            <a:r>
              <a:rPr lang="el-GR" dirty="0" smtClean="0"/>
              <a:t>Το 1864 παύει να υπάρχει με την ενσωμάτωση των Νησιών στην Ελλάδα </a:t>
            </a:r>
            <a:endParaRPr lang="el-GR" dirty="0"/>
          </a:p>
        </p:txBody>
      </p:sp>
      <p:pic>
        <p:nvPicPr>
          <p:cNvPr id="32770" name="Picture 2" descr="The Republic's territory extended to the seven main islands plus the smaller islets of the Ionian Se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1878237"/>
            <a:ext cx="3635896" cy="4979763"/>
          </a:xfrm>
          <a:prstGeom prst="rect">
            <a:avLst/>
          </a:prstGeom>
          <a:noFill/>
        </p:spPr>
      </p:pic>
      <p:pic>
        <p:nvPicPr>
          <p:cNvPr id="32772" name="Picture 4" descr="Flag of Ionian Islands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788024" y="1268760"/>
            <a:ext cx="4126567" cy="216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err="1" smtClean="0"/>
              <a:t>Ημι</a:t>
            </a:r>
            <a:r>
              <a:rPr lang="el-GR" dirty="0" smtClean="0"/>
              <a:t>-αυτόνομες περιοχές στην τουρκοκρατούμενη Ελλάδα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600200"/>
            <a:ext cx="4330824" cy="470916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l-GR" sz="4400" dirty="0" err="1" smtClean="0"/>
              <a:t>Κοινόν</a:t>
            </a:r>
            <a:r>
              <a:rPr lang="el-GR" sz="4400" dirty="0" smtClean="0"/>
              <a:t> των </a:t>
            </a:r>
            <a:r>
              <a:rPr lang="el-GR" sz="4400" dirty="0" err="1" smtClean="0"/>
              <a:t>Ζαγορισίων</a:t>
            </a:r>
            <a:endParaRPr lang="el-GR" sz="4400" dirty="0" smtClean="0"/>
          </a:p>
          <a:p>
            <a:r>
              <a:rPr lang="el-GR" dirty="0" smtClean="0"/>
              <a:t> </a:t>
            </a:r>
            <a:r>
              <a:rPr lang="el-GR" dirty="0" smtClean="0"/>
              <a:t>(</a:t>
            </a:r>
            <a:r>
              <a:rPr lang="el-GR" dirty="0" smtClean="0"/>
              <a:t>1670-1868)</a:t>
            </a:r>
          </a:p>
          <a:p>
            <a:r>
              <a:rPr lang="el-GR" dirty="0" smtClean="0"/>
              <a:t>Ένωση κοινοτήτων στα Ζαγοροχώρια της Ηπείρου</a:t>
            </a:r>
          </a:p>
          <a:p>
            <a:r>
              <a:rPr lang="el-GR" dirty="0" smtClean="0"/>
              <a:t>Ο Σουλτάνος τους είχε δώσει περιορισμένη αυτονομία</a:t>
            </a:r>
            <a:endParaRPr lang="el-GR" dirty="0"/>
          </a:p>
        </p:txBody>
      </p:sp>
      <p:pic>
        <p:nvPicPr>
          <p:cNvPr id="93186" name="Picture 2" descr="ΠΑΙΔΑΓΩΓΙΚΗ ΣΧΟΛΗ ΦΛΩΡΙΝΑΣ ΠΑΙΔΑΓΩΓΙΚΟ ΤΜΗΜΑ ΔΗΜΟΤΙΚΗΣ ΕΚΠΑΙΔΕΥΣΗΣ - PDF  Free Downloa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3429000"/>
            <a:ext cx="2833722" cy="3429000"/>
          </a:xfrm>
          <a:prstGeom prst="rect">
            <a:avLst/>
          </a:prstGeom>
          <a:noFill/>
        </p:spPr>
      </p:pic>
      <p:pic>
        <p:nvPicPr>
          <p:cNvPr id="93188" name="Picture 4" descr="Flag of Zagor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0565" y="1556792"/>
            <a:ext cx="3223435" cy="21929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Αυτονομία της Μάνης (1776-1821)</a:t>
            </a:r>
            <a:endParaRPr lang="el-GR" dirty="0"/>
          </a:p>
        </p:txBody>
      </p:sp>
      <p:pic>
        <p:nvPicPr>
          <p:cNvPr id="92162" name="Picture 2" descr="ΟΙ ΜΑΝΙΑΤΕΣ ΕΙΝΑΙ ΠΑΝΤΟΥ : ΧΑΡΤΕ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1628800"/>
            <a:ext cx="4983424" cy="4228989"/>
          </a:xfrm>
          <a:prstGeom prst="rect">
            <a:avLst/>
          </a:prstGeom>
          <a:noFill/>
        </p:spPr>
      </p:pic>
      <p:sp>
        <p:nvSpPr>
          <p:cNvPr id="4" name="3 - TextBox"/>
          <p:cNvSpPr txBox="1"/>
          <p:nvPr/>
        </p:nvSpPr>
        <p:spPr>
          <a:xfrm>
            <a:off x="539552" y="1556792"/>
            <a:ext cx="3456384" cy="4401205"/>
          </a:xfrm>
          <a:prstGeom prst="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sz="2000" dirty="0" smtClean="0"/>
              <a:t>Ο σουλτάνος είχε αναγνωρίσει αυτονομία στην περιοχή της Μάνης, ήδη από το 1776, μετά την αποτυχία της εξέγερσης των </a:t>
            </a:r>
            <a:r>
              <a:rPr lang="el-GR" sz="2000" dirty="0" err="1" smtClean="0"/>
              <a:t>Ορλωφικών</a:t>
            </a:r>
            <a:r>
              <a:rPr lang="el-GR" sz="2000" dirty="0" smtClean="0"/>
              <a:t>. Η Μάνη είχε το δικό της  μπέη.</a:t>
            </a:r>
          </a:p>
          <a:p>
            <a:endParaRPr lang="el-GR" sz="2000" dirty="0"/>
          </a:p>
          <a:p>
            <a:r>
              <a:rPr lang="el-GR" sz="2000" dirty="0" smtClean="0"/>
              <a:t>Ο τελευταίος Μπέης της Μάνης, </a:t>
            </a:r>
            <a:r>
              <a:rPr lang="el-GR" sz="2000" dirty="0" err="1" smtClean="0"/>
              <a:t>Πετρόμπεης</a:t>
            </a:r>
            <a:r>
              <a:rPr lang="el-GR" sz="2000" dirty="0" smtClean="0"/>
              <a:t> Μαυρομιχάλης, ήταν μεταξύ εκείνων που κήρυξαν την έναρξη της Επανάστασης στην Αρεόπολη  στις 17 Μαρτίου 1821</a:t>
            </a:r>
            <a:endParaRPr lang="el-GR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Ελληνικές κοινότητες στην Τουρκοκρατία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600200"/>
            <a:ext cx="4402832" cy="470916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el-GR" dirty="0" smtClean="0"/>
              <a:t>Οι υπόδουλοι Έλληνες οργανώνονταν σε τοπικές κοινότητες, που μπορούσαν να αποφασίζουν για τοπικές υποθέσεις, να κάνουν έργα, να ιδρύουν σχολεία κλπ.</a:t>
            </a:r>
          </a:p>
          <a:p>
            <a:r>
              <a:rPr lang="el-GR" dirty="0" smtClean="0"/>
              <a:t>Σε πολλές κοινότητες η οργάνωση ήταν δημοκρατική – εξέλεγαν τους αντιπροσώπους τους </a:t>
            </a:r>
          </a:p>
          <a:p>
            <a:endParaRPr lang="el-GR" dirty="0"/>
          </a:p>
        </p:txBody>
      </p:sp>
      <p:pic>
        <p:nvPicPr>
          <p:cNvPr id="39938" name="Picture 2" descr="Των Ελλήνων οι κοινότητες – εισαγωγή – Άρδην – Ρήξη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733068" y="2420888"/>
            <a:ext cx="4410932" cy="30963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Οι πρόκριτοι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600200"/>
            <a:ext cx="4546848" cy="470916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r>
              <a:rPr lang="el-GR" dirty="0" smtClean="0"/>
              <a:t>Οι ηγέτες των τοπικών κοινοτήτων (δημογέροντες, πρόκριτοι, </a:t>
            </a:r>
            <a:r>
              <a:rPr lang="el-GR" dirty="0" err="1" smtClean="0"/>
              <a:t>κοτσαμπάσηδες</a:t>
            </a:r>
            <a:r>
              <a:rPr lang="el-GR" dirty="0" smtClean="0"/>
              <a:t>) αναλάμβαναν να συγκεντρώνουν τους δυσβάσταχτους φόρους για λογαριασμό του σουλτάνου</a:t>
            </a:r>
          </a:p>
          <a:p>
            <a:r>
              <a:rPr lang="el-GR" dirty="0" smtClean="0"/>
              <a:t>Κάποιοι απ’ αυτούς θεωρούνταν όργανα των κατακτητών</a:t>
            </a:r>
          </a:p>
          <a:p>
            <a:r>
              <a:rPr lang="el-GR" dirty="0" smtClean="0"/>
              <a:t>Κάποιοι αντιτάχθηκαν στην Επανάσταση, φοβούμενοι μήπως χάσουν την εξουσία που είχαν</a:t>
            </a:r>
          </a:p>
          <a:p>
            <a:endParaRPr lang="el-GR" dirty="0"/>
          </a:p>
        </p:txBody>
      </p:sp>
      <p:pic>
        <p:nvPicPr>
          <p:cNvPr id="110594" name="Picture 2" descr="https://upload.wikimedia.org/wikipedia/commons/thumb/3/34/Ioannis_Logothetis.jpg/260px-Ioannis_Logotheti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1396736"/>
            <a:ext cx="3456384" cy="48651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Έμποροι και συντεχνίες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600200"/>
            <a:ext cx="4330824" cy="470916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el-GR" dirty="0" smtClean="0"/>
              <a:t>Οι Έλληνες είχαν κυριαρχήσει στο εμπόριο στο Αιγαίο και τη Μαύρη Θάλασσα και είχαν αποκτήσει μεγάλη οικονομική δύναμη</a:t>
            </a:r>
          </a:p>
          <a:p>
            <a:r>
              <a:rPr lang="el-GR" dirty="0" smtClean="0"/>
              <a:t>Οι εύποροι νησιώτες διέθεσαν τα πλοία και την περιουσία τους για την Επανάσταση, </a:t>
            </a:r>
            <a:r>
              <a:rPr lang="el-GR" dirty="0" err="1" smtClean="0"/>
              <a:t>αιμοδοτώντας</a:t>
            </a:r>
            <a:r>
              <a:rPr lang="el-GR" dirty="0" smtClean="0"/>
              <a:t> οικονομικά τον Αγώνα.</a:t>
            </a:r>
          </a:p>
          <a:p>
            <a:endParaRPr lang="el-GR" dirty="0" smtClean="0"/>
          </a:p>
          <a:p>
            <a:endParaRPr lang="el-GR" dirty="0"/>
          </a:p>
        </p:txBody>
      </p:sp>
      <p:pic>
        <p:nvPicPr>
          <p:cNvPr id="37890" name="Picture 2" descr="https://upload.wikimedia.org/wikipedia/commons/b/b9/Bouboulina_painting_by_Von_Hes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268760"/>
            <a:ext cx="3532188" cy="51657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5" name="4 - TextBox"/>
          <p:cNvSpPr txBox="1"/>
          <p:nvPr/>
        </p:nvSpPr>
        <p:spPr>
          <a:xfrm>
            <a:off x="5436096" y="5949280"/>
            <a:ext cx="302433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dirty="0" smtClean="0"/>
              <a:t>Λασκαρίνα </a:t>
            </a:r>
            <a:r>
              <a:rPr lang="el-GR" dirty="0" err="1" smtClean="0"/>
              <a:t>Μπουμπουλίνα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Λίγο πριν την Ελληνική Επανάσταση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r>
              <a:rPr lang="el-GR" dirty="0" smtClean="0"/>
              <a:t>Οι ιδέες του Διαφωτισμού για την ελευθερία, την πρόοδο, την παιδεία, τα δικαιώματα του ανθρώπου «έρχονται» στην τουρκοκρατούμενη Ελλάδα</a:t>
            </a:r>
          </a:p>
          <a:p>
            <a:pPr lvl="1"/>
            <a:r>
              <a:rPr lang="el-GR" dirty="0" smtClean="0"/>
              <a:t>Από τα Επτάνησα, που βρίσκονται υπό δυτική κατοχή (Βενετοί, Γάλλοι, Άγγλοι)</a:t>
            </a:r>
          </a:p>
          <a:p>
            <a:pPr lvl="1"/>
            <a:r>
              <a:rPr lang="el-GR" dirty="0" smtClean="0"/>
              <a:t>Με την έκδοση ελληνικών βιβλίων στη δυτική Ευρώπη που χρησιμοποιούνται στα σχολεία των ελληνικών κοινοτήτων</a:t>
            </a:r>
            <a:endParaRPr lang="el-GR" dirty="0"/>
          </a:p>
        </p:txBody>
      </p:sp>
      <p:pic>
        <p:nvPicPr>
          <p:cNvPr id="98306" name="Picture 2" descr="Νεοελληνικός Διαφωτισμός - Βικιπαίδει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1340768"/>
            <a:ext cx="3064396" cy="2609601"/>
          </a:xfrm>
          <a:prstGeom prst="rect">
            <a:avLst/>
          </a:prstGeom>
          <a:noFill/>
        </p:spPr>
      </p:pic>
      <p:pic>
        <p:nvPicPr>
          <p:cNvPr id="6" name="Picture 2" descr="Pictu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3998506"/>
            <a:ext cx="2952328" cy="28594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Εκκλησία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600200"/>
            <a:ext cx="3970784" cy="470916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r>
              <a:rPr lang="el-GR" dirty="0" smtClean="0"/>
              <a:t>Η Εκκλησία κράτησε ζωντανή την πίστη και τη γλώσσα στη διάρκεια της Τουρκοκρατίας, και ένωνε τους Έλληνες</a:t>
            </a:r>
          </a:p>
          <a:p>
            <a:r>
              <a:rPr lang="el-GR" dirty="0" smtClean="0"/>
              <a:t>Μέρος της ανώτερης  ιεραρχίας δεν είδε αρχικά με καλό μάτι την Επανάσταση</a:t>
            </a:r>
          </a:p>
          <a:p>
            <a:r>
              <a:rPr lang="el-GR" dirty="0" smtClean="0"/>
              <a:t>Ωστόσο, πολλοί κληρικοί συμμετείχαν στον αγώνα  και μεγάλο μέρος εκκλησιαστικής περιουσίας διατέθηκε για τους σκοπούς του</a:t>
            </a:r>
          </a:p>
          <a:p>
            <a:endParaRPr lang="el-GR" dirty="0"/>
          </a:p>
        </p:txBody>
      </p:sp>
      <p:pic>
        <p:nvPicPr>
          <p:cNvPr id="40962" name="Picture 2" descr="Lytras - Execution of Gregory 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1604801"/>
            <a:ext cx="4400550" cy="4739217"/>
          </a:xfrm>
          <a:prstGeom prst="rect">
            <a:avLst/>
          </a:prstGeom>
          <a:noFill/>
        </p:spPr>
      </p:pic>
      <p:sp>
        <p:nvSpPr>
          <p:cNvPr id="5" name="4 - TextBox"/>
          <p:cNvSpPr txBox="1"/>
          <p:nvPr/>
        </p:nvSpPr>
        <p:spPr>
          <a:xfrm>
            <a:off x="5292080" y="6093296"/>
            <a:ext cx="3456384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dirty="0" smtClean="0"/>
              <a:t>Ο Πατριάρχης Γρηγόριος ο Ε΄ λίγο πριν τον απαγχονισμό του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Οπλαρχηγοί και ναυτικοί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600200"/>
            <a:ext cx="4546848" cy="470916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r>
              <a:rPr lang="el-GR" dirty="0" smtClean="0"/>
              <a:t>Οι ένοπλοι αγωνιστές (αρματολοί, κλέφτες, ναυτικοί) </a:t>
            </a:r>
            <a:r>
              <a:rPr lang="el-GR" dirty="0" err="1" smtClean="0"/>
              <a:t>σηκωσαν</a:t>
            </a:r>
            <a:r>
              <a:rPr lang="el-GR" dirty="0" smtClean="0"/>
              <a:t> το βάρος του ένοπλου αγώνα</a:t>
            </a:r>
          </a:p>
          <a:p>
            <a:r>
              <a:rPr lang="el-GR" dirty="0" smtClean="0"/>
              <a:t>Με εξαιρετικές στρατιωτικές ικανότητες, παρά τις διαφορές μεταξύ τους, έδωσαν σπουδαίες μάχες σε έναν άνισο αγώνα εναντίον ενός οργανωμένου κράτους με υπέρτερες στρατιωτικές δυνάμεις.</a:t>
            </a:r>
            <a:endParaRPr lang="el-GR" dirty="0"/>
          </a:p>
        </p:txBody>
      </p:sp>
      <p:pic>
        <p:nvPicPr>
          <p:cNvPr id="38914" name="Picture 2" descr="Kolokotronis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8588" y="1412776"/>
            <a:ext cx="4099388" cy="5244447"/>
          </a:xfrm>
          <a:prstGeom prst="rect">
            <a:avLst/>
          </a:prstGeom>
          <a:noFill/>
        </p:spPr>
      </p:pic>
      <p:sp>
        <p:nvSpPr>
          <p:cNvPr id="5" name="4 - TextBox"/>
          <p:cNvSpPr txBox="1"/>
          <p:nvPr/>
        </p:nvSpPr>
        <p:spPr>
          <a:xfrm>
            <a:off x="5292080" y="6021288"/>
            <a:ext cx="338437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dirty="0" smtClean="0"/>
              <a:t>Θεόδωρος Κολοκοτρώνης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Φαναριώτες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600200"/>
            <a:ext cx="4474840" cy="470916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r>
              <a:rPr lang="el-GR" dirty="0" smtClean="0"/>
              <a:t>Έλληνες της Κωνσταντινούπολης που είχαν κατακτήσει υψηλές θέσεις στην οθωμανική διοίκηση.</a:t>
            </a:r>
          </a:p>
          <a:p>
            <a:r>
              <a:rPr lang="el-GR" dirty="0" smtClean="0"/>
              <a:t>Ο σουλτάνος τους είχε αναθέσει τη διοίκηση στις Ηγεμονίες της Μολδαβίας και της Βλαχίας</a:t>
            </a:r>
          </a:p>
          <a:p>
            <a:r>
              <a:rPr lang="el-GR" dirty="0" smtClean="0"/>
              <a:t>Πολλοί </a:t>
            </a:r>
            <a:r>
              <a:rPr lang="el-GR" dirty="0" err="1" smtClean="0"/>
              <a:t>Φαναριώτες</a:t>
            </a:r>
            <a:r>
              <a:rPr lang="el-GR" dirty="0" smtClean="0"/>
              <a:t> εναντιώθηκαν στην Επανάσταση, φοβούμενοι για τα προνόμιά τους.</a:t>
            </a:r>
          </a:p>
          <a:p>
            <a:pPr>
              <a:buNone/>
            </a:pPr>
            <a:endParaRPr lang="el-GR" dirty="0"/>
          </a:p>
        </p:txBody>
      </p:sp>
      <p:pic>
        <p:nvPicPr>
          <p:cNvPr id="43010" name="Picture 2" descr="Engraving of a bearded man wearing a hat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220072" y="1340768"/>
            <a:ext cx="3707904" cy="52828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Παραδουνάβιες Ηγεμονίες</a:t>
            </a:r>
            <a:endParaRPr lang="el-GR" dirty="0"/>
          </a:p>
        </p:txBody>
      </p:sp>
      <p:pic>
        <p:nvPicPr>
          <p:cNvPr id="4" name="Picture 4" descr="https://upload.wikimedia.org/wikipedia/commons/4/4d/Rom1793-1812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03648" y="1340768"/>
            <a:ext cx="7400739" cy="5206994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</p:pic>
      <p:sp>
        <p:nvSpPr>
          <p:cNvPr id="6" name="5 - TextBox"/>
          <p:cNvSpPr txBox="1"/>
          <p:nvPr/>
        </p:nvSpPr>
        <p:spPr>
          <a:xfrm>
            <a:off x="395536" y="1700808"/>
            <a:ext cx="2160240" cy="452431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dirty="0" smtClean="0"/>
              <a:t>Αυτόνομες περιοχές υπό την επικυριαρχία της Οθωμανικής Αυτοκρατορίας</a:t>
            </a:r>
          </a:p>
          <a:p>
            <a:r>
              <a:rPr lang="el-GR" dirty="0" smtClean="0"/>
              <a:t>Οι ηγεμόνες τους ήταν Έλληνες </a:t>
            </a:r>
            <a:r>
              <a:rPr lang="el-GR" dirty="0" err="1" smtClean="0"/>
              <a:t>Φαναριώτες</a:t>
            </a:r>
            <a:endParaRPr lang="el-GR" dirty="0" smtClean="0"/>
          </a:p>
          <a:p>
            <a:r>
              <a:rPr lang="el-GR" dirty="0" smtClean="0"/>
              <a:t>Το ελληνικό στοιχείο κυριαρχεί στην οικονομία, τη διοίκηση, την πνευματική ζωή.</a:t>
            </a:r>
          </a:p>
          <a:p>
            <a:r>
              <a:rPr lang="el-GR" dirty="0" smtClean="0"/>
              <a:t>Από εδώ θα ξεκινήσει η Επανάσταση…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34041" t="9469" r="3430" b="6250"/>
          <a:stretch>
            <a:fillRect/>
          </a:stretch>
        </p:blipFill>
        <p:spPr bwMode="auto">
          <a:xfrm>
            <a:off x="0" y="-71323"/>
            <a:ext cx="9144000" cy="6929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 useBgFill="1">
        <p:nvSpPr>
          <p:cNvPr id="6" name="5 - TextBox"/>
          <p:cNvSpPr txBox="1"/>
          <p:nvPr/>
        </p:nvSpPr>
        <p:spPr>
          <a:xfrm>
            <a:off x="251520" y="0"/>
            <a:ext cx="2304256" cy="193899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sz="2400" b="1" dirty="0" smtClean="0"/>
              <a:t>Το ξέσπασμα της Επανάστασης στις Ηγεμονίες το  </a:t>
            </a:r>
            <a:r>
              <a:rPr lang="el-GR" sz="2400" b="1" dirty="0" smtClean="0"/>
              <a:t>1821</a:t>
            </a:r>
            <a:endParaRPr lang="el-GR" sz="2400" b="1" dirty="0"/>
          </a:p>
        </p:txBody>
      </p:sp>
      <p:sp>
        <p:nvSpPr>
          <p:cNvPr id="7" name="6 - TextBox"/>
          <p:cNvSpPr txBox="1"/>
          <p:nvPr/>
        </p:nvSpPr>
        <p:spPr>
          <a:xfrm>
            <a:off x="3707904" y="4725149"/>
            <a:ext cx="2232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rgbClr val="FF0000"/>
                </a:solidFill>
              </a:rPr>
              <a:t>ΒΛΑΧΙΑ</a:t>
            </a:r>
            <a:endParaRPr lang="el-GR" sz="3200" b="1" dirty="0">
              <a:solidFill>
                <a:srgbClr val="FF0000"/>
              </a:solidFill>
            </a:endParaRPr>
          </a:p>
        </p:txBody>
      </p:sp>
      <p:sp>
        <p:nvSpPr>
          <p:cNvPr id="9" name="8 - TextBox"/>
          <p:cNvSpPr txBox="1"/>
          <p:nvPr/>
        </p:nvSpPr>
        <p:spPr>
          <a:xfrm>
            <a:off x="5436096" y="2420889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rgbClr val="FF0000"/>
                </a:solidFill>
              </a:rPr>
              <a:t>ΜΟΛΔΑΒΙΑ</a:t>
            </a:r>
            <a:endParaRPr lang="el-GR" sz="3200" b="1" dirty="0">
              <a:solidFill>
                <a:srgbClr val="FF0000"/>
              </a:solidFill>
            </a:endParaRPr>
          </a:p>
        </p:txBody>
      </p:sp>
      <p:sp>
        <p:nvSpPr>
          <p:cNvPr id="11" name="10 - TextBox"/>
          <p:cNvSpPr txBox="1"/>
          <p:nvPr/>
        </p:nvSpPr>
        <p:spPr>
          <a:xfrm>
            <a:off x="7236296" y="188644"/>
            <a:ext cx="1619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schemeClr val="bg2">
                    <a:lumMod val="25000"/>
                  </a:schemeClr>
                </a:solidFill>
              </a:rPr>
              <a:t>ΡΩΣΙΑ</a:t>
            </a:r>
            <a:endParaRPr lang="el-GR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3" name="12 - TextBox"/>
          <p:cNvSpPr txBox="1"/>
          <p:nvPr/>
        </p:nvSpPr>
        <p:spPr>
          <a:xfrm>
            <a:off x="2051720" y="5229206"/>
            <a:ext cx="1152128" cy="93871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1000" b="1" dirty="0" smtClean="0"/>
              <a:t>Δραγατσάνι</a:t>
            </a:r>
            <a:r>
              <a:rPr lang="el-GR" sz="1000" dirty="0" smtClean="0"/>
              <a:t>: </a:t>
            </a:r>
            <a:r>
              <a:rPr lang="el-GR" sz="900" dirty="0" smtClean="0"/>
              <a:t>7/6/1821. Μεγάλη ήττα των Ελλήνων  από τους Τούρκους. Αποδεκατίζεται ο «Ιερός Λόχος» </a:t>
            </a:r>
            <a:endParaRPr lang="el-GR" sz="900" dirty="0"/>
          </a:p>
        </p:txBody>
      </p:sp>
      <p:sp>
        <p:nvSpPr>
          <p:cNvPr id="14" name="13 - TextBox"/>
          <p:cNvSpPr txBox="1"/>
          <p:nvPr/>
        </p:nvSpPr>
        <p:spPr>
          <a:xfrm>
            <a:off x="7919864" y="2780928"/>
            <a:ext cx="1116632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1000" b="1" dirty="0" smtClean="0"/>
              <a:t>Οδησσός</a:t>
            </a:r>
            <a:r>
              <a:rPr lang="el-GR" sz="1000" dirty="0" smtClean="0"/>
              <a:t>:</a:t>
            </a:r>
          </a:p>
          <a:p>
            <a:pPr algn="ctr"/>
            <a:r>
              <a:rPr lang="el-GR" sz="900" dirty="0" smtClean="0"/>
              <a:t>1814. Ιδρύεται η Φιλική Εταιρεία, μυστική </a:t>
            </a:r>
            <a:r>
              <a:rPr lang="el-GR" sz="900" dirty="0" err="1" smtClean="0"/>
              <a:t>οργανωση</a:t>
            </a:r>
            <a:r>
              <a:rPr lang="el-GR" sz="900" dirty="0" smtClean="0"/>
              <a:t> με στόχο την Επανάσταση των Ελλήνων</a:t>
            </a:r>
            <a:endParaRPr lang="el-GR" sz="900" dirty="0"/>
          </a:p>
        </p:txBody>
      </p:sp>
      <p:sp>
        <p:nvSpPr>
          <p:cNvPr id="15" name="14 - TextBox"/>
          <p:cNvSpPr txBox="1"/>
          <p:nvPr/>
        </p:nvSpPr>
        <p:spPr>
          <a:xfrm>
            <a:off x="4355976" y="3717038"/>
            <a:ext cx="1656184" cy="116955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1000" b="1" dirty="0" smtClean="0"/>
              <a:t>Γαλάτσι</a:t>
            </a:r>
            <a:r>
              <a:rPr lang="el-GR" sz="1000" dirty="0" smtClean="0"/>
              <a:t>:</a:t>
            </a:r>
          </a:p>
          <a:p>
            <a:pPr algn="ctr"/>
            <a:r>
              <a:rPr lang="el-GR" sz="1000" dirty="0" smtClean="0"/>
              <a:t>21/2/1821. Πρώτη μάχη της Επανάστασης. Νίκη των Ελλήνων (+150 </a:t>
            </a:r>
            <a:r>
              <a:rPr lang="el-GR" sz="1000" dirty="0" err="1" smtClean="0"/>
              <a:t>Κεφαλονίτες</a:t>
            </a:r>
            <a:endParaRPr lang="el-GR" sz="1000" dirty="0" smtClean="0">
              <a:sym typeface="Wingdings" pitchFamily="2" charset="2"/>
            </a:endParaRPr>
          </a:p>
          <a:p>
            <a:pPr algn="ctr"/>
            <a:r>
              <a:rPr lang="el-GR" sz="1000" dirty="0" smtClean="0">
                <a:sym typeface="Wingdings" pitchFamily="2" charset="2"/>
              </a:rPr>
              <a:t>Αλλά και πρώτη ήττα 1/5/1821</a:t>
            </a:r>
            <a:endParaRPr lang="el-GR" sz="1000" dirty="0"/>
          </a:p>
        </p:txBody>
      </p:sp>
      <p:sp>
        <p:nvSpPr>
          <p:cNvPr id="18" name="17 - TextBox"/>
          <p:cNvSpPr txBox="1"/>
          <p:nvPr/>
        </p:nvSpPr>
        <p:spPr>
          <a:xfrm>
            <a:off x="4572000" y="620688"/>
            <a:ext cx="1080120" cy="8156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1000" b="1" dirty="0" err="1" smtClean="0"/>
              <a:t>Σκουλένι</a:t>
            </a:r>
            <a:r>
              <a:rPr lang="el-GR" sz="1000" b="1" dirty="0" smtClean="0"/>
              <a:t> 17/6/1821</a:t>
            </a:r>
            <a:r>
              <a:rPr lang="el-GR" sz="900" b="1" dirty="0" smtClean="0"/>
              <a:t>. Η τελευταία μάχη. Ήττα των Ελλήνων</a:t>
            </a:r>
            <a:endParaRPr lang="el-GR" sz="900" b="1" dirty="0"/>
          </a:p>
        </p:txBody>
      </p:sp>
      <p:pic>
        <p:nvPicPr>
          <p:cNvPr id="1030" name="Picture 6" descr="upload.wikimedia.org/wikipedia/commons/thumb/b/..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6376" y="3861048"/>
            <a:ext cx="1008620" cy="672413"/>
          </a:xfrm>
          <a:prstGeom prst="rect">
            <a:avLst/>
          </a:prstGeom>
          <a:noFill/>
        </p:spPr>
      </p:pic>
      <p:sp>
        <p:nvSpPr>
          <p:cNvPr id="21" name="20 - TextBox"/>
          <p:cNvSpPr txBox="1"/>
          <p:nvPr/>
        </p:nvSpPr>
        <p:spPr>
          <a:xfrm>
            <a:off x="6156176" y="1268760"/>
            <a:ext cx="1224136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1000" dirty="0" smtClean="0"/>
              <a:t>Προύθος Ποταμός, </a:t>
            </a:r>
          </a:p>
          <a:p>
            <a:pPr algn="ctr"/>
            <a:r>
              <a:rPr lang="el-GR" sz="1000" dirty="0" smtClean="0"/>
              <a:t>22/2/1821. Ο Αλ. Υψηλάντης μπαίνει στη Μολδαβία </a:t>
            </a:r>
            <a:endParaRPr lang="el-GR" sz="1000" dirty="0"/>
          </a:p>
        </p:txBody>
      </p:sp>
      <p:pic>
        <p:nvPicPr>
          <p:cNvPr id="1032" name="Picture 8" descr="upload.wikimedia.org/wikipedia/commons/thumb/6/..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7" y="5589240"/>
            <a:ext cx="748879" cy="499253"/>
          </a:xfrm>
          <a:prstGeom prst="rect">
            <a:avLst/>
          </a:prstGeom>
          <a:noFill/>
        </p:spPr>
      </p:pic>
      <p:pic>
        <p:nvPicPr>
          <p:cNvPr id="1034" name="Picture 10" descr="Russia's Catholic Tsar - Catholicism.or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84368" y="620688"/>
            <a:ext cx="1082590" cy="1440160"/>
          </a:xfrm>
          <a:prstGeom prst="rect">
            <a:avLst/>
          </a:prstGeom>
          <a:noFill/>
        </p:spPr>
      </p:pic>
      <p:sp>
        <p:nvSpPr>
          <p:cNvPr id="25" name="24 - TextBox"/>
          <p:cNvSpPr txBox="1"/>
          <p:nvPr/>
        </p:nvSpPr>
        <p:spPr>
          <a:xfrm>
            <a:off x="7740352" y="1412781"/>
            <a:ext cx="140364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1000" b="1" dirty="0" smtClean="0"/>
              <a:t> Τσάρος Αλέξανδρος Α΄</a:t>
            </a:r>
            <a:r>
              <a:rPr lang="el-GR" sz="800" b="1" dirty="0" smtClean="0"/>
              <a:t>: </a:t>
            </a:r>
            <a:r>
              <a:rPr lang="el-GR" sz="800" dirty="0" smtClean="0"/>
              <a:t>Οι Έλληνες περίμεναν βοήθεια, αυτός καταδίκασε την επανάσταση</a:t>
            </a:r>
            <a:endParaRPr lang="el-GR" sz="800" dirty="0"/>
          </a:p>
        </p:txBody>
      </p:sp>
      <p:pic>
        <p:nvPicPr>
          <p:cNvPr id="1036" name="Picture 12" descr="https://upload.wikimedia.org/wikipedia/commons/thumb/1/11/Flag_of_the_Ottoman_Empire_%28eight_pointed_star%29.svg/1024px-Flag_of_the_Ottoman_Empire_%28eight_pointed_star%29.sv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2200" y="5517232"/>
            <a:ext cx="1295512" cy="864096"/>
          </a:xfrm>
          <a:prstGeom prst="rect">
            <a:avLst/>
          </a:prstGeom>
          <a:noFill/>
        </p:spPr>
      </p:pic>
      <p:sp>
        <p:nvSpPr>
          <p:cNvPr id="27" name="26 - Βέλος προς τα επάνω"/>
          <p:cNvSpPr/>
          <p:nvPr/>
        </p:nvSpPr>
        <p:spPr>
          <a:xfrm rot="19895493">
            <a:off x="5724128" y="5085184"/>
            <a:ext cx="864096" cy="86409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11 - TextBox"/>
          <p:cNvSpPr txBox="1"/>
          <p:nvPr/>
        </p:nvSpPr>
        <p:spPr>
          <a:xfrm rot="19383861">
            <a:off x="3725409" y="5471732"/>
            <a:ext cx="4795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srgbClr val="FF0000"/>
                </a:solidFill>
              </a:rPr>
              <a:t>Οθωμανική Αυτοκρατορία</a:t>
            </a:r>
            <a:endParaRPr lang="el-GR" sz="2400" b="1" dirty="0">
              <a:solidFill>
                <a:srgbClr val="FF0000"/>
              </a:solidFill>
            </a:endParaRPr>
          </a:p>
        </p:txBody>
      </p:sp>
      <p:sp>
        <p:nvSpPr>
          <p:cNvPr id="28" name="27 - TextBox"/>
          <p:cNvSpPr txBox="1"/>
          <p:nvPr/>
        </p:nvSpPr>
        <p:spPr>
          <a:xfrm>
            <a:off x="6372200" y="6304001"/>
            <a:ext cx="1296144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/>
              <a:t>30-4-1821</a:t>
            </a:r>
            <a:r>
              <a:rPr lang="en-US" sz="1000" dirty="0" smtClean="0"/>
              <a:t> </a:t>
            </a:r>
            <a:r>
              <a:rPr lang="el-GR" sz="1000" dirty="0" smtClean="0"/>
              <a:t>Επίθεση με 30.000 άντρες</a:t>
            </a:r>
            <a:endParaRPr lang="el-GR" sz="1000" dirty="0"/>
          </a:p>
        </p:txBody>
      </p:sp>
      <p:sp>
        <p:nvSpPr>
          <p:cNvPr id="29" name="28 - TextBox"/>
          <p:cNvSpPr txBox="1"/>
          <p:nvPr/>
        </p:nvSpPr>
        <p:spPr>
          <a:xfrm>
            <a:off x="7956376" y="5157192"/>
            <a:ext cx="108012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Εύξεινος Πόντος</a:t>
            </a:r>
          </a:p>
          <a:p>
            <a:r>
              <a:rPr lang="el-GR" sz="900" dirty="0" smtClean="0"/>
              <a:t>Στα παράλιά του και στις όχθες του Δούναβη υπήρχαν πολλοί Έλληνες, κυρίως έμποροι</a:t>
            </a:r>
            <a:endParaRPr lang="el-GR" sz="900" dirty="0"/>
          </a:p>
        </p:txBody>
      </p:sp>
      <p:pic>
        <p:nvPicPr>
          <p:cNvPr id="1040" name="Picture 16" descr="Ο Αλέξανδρος Υψηλάντης και η αθέατη πλευρά της Επανάστασης του Φοίνικα :  Ανιχνεύσεις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2132856"/>
            <a:ext cx="1872208" cy="2635997"/>
          </a:xfrm>
          <a:prstGeom prst="rect">
            <a:avLst/>
          </a:prstGeom>
          <a:noFill/>
        </p:spPr>
      </p:pic>
      <p:sp>
        <p:nvSpPr>
          <p:cNvPr id="33" name="32 - TextBox"/>
          <p:cNvSpPr txBox="1"/>
          <p:nvPr/>
        </p:nvSpPr>
        <p:spPr>
          <a:xfrm>
            <a:off x="251520" y="4797152"/>
            <a:ext cx="1656184" cy="86177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1000" b="1" dirty="0" smtClean="0"/>
              <a:t>Αλέξανδρος Υψηλάντης</a:t>
            </a:r>
          </a:p>
          <a:p>
            <a:pPr algn="ctr"/>
            <a:r>
              <a:rPr lang="el-GR" sz="800" b="1" dirty="0" err="1" smtClean="0"/>
              <a:t>Φαναριώτης</a:t>
            </a:r>
            <a:r>
              <a:rPr lang="el-GR" sz="800" b="1" dirty="0" smtClean="0"/>
              <a:t> + αξιωματικός ρωσικού στρατού. </a:t>
            </a:r>
          </a:p>
          <a:p>
            <a:pPr algn="ctr"/>
            <a:r>
              <a:rPr lang="el-GR" sz="800" dirty="0" smtClean="0"/>
              <a:t>Ηγέτης (1820) της Φιλικής Εταιρείας και της Επανάστασης στις Ηγεμονίες.</a:t>
            </a:r>
            <a:endParaRPr lang="el-GR" sz="800" dirty="0"/>
          </a:p>
        </p:txBody>
      </p:sp>
      <p:sp>
        <p:nvSpPr>
          <p:cNvPr id="34" name="33 - TextBox"/>
          <p:cNvSpPr txBox="1"/>
          <p:nvPr/>
        </p:nvSpPr>
        <p:spPr>
          <a:xfrm>
            <a:off x="179512" y="6525344"/>
            <a:ext cx="233975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600" b="1" dirty="0" smtClean="0"/>
              <a:t>Επιμέλεια: Η. </a:t>
            </a:r>
            <a:r>
              <a:rPr lang="el-GR" sz="600" b="1" dirty="0" err="1" smtClean="0"/>
              <a:t>Τουμασάτος</a:t>
            </a:r>
            <a:r>
              <a:rPr lang="el-GR" sz="600" b="1" dirty="0" smtClean="0"/>
              <a:t>, Δρ Ιστορίας</a:t>
            </a:r>
            <a:endParaRPr lang="el-GR" sz="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Το ξέσπασμα της Επανάστασης στην Ελλάδα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600200"/>
            <a:ext cx="3826768" cy="470916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l-GR" dirty="0" smtClean="0"/>
              <a:t>17 Μαρτίου 1821. Στην Αρεόπολη της Μάνης  κηρύσσεται η Επανάσταση </a:t>
            </a:r>
          </a:p>
          <a:p>
            <a:r>
              <a:rPr lang="el-GR" dirty="0" smtClean="0"/>
              <a:t>- Εξαπλώνεται στην Πελοπόννησο, στη Στερεά Ελλάδα και στα νησιά του Αιγαίου</a:t>
            </a:r>
          </a:p>
          <a:p>
            <a:endParaRPr lang="el-GR" dirty="0" smtClean="0"/>
          </a:p>
          <a:p>
            <a:endParaRPr lang="el-GR" dirty="0"/>
          </a:p>
        </p:txBody>
      </p:sp>
      <p:pic>
        <p:nvPicPr>
          <p:cNvPr id="46086" name="Picture 6" descr="https://upload.wikimedia.org/wikipedia/commons/9/98/Petrompeis_by_Hes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1412776"/>
            <a:ext cx="3703427" cy="4992936"/>
          </a:xfrm>
          <a:prstGeom prst="rect">
            <a:avLst/>
          </a:prstGeom>
          <a:noFill/>
        </p:spPr>
      </p:pic>
      <p:sp>
        <p:nvSpPr>
          <p:cNvPr id="7" name="6 - TextBox"/>
          <p:cNvSpPr txBox="1"/>
          <p:nvPr/>
        </p:nvSpPr>
        <p:spPr>
          <a:xfrm>
            <a:off x="3131840" y="5657671"/>
            <a:ext cx="2592288" cy="120032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dirty="0" smtClean="0"/>
              <a:t>Ο </a:t>
            </a:r>
            <a:r>
              <a:rPr lang="el-GR" dirty="0" err="1" smtClean="0"/>
              <a:t>Πετρόμπεης</a:t>
            </a:r>
            <a:r>
              <a:rPr lang="el-GR" dirty="0" smtClean="0"/>
              <a:t> Μαυρομιχάλης σηκώνει τη σημαία της Επανάστασης στη Μάνη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51500" y="3213100"/>
            <a:ext cx="3241675" cy="316865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l-GR" i="1" dirty="0">
                <a:latin typeface="Georgia" pitchFamily="18" charset="0"/>
              </a:rPr>
              <a:t>Η κατάληψη του Φρουρίου Πατρών</a:t>
            </a:r>
          </a:p>
          <a:p>
            <a:pPr>
              <a:buFont typeface="Wingdings" pitchFamily="2" charset="2"/>
              <a:buNone/>
            </a:pPr>
            <a:endParaRPr lang="el-GR" sz="2400" i="1" dirty="0">
              <a:solidFill>
                <a:schemeClr val="folHlink"/>
              </a:solidFill>
              <a:latin typeface="Georgia" pitchFamily="18" charset="0"/>
            </a:endParaRPr>
          </a:p>
          <a:p>
            <a:pPr>
              <a:buFont typeface="Wingdings" pitchFamily="2" charset="2"/>
              <a:buNone/>
            </a:pPr>
            <a:r>
              <a:rPr lang="el-GR" sz="2400" i="1" dirty="0" err="1">
                <a:solidFill>
                  <a:srgbClr val="FFFF00"/>
                </a:solidFill>
                <a:latin typeface="Georgia" pitchFamily="18" charset="0"/>
              </a:rPr>
              <a:t>Πέτερ</a:t>
            </a:r>
            <a:r>
              <a:rPr lang="el-GR" sz="2400" i="1" dirty="0">
                <a:solidFill>
                  <a:srgbClr val="FFFF00"/>
                </a:solidFill>
                <a:latin typeface="Georgia" pitchFamily="18" charset="0"/>
              </a:rPr>
              <a:t> φον Ες</a:t>
            </a:r>
          </a:p>
          <a:p>
            <a:pPr>
              <a:buFont typeface="Wingdings" pitchFamily="2" charset="2"/>
              <a:buNone/>
            </a:pPr>
            <a:r>
              <a:rPr lang="el-GR" sz="2000" dirty="0">
                <a:solidFill>
                  <a:srgbClr val="FFFF00"/>
                </a:solidFill>
                <a:latin typeface="Georgia" pitchFamily="18" charset="0"/>
              </a:rPr>
              <a:t>Ανάκτορα Λουδοβίκου Α΄, Μόναχο</a:t>
            </a:r>
          </a:p>
        </p:txBody>
      </p:sp>
      <p:pic>
        <p:nvPicPr>
          <p:cNvPr id="21508" name="Picture 4" descr="__6_000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57775" cy="6858000"/>
          </a:xfrm>
          <a:prstGeom prst="rect">
            <a:avLst/>
          </a:prstGeom>
          <a:noFill/>
        </p:spPr>
      </p:pic>
      <p:sp>
        <p:nvSpPr>
          <p:cNvPr id="4" name="3 - TextBox"/>
          <p:cNvSpPr txBox="1"/>
          <p:nvPr/>
        </p:nvSpPr>
        <p:spPr>
          <a:xfrm>
            <a:off x="5292080" y="404664"/>
            <a:ext cx="2160240" cy="129266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6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1821</a:t>
            </a:r>
          </a:p>
          <a:p>
            <a:pPr algn="ctr"/>
            <a:r>
              <a:rPr lang="el-GR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24 ΜΑΡΤΙΟΥ</a:t>
            </a:r>
          </a:p>
        </p:txBody>
      </p:sp>
      <p:pic>
        <p:nvPicPr>
          <p:cNvPr id="70658" name="Picture 2" descr="https://www.archaiologia.gr/wp-content/uploads/2015/06/8a_-1200x9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404664"/>
            <a:ext cx="1547664" cy="126267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651500" y="2349500"/>
            <a:ext cx="3241675" cy="403225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l-GR" i="1" dirty="0" smtClean="0">
                <a:latin typeface="Georgia" pitchFamily="18" charset="0"/>
              </a:rPr>
              <a:t>Ο Π.Π. Γερμανός ορκίζει τους αγωνιστές </a:t>
            </a:r>
            <a:endParaRPr lang="el-GR" i="1" dirty="0">
              <a:latin typeface="Georgia" pitchFamily="18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l-GR" sz="2400" i="1" dirty="0">
              <a:solidFill>
                <a:schemeClr val="folHlink"/>
              </a:solidFill>
              <a:latin typeface="Georgia" pitchFamily="18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l-GR" sz="2400" i="1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Georgia" pitchFamily="18" charset="0"/>
              </a:rPr>
              <a:t>Πέτερ</a:t>
            </a:r>
            <a:r>
              <a:rPr lang="el-GR" sz="2400" i="1" dirty="0">
                <a:solidFill>
                  <a:schemeClr val="bg2">
                    <a:lumMod val="20000"/>
                    <a:lumOff val="80000"/>
                  </a:schemeClr>
                </a:solidFill>
                <a:latin typeface="Georgia" pitchFamily="18" charset="0"/>
              </a:rPr>
              <a:t> φον Ες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l-GR" sz="2000" dirty="0">
                <a:solidFill>
                  <a:schemeClr val="bg2">
                    <a:lumMod val="20000"/>
                    <a:lumOff val="80000"/>
                  </a:schemeClr>
                </a:solidFill>
                <a:latin typeface="Georgia" pitchFamily="18" charset="0"/>
              </a:rPr>
              <a:t>Ανάκτορα Λουδοβίκου Α΄, Μόναχο</a:t>
            </a:r>
          </a:p>
        </p:txBody>
      </p:sp>
      <p:pic>
        <p:nvPicPr>
          <p:cNvPr id="23556" name="Picture 4" descr="__3_000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53025" cy="6858000"/>
          </a:xfrm>
          <a:prstGeom prst="rect">
            <a:avLst/>
          </a:prstGeom>
          <a:noFill/>
        </p:spPr>
      </p:pic>
      <p:sp>
        <p:nvSpPr>
          <p:cNvPr id="4" name="3 - TextBox"/>
          <p:cNvSpPr txBox="1"/>
          <p:nvPr/>
        </p:nvSpPr>
        <p:spPr>
          <a:xfrm>
            <a:off x="5292080" y="260648"/>
            <a:ext cx="2160240" cy="129266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1821</a:t>
            </a:r>
          </a:p>
          <a:p>
            <a:pPr algn="ctr"/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 ΜΑΡΤΙΟΥ</a:t>
            </a:r>
          </a:p>
        </p:txBody>
      </p:sp>
      <p:pic>
        <p:nvPicPr>
          <p:cNvPr id="6" name="Picture 2" descr="https://www.archaiologia.gr/wp-content/uploads/2015/06/8a_-1200x9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260648"/>
            <a:ext cx="1547664" cy="126267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651500" y="3284538"/>
            <a:ext cx="3492500" cy="3313112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l-GR" i="1" dirty="0">
                <a:latin typeface="Georgia" pitchFamily="18" charset="0"/>
              </a:rPr>
              <a:t>Απαγχονισμός του Πατριάρχη Γρηγορίου Ε΄</a:t>
            </a:r>
          </a:p>
          <a:p>
            <a:pPr>
              <a:buFont typeface="Wingdings" pitchFamily="2" charset="2"/>
              <a:buNone/>
            </a:pPr>
            <a:r>
              <a:rPr lang="el-GR" sz="2400" i="1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Georgia" pitchFamily="18" charset="0"/>
              </a:rPr>
              <a:t>Πέτερ</a:t>
            </a:r>
            <a:r>
              <a:rPr lang="el-GR" sz="2400" i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Georgia" pitchFamily="18" charset="0"/>
              </a:rPr>
              <a:t> </a:t>
            </a:r>
            <a:r>
              <a:rPr lang="el-GR" sz="2400" i="1" dirty="0">
                <a:solidFill>
                  <a:schemeClr val="bg2">
                    <a:lumMod val="20000"/>
                    <a:lumOff val="80000"/>
                  </a:schemeClr>
                </a:solidFill>
                <a:latin typeface="Georgia" pitchFamily="18" charset="0"/>
              </a:rPr>
              <a:t>φον Ες</a:t>
            </a:r>
          </a:p>
          <a:p>
            <a:pPr>
              <a:buFont typeface="Wingdings" pitchFamily="2" charset="2"/>
              <a:buNone/>
            </a:pPr>
            <a:r>
              <a:rPr lang="el-GR" sz="2000" dirty="0">
                <a:solidFill>
                  <a:schemeClr val="bg2">
                    <a:lumMod val="20000"/>
                    <a:lumOff val="80000"/>
                  </a:schemeClr>
                </a:solidFill>
                <a:latin typeface="Georgia" pitchFamily="18" charset="0"/>
              </a:rPr>
              <a:t>Ανάκτορα Λουδοβίκου Α΄, Μόναχο</a:t>
            </a:r>
          </a:p>
        </p:txBody>
      </p:sp>
      <p:pic>
        <p:nvPicPr>
          <p:cNvPr id="24581" name="Picture 5" descr="__5_000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13338" cy="6858000"/>
          </a:xfrm>
          <a:prstGeom prst="rect">
            <a:avLst/>
          </a:prstGeom>
          <a:noFill/>
        </p:spPr>
      </p:pic>
      <p:sp>
        <p:nvSpPr>
          <p:cNvPr id="4" name="3 - TextBox"/>
          <p:cNvSpPr txBox="1"/>
          <p:nvPr/>
        </p:nvSpPr>
        <p:spPr>
          <a:xfrm>
            <a:off x="5292080" y="404664"/>
            <a:ext cx="2160240" cy="129266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1821</a:t>
            </a:r>
          </a:p>
          <a:p>
            <a:pPr algn="ctr"/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ΑΠΡΙΛΙΟΥ</a:t>
            </a:r>
          </a:p>
        </p:txBody>
      </p:sp>
      <p:pic>
        <p:nvPicPr>
          <p:cNvPr id="68610" name="Picture 2" descr="https://upload.wikimedia.org/wikipedia/commons/thumb/1/11/Flag_of_the_Ottoman_Empire_%28eight_pointed_star%29.svg/1024px-Flag_of_the_Ottoman_Empire_%28eight_pointed_star%29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87816" y="548680"/>
            <a:ext cx="1656184" cy="110809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651500" y="2349500"/>
            <a:ext cx="3241675" cy="432117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l-GR" sz="2800" i="1" dirty="0">
                <a:latin typeface="Georgia" pitchFamily="18" charset="0"/>
              </a:rPr>
              <a:t>Η κήρυξη της Επανάστασης στην Ύδρα από τον πλοίαρχο Αντώνιο Οικονόμου</a:t>
            </a:r>
          </a:p>
          <a:p>
            <a:pPr>
              <a:buFont typeface="Wingdings" pitchFamily="2" charset="2"/>
              <a:buNone/>
            </a:pPr>
            <a:r>
              <a:rPr lang="el-GR" sz="2000" i="1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Georgia" pitchFamily="18" charset="0"/>
              </a:rPr>
              <a:t>Πέτερ</a:t>
            </a:r>
            <a:r>
              <a:rPr lang="el-GR" sz="2000" i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Georgia" pitchFamily="18" charset="0"/>
              </a:rPr>
              <a:t> </a:t>
            </a:r>
            <a:r>
              <a:rPr lang="el-GR" sz="2000" i="1" dirty="0">
                <a:solidFill>
                  <a:schemeClr val="bg2">
                    <a:lumMod val="20000"/>
                    <a:lumOff val="80000"/>
                  </a:schemeClr>
                </a:solidFill>
                <a:latin typeface="Georgia" pitchFamily="18" charset="0"/>
              </a:rPr>
              <a:t>φον Ες</a:t>
            </a:r>
          </a:p>
          <a:p>
            <a:pPr>
              <a:buFont typeface="Wingdings" pitchFamily="2" charset="2"/>
              <a:buNone/>
            </a:pPr>
            <a:r>
              <a:rPr lang="el-GR" sz="1800" dirty="0">
                <a:solidFill>
                  <a:schemeClr val="bg2">
                    <a:lumMod val="20000"/>
                    <a:lumOff val="80000"/>
                  </a:schemeClr>
                </a:solidFill>
                <a:latin typeface="Georgia" pitchFamily="18" charset="0"/>
              </a:rPr>
              <a:t>Ανάκτορα Λουδοβίκου Α΄, Μόναχο</a:t>
            </a:r>
          </a:p>
        </p:txBody>
      </p:sp>
      <p:pic>
        <p:nvPicPr>
          <p:cNvPr id="25603" name="Picture 3" descr="__4_000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67338" cy="6858000"/>
          </a:xfrm>
          <a:prstGeom prst="rect">
            <a:avLst/>
          </a:prstGeom>
          <a:noFill/>
        </p:spPr>
      </p:pic>
      <p:sp>
        <p:nvSpPr>
          <p:cNvPr id="4" name="3 - TextBox"/>
          <p:cNvSpPr txBox="1"/>
          <p:nvPr/>
        </p:nvSpPr>
        <p:spPr>
          <a:xfrm>
            <a:off x="5292080" y="404664"/>
            <a:ext cx="2160240" cy="129266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1821</a:t>
            </a:r>
          </a:p>
          <a:p>
            <a:pPr algn="ctr"/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1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6</a:t>
            </a:r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 ΑΠΡΙΛΙΟΥ</a:t>
            </a:r>
          </a:p>
        </p:txBody>
      </p:sp>
      <p:pic>
        <p:nvPicPr>
          <p:cNvPr id="5" name="Picture 2" descr="https://www.archaiologia.gr/wp-content/uploads/2015/06/8a_-1200x9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404664"/>
            <a:ext cx="1547664" cy="126267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Οι Διαφωτιστές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600200"/>
            <a:ext cx="4330824" cy="470916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l-GR" dirty="0" smtClean="0"/>
              <a:t>Με το πνευματικό τους έργο οι εκπρόσωποι του Νεοελληνικού Διαφωτισμού μετέδωσαν τις νέες ιδέες στον ελληνικό χώρο, δημιουργώντας το πνευματικό και ιδεολογικό υπόβαθρο για την Επανάσταση</a:t>
            </a:r>
            <a:endParaRPr lang="el-GR" dirty="0"/>
          </a:p>
        </p:txBody>
      </p:sp>
      <p:pic>
        <p:nvPicPr>
          <p:cNvPr id="111618" name="Picture 2" descr="https://upload.wikimedia.org/wikipedia/commons/a/a7/%CE%9F_%CE%A1%CE%AE%CE%B3%CE%B1%CF%82_%CE%92%CE%B5%CE%BB%CE%B5%CF%83%CF%84%CE%B9%CE%BD%CE%BB%CE%AE%CF%82_%CE%BA%CE%B1%CE%B9_%CE%BF_%CE%91%CE%B4%CE%B1%CE%BC%CE%AC%CE%BD%CF%84%CE%B9%CE%BF%CF%82_%CE%9A%CE%BF%CF%81%CE%B1%CE%AE%CF%82_%CF%85%CF%80%CE%BF%CE%B2%CE%B1%CF%83%CF%84%CE%AC%CE%B6%CE%BF%CF%85%CE%BD_%CF%84%CE%B7%CE%BD_%CE%95%CE%BB%CE%BB%CE%AC%CE%B4%CE%B1_-_%CE%98%CE%B5%CF%8C%CF%86%CE%B9%CE%BB%CE%BF%CF%82_-_19%CE%BF%CF%82_%CE%B1%CE%B9%CF%8E%CE%BD%CE%B1%CF%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412776"/>
            <a:ext cx="3809131" cy="5445224"/>
          </a:xfrm>
          <a:prstGeom prst="rect">
            <a:avLst/>
          </a:prstGeom>
          <a:noFill/>
        </p:spPr>
      </p:pic>
      <p:sp>
        <p:nvSpPr>
          <p:cNvPr id="5" name="4 - TextBox"/>
          <p:cNvSpPr txBox="1"/>
          <p:nvPr/>
        </p:nvSpPr>
        <p:spPr>
          <a:xfrm>
            <a:off x="5148064" y="5934670"/>
            <a:ext cx="3456384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dirty="0" smtClean="0"/>
              <a:t>Ο Αδαμάντιος Κοραής και ο Ρήγας κρατάνε την Ελλάδα. Πίνακας του Θεόφιλου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724525" y="2492375"/>
            <a:ext cx="3168650" cy="3989388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l-GR" i="1" dirty="0">
                <a:latin typeface="Georgia" pitchFamily="18" charset="0"/>
              </a:rPr>
              <a:t>Η αιχμαλωσία του Αθανασίου Διάκου στη μάχη της Αλαμάνας </a:t>
            </a:r>
          </a:p>
          <a:p>
            <a:pPr>
              <a:buFont typeface="Wingdings" pitchFamily="2" charset="2"/>
              <a:buNone/>
            </a:pPr>
            <a:r>
              <a:rPr lang="el-GR" sz="2000" i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Georgia" pitchFamily="18" charset="0"/>
              </a:rPr>
              <a:t>Λαϊκή </a:t>
            </a:r>
            <a:r>
              <a:rPr lang="el-GR" sz="2000" i="1" dirty="0">
                <a:solidFill>
                  <a:schemeClr val="bg2">
                    <a:lumMod val="20000"/>
                    <a:lumOff val="80000"/>
                  </a:schemeClr>
                </a:solidFill>
                <a:latin typeface="Georgia" pitchFamily="18" charset="0"/>
              </a:rPr>
              <a:t>λιθογραφία</a:t>
            </a:r>
            <a:endParaRPr lang="el-GR" sz="2000" dirty="0">
              <a:solidFill>
                <a:schemeClr val="bg2">
                  <a:lumMod val="20000"/>
                  <a:lumOff val="80000"/>
                </a:schemeClr>
              </a:solidFill>
              <a:latin typeface="Georgia" pitchFamily="18" charset="0"/>
            </a:endParaRPr>
          </a:p>
        </p:txBody>
      </p:sp>
      <p:pic>
        <p:nvPicPr>
          <p:cNvPr id="26628" name="Picture 4" descr="_12_00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07013" cy="6858000"/>
          </a:xfrm>
          <a:prstGeom prst="rect">
            <a:avLst/>
          </a:prstGeom>
          <a:noFill/>
        </p:spPr>
      </p:pic>
      <p:sp>
        <p:nvSpPr>
          <p:cNvPr id="4" name="3 - TextBox"/>
          <p:cNvSpPr txBox="1"/>
          <p:nvPr/>
        </p:nvSpPr>
        <p:spPr>
          <a:xfrm>
            <a:off x="5292080" y="404664"/>
            <a:ext cx="2160240" cy="129266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1821</a:t>
            </a:r>
          </a:p>
          <a:p>
            <a:pPr algn="ctr"/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22 ΑΠΡΙΛΙΟΥ</a:t>
            </a:r>
          </a:p>
        </p:txBody>
      </p:sp>
      <p:pic>
        <p:nvPicPr>
          <p:cNvPr id="6" name="Picture 2" descr="https://upload.wikimedia.org/wikipedia/commons/thumb/1/11/Flag_of_the_Ottoman_Empire_%28eight_pointed_star%29.svg/1024px-Flag_of_the_Ottoman_Empire_%28eight_pointed_star%29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87816" y="548680"/>
            <a:ext cx="1656184" cy="110809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724525" y="3284538"/>
            <a:ext cx="3241675" cy="338455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l-GR" i="1" dirty="0">
                <a:latin typeface="Georgia" pitchFamily="18" charset="0"/>
              </a:rPr>
              <a:t>Η μάχη στο Βαλτέτσι Αρκαδίας</a:t>
            </a:r>
          </a:p>
          <a:p>
            <a:pPr>
              <a:buFont typeface="Wingdings" pitchFamily="2" charset="2"/>
              <a:buNone/>
            </a:pPr>
            <a:r>
              <a:rPr lang="el-GR" sz="2400" i="1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Georgia" pitchFamily="18" charset="0"/>
              </a:rPr>
              <a:t>Πέτερ</a:t>
            </a:r>
            <a:r>
              <a:rPr lang="el-GR" sz="2400" i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Georgia" pitchFamily="18" charset="0"/>
              </a:rPr>
              <a:t> </a:t>
            </a:r>
            <a:r>
              <a:rPr lang="el-GR" sz="2400" i="1" dirty="0">
                <a:solidFill>
                  <a:schemeClr val="bg2">
                    <a:lumMod val="20000"/>
                    <a:lumOff val="80000"/>
                  </a:schemeClr>
                </a:solidFill>
                <a:latin typeface="Georgia" pitchFamily="18" charset="0"/>
              </a:rPr>
              <a:t>φον Ες</a:t>
            </a:r>
          </a:p>
          <a:p>
            <a:pPr>
              <a:buFont typeface="Wingdings" pitchFamily="2" charset="2"/>
              <a:buNone/>
            </a:pPr>
            <a:r>
              <a:rPr lang="el-GR" sz="2000" dirty="0">
                <a:solidFill>
                  <a:schemeClr val="bg2">
                    <a:lumMod val="20000"/>
                    <a:lumOff val="80000"/>
                  </a:schemeClr>
                </a:solidFill>
                <a:latin typeface="Georgia" pitchFamily="18" charset="0"/>
              </a:rPr>
              <a:t>Ανάκτορα Λουδοβίκου Α΄, Μόναχο</a:t>
            </a:r>
          </a:p>
        </p:txBody>
      </p:sp>
      <p:pic>
        <p:nvPicPr>
          <p:cNvPr id="27652" name="Picture 4" descr="__8_000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54613" cy="6858000"/>
          </a:xfrm>
          <a:prstGeom prst="rect">
            <a:avLst/>
          </a:prstGeom>
          <a:noFill/>
        </p:spPr>
      </p:pic>
      <p:sp>
        <p:nvSpPr>
          <p:cNvPr id="4" name="3 - TextBox"/>
          <p:cNvSpPr txBox="1"/>
          <p:nvPr/>
        </p:nvSpPr>
        <p:spPr>
          <a:xfrm>
            <a:off x="5292080" y="404664"/>
            <a:ext cx="2160240" cy="129266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1821</a:t>
            </a:r>
          </a:p>
          <a:p>
            <a:pPr algn="ctr"/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12-13 ΜΑΪΟΥ</a:t>
            </a:r>
          </a:p>
        </p:txBody>
      </p:sp>
      <p:pic>
        <p:nvPicPr>
          <p:cNvPr id="5" name="Picture 2" descr="https://www.archaiologia.gr/wp-content/uploads/2015/06/8a_-1200x9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404664"/>
            <a:ext cx="1547664" cy="126267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24525" y="3213100"/>
            <a:ext cx="3168650" cy="3268663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l-GR" i="1" dirty="0">
                <a:latin typeface="Georgia" pitchFamily="18" charset="0"/>
              </a:rPr>
              <a:t>Η καταστροφή του  Ιερού Λόχου στο Δραγατσάνι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l-GR" sz="2400" i="1" dirty="0">
              <a:solidFill>
                <a:schemeClr val="folHlink"/>
              </a:solidFill>
              <a:latin typeface="Georgia" pitchFamily="18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l-GR" sz="2000" i="1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Georgia" pitchFamily="18" charset="0"/>
              </a:rPr>
              <a:t>Πέτερ</a:t>
            </a:r>
            <a:r>
              <a:rPr lang="el-GR" sz="2000" i="1" dirty="0">
                <a:solidFill>
                  <a:schemeClr val="bg2">
                    <a:lumMod val="20000"/>
                    <a:lumOff val="80000"/>
                  </a:schemeClr>
                </a:solidFill>
                <a:latin typeface="Georgia" pitchFamily="18" charset="0"/>
              </a:rPr>
              <a:t> Φον Ες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l-GR" sz="2000" dirty="0">
                <a:solidFill>
                  <a:schemeClr val="bg2">
                    <a:lumMod val="20000"/>
                    <a:lumOff val="80000"/>
                  </a:schemeClr>
                </a:solidFill>
                <a:latin typeface="Georgia" pitchFamily="18" charset="0"/>
              </a:rPr>
              <a:t>Ανάκτορα Λουδοβίκου Α΄, Μόναχο</a:t>
            </a:r>
          </a:p>
        </p:txBody>
      </p:sp>
      <p:pic>
        <p:nvPicPr>
          <p:cNvPr id="20484" name="Picture 4" descr="__2_000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75275" cy="6858000"/>
          </a:xfrm>
          <a:prstGeom prst="rect">
            <a:avLst/>
          </a:prstGeom>
          <a:noFill/>
        </p:spPr>
      </p:pic>
      <p:sp>
        <p:nvSpPr>
          <p:cNvPr id="4" name="3 - TextBox"/>
          <p:cNvSpPr txBox="1"/>
          <p:nvPr/>
        </p:nvSpPr>
        <p:spPr>
          <a:xfrm>
            <a:off x="5292080" y="404664"/>
            <a:ext cx="2160240" cy="129266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1821</a:t>
            </a:r>
          </a:p>
          <a:p>
            <a:pPr algn="ctr"/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7 ΙΟΥΝΙΟΥ</a:t>
            </a:r>
          </a:p>
        </p:txBody>
      </p:sp>
      <p:pic>
        <p:nvPicPr>
          <p:cNvPr id="5" name="Picture 2" descr="https://upload.wikimedia.org/wikipedia/commons/thumb/1/11/Flag_of_the_Ottoman_Empire_%28eight_pointed_star%29.svg/1024px-Flag_of_the_Ottoman_Empire_%28eight_pointed_star%29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87816" y="548680"/>
            <a:ext cx="1656184" cy="110809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724525" y="3284538"/>
            <a:ext cx="3241675" cy="338455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l-GR" i="1" dirty="0">
                <a:latin typeface="Georgia" pitchFamily="18" charset="0"/>
              </a:rPr>
              <a:t>Ο Ανδρέας Μεταξάς στη μάχη του Λάλα</a:t>
            </a:r>
          </a:p>
          <a:p>
            <a:pPr>
              <a:buFont typeface="Wingdings" pitchFamily="2" charset="2"/>
              <a:buNone/>
            </a:pPr>
            <a:r>
              <a:rPr lang="el-GR" sz="2400" i="1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Georgia" pitchFamily="18" charset="0"/>
              </a:rPr>
              <a:t>Πέτερ</a:t>
            </a:r>
            <a:r>
              <a:rPr lang="el-GR" sz="2400" i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Georgia" pitchFamily="18" charset="0"/>
              </a:rPr>
              <a:t> </a:t>
            </a:r>
            <a:r>
              <a:rPr lang="el-GR" sz="2400" i="1" dirty="0">
                <a:solidFill>
                  <a:schemeClr val="bg2">
                    <a:lumMod val="20000"/>
                    <a:lumOff val="80000"/>
                  </a:schemeClr>
                </a:solidFill>
                <a:latin typeface="Georgia" pitchFamily="18" charset="0"/>
              </a:rPr>
              <a:t>φον Ες</a:t>
            </a:r>
          </a:p>
          <a:p>
            <a:pPr>
              <a:buFont typeface="Wingdings" pitchFamily="2" charset="2"/>
              <a:buNone/>
            </a:pPr>
            <a:r>
              <a:rPr lang="el-GR" sz="2000" dirty="0">
                <a:solidFill>
                  <a:schemeClr val="bg2">
                    <a:lumMod val="20000"/>
                    <a:lumOff val="80000"/>
                  </a:schemeClr>
                </a:solidFill>
                <a:latin typeface="Georgia" pitchFamily="18" charset="0"/>
              </a:rPr>
              <a:t>Ανάκτορα Λουδοβίκου Α΄, Μόναχο</a:t>
            </a:r>
          </a:p>
        </p:txBody>
      </p:sp>
      <p:pic>
        <p:nvPicPr>
          <p:cNvPr id="28676" name="Picture 4" descr="__9_000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53025" cy="6858000"/>
          </a:xfrm>
          <a:prstGeom prst="rect">
            <a:avLst/>
          </a:prstGeom>
          <a:noFill/>
        </p:spPr>
      </p:pic>
      <p:sp>
        <p:nvSpPr>
          <p:cNvPr id="4" name="3 - TextBox"/>
          <p:cNvSpPr txBox="1"/>
          <p:nvPr/>
        </p:nvSpPr>
        <p:spPr>
          <a:xfrm>
            <a:off x="5292080" y="404664"/>
            <a:ext cx="2160240" cy="129266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1821</a:t>
            </a:r>
          </a:p>
          <a:p>
            <a:pPr algn="ctr"/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13 ΙΟΥΝΙΟΥ</a:t>
            </a:r>
          </a:p>
        </p:txBody>
      </p:sp>
      <p:pic>
        <p:nvPicPr>
          <p:cNvPr id="5" name="Picture 2" descr="https://www.archaiologia.gr/wp-content/uploads/2015/06/8a_-1200x9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404664"/>
            <a:ext cx="1547664" cy="126267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4213" y="5597525"/>
            <a:ext cx="8064500" cy="1260475"/>
          </a:xfrm>
        </p:spPr>
        <p:txBody>
          <a:bodyPr/>
          <a:lstStyle/>
          <a:p>
            <a:pPr algn="r">
              <a:buFont typeface="Wingdings" pitchFamily="2" charset="2"/>
              <a:buNone/>
            </a:pPr>
            <a:r>
              <a:rPr lang="el-GR" sz="2800" i="1" dirty="0">
                <a:latin typeface="Georgia" pitchFamily="18" charset="0"/>
              </a:rPr>
              <a:t>Η μάχη των Βασιλικών</a:t>
            </a:r>
          </a:p>
          <a:p>
            <a:pPr algn="r">
              <a:buFont typeface="Wingdings" pitchFamily="2" charset="2"/>
              <a:buNone/>
            </a:pPr>
            <a:r>
              <a:rPr lang="el-GR" sz="20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Georgia" pitchFamily="18" charset="0"/>
              </a:rPr>
              <a:t>Παναγιώτης </a:t>
            </a:r>
            <a:r>
              <a:rPr lang="el-GR" sz="2000" dirty="0">
                <a:solidFill>
                  <a:schemeClr val="bg2">
                    <a:lumMod val="20000"/>
                    <a:lumOff val="80000"/>
                  </a:schemeClr>
                </a:solidFill>
                <a:latin typeface="Georgia" pitchFamily="18" charset="0"/>
              </a:rPr>
              <a:t>Ζωγράφος</a:t>
            </a:r>
            <a:r>
              <a:rPr lang="el-GR" sz="2000" i="1" dirty="0">
                <a:solidFill>
                  <a:schemeClr val="bg2">
                    <a:lumMod val="20000"/>
                    <a:lumOff val="80000"/>
                  </a:schemeClr>
                </a:solidFill>
                <a:latin typeface="Georgia" pitchFamily="18" charset="0"/>
              </a:rPr>
              <a:t>. </a:t>
            </a:r>
            <a:r>
              <a:rPr lang="el-GR" sz="1800" dirty="0">
                <a:solidFill>
                  <a:schemeClr val="bg2">
                    <a:lumMod val="20000"/>
                    <a:lumOff val="80000"/>
                  </a:schemeClr>
                </a:solidFill>
                <a:latin typeface="Georgia" pitchFamily="18" charset="0"/>
              </a:rPr>
              <a:t>Εθνικό Ιστορικό Μουσείο</a:t>
            </a:r>
          </a:p>
        </p:txBody>
      </p:sp>
      <p:pic>
        <p:nvPicPr>
          <p:cNvPr id="29700" name="Picture 4" descr="_13_000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0"/>
            <a:ext cx="8280400" cy="5651500"/>
          </a:xfrm>
          <a:prstGeom prst="rect">
            <a:avLst/>
          </a:prstGeom>
          <a:noFill/>
        </p:spPr>
      </p:pic>
      <p:sp>
        <p:nvSpPr>
          <p:cNvPr id="4" name="3 - TextBox"/>
          <p:cNvSpPr txBox="1"/>
          <p:nvPr/>
        </p:nvSpPr>
        <p:spPr>
          <a:xfrm>
            <a:off x="5292080" y="404664"/>
            <a:ext cx="2160240" cy="129266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1821</a:t>
            </a:r>
          </a:p>
          <a:p>
            <a:pPr algn="ctr"/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26 ΑΥΓΟΥΣΤΟΥ</a:t>
            </a:r>
          </a:p>
        </p:txBody>
      </p:sp>
      <p:pic>
        <p:nvPicPr>
          <p:cNvPr id="5" name="Picture 2" descr="https://www.archaiologia.gr/wp-content/uploads/2015/06/8a_-1200x9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404664"/>
            <a:ext cx="1547664" cy="126267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435600" y="3473450"/>
            <a:ext cx="3419475" cy="338455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l-GR" i="1" dirty="0">
                <a:latin typeface="Georgia" pitchFamily="18" charset="0"/>
              </a:rPr>
              <a:t>Η άλωση της </a:t>
            </a:r>
            <a:r>
              <a:rPr lang="el-GR" i="1" dirty="0" err="1">
                <a:latin typeface="Georgia" pitchFamily="18" charset="0"/>
              </a:rPr>
              <a:t>Τριπολιτσάς</a:t>
            </a:r>
            <a:endParaRPr lang="el-GR" i="1" dirty="0">
              <a:latin typeface="Georgia" pitchFamily="18" charset="0"/>
            </a:endParaRPr>
          </a:p>
          <a:p>
            <a:pPr>
              <a:buFont typeface="Wingdings" pitchFamily="2" charset="2"/>
              <a:buNone/>
            </a:pPr>
            <a:r>
              <a:rPr lang="el-GR" sz="2400" i="1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Georgia" pitchFamily="18" charset="0"/>
              </a:rPr>
              <a:t>Πέτερ</a:t>
            </a:r>
            <a:r>
              <a:rPr lang="el-GR" sz="2400" i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Georgia" pitchFamily="18" charset="0"/>
              </a:rPr>
              <a:t> </a:t>
            </a:r>
            <a:r>
              <a:rPr lang="el-GR" sz="2400" i="1" dirty="0">
                <a:solidFill>
                  <a:schemeClr val="bg2">
                    <a:lumMod val="20000"/>
                    <a:lumOff val="80000"/>
                  </a:schemeClr>
                </a:solidFill>
                <a:latin typeface="Georgia" pitchFamily="18" charset="0"/>
              </a:rPr>
              <a:t>φον Ες</a:t>
            </a:r>
          </a:p>
          <a:p>
            <a:pPr>
              <a:buFont typeface="Wingdings" pitchFamily="2" charset="2"/>
              <a:buNone/>
            </a:pPr>
            <a:r>
              <a:rPr lang="el-GR" sz="2000" dirty="0">
                <a:solidFill>
                  <a:schemeClr val="bg2">
                    <a:lumMod val="20000"/>
                    <a:lumOff val="80000"/>
                  </a:schemeClr>
                </a:solidFill>
                <a:latin typeface="Georgia" pitchFamily="18" charset="0"/>
              </a:rPr>
              <a:t>Ανάκτορα Λουδοβίκου Α΄, Μόναχο</a:t>
            </a:r>
          </a:p>
        </p:txBody>
      </p:sp>
      <p:pic>
        <p:nvPicPr>
          <p:cNvPr id="46083" name="Picture 3" descr="_10_000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84725" cy="6858000"/>
          </a:xfrm>
          <a:prstGeom prst="rect">
            <a:avLst/>
          </a:prstGeom>
          <a:noFill/>
        </p:spPr>
      </p:pic>
      <p:sp>
        <p:nvSpPr>
          <p:cNvPr id="4" name="3 - TextBox"/>
          <p:cNvSpPr txBox="1"/>
          <p:nvPr/>
        </p:nvSpPr>
        <p:spPr>
          <a:xfrm>
            <a:off x="5292080" y="404664"/>
            <a:ext cx="2160240" cy="129266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1821</a:t>
            </a:r>
          </a:p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23 </a:t>
            </a:r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ΣΕΠΤΕΜΒΡΙΟΥ</a:t>
            </a:r>
          </a:p>
        </p:txBody>
      </p:sp>
      <p:pic>
        <p:nvPicPr>
          <p:cNvPr id="5" name="Picture 2" descr="https://www.archaiologia.gr/wp-content/uploads/2015/06/8a_-1200x9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404664"/>
            <a:ext cx="1547664" cy="126267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4213" y="5597525"/>
            <a:ext cx="8064500" cy="1260475"/>
          </a:xfrm>
        </p:spPr>
        <p:txBody>
          <a:bodyPr>
            <a:normAutofit fontScale="92500" lnSpcReduction="10000"/>
          </a:bodyPr>
          <a:lstStyle/>
          <a:p>
            <a:pPr algn="r">
              <a:buFont typeface="Wingdings" pitchFamily="2" charset="2"/>
              <a:buNone/>
            </a:pPr>
            <a:r>
              <a:rPr lang="el-GR" i="1" dirty="0" err="1" smtClean="0">
                <a:latin typeface="Georgia" pitchFamily="18" charset="0"/>
              </a:rPr>
              <a:t>Α΄Εθνοσυνέλευση</a:t>
            </a:r>
            <a:r>
              <a:rPr lang="el-GR" i="1" dirty="0" smtClean="0">
                <a:latin typeface="Georgia" pitchFamily="18" charset="0"/>
              </a:rPr>
              <a:t>  Επιδαύρου</a:t>
            </a:r>
          </a:p>
          <a:p>
            <a:pPr algn="r">
              <a:buFont typeface="Wingdings" pitchFamily="2" charset="2"/>
              <a:buNone/>
            </a:pPr>
            <a:r>
              <a:rPr lang="el-GR" sz="2800" i="1" dirty="0" smtClean="0">
                <a:latin typeface="Georgia" pitchFamily="18" charset="0"/>
              </a:rPr>
              <a:t>Ψηφίζεται το «</a:t>
            </a:r>
            <a:r>
              <a:rPr lang="el-GR" sz="2800" i="1" dirty="0" err="1" smtClean="0">
                <a:latin typeface="Georgia" pitchFamily="18" charset="0"/>
              </a:rPr>
              <a:t>Προσωρινόν</a:t>
            </a:r>
            <a:r>
              <a:rPr lang="el-GR" sz="2800" i="1" dirty="0" smtClean="0">
                <a:latin typeface="Georgia" pitchFamily="18" charset="0"/>
              </a:rPr>
              <a:t> Πολίτευμα της Ελλάδος»</a:t>
            </a:r>
            <a:endParaRPr lang="el-GR" sz="2800" i="1" dirty="0">
              <a:latin typeface="Georgia" pitchFamily="18" charset="0"/>
            </a:endParaRPr>
          </a:p>
          <a:p>
            <a:pPr algn="r">
              <a:buFont typeface="Wingdings" pitchFamily="2" charset="2"/>
              <a:buNone/>
            </a:pPr>
            <a:endParaRPr lang="el-GR" sz="1800" dirty="0">
              <a:solidFill>
                <a:schemeClr val="bg2">
                  <a:lumMod val="20000"/>
                  <a:lumOff val="80000"/>
                </a:schemeClr>
              </a:solidFill>
              <a:latin typeface="Georgia" pitchFamily="18" charset="0"/>
            </a:endParaRPr>
          </a:p>
        </p:txBody>
      </p:sp>
      <p:sp>
        <p:nvSpPr>
          <p:cNvPr id="4" name="3 - TextBox"/>
          <p:cNvSpPr txBox="1"/>
          <p:nvPr/>
        </p:nvSpPr>
        <p:spPr>
          <a:xfrm>
            <a:off x="5004048" y="0"/>
            <a:ext cx="3456384" cy="129266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1821-2</a:t>
            </a:r>
          </a:p>
          <a:p>
            <a:pPr algn="ctr"/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20 ΔΕΚ.1821-15 ΙΑΝ. 1822</a:t>
            </a:r>
          </a:p>
        </p:txBody>
      </p:sp>
      <p:pic>
        <p:nvPicPr>
          <p:cNvPr id="113666" name="Picture 2" descr="Η Α΄ Εθνοσυνέλευση Επιδαύρου υιοθετεί το πρώτο Σύνταγμα της Ελλάδας (1822)  – Times New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340768"/>
            <a:ext cx="7213798" cy="425050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4213" y="5597525"/>
            <a:ext cx="7991475" cy="1260475"/>
          </a:xfrm>
        </p:spPr>
        <p:txBody>
          <a:bodyPr/>
          <a:lstStyle/>
          <a:p>
            <a:pPr algn="r">
              <a:buFont typeface="Wingdings" pitchFamily="2" charset="2"/>
              <a:buNone/>
            </a:pPr>
            <a:r>
              <a:rPr lang="el-GR" sz="2800" i="1" dirty="0">
                <a:solidFill>
                  <a:schemeClr val="bg2">
                    <a:lumMod val="20000"/>
                    <a:lumOff val="80000"/>
                  </a:schemeClr>
                </a:solidFill>
                <a:latin typeface="Georgia" pitchFamily="18" charset="0"/>
              </a:rPr>
              <a:t>Η σφαγή στη Χίο</a:t>
            </a:r>
          </a:p>
          <a:p>
            <a:pPr algn="r">
              <a:buFont typeface="Wingdings" pitchFamily="2" charset="2"/>
              <a:buNone/>
            </a:pPr>
            <a:endParaRPr lang="el-GR" sz="2000" i="1" dirty="0">
              <a:solidFill>
                <a:schemeClr val="bg2">
                  <a:lumMod val="20000"/>
                  <a:lumOff val="80000"/>
                </a:schemeClr>
              </a:solidFill>
              <a:latin typeface="Georgia" pitchFamily="18" charset="0"/>
            </a:endParaRPr>
          </a:p>
          <a:p>
            <a:pPr algn="r">
              <a:buFont typeface="Wingdings" pitchFamily="2" charset="2"/>
              <a:buNone/>
            </a:pPr>
            <a:r>
              <a:rPr lang="el-GR" sz="200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Georgia" pitchFamily="18" charset="0"/>
              </a:rPr>
              <a:t>Χιουντιάκοφ</a:t>
            </a:r>
            <a:r>
              <a:rPr lang="el-GR" sz="2000" i="1" dirty="0">
                <a:solidFill>
                  <a:schemeClr val="bg2">
                    <a:lumMod val="20000"/>
                    <a:lumOff val="80000"/>
                  </a:schemeClr>
                </a:solidFill>
                <a:latin typeface="Georgia" pitchFamily="18" charset="0"/>
              </a:rPr>
              <a:t>. </a:t>
            </a:r>
            <a:r>
              <a:rPr lang="el-GR" sz="1800" dirty="0">
                <a:solidFill>
                  <a:schemeClr val="bg2">
                    <a:lumMod val="20000"/>
                    <a:lumOff val="80000"/>
                  </a:schemeClr>
                </a:solidFill>
                <a:latin typeface="Georgia" pitchFamily="18" charset="0"/>
              </a:rPr>
              <a:t>Μουσείο Μπενάκη</a:t>
            </a:r>
          </a:p>
        </p:txBody>
      </p:sp>
      <p:pic>
        <p:nvPicPr>
          <p:cNvPr id="31748" name="Picture 4" descr="_17_000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0"/>
            <a:ext cx="8066088" cy="5562600"/>
          </a:xfrm>
          <a:prstGeom prst="rect">
            <a:avLst/>
          </a:prstGeom>
          <a:noFill/>
        </p:spPr>
      </p:pic>
      <p:sp>
        <p:nvSpPr>
          <p:cNvPr id="4" name="3 - TextBox"/>
          <p:cNvSpPr txBox="1"/>
          <p:nvPr/>
        </p:nvSpPr>
        <p:spPr>
          <a:xfrm>
            <a:off x="683568" y="404664"/>
            <a:ext cx="2160240" cy="129266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1822</a:t>
            </a:r>
          </a:p>
          <a:p>
            <a:pPr algn="ctr"/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30 ΜΑΡΤΙΟΥ</a:t>
            </a:r>
          </a:p>
        </p:txBody>
      </p:sp>
      <p:pic>
        <p:nvPicPr>
          <p:cNvPr id="5" name="Picture 2" descr="https://upload.wikimedia.org/wikipedia/commons/thumb/1/11/Flag_of_the_Ottoman_Empire_%28eight_pointed_star%29.svg/1024px-Flag_of_the_Ottoman_Empire_%28eight_pointed_star%29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87816" y="548680"/>
            <a:ext cx="1656184" cy="110809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724525" y="3473450"/>
            <a:ext cx="3419475" cy="338455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l-GR" sz="2800" i="1" dirty="0">
                <a:latin typeface="Georgia" pitchFamily="18" charset="0"/>
              </a:rPr>
              <a:t>Η πυρπόληση της τουρκικής ναυαρχίδας από τον Κ. Κανάρη</a:t>
            </a:r>
          </a:p>
          <a:p>
            <a:pPr>
              <a:buFont typeface="Wingdings" pitchFamily="2" charset="2"/>
              <a:buNone/>
            </a:pPr>
            <a:r>
              <a:rPr lang="el-GR" sz="2000" i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Georgia" pitchFamily="18" charset="0"/>
              </a:rPr>
              <a:t>Νικηφόρος </a:t>
            </a:r>
            <a:r>
              <a:rPr lang="el-GR" sz="2000" i="1" dirty="0">
                <a:solidFill>
                  <a:schemeClr val="bg2">
                    <a:lumMod val="20000"/>
                    <a:lumOff val="80000"/>
                  </a:schemeClr>
                </a:solidFill>
                <a:latin typeface="Georgia" pitchFamily="18" charset="0"/>
              </a:rPr>
              <a:t>Λύτρας</a:t>
            </a:r>
          </a:p>
          <a:p>
            <a:pPr>
              <a:buFont typeface="Wingdings" pitchFamily="2" charset="2"/>
              <a:buNone/>
            </a:pPr>
            <a:r>
              <a:rPr lang="el-GR" sz="1800" dirty="0">
                <a:solidFill>
                  <a:schemeClr val="bg2">
                    <a:lumMod val="20000"/>
                    <a:lumOff val="80000"/>
                  </a:schemeClr>
                </a:solidFill>
                <a:latin typeface="Georgia" pitchFamily="18" charset="0"/>
              </a:rPr>
              <a:t>Συλλογή </a:t>
            </a:r>
            <a:r>
              <a:rPr lang="el-GR" sz="180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Georgia" pitchFamily="18" charset="0"/>
              </a:rPr>
              <a:t>Σερπιέρη</a:t>
            </a:r>
            <a:endParaRPr lang="el-GR" sz="1800" dirty="0">
              <a:solidFill>
                <a:schemeClr val="bg2">
                  <a:lumMod val="20000"/>
                  <a:lumOff val="80000"/>
                </a:schemeClr>
              </a:solidFill>
              <a:latin typeface="Georgia" pitchFamily="18" charset="0"/>
            </a:endParaRPr>
          </a:p>
        </p:txBody>
      </p:sp>
      <p:pic>
        <p:nvPicPr>
          <p:cNvPr id="32772" name="Picture 4" descr="_18_000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421313" cy="6858000"/>
          </a:xfrm>
          <a:prstGeom prst="rect">
            <a:avLst/>
          </a:prstGeom>
          <a:noFill/>
        </p:spPr>
      </p:pic>
      <p:sp>
        <p:nvSpPr>
          <p:cNvPr id="4" name="3 - TextBox"/>
          <p:cNvSpPr txBox="1"/>
          <p:nvPr/>
        </p:nvSpPr>
        <p:spPr>
          <a:xfrm>
            <a:off x="5436096" y="404664"/>
            <a:ext cx="2160240" cy="129266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1822</a:t>
            </a:r>
          </a:p>
          <a:p>
            <a:pPr algn="ctr"/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7 ΙΟΥΝΙΟΥ</a:t>
            </a:r>
          </a:p>
        </p:txBody>
      </p:sp>
      <p:pic>
        <p:nvPicPr>
          <p:cNvPr id="5" name="Picture 2" descr="https://www.archaiologia.gr/wp-content/uploads/2015/06/8a_-1200x9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404664"/>
            <a:ext cx="1547664" cy="126267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5597525"/>
            <a:ext cx="8893175" cy="1260475"/>
          </a:xfrm>
        </p:spPr>
        <p:txBody>
          <a:bodyPr/>
          <a:lstStyle/>
          <a:p>
            <a:pPr algn="r">
              <a:lnSpc>
                <a:spcPct val="80000"/>
              </a:lnSpc>
              <a:buFont typeface="Wingdings" pitchFamily="2" charset="2"/>
              <a:buNone/>
            </a:pPr>
            <a:r>
              <a:rPr lang="el-GR" sz="2400" i="1" dirty="0">
                <a:latin typeface="Georgia" pitchFamily="18" charset="0"/>
              </a:rPr>
              <a:t>Η μάχη στα Δερβενάκια (Θ. Κολοκοτρώνης, Καταστροφή του Δράμαλη)</a:t>
            </a:r>
          </a:p>
          <a:p>
            <a:pPr algn="r">
              <a:lnSpc>
                <a:spcPct val="80000"/>
              </a:lnSpc>
              <a:buFont typeface="Wingdings" pitchFamily="2" charset="2"/>
              <a:buNone/>
            </a:pPr>
            <a:r>
              <a:rPr lang="el-GR" sz="1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Georgia" pitchFamily="18" charset="0"/>
              </a:rPr>
              <a:t>Θεόδωρος </a:t>
            </a:r>
            <a:r>
              <a:rPr lang="el-GR" sz="1800" dirty="0">
                <a:solidFill>
                  <a:schemeClr val="bg2">
                    <a:lumMod val="20000"/>
                    <a:lumOff val="80000"/>
                  </a:schemeClr>
                </a:solidFill>
                <a:latin typeface="Georgia" pitchFamily="18" charset="0"/>
              </a:rPr>
              <a:t>Βρυζάκης</a:t>
            </a:r>
            <a:r>
              <a:rPr lang="el-GR" sz="1800" i="1" dirty="0">
                <a:solidFill>
                  <a:schemeClr val="bg2">
                    <a:lumMod val="20000"/>
                    <a:lumOff val="80000"/>
                  </a:schemeClr>
                </a:solidFill>
                <a:latin typeface="Georgia" pitchFamily="18" charset="0"/>
              </a:rPr>
              <a:t>. </a:t>
            </a:r>
            <a:r>
              <a:rPr lang="el-GR" sz="1600" dirty="0">
                <a:solidFill>
                  <a:schemeClr val="bg2">
                    <a:lumMod val="20000"/>
                    <a:lumOff val="80000"/>
                  </a:schemeClr>
                </a:solidFill>
                <a:latin typeface="Georgia" pitchFamily="18" charset="0"/>
              </a:rPr>
              <a:t>Συλλογή </a:t>
            </a:r>
            <a:r>
              <a:rPr lang="el-GR" sz="160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Georgia" pitchFamily="18" charset="0"/>
              </a:rPr>
              <a:t>Κουτλίδη</a:t>
            </a:r>
            <a:endParaRPr lang="el-GR" sz="1600" dirty="0">
              <a:solidFill>
                <a:schemeClr val="bg2">
                  <a:lumMod val="20000"/>
                  <a:lumOff val="80000"/>
                </a:schemeClr>
              </a:solidFill>
              <a:latin typeface="Georgia" pitchFamily="18" charset="0"/>
            </a:endParaRPr>
          </a:p>
        </p:txBody>
      </p:sp>
      <p:pic>
        <p:nvPicPr>
          <p:cNvPr id="33796" name="Picture 4" descr="_11_000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1588"/>
            <a:ext cx="7993062" cy="5516562"/>
          </a:xfrm>
          <a:prstGeom prst="rect">
            <a:avLst/>
          </a:prstGeom>
          <a:noFill/>
        </p:spPr>
      </p:pic>
      <p:sp>
        <p:nvSpPr>
          <p:cNvPr id="4" name="3 - TextBox"/>
          <p:cNvSpPr txBox="1"/>
          <p:nvPr/>
        </p:nvSpPr>
        <p:spPr>
          <a:xfrm>
            <a:off x="5364088" y="404664"/>
            <a:ext cx="2160240" cy="129266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1822</a:t>
            </a:r>
          </a:p>
          <a:p>
            <a:pPr algn="ctr"/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28 ΙΟΥΛΙΟΥ</a:t>
            </a:r>
          </a:p>
        </p:txBody>
      </p:sp>
      <p:pic>
        <p:nvPicPr>
          <p:cNvPr id="5" name="Picture 2" descr="https://www.archaiologia.gr/wp-content/uploads/2015/06/8a_-1200x9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404664"/>
            <a:ext cx="1547664" cy="126267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Λίγο πριν την Ελληνική Επανάσταση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r>
              <a:rPr lang="el-GR" dirty="0" smtClean="0"/>
              <a:t>Ο Ρήγας Φεραίος οραματίζεται την απελευθέρωση των Ελλήνων και όλων των υπόδουλων λαών της Βαλκανικής από την απολυταρχική εξουσία της Οθωμανικής Αυτοκρατορίας.</a:t>
            </a:r>
          </a:p>
          <a:p>
            <a:pPr lvl="1"/>
            <a:r>
              <a:rPr lang="el-GR" dirty="0" smtClean="0"/>
              <a:t>Πιστεύει ότι η Γαλλία του Ναπολέοντα μπορεί να το βοηθήσει αλλά…</a:t>
            </a:r>
          </a:p>
          <a:p>
            <a:pPr lvl="1"/>
            <a:r>
              <a:rPr lang="el-GR" dirty="0" smtClean="0"/>
              <a:t>Ο Ρήγας εκτελείται το 1798 από τους Τούρκους στο Βελιγράδι</a:t>
            </a:r>
            <a:endParaRPr lang="el-GR" dirty="0"/>
          </a:p>
        </p:txBody>
      </p:sp>
      <p:pic>
        <p:nvPicPr>
          <p:cNvPr id="100354" name="Picture 2" descr="Rigas Feraios 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484784"/>
            <a:ext cx="3816424" cy="45801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4213" y="5597525"/>
            <a:ext cx="7991475" cy="1260475"/>
          </a:xfrm>
        </p:spPr>
        <p:txBody>
          <a:bodyPr/>
          <a:lstStyle/>
          <a:p>
            <a:pPr algn="r">
              <a:buFont typeface="Wingdings" pitchFamily="2" charset="2"/>
              <a:buNone/>
            </a:pPr>
            <a:r>
              <a:rPr lang="el-GR" sz="2800" i="1" dirty="0">
                <a:latin typeface="Georgia" pitchFamily="18" charset="0"/>
              </a:rPr>
              <a:t>Η ναυμαχία στην Τένεδο (Μιαούλης)</a:t>
            </a:r>
          </a:p>
          <a:p>
            <a:pPr algn="r">
              <a:buFont typeface="Wingdings" pitchFamily="2" charset="2"/>
              <a:buNone/>
            </a:pPr>
            <a:r>
              <a:rPr lang="el-GR" sz="20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Georgia" pitchFamily="18" charset="0"/>
              </a:rPr>
              <a:t>Γερμανική </a:t>
            </a:r>
            <a:r>
              <a:rPr lang="el-GR" sz="2000" dirty="0">
                <a:solidFill>
                  <a:schemeClr val="bg2">
                    <a:lumMod val="20000"/>
                    <a:lumOff val="80000"/>
                  </a:schemeClr>
                </a:solidFill>
                <a:latin typeface="Georgia" pitchFamily="18" charset="0"/>
              </a:rPr>
              <a:t>Λιθογραφία</a:t>
            </a:r>
            <a:r>
              <a:rPr lang="el-GR" sz="2000" i="1" dirty="0">
                <a:solidFill>
                  <a:schemeClr val="bg2">
                    <a:lumMod val="20000"/>
                    <a:lumOff val="80000"/>
                  </a:schemeClr>
                </a:solidFill>
                <a:latin typeface="Georgia" pitchFamily="18" charset="0"/>
              </a:rPr>
              <a:t>. </a:t>
            </a:r>
            <a:r>
              <a:rPr lang="el-GR" sz="1800" dirty="0">
                <a:solidFill>
                  <a:schemeClr val="bg2">
                    <a:lumMod val="20000"/>
                    <a:lumOff val="80000"/>
                  </a:schemeClr>
                </a:solidFill>
                <a:latin typeface="Georgia" pitchFamily="18" charset="0"/>
              </a:rPr>
              <a:t>Μουσείο Μπενάκη</a:t>
            </a:r>
          </a:p>
        </p:txBody>
      </p:sp>
      <p:pic>
        <p:nvPicPr>
          <p:cNvPr id="34820" name="Picture 4" descr="_24_000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14288"/>
            <a:ext cx="7993062" cy="5634037"/>
          </a:xfrm>
          <a:prstGeom prst="rect">
            <a:avLst/>
          </a:prstGeom>
          <a:noFill/>
        </p:spPr>
      </p:pic>
      <p:sp>
        <p:nvSpPr>
          <p:cNvPr id="4" name="3 - TextBox"/>
          <p:cNvSpPr txBox="1"/>
          <p:nvPr/>
        </p:nvSpPr>
        <p:spPr>
          <a:xfrm>
            <a:off x="683568" y="404664"/>
            <a:ext cx="2160240" cy="129266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1822</a:t>
            </a:r>
          </a:p>
          <a:p>
            <a:pPr algn="ctr"/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9-10 ΝΟΕΜΒΡΙΟΥ</a:t>
            </a:r>
          </a:p>
        </p:txBody>
      </p:sp>
      <p:pic>
        <p:nvPicPr>
          <p:cNvPr id="5" name="Picture 2" descr="https://www.archaiologia.gr/wp-content/uploads/2015/06/8a_-1200x9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404664"/>
            <a:ext cx="1547664" cy="126267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4213" y="5597525"/>
            <a:ext cx="7991475" cy="1260475"/>
          </a:xfrm>
        </p:spPr>
        <p:txBody>
          <a:bodyPr>
            <a:normAutofit fontScale="92500"/>
          </a:bodyPr>
          <a:lstStyle/>
          <a:p>
            <a:pPr algn="r">
              <a:buFont typeface="Wingdings" pitchFamily="2" charset="2"/>
              <a:buNone/>
            </a:pPr>
            <a:r>
              <a:rPr lang="el-GR" sz="2800" i="1" dirty="0">
                <a:latin typeface="Georgia" pitchFamily="18" charset="0"/>
              </a:rPr>
              <a:t>Η κηδεία του Μάρκου Μπότσαρη στο Μεσολόγγι</a:t>
            </a:r>
          </a:p>
          <a:p>
            <a:pPr algn="r">
              <a:buFont typeface="Wingdings" pitchFamily="2" charset="2"/>
              <a:buNone/>
            </a:pPr>
            <a:r>
              <a:rPr lang="el-GR" sz="2000" i="1" dirty="0">
                <a:solidFill>
                  <a:schemeClr val="bg2">
                    <a:lumMod val="20000"/>
                    <a:lumOff val="80000"/>
                  </a:schemeClr>
                </a:solidFill>
                <a:latin typeface="Georgia" pitchFamily="18" charset="0"/>
              </a:rPr>
              <a:t>Αύγουστος 1823</a:t>
            </a:r>
          </a:p>
          <a:p>
            <a:pPr algn="r">
              <a:buFont typeface="Wingdings" pitchFamily="2" charset="2"/>
              <a:buNone/>
            </a:pPr>
            <a:r>
              <a:rPr lang="el-GR" sz="2000" i="1" dirty="0">
                <a:solidFill>
                  <a:schemeClr val="bg2">
                    <a:lumMod val="20000"/>
                    <a:lumOff val="80000"/>
                  </a:schemeClr>
                </a:solidFill>
                <a:latin typeface="Georgia" pitchFamily="18" charset="0"/>
              </a:rPr>
              <a:t> </a:t>
            </a:r>
            <a:r>
              <a:rPr lang="el-GR" sz="2000" dirty="0">
                <a:solidFill>
                  <a:schemeClr val="bg2">
                    <a:lumMod val="20000"/>
                    <a:lumOff val="80000"/>
                  </a:schemeClr>
                </a:solidFill>
                <a:latin typeface="Georgia" pitchFamily="18" charset="0"/>
              </a:rPr>
              <a:t>Αλέξανδρος Ησαΐας</a:t>
            </a:r>
            <a:r>
              <a:rPr lang="el-GR" sz="2000" i="1" dirty="0">
                <a:solidFill>
                  <a:schemeClr val="bg2">
                    <a:lumMod val="20000"/>
                    <a:lumOff val="80000"/>
                  </a:schemeClr>
                </a:solidFill>
                <a:latin typeface="Georgia" pitchFamily="18" charset="0"/>
              </a:rPr>
              <a:t>. </a:t>
            </a:r>
            <a:r>
              <a:rPr lang="el-GR" sz="1800" dirty="0">
                <a:solidFill>
                  <a:schemeClr val="bg2">
                    <a:lumMod val="20000"/>
                    <a:lumOff val="80000"/>
                  </a:schemeClr>
                </a:solidFill>
                <a:latin typeface="Georgia" pitchFamily="18" charset="0"/>
              </a:rPr>
              <a:t>Συλλογή </a:t>
            </a:r>
            <a:r>
              <a:rPr lang="el-GR" sz="180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Georgia" pitchFamily="18" charset="0"/>
              </a:rPr>
              <a:t>Κουτλίδη</a:t>
            </a:r>
            <a:endParaRPr lang="el-GR" sz="1800" dirty="0">
              <a:solidFill>
                <a:schemeClr val="bg2">
                  <a:lumMod val="20000"/>
                  <a:lumOff val="80000"/>
                </a:schemeClr>
              </a:solidFill>
              <a:latin typeface="Georgia" pitchFamily="18" charset="0"/>
            </a:endParaRPr>
          </a:p>
        </p:txBody>
      </p:sp>
      <p:pic>
        <p:nvPicPr>
          <p:cNvPr id="35844" name="Picture 4" descr="_14_000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0"/>
            <a:ext cx="8280400" cy="5573713"/>
          </a:xfrm>
          <a:prstGeom prst="rect">
            <a:avLst/>
          </a:prstGeom>
          <a:noFill/>
        </p:spPr>
      </p:pic>
      <p:sp>
        <p:nvSpPr>
          <p:cNvPr id="4" name="3 - TextBox"/>
          <p:cNvSpPr txBox="1"/>
          <p:nvPr/>
        </p:nvSpPr>
        <p:spPr>
          <a:xfrm>
            <a:off x="683568" y="404664"/>
            <a:ext cx="2160240" cy="129266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1823</a:t>
            </a:r>
          </a:p>
          <a:p>
            <a:pPr algn="ctr"/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8-9 ΑΥΓΟΥΣΤΟΥ</a:t>
            </a:r>
          </a:p>
        </p:txBody>
      </p:sp>
      <p:pic>
        <p:nvPicPr>
          <p:cNvPr id="5" name="Picture 2" descr="https://upload.wikimedia.org/wikipedia/commons/thumb/1/11/Flag_of_the_Ottoman_Empire_%28eight_pointed_star%29.svg/1024px-Flag_of_the_Ottoman_Empire_%28eight_pointed_star%29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87816" y="548680"/>
            <a:ext cx="1656184" cy="110809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Πελοπόννησος | Science Wiki | Fando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086857"/>
            <a:ext cx="7848872" cy="570069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358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576" y="5301208"/>
            <a:ext cx="7560840" cy="1260475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 fontScale="92500" lnSpcReduction="10000"/>
          </a:bodyPr>
          <a:lstStyle/>
          <a:p>
            <a:pPr algn="r">
              <a:buFont typeface="Wingdings" pitchFamily="2" charset="2"/>
              <a:buNone/>
            </a:pPr>
            <a:r>
              <a:rPr lang="el-GR" i="1" dirty="0" smtClean="0">
                <a:latin typeface="Georgia" pitchFamily="18" charset="0"/>
              </a:rPr>
              <a:t>Ο Πρώτος Εμφύλιος Πόλεμος μεταξύ των Ελλήνων</a:t>
            </a:r>
          </a:p>
          <a:p>
            <a:pPr algn="r">
              <a:buFont typeface="Wingdings" pitchFamily="2" charset="2"/>
              <a:buNone/>
            </a:pPr>
            <a:r>
              <a:rPr lang="el-GR" sz="2800" i="1" dirty="0" smtClean="0">
                <a:latin typeface="Georgia" pitchFamily="18" charset="0"/>
              </a:rPr>
              <a:t>Πελοπόννησος: Υπερισχύουν οι κυβερνητικοί</a:t>
            </a:r>
            <a:endParaRPr lang="el-GR" sz="2800" i="1" dirty="0">
              <a:latin typeface="Georgia" pitchFamily="18" charset="0"/>
            </a:endParaRPr>
          </a:p>
        </p:txBody>
      </p:sp>
      <p:sp>
        <p:nvSpPr>
          <p:cNvPr id="4" name="3 - TextBox"/>
          <p:cNvSpPr txBox="1"/>
          <p:nvPr/>
        </p:nvSpPr>
        <p:spPr>
          <a:xfrm>
            <a:off x="683568" y="404664"/>
            <a:ext cx="3024336" cy="129266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1823-4</a:t>
            </a:r>
          </a:p>
          <a:p>
            <a:pPr algn="ctr"/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ΦΘΙΝ.1823- ΚΑΛΟΚ.1824</a:t>
            </a:r>
          </a:p>
        </p:txBody>
      </p:sp>
      <p:graphicFrame>
        <p:nvGraphicFramePr>
          <p:cNvPr id="6" name="5 - Διάγραμμα"/>
          <p:cNvGraphicFramePr/>
          <p:nvPr/>
        </p:nvGraphicFramePr>
        <p:xfrm>
          <a:off x="0" y="1397000"/>
          <a:ext cx="860444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4213" y="5597525"/>
            <a:ext cx="7991475" cy="1260475"/>
          </a:xfrm>
        </p:spPr>
        <p:txBody>
          <a:bodyPr/>
          <a:lstStyle/>
          <a:p>
            <a:pPr algn="r">
              <a:buFont typeface="Wingdings" pitchFamily="2" charset="2"/>
              <a:buNone/>
            </a:pPr>
            <a:r>
              <a:rPr lang="el-GR" sz="2800" i="1" dirty="0">
                <a:latin typeface="Georgia" pitchFamily="18" charset="0"/>
              </a:rPr>
              <a:t>Η καταστροφή των Ψαρών</a:t>
            </a:r>
          </a:p>
          <a:p>
            <a:pPr algn="r">
              <a:buFont typeface="Wingdings" pitchFamily="2" charset="2"/>
              <a:buNone/>
            </a:pPr>
            <a:r>
              <a:rPr lang="el-GR" sz="2000" i="1" dirty="0">
                <a:solidFill>
                  <a:schemeClr val="bg2">
                    <a:lumMod val="20000"/>
                    <a:lumOff val="80000"/>
                  </a:schemeClr>
                </a:solidFill>
                <a:latin typeface="Georgia" pitchFamily="18" charset="0"/>
              </a:rPr>
              <a:t>Ιούνιος 1824 </a:t>
            </a:r>
          </a:p>
          <a:p>
            <a:pPr algn="r">
              <a:buFont typeface="Wingdings" pitchFamily="2" charset="2"/>
              <a:buNone/>
            </a:pPr>
            <a:r>
              <a:rPr lang="el-GR" sz="2000" dirty="0">
                <a:solidFill>
                  <a:schemeClr val="bg2">
                    <a:lumMod val="20000"/>
                    <a:lumOff val="80000"/>
                  </a:schemeClr>
                </a:solidFill>
                <a:latin typeface="Georgia" pitchFamily="18" charset="0"/>
              </a:rPr>
              <a:t>Ανώνυμος λαϊκός ζωγράφος</a:t>
            </a:r>
            <a:r>
              <a:rPr lang="el-GR" sz="2000" i="1" dirty="0">
                <a:solidFill>
                  <a:schemeClr val="bg2">
                    <a:lumMod val="20000"/>
                    <a:lumOff val="80000"/>
                  </a:schemeClr>
                </a:solidFill>
                <a:latin typeface="Georgia" pitchFamily="18" charset="0"/>
              </a:rPr>
              <a:t>. </a:t>
            </a:r>
            <a:r>
              <a:rPr lang="el-GR" sz="1800" dirty="0">
                <a:solidFill>
                  <a:schemeClr val="bg2">
                    <a:lumMod val="20000"/>
                    <a:lumOff val="80000"/>
                  </a:schemeClr>
                </a:solidFill>
                <a:latin typeface="Georgia" pitchFamily="18" charset="0"/>
              </a:rPr>
              <a:t>Εθνικό Ιστορικό Μουσείο</a:t>
            </a:r>
          </a:p>
        </p:txBody>
      </p:sp>
      <p:pic>
        <p:nvPicPr>
          <p:cNvPr id="36868" name="Picture 4" descr="_20_000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0"/>
            <a:ext cx="8532813" cy="5483225"/>
          </a:xfrm>
          <a:prstGeom prst="rect">
            <a:avLst/>
          </a:prstGeom>
          <a:noFill/>
        </p:spPr>
      </p:pic>
      <p:sp>
        <p:nvSpPr>
          <p:cNvPr id="4" name="3 - TextBox"/>
          <p:cNvSpPr txBox="1"/>
          <p:nvPr/>
        </p:nvSpPr>
        <p:spPr>
          <a:xfrm>
            <a:off x="683568" y="404664"/>
            <a:ext cx="2160240" cy="129266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1824</a:t>
            </a:r>
          </a:p>
          <a:p>
            <a:pPr algn="ctr"/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ΙΟΥΝΙΟΣ</a:t>
            </a:r>
          </a:p>
        </p:txBody>
      </p:sp>
      <p:pic>
        <p:nvPicPr>
          <p:cNvPr id="5" name="Picture 2" descr="https://upload.wikimedia.org/wikipedia/commons/thumb/1/11/Flag_of_the_Ottoman_Empire_%28eight_pointed_star%29.svg/1024px-Flag_of_the_Ottoman_Empire_%28eight_pointed_star%29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87816" y="548680"/>
            <a:ext cx="1656184" cy="110809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5516563"/>
            <a:ext cx="8964613" cy="1341437"/>
          </a:xfrm>
        </p:spPr>
        <p:txBody>
          <a:bodyPr/>
          <a:lstStyle/>
          <a:p>
            <a:pPr algn="r">
              <a:lnSpc>
                <a:spcPct val="80000"/>
              </a:lnSpc>
              <a:buFont typeface="Wingdings" pitchFamily="2" charset="2"/>
              <a:buNone/>
            </a:pPr>
            <a:r>
              <a:rPr lang="el-GR" sz="2400" i="1" dirty="0">
                <a:latin typeface="Georgia" pitchFamily="18" charset="0"/>
              </a:rPr>
              <a:t>Η πυρπόληση της τουρκικής ναυαρχίδας από τον Κωνσταντίνο Κανάρη στον κόλπο του Γέροντα</a:t>
            </a:r>
          </a:p>
          <a:p>
            <a:pPr algn="r">
              <a:lnSpc>
                <a:spcPct val="80000"/>
              </a:lnSpc>
              <a:buFont typeface="Wingdings" pitchFamily="2" charset="2"/>
              <a:buNone/>
            </a:pPr>
            <a:r>
              <a:rPr lang="el-GR" sz="1800" i="1" dirty="0" smtClean="0">
                <a:solidFill>
                  <a:schemeClr val="folHlink"/>
                </a:solidFill>
                <a:latin typeface="Georgia" pitchFamily="18" charset="0"/>
              </a:rPr>
              <a:t>. </a:t>
            </a:r>
            <a:endParaRPr lang="el-GR" sz="1800" i="1" dirty="0">
              <a:solidFill>
                <a:schemeClr val="folHlink"/>
              </a:solidFill>
              <a:latin typeface="Georgia" pitchFamily="18" charset="0"/>
            </a:endParaRPr>
          </a:p>
          <a:p>
            <a:pPr algn="r">
              <a:lnSpc>
                <a:spcPct val="80000"/>
              </a:lnSpc>
              <a:buFont typeface="Wingdings" pitchFamily="2" charset="2"/>
              <a:buNone/>
            </a:pPr>
            <a:r>
              <a:rPr lang="el-GR" sz="1800" dirty="0">
                <a:solidFill>
                  <a:schemeClr val="bg2">
                    <a:lumMod val="20000"/>
                    <a:lumOff val="80000"/>
                  </a:schemeClr>
                </a:solidFill>
                <a:latin typeface="Georgia" pitchFamily="18" charset="0"/>
              </a:rPr>
              <a:t>Γεώργιος Μιχαήλ</a:t>
            </a:r>
            <a:r>
              <a:rPr lang="el-GR" sz="1800" i="1" dirty="0">
                <a:solidFill>
                  <a:schemeClr val="bg2">
                    <a:lumMod val="20000"/>
                    <a:lumOff val="80000"/>
                  </a:schemeClr>
                </a:solidFill>
                <a:latin typeface="Georgia" pitchFamily="18" charset="0"/>
              </a:rPr>
              <a:t>. </a:t>
            </a:r>
            <a:r>
              <a:rPr lang="el-GR" sz="1600" dirty="0">
                <a:solidFill>
                  <a:schemeClr val="bg2">
                    <a:lumMod val="20000"/>
                    <a:lumOff val="80000"/>
                  </a:schemeClr>
                </a:solidFill>
                <a:latin typeface="Georgia" pitchFamily="18" charset="0"/>
              </a:rPr>
              <a:t>Εθνικό Ιστορικό Μουσείο</a:t>
            </a:r>
          </a:p>
        </p:txBody>
      </p:sp>
      <p:pic>
        <p:nvPicPr>
          <p:cNvPr id="37892" name="Picture 4" descr="_19_000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0"/>
            <a:ext cx="7056437" cy="5453063"/>
          </a:xfrm>
          <a:prstGeom prst="rect">
            <a:avLst/>
          </a:prstGeom>
          <a:noFill/>
        </p:spPr>
      </p:pic>
      <p:sp>
        <p:nvSpPr>
          <p:cNvPr id="4" name="3 - TextBox"/>
          <p:cNvSpPr txBox="1"/>
          <p:nvPr/>
        </p:nvSpPr>
        <p:spPr>
          <a:xfrm>
            <a:off x="683568" y="404664"/>
            <a:ext cx="2160240" cy="129266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1824</a:t>
            </a:r>
          </a:p>
          <a:p>
            <a:pPr algn="ctr"/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28 ΑΥΓΟΥΣΤΟΥ</a:t>
            </a:r>
          </a:p>
        </p:txBody>
      </p:sp>
      <p:pic>
        <p:nvPicPr>
          <p:cNvPr id="5" name="Picture 2" descr="https://www.archaiologia.gr/wp-content/uploads/2015/06/8a_-1200x9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404664"/>
            <a:ext cx="1547664" cy="126267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Πελοπόννησος | Science Wiki | Fando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086857"/>
            <a:ext cx="7848872" cy="570069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358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576" y="5301208"/>
            <a:ext cx="7560840" cy="1260475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r">
              <a:buFont typeface="Wingdings" pitchFamily="2" charset="2"/>
              <a:buNone/>
            </a:pPr>
            <a:r>
              <a:rPr lang="el-GR" i="1" dirty="0" smtClean="0">
                <a:latin typeface="Georgia" pitchFamily="18" charset="0"/>
              </a:rPr>
              <a:t>Ο Δεύτερος Εμφύλιος Πόλεμος μεταξύ των Ελλήνων.</a:t>
            </a:r>
            <a:r>
              <a:rPr lang="el-GR" sz="2800" i="1" dirty="0" smtClean="0">
                <a:latin typeface="Georgia" pitchFamily="18" charset="0"/>
              </a:rPr>
              <a:t> Υπερισχύουν οι κυβερνητικοί</a:t>
            </a:r>
            <a:endParaRPr lang="el-GR" sz="2800" i="1" dirty="0">
              <a:latin typeface="Georgia" pitchFamily="18" charset="0"/>
            </a:endParaRPr>
          </a:p>
        </p:txBody>
      </p:sp>
      <p:sp>
        <p:nvSpPr>
          <p:cNvPr id="4" name="3 - TextBox"/>
          <p:cNvSpPr txBox="1"/>
          <p:nvPr/>
        </p:nvSpPr>
        <p:spPr>
          <a:xfrm>
            <a:off x="683568" y="404664"/>
            <a:ext cx="3024336" cy="129266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1824-5</a:t>
            </a:r>
          </a:p>
          <a:p>
            <a:pPr algn="ctr"/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ΙΟΥΛ.1824-ΙΑΝ. 1825</a:t>
            </a:r>
          </a:p>
        </p:txBody>
      </p:sp>
      <p:graphicFrame>
        <p:nvGraphicFramePr>
          <p:cNvPr id="6" name="5 - Διάγραμμα"/>
          <p:cNvGraphicFramePr/>
          <p:nvPr/>
        </p:nvGraphicFramePr>
        <p:xfrm>
          <a:off x="0" y="1397000"/>
          <a:ext cx="860444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Ο Ιμπραήμ Πασάς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600200"/>
            <a:ext cx="4402832" cy="470916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r>
              <a:rPr lang="el-GR" dirty="0" smtClean="0"/>
              <a:t>1825, Φεβρουάριος. Ο Ιμπραήμ Πασάς , γιος του Μοχάμεντ </a:t>
            </a:r>
            <a:r>
              <a:rPr lang="el-GR" dirty="0" err="1" smtClean="0"/>
              <a:t>Άλι</a:t>
            </a:r>
            <a:r>
              <a:rPr lang="el-GR" dirty="0" smtClean="0"/>
              <a:t> της Αιγύπτου, αποβιβάζεται στη Μάνη.</a:t>
            </a:r>
          </a:p>
          <a:p>
            <a:r>
              <a:rPr lang="el-GR" dirty="0" smtClean="0"/>
              <a:t>Τον έχει καλέσει ο Σουλτάνος για να καταπνίξει την Επανάσταση, με αντάλλαγμα την Κρήτη και την Πελοπόννησο.</a:t>
            </a:r>
          </a:p>
          <a:p>
            <a:r>
              <a:rPr lang="el-GR" dirty="0" smtClean="0"/>
              <a:t>Η Επανάσταση βρίσκεται πλέον σε μεγάλο κίνδυνο.</a:t>
            </a:r>
          </a:p>
          <a:p>
            <a:endParaRPr lang="el-GR" dirty="0"/>
          </a:p>
        </p:txBody>
      </p:sp>
      <p:pic>
        <p:nvPicPr>
          <p:cNvPr id="115714" name="Picture 2" descr="Portrait d'Ibrahim Pacha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1453" y="1268760"/>
            <a:ext cx="3512547" cy="5224116"/>
          </a:xfrm>
          <a:prstGeom prst="rect">
            <a:avLst/>
          </a:prstGeom>
          <a:noFill/>
        </p:spPr>
      </p:pic>
      <p:pic>
        <p:nvPicPr>
          <p:cNvPr id="115716" name="Picture 4" descr="https://upload.wikimedia.org/wikipedia/commons/thumb/2/2d/Flag_of_Muhammad_Ali.svg/1024px-Flag_of_Muhammad_Ali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0212" y="404664"/>
            <a:ext cx="2143788" cy="143269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724525" y="3473450"/>
            <a:ext cx="3419475" cy="338455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l-GR" i="1" dirty="0">
                <a:latin typeface="Georgia" pitchFamily="18" charset="0"/>
              </a:rPr>
              <a:t>Ο θάνατος του Παπαφλέσσα στο Μανιάκι</a:t>
            </a:r>
          </a:p>
          <a:p>
            <a:pPr>
              <a:buFont typeface="Wingdings" pitchFamily="2" charset="2"/>
              <a:buNone/>
            </a:pPr>
            <a:r>
              <a:rPr lang="el-GR" sz="2400" i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Georgia" pitchFamily="18" charset="0"/>
              </a:rPr>
              <a:t>Ανδρέας </a:t>
            </a:r>
            <a:r>
              <a:rPr lang="el-GR" sz="2400" i="1" dirty="0">
                <a:solidFill>
                  <a:schemeClr val="bg2">
                    <a:lumMod val="20000"/>
                    <a:lumOff val="80000"/>
                  </a:schemeClr>
                </a:solidFill>
                <a:latin typeface="Georgia" pitchFamily="18" charset="0"/>
              </a:rPr>
              <a:t>Γεωργιάδης</a:t>
            </a:r>
          </a:p>
          <a:p>
            <a:pPr>
              <a:buFont typeface="Wingdings" pitchFamily="2" charset="2"/>
              <a:buNone/>
            </a:pPr>
            <a:r>
              <a:rPr lang="el-GR" sz="2000" dirty="0">
                <a:solidFill>
                  <a:schemeClr val="bg2">
                    <a:lumMod val="20000"/>
                    <a:lumOff val="80000"/>
                  </a:schemeClr>
                </a:solidFill>
                <a:latin typeface="Georgia" pitchFamily="18" charset="0"/>
              </a:rPr>
              <a:t>Εθνικό Ιστορικό Μουσείο</a:t>
            </a:r>
          </a:p>
        </p:txBody>
      </p:sp>
      <p:pic>
        <p:nvPicPr>
          <p:cNvPr id="39940" name="Picture 4" descr="_22_000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9238" cy="6858000"/>
          </a:xfrm>
          <a:prstGeom prst="rect">
            <a:avLst/>
          </a:prstGeom>
          <a:noFill/>
        </p:spPr>
      </p:pic>
      <p:sp>
        <p:nvSpPr>
          <p:cNvPr id="4" name="3 - TextBox"/>
          <p:cNvSpPr txBox="1"/>
          <p:nvPr/>
        </p:nvSpPr>
        <p:spPr>
          <a:xfrm>
            <a:off x="683568" y="404664"/>
            <a:ext cx="2160240" cy="129266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1825</a:t>
            </a:r>
          </a:p>
          <a:p>
            <a:pPr algn="ctr"/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20 ΜΑΪΟΥ</a:t>
            </a:r>
          </a:p>
        </p:txBody>
      </p:sp>
      <p:pic>
        <p:nvPicPr>
          <p:cNvPr id="5" name="Picture 2" descr="https://upload.wikimedia.org/wikipedia/commons/thumb/1/11/Flag_of_the_Ottoman_Empire_%28eight_pointed_star%29.svg/1024px-Flag_of_the_Ottoman_Empire_%28eight_pointed_star%29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87816" y="548680"/>
            <a:ext cx="1656184" cy="110809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5516563"/>
            <a:ext cx="8280400" cy="1341437"/>
          </a:xfrm>
        </p:spPr>
        <p:txBody>
          <a:bodyPr/>
          <a:lstStyle/>
          <a:p>
            <a:pPr algn="r">
              <a:buFont typeface="Wingdings" pitchFamily="2" charset="2"/>
              <a:buNone/>
            </a:pPr>
            <a:r>
              <a:rPr lang="el-GR" sz="2800" i="1" dirty="0">
                <a:latin typeface="Georgia" pitchFamily="18" charset="0"/>
              </a:rPr>
              <a:t>Η πολιορκία του Μεσολογγίου από τον Ιμπραήμ</a:t>
            </a:r>
          </a:p>
          <a:p>
            <a:pPr algn="r">
              <a:buFont typeface="Wingdings" pitchFamily="2" charset="2"/>
              <a:buNone/>
            </a:pPr>
            <a:r>
              <a:rPr lang="el-GR" sz="1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Georgia" pitchFamily="18" charset="0"/>
              </a:rPr>
              <a:t>Τζουζέπε </a:t>
            </a:r>
            <a:r>
              <a:rPr lang="el-GR" sz="1800" dirty="0">
                <a:solidFill>
                  <a:schemeClr val="bg2">
                    <a:lumMod val="20000"/>
                    <a:lumOff val="80000"/>
                  </a:schemeClr>
                </a:solidFill>
                <a:latin typeface="Georgia" pitchFamily="18" charset="0"/>
              </a:rPr>
              <a:t>Ματσόλα, Πινακοθήκη Αρχιεπισκοπής Κύπρου</a:t>
            </a:r>
          </a:p>
        </p:txBody>
      </p:sp>
      <p:pic>
        <p:nvPicPr>
          <p:cNvPr id="38916" name="Picture 4" descr="_15_000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0"/>
            <a:ext cx="8208962" cy="5462588"/>
          </a:xfrm>
          <a:prstGeom prst="rect">
            <a:avLst/>
          </a:prstGeom>
          <a:noFill/>
        </p:spPr>
      </p:pic>
      <p:sp>
        <p:nvSpPr>
          <p:cNvPr id="4" name="3 - TextBox"/>
          <p:cNvSpPr txBox="1"/>
          <p:nvPr/>
        </p:nvSpPr>
        <p:spPr>
          <a:xfrm>
            <a:off x="683568" y="404664"/>
            <a:ext cx="2160240" cy="129266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1826</a:t>
            </a:r>
          </a:p>
          <a:p>
            <a:pPr algn="ctr"/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ΦΕΒΡΟΥΑΡΙΟΣ</a:t>
            </a:r>
          </a:p>
        </p:txBody>
      </p:sp>
      <p:pic>
        <p:nvPicPr>
          <p:cNvPr id="5" name="Picture 2" descr="https://upload.wikimedia.org/wikipedia/commons/thumb/1/11/Flag_of_the_Ottoman_Empire_%28eight_pointed_star%29.svg/1024px-Flag_of_the_Ottoman_Empire_%28eight_pointed_star%29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87816" y="548680"/>
            <a:ext cx="1656184" cy="110809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724525" y="4005263"/>
            <a:ext cx="3419475" cy="2852737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l-GR" i="1" dirty="0">
                <a:solidFill>
                  <a:schemeClr val="bg2">
                    <a:lumMod val="20000"/>
                    <a:lumOff val="80000"/>
                  </a:schemeClr>
                </a:solidFill>
                <a:latin typeface="Georgia" pitchFamily="18" charset="0"/>
              </a:rPr>
              <a:t>Η έξοδος του Μεσολογγίου</a:t>
            </a:r>
          </a:p>
          <a:p>
            <a:pPr>
              <a:buFont typeface="Wingdings" pitchFamily="2" charset="2"/>
              <a:buNone/>
            </a:pPr>
            <a:r>
              <a:rPr lang="el-GR" sz="24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Georgia" pitchFamily="18" charset="0"/>
              </a:rPr>
              <a:t>Θεόδωρος </a:t>
            </a:r>
            <a:r>
              <a:rPr lang="el-GR" sz="2400" dirty="0">
                <a:solidFill>
                  <a:schemeClr val="bg2">
                    <a:lumMod val="20000"/>
                    <a:lumOff val="80000"/>
                  </a:schemeClr>
                </a:solidFill>
                <a:latin typeface="Georgia" pitchFamily="18" charset="0"/>
              </a:rPr>
              <a:t>Βρυζάκης</a:t>
            </a:r>
          </a:p>
          <a:p>
            <a:pPr>
              <a:buFont typeface="Wingdings" pitchFamily="2" charset="2"/>
              <a:buNone/>
            </a:pPr>
            <a:r>
              <a:rPr lang="el-GR" sz="2000" dirty="0">
                <a:solidFill>
                  <a:schemeClr val="bg2">
                    <a:lumMod val="20000"/>
                    <a:lumOff val="80000"/>
                  </a:schemeClr>
                </a:solidFill>
                <a:latin typeface="Georgia" pitchFamily="18" charset="0"/>
              </a:rPr>
              <a:t>Πινακοθήκη Δήμου Μεσολογγίου</a:t>
            </a:r>
          </a:p>
        </p:txBody>
      </p:sp>
      <p:pic>
        <p:nvPicPr>
          <p:cNvPr id="40964" name="Picture 4" descr="_16_000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35588" cy="6858000"/>
          </a:xfrm>
          <a:prstGeom prst="rect">
            <a:avLst/>
          </a:prstGeom>
          <a:noFill/>
        </p:spPr>
      </p:pic>
      <p:sp>
        <p:nvSpPr>
          <p:cNvPr id="4" name="3 - TextBox"/>
          <p:cNvSpPr txBox="1"/>
          <p:nvPr/>
        </p:nvSpPr>
        <p:spPr>
          <a:xfrm>
            <a:off x="5292080" y="476672"/>
            <a:ext cx="2160240" cy="129266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1826</a:t>
            </a:r>
          </a:p>
          <a:p>
            <a:pPr algn="ctr"/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ΑΠΡΙΛΙΟΣ</a:t>
            </a:r>
          </a:p>
        </p:txBody>
      </p:sp>
      <p:pic>
        <p:nvPicPr>
          <p:cNvPr id="5" name="Picture 2" descr="https://upload.wikimedia.org/wikipedia/commons/thumb/1/11/Flag_of_the_Ottoman_Empire_%28eight_pointed_star%29.svg/1024px-Flag_of_the_Ottoman_Empire_%28eight_pointed_star%29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87816" y="548680"/>
            <a:ext cx="1656184" cy="110809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Η επανάσταση των Σέρβων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600200"/>
            <a:ext cx="3538736" cy="470916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el-GR" b="1" dirty="0" smtClean="0">
                <a:solidFill>
                  <a:srgbClr val="C00000"/>
                </a:solidFill>
              </a:rPr>
              <a:t>1805</a:t>
            </a:r>
            <a:r>
              <a:rPr lang="el-GR" dirty="0" smtClean="0"/>
              <a:t>: Η πρώτη επανάσταση στα Βαλκάνια γίνεται  από τους Σέρβους, με ηγέτη τον Καραγεώργη. Η Σερβία θα κερδίσει σταδιακά την αυτονομία της, αλλά όχι την ανεξαρτησία της</a:t>
            </a:r>
            <a:endParaRPr lang="el-GR" dirty="0"/>
          </a:p>
        </p:txBody>
      </p:sp>
      <p:pic>
        <p:nvPicPr>
          <p:cNvPr id="101380" name="Picture 4" descr="Karađorđe Petrović, by Vladimir Borovikovsky, 18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196752"/>
            <a:ext cx="3900857" cy="5445224"/>
          </a:xfrm>
          <a:prstGeom prst="rect">
            <a:avLst/>
          </a:prstGeom>
          <a:noFill/>
        </p:spPr>
      </p:pic>
      <p:pic>
        <p:nvPicPr>
          <p:cNvPr id="101382" name="Picture 6" descr="Flag of Serb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1196752"/>
            <a:ext cx="2368798" cy="2368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5516563"/>
            <a:ext cx="8893175" cy="1341437"/>
          </a:xfrm>
        </p:spPr>
        <p:txBody>
          <a:bodyPr>
            <a:normAutofit/>
          </a:bodyPr>
          <a:lstStyle/>
          <a:p>
            <a:pPr algn="r">
              <a:buFont typeface="Wingdings" pitchFamily="2" charset="2"/>
              <a:buNone/>
            </a:pPr>
            <a:r>
              <a:rPr lang="el-GR" sz="2800" i="1" dirty="0">
                <a:latin typeface="Georgia" pitchFamily="18" charset="0"/>
              </a:rPr>
              <a:t>Ο Γεώργιος Καραϊσκάκης ελαύνων προς την Ακρόπολη</a:t>
            </a:r>
          </a:p>
          <a:p>
            <a:pPr algn="r">
              <a:buFont typeface="Wingdings" pitchFamily="2" charset="2"/>
              <a:buNone/>
            </a:pPr>
            <a:r>
              <a:rPr lang="el-GR" sz="1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Georgia" pitchFamily="18" charset="0"/>
              </a:rPr>
              <a:t>Γεώργιος </a:t>
            </a:r>
            <a:r>
              <a:rPr lang="el-GR" sz="1800" dirty="0">
                <a:solidFill>
                  <a:schemeClr val="bg2">
                    <a:lumMod val="20000"/>
                    <a:lumOff val="80000"/>
                  </a:schemeClr>
                </a:solidFill>
                <a:latin typeface="Georgia" pitchFamily="18" charset="0"/>
              </a:rPr>
              <a:t>Μαργαρίτης.  Συλλογή </a:t>
            </a:r>
            <a:r>
              <a:rPr lang="el-GR" sz="180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Georgia" pitchFamily="18" charset="0"/>
              </a:rPr>
              <a:t>Κουτλίδη</a:t>
            </a:r>
            <a:endParaRPr lang="el-GR" sz="1800" dirty="0">
              <a:solidFill>
                <a:schemeClr val="bg2">
                  <a:lumMod val="20000"/>
                  <a:lumOff val="80000"/>
                </a:schemeClr>
              </a:solidFill>
              <a:latin typeface="Georgia" pitchFamily="18" charset="0"/>
            </a:endParaRPr>
          </a:p>
        </p:txBody>
      </p:sp>
      <p:pic>
        <p:nvPicPr>
          <p:cNvPr id="41988" name="Picture 4" descr="_25_000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0"/>
            <a:ext cx="7129462" cy="5384800"/>
          </a:xfrm>
          <a:prstGeom prst="rect">
            <a:avLst/>
          </a:prstGeom>
          <a:noFill/>
        </p:spPr>
      </p:pic>
      <p:sp>
        <p:nvSpPr>
          <p:cNvPr id="4" name="3 - TextBox"/>
          <p:cNvSpPr txBox="1"/>
          <p:nvPr/>
        </p:nvSpPr>
        <p:spPr>
          <a:xfrm>
            <a:off x="251520" y="620688"/>
            <a:ext cx="2160240" cy="129266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1826</a:t>
            </a:r>
          </a:p>
          <a:p>
            <a:pPr algn="ctr"/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ΑΥΓΟΥΣΤΟΣ</a:t>
            </a:r>
          </a:p>
        </p:txBody>
      </p:sp>
      <p:pic>
        <p:nvPicPr>
          <p:cNvPr id="5" name="Picture 2" descr="https://upload.wikimedia.org/wikipedia/commons/thumb/1/11/Flag_of_the_Ottoman_Empire_%28eight_pointed_star%29.svg/1024px-Flag_of_the_Ottoman_Empire_%28eight_pointed_star%29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87816" y="548680"/>
            <a:ext cx="1656184" cy="110809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2" name="Picture 6" descr="Σαν σήμερα – 11 Απριλίου 1827: Η Γ' Εθνοσυνέλευση της Τροιζήνας ορίζει τον  Ιωάννη Καποδίστρια ως πρώτο Κυβερνήτη του ελληνικού κράτους - Αργολική  Ανάπτυξη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7560840" cy="5174354"/>
          </a:xfrm>
          <a:prstGeom prst="rect">
            <a:avLst/>
          </a:prstGeom>
          <a:noFill/>
        </p:spPr>
      </p:pic>
      <p:sp>
        <p:nvSpPr>
          <p:cNvPr id="419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5516563"/>
            <a:ext cx="8893175" cy="1341437"/>
          </a:xfrm>
        </p:spPr>
        <p:txBody>
          <a:bodyPr>
            <a:normAutofit lnSpcReduction="10000"/>
          </a:bodyPr>
          <a:lstStyle/>
          <a:p>
            <a:pPr algn="r">
              <a:buFont typeface="Wingdings" pitchFamily="2" charset="2"/>
              <a:buNone/>
            </a:pPr>
            <a:r>
              <a:rPr lang="el-GR" i="1" dirty="0" smtClean="0">
                <a:latin typeface="Georgia" pitchFamily="18" charset="0"/>
              </a:rPr>
              <a:t>Εθνοσυνέλευση της </a:t>
            </a:r>
            <a:r>
              <a:rPr lang="el-GR" i="1" dirty="0" err="1" smtClean="0">
                <a:latin typeface="Georgia" pitchFamily="18" charset="0"/>
              </a:rPr>
              <a:t>Τροιζήνας</a:t>
            </a:r>
            <a:endParaRPr lang="el-GR" i="1" dirty="0" smtClean="0">
              <a:latin typeface="Georgia" pitchFamily="18" charset="0"/>
            </a:endParaRPr>
          </a:p>
          <a:p>
            <a:pPr algn="r">
              <a:buFont typeface="Wingdings" pitchFamily="2" charset="2"/>
              <a:buNone/>
            </a:pPr>
            <a:r>
              <a:rPr lang="el-GR" sz="2800" i="1" dirty="0" smtClean="0">
                <a:latin typeface="Georgia" pitchFamily="18" charset="0"/>
              </a:rPr>
              <a:t>Ο Ιωάννης Καποδίστριας εκλέγεται Κυβερνήτης της Ελλάδας</a:t>
            </a:r>
            <a:endParaRPr lang="el-GR" sz="2800" i="1" dirty="0">
              <a:latin typeface="Georgia" pitchFamily="18" charset="0"/>
            </a:endParaRPr>
          </a:p>
        </p:txBody>
      </p:sp>
      <p:sp>
        <p:nvSpPr>
          <p:cNvPr id="4" name="3 - TextBox"/>
          <p:cNvSpPr txBox="1"/>
          <p:nvPr/>
        </p:nvSpPr>
        <p:spPr>
          <a:xfrm>
            <a:off x="4932040" y="332656"/>
            <a:ext cx="2160240" cy="129266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1827</a:t>
            </a:r>
          </a:p>
          <a:p>
            <a:pPr algn="ctr"/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ΜΑΡΤΙΟΣ-ΜΑΪΟΣ</a:t>
            </a:r>
          </a:p>
        </p:txBody>
      </p:sp>
      <p:pic>
        <p:nvPicPr>
          <p:cNvPr id="75778" name="Picture 2" descr="https://upload.wikimedia.org/wikipedia/commons/e/ec/Seal_of_the_III_National_Assembly_at_Troeze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18696" y="332657"/>
            <a:ext cx="1622675" cy="208823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388" y="5516563"/>
            <a:ext cx="8675687" cy="1512887"/>
          </a:xfrm>
        </p:spPr>
        <p:txBody>
          <a:bodyPr>
            <a:normAutofit/>
          </a:bodyPr>
          <a:lstStyle/>
          <a:p>
            <a:pPr algn="r">
              <a:buFont typeface="Wingdings" pitchFamily="2" charset="2"/>
              <a:buNone/>
            </a:pPr>
            <a:r>
              <a:rPr lang="el-GR" sz="2800" i="1" dirty="0">
                <a:latin typeface="Georgia" pitchFamily="18" charset="0"/>
              </a:rPr>
              <a:t>Ο θάνατος του Γ. Καραϊσκάκη στη μάχη του Φαλήρου</a:t>
            </a:r>
          </a:p>
          <a:p>
            <a:pPr algn="r">
              <a:buFont typeface="Wingdings" pitchFamily="2" charset="2"/>
              <a:buNone/>
            </a:pPr>
            <a:r>
              <a:rPr lang="el-GR" sz="1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Georgia" pitchFamily="18" charset="0"/>
              </a:rPr>
              <a:t>Αλέξανδρος </a:t>
            </a:r>
            <a:r>
              <a:rPr lang="el-GR" sz="1800" dirty="0">
                <a:solidFill>
                  <a:schemeClr val="bg2">
                    <a:lumMod val="20000"/>
                    <a:lumOff val="80000"/>
                  </a:schemeClr>
                </a:solidFill>
                <a:latin typeface="Georgia" pitchFamily="18" charset="0"/>
              </a:rPr>
              <a:t>Ησαΐας. Εθνικό Ιστορικό Μουσείο</a:t>
            </a:r>
          </a:p>
        </p:txBody>
      </p:sp>
      <p:pic>
        <p:nvPicPr>
          <p:cNvPr id="43012" name="Picture 4" descr="_21_000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0"/>
            <a:ext cx="8820150" cy="5549900"/>
          </a:xfrm>
          <a:prstGeom prst="rect">
            <a:avLst/>
          </a:prstGeom>
          <a:noFill/>
        </p:spPr>
      </p:pic>
      <p:sp>
        <p:nvSpPr>
          <p:cNvPr id="4" name="3 - TextBox"/>
          <p:cNvSpPr txBox="1"/>
          <p:nvPr/>
        </p:nvSpPr>
        <p:spPr>
          <a:xfrm>
            <a:off x="5292080" y="476672"/>
            <a:ext cx="2160240" cy="129266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1827</a:t>
            </a:r>
          </a:p>
          <a:p>
            <a:pPr algn="ctr"/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24 ΑΠΡΙΛΙΟΥ</a:t>
            </a:r>
          </a:p>
        </p:txBody>
      </p:sp>
      <p:pic>
        <p:nvPicPr>
          <p:cNvPr id="5" name="Picture 2" descr="https://upload.wikimedia.org/wikipedia/commons/thumb/1/11/Flag_of_the_Ottoman_Empire_%28eight_pointed_star%29.svg/1024px-Flag_of_the_Ottoman_Empire_%28eight_pointed_star%29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87816" y="548680"/>
            <a:ext cx="1656184" cy="110809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388" y="5516563"/>
            <a:ext cx="8675687" cy="1341437"/>
          </a:xfrm>
        </p:spPr>
        <p:txBody>
          <a:bodyPr/>
          <a:lstStyle/>
          <a:p>
            <a:pPr algn="r">
              <a:lnSpc>
                <a:spcPct val="90000"/>
              </a:lnSpc>
              <a:buFont typeface="Wingdings" pitchFamily="2" charset="2"/>
              <a:buNone/>
            </a:pPr>
            <a:r>
              <a:rPr lang="el-GR" i="1" dirty="0">
                <a:latin typeface="Georgia" pitchFamily="18" charset="0"/>
              </a:rPr>
              <a:t> Η ναυμαχία του </a:t>
            </a:r>
            <a:r>
              <a:rPr lang="el-GR" i="1" dirty="0" err="1">
                <a:latin typeface="Georgia" pitchFamily="18" charset="0"/>
              </a:rPr>
              <a:t>Ναυαρίνου</a:t>
            </a:r>
            <a:endParaRPr lang="el-GR" i="1" dirty="0">
              <a:latin typeface="Georgia" pitchFamily="18" charset="0"/>
            </a:endParaRPr>
          </a:p>
          <a:p>
            <a:pPr algn="r">
              <a:lnSpc>
                <a:spcPct val="90000"/>
              </a:lnSpc>
              <a:buFont typeface="Wingdings" pitchFamily="2" charset="2"/>
              <a:buNone/>
            </a:pPr>
            <a:endParaRPr lang="el-GR" sz="2400" i="1" dirty="0">
              <a:solidFill>
                <a:schemeClr val="folHlink"/>
              </a:solidFill>
              <a:latin typeface="Georgia" pitchFamily="18" charset="0"/>
            </a:endParaRPr>
          </a:p>
          <a:p>
            <a:pPr algn="r">
              <a:lnSpc>
                <a:spcPct val="90000"/>
              </a:lnSpc>
              <a:buFont typeface="Wingdings" pitchFamily="2" charset="2"/>
              <a:buNone/>
            </a:pPr>
            <a:r>
              <a:rPr lang="el-GR" sz="2000" dirty="0">
                <a:latin typeface="Georgia" pitchFamily="18" charset="0"/>
              </a:rPr>
              <a:t>Εθνικό Ιστορικό Μουσείο</a:t>
            </a:r>
          </a:p>
        </p:txBody>
      </p:sp>
      <p:pic>
        <p:nvPicPr>
          <p:cNvPr id="44036" name="Picture 4" descr="_23_000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0"/>
            <a:ext cx="8353425" cy="5551488"/>
          </a:xfrm>
          <a:prstGeom prst="rect">
            <a:avLst/>
          </a:prstGeom>
          <a:noFill/>
        </p:spPr>
      </p:pic>
      <p:sp>
        <p:nvSpPr>
          <p:cNvPr id="4" name="3 - TextBox"/>
          <p:cNvSpPr txBox="1"/>
          <p:nvPr/>
        </p:nvSpPr>
        <p:spPr>
          <a:xfrm>
            <a:off x="5292080" y="0"/>
            <a:ext cx="2160240" cy="129266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1827</a:t>
            </a:r>
          </a:p>
          <a:p>
            <a:pPr algn="ctr"/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8 ΟΚΤΩΒΡΙΟΥ</a:t>
            </a:r>
          </a:p>
        </p:txBody>
      </p:sp>
      <p:sp>
        <p:nvSpPr>
          <p:cNvPr id="48130" name="AutoShape 2" descr="File:Bourbon restoration flag v2.png - Wikipedia"/>
          <p:cNvSpPr>
            <a:spLocks noChangeAspect="1" noChangeArrowheads="1"/>
          </p:cNvSpPr>
          <p:nvPr/>
        </p:nvSpPr>
        <p:spPr bwMode="auto">
          <a:xfrm>
            <a:off x="155575" y="-1004888"/>
            <a:ext cx="3143250" cy="2103438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48132" name="AutoShape 4" descr="File:Bourbon restoration flag v2.png - Wikipedia"/>
          <p:cNvSpPr>
            <a:spLocks noChangeAspect="1" noChangeArrowheads="1"/>
          </p:cNvSpPr>
          <p:nvPr/>
        </p:nvSpPr>
        <p:spPr bwMode="auto">
          <a:xfrm>
            <a:off x="155575" y="-1004888"/>
            <a:ext cx="3143250" cy="2103438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48134" name="Picture 6" descr="File:Bourbon restoration flag v2.png - Wikiped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328" y="0"/>
            <a:ext cx="823020" cy="548680"/>
          </a:xfrm>
          <a:prstGeom prst="rect">
            <a:avLst/>
          </a:prstGeom>
          <a:noFill/>
        </p:spPr>
      </p:pic>
      <p:pic>
        <p:nvPicPr>
          <p:cNvPr id="48136" name="Picture 8" descr="Flag of Russia.sv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328" y="1268760"/>
            <a:ext cx="752511" cy="504056"/>
          </a:xfrm>
          <a:prstGeom prst="rect">
            <a:avLst/>
          </a:prstGeom>
          <a:noFill/>
        </p:spPr>
      </p:pic>
      <p:pic>
        <p:nvPicPr>
          <p:cNvPr id="48138" name="Picture 10" descr="Flag of the United Kingdom.sv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24328" y="692696"/>
            <a:ext cx="860927" cy="432048"/>
          </a:xfrm>
          <a:prstGeom prst="rect">
            <a:avLst/>
          </a:prstGeom>
          <a:noFill/>
        </p:spPr>
      </p:pic>
      <p:sp>
        <p:nvSpPr>
          <p:cNvPr id="10" name="9 - TextBox"/>
          <p:cNvSpPr txBox="1"/>
          <p:nvPr/>
        </p:nvSpPr>
        <p:spPr>
          <a:xfrm>
            <a:off x="251520" y="5229200"/>
            <a:ext cx="3816424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dirty="0" smtClean="0"/>
              <a:t>Η Αγγλία, η Γαλλία, και τελικά και η Ρωσία αποφασίζουν να παρέμβουν δυναμικά, και καταστρέφουν τον στόλο του Ιμπραήμ.</a:t>
            </a:r>
            <a:endParaRPr lang="el-G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Ανήμερα των Θεοφανίων του 1828 αποβιβάζεται στο Ναύπλιο ο Ιωάννης  Καποδίστριας - Αργολικές Ειδήσει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628800"/>
            <a:ext cx="7772400" cy="4035426"/>
          </a:xfrm>
          <a:prstGeom prst="rect">
            <a:avLst/>
          </a:prstGeom>
          <a:noFill/>
        </p:spPr>
      </p:pic>
      <p:sp>
        <p:nvSpPr>
          <p:cNvPr id="7" name="6 - TextBox"/>
          <p:cNvSpPr txBox="1"/>
          <p:nvPr/>
        </p:nvSpPr>
        <p:spPr>
          <a:xfrm>
            <a:off x="6084168" y="404664"/>
            <a:ext cx="2160240" cy="129266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1828</a:t>
            </a:r>
          </a:p>
          <a:p>
            <a:pPr algn="ctr"/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6 ΙΑΝΟΥΑΡΙΟΤ</a:t>
            </a:r>
          </a:p>
        </p:txBody>
      </p:sp>
      <p:sp>
        <p:nvSpPr>
          <p:cNvPr id="8" name="7 - TextBox"/>
          <p:cNvSpPr txBox="1"/>
          <p:nvPr/>
        </p:nvSpPr>
        <p:spPr>
          <a:xfrm>
            <a:off x="1043608" y="5949280"/>
            <a:ext cx="7128792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dirty="0" smtClean="0"/>
              <a:t>Ο  Κυβερνήτης της Ελλάδας Ιωάννης Καποδίστριας φτάνει στο Ναύπλιο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9"/>
            <a:ext cx="5770984" cy="1143000"/>
          </a:xfrm>
        </p:spPr>
        <p:txBody>
          <a:bodyPr>
            <a:normAutofit fontScale="90000"/>
          </a:bodyPr>
          <a:lstStyle/>
          <a:p>
            <a:r>
              <a:rPr lang="el-GR" dirty="0" err="1" smtClean="0"/>
              <a:t>Ρωσοτουρκικός</a:t>
            </a:r>
            <a:r>
              <a:rPr lang="el-GR" dirty="0" smtClean="0"/>
              <a:t> πόλεμος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67544" y="1196752"/>
            <a:ext cx="3754760" cy="5400600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 fontScale="77500" lnSpcReduction="20000"/>
          </a:bodyPr>
          <a:lstStyle/>
          <a:p>
            <a:r>
              <a:rPr lang="el-GR" dirty="0" smtClean="0"/>
              <a:t>Ο Σουλτάνος κλείνει τα στενά των Δαρδανελλίων στους Ρώσους</a:t>
            </a:r>
          </a:p>
          <a:p>
            <a:r>
              <a:rPr lang="el-GR" dirty="0" smtClean="0"/>
              <a:t>Έχει διαλύσει το σώμα των Γενιτσάρων</a:t>
            </a:r>
          </a:p>
          <a:p>
            <a:r>
              <a:rPr lang="el-GR" dirty="0" err="1" smtClean="0"/>
              <a:t>Ρωσοτουρκικός</a:t>
            </a:r>
            <a:r>
              <a:rPr lang="el-GR" dirty="0" smtClean="0"/>
              <a:t> πόλεμος</a:t>
            </a:r>
          </a:p>
          <a:p>
            <a:r>
              <a:rPr lang="el-GR" dirty="0" smtClean="0"/>
              <a:t> </a:t>
            </a:r>
            <a:r>
              <a:rPr lang="el-GR" dirty="0" smtClean="0"/>
              <a:t>(Ιούνιος 1828-Σεπτέμβριος 1829)</a:t>
            </a:r>
          </a:p>
          <a:p>
            <a:r>
              <a:rPr lang="el-GR" dirty="0" smtClean="0"/>
              <a:t>Στο πλευρό της Ρωσίας Αγγλία, Γαλλία, </a:t>
            </a:r>
            <a:r>
              <a:rPr lang="el-GR" dirty="0" err="1" smtClean="0"/>
              <a:t>Έλλνηνες</a:t>
            </a:r>
            <a:endParaRPr lang="el-GR" dirty="0" smtClean="0"/>
          </a:p>
          <a:p>
            <a:r>
              <a:rPr lang="el-GR" dirty="0" smtClean="0"/>
              <a:t>Ήττα της  Οθωμανικής Αυτοκρατορίας</a:t>
            </a:r>
          </a:p>
          <a:p>
            <a:r>
              <a:rPr lang="el-GR" dirty="0" smtClean="0"/>
              <a:t>Ο δρόμος για την ανεξαρτησία της Ελλάδας έχει ανοίξει</a:t>
            </a:r>
          </a:p>
          <a:p>
            <a:endParaRPr lang="el-GR" dirty="0"/>
          </a:p>
        </p:txBody>
      </p:sp>
      <p:pic>
        <p:nvPicPr>
          <p:cNvPr id="4" name="Picture 8" descr="Flag of Russia.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1196752"/>
            <a:ext cx="2952328" cy="1977567"/>
          </a:xfrm>
          <a:prstGeom prst="rect">
            <a:avLst/>
          </a:prstGeom>
          <a:noFill/>
        </p:spPr>
      </p:pic>
      <p:pic>
        <p:nvPicPr>
          <p:cNvPr id="5" name="Picture 6" descr="File:Bourbon restoration flag v2.png - Wikiped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3212976"/>
            <a:ext cx="972107" cy="648072"/>
          </a:xfrm>
          <a:prstGeom prst="rect">
            <a:avLst/>
          </a:prstGeom>
          <a:noFill/>
        </p:spPr>
      </p:pic>
      <p:pic>
        <p:nvPicPr>
          <p:cNvPr id="6" name="Picture 2" descr="Flag of Hellenic Republi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3212976"/>
            <a:ext cx="936104" cy="621941"/>
          </a:xfrm>
          <a:prstGeom prst="rect">
            <a:avLst/>
          </a:prstGeom>
          <a:noFill/>
        </p:spPr>
      </p:pic>
      <p:pic>
        <p:nvPicPr>
          <p:cNvPr id="7" name="Picture 10" descr="Flag of the United Kingdom.sv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3212977"/>
            <a:ext cx="1147903" cy="576064"/>
          </a:xfrm>
          <a:prstGeom prst="rect">
            <a:avLst/>
          </a:prstGeom>
          <a:noFill/>
        </p:spPr>
      </p:pic>
      <p:pic>
        <p:nvPicPr>
          <p:cNvPr id="8" name="Picture 2" descr="https://upload.wikimedia.org/wikipedia/commons/thumb/1/11/Flag_of_the_Ottoman_Empire_%28eight_pointed_star%29.svg/1024px-Flag_of_the_Ottoman_Empire_%28eight_pointed_star%29.sv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87816" y="1988840"/>
            <a:ext cx="1656184" cy="110809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6802" name="Picture 2" descr="January Suchodolski - Akhaltsikhe sieg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6016" y="3789040"/>
            <a:ext cx="3744416" cy="2810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9 - TextBox"/>
          <p:cNvSpPr txBox="1"/>
          <p:nvPr/>
        </p:nvSpPr>
        <p:spPr>
          <a:xfrm>
            <a:off x="6084168" y="404664"/>
            <a:ext cx="2808312" cy="129266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1828-9</a:t>
            </a:r>
          </a:p>
          <a:p>
            <a:pPr algn="ctr"/>
            <a:endParaRPr lang="el-G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Τι διεκδίκησε ο Καποδίστριας</a:t>
            </a:r>
            <a:endParaRPr lang="el-GR" dirty="0"/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 cstate="print"/>
          <a:srcRect l="11895" t="17344" r="44937" b="13751"/>
          <a:stretch>
            <a:fillRect/>
          </a:stretch>
        </p:blipFill>
        <p:spPr bwMode="auto">
          <a:xfrm>
            <a:off x="323528" y="1556792"/>
            <a:ext cx="5616624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- TextBox"/>
          <p:cNvSpPr txBox="1"/>
          <p:nvPr/>
        </p:nvSpPr>
        <p:spPr>
          <a:xfrm>
            <a:off x="6156176" y="3356992"/>
            <a:ext cx="2448272" cy="1754326"/>
          </a:xfrm>
          <a:prstGeom prst="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dirty="0" smtClean="0"/>
              <a:t>Αυτή ήταν η εδαφική έκταση που διεκδικούσε ο  Καποδίστριας για το ανεξάρτητο ελληνικό κράτος. 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893" y="2492896"/>
            <a:ext cx="4103563" cy="367240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r">
              <a:lnSpc>
                <a:spcPct val="90000"/>
              </a:lnSpc>
              <a:buFont typeface="Wingdings" pitchFamily="2" charset="2"/>
              <a:buNone/>
            </a:pPr>
            <a:r>
              <a:rPr lang="el-GR" i="1" dirty="0">
                <a:latin typeface="Georgia" pitchFamily="18" charset="0"/>
              </a:rPr>
              <a:t> </a:t>
            </a:r>
            <a:r>
              <a:rPr lang="el-GR" i="1" dirty="0" smtClean="0">
                <a:latin typeface="Georgia" pitchFamily="18" charset="0"/>
              </a:rPr>
              <a:t>Αγγλία, Γαλλία, Ρωσία υπογράφουν στο Λονδίνο το Πρωτόκολλο της Ανεξαρτησίας της Ελλάδας. Το νέο ελληνικό κράτος «γεννιέται» και επίσημα.</a:t>
            </a:r>
            <a:endParaRPr lang="el-GR" sz="2000" dirty="0">
              <a:solidFill>
                <a:schemeClr val="folHlink"/>
              </a:solidFill>
              <a:latin typeface="Georgia" pitchFamily="18" charset="0"/>
            </a:endParaRPr>
          </a:p>
        </p:txBody>
      </p:sp>
      <p:sp>
        <p:nvSpPr>
          <p:cNvPr id="4" name="3 - TextBox"/>
          <p:cNvSpPr txBox="1"/>
          <p:nvPr/>
        </p:nvSpPr>
        <p:spPr>
          <a:xfrm>
            <a:off x="6228184" y="476672"/>
            <a:ext cx="2160240" cy="129266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1830</a:t>
            </a:r>
          </a:p>
          <a:p>
            <a:pPr algn="ctr"/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3 ΦΕΒΡΟΥΑΡΙΟΥ</a:t>
            </a:r>
          </a:p>
        </p:txBody>
      </p:sp>
      <p:sp>
        <p:nvSpPr>
          <p:cNvPr id="48130" name="AutoShape 2" descr="File:Bourbon restoration flag v2.png - Wikipedia"/>
          <p:cNvSpPr>
            <a:spLocks noChangeAspect="1" noChangeArrowheads="1"/>
          </p:cNvSpPr>
          <p:nvPr/>
        </p:nvSpPr>
        <p:spPr bwMode="auto">
          <a:xfrm>
            <a:off x="155575" y="-1004888"/>
            <a:ext cx="3143250" cy="2103438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48132" name="AutoShape 4" descr="File:Bourbon restoration flag v2.png - Wikipedia"/>
          <p:cNvSpPr>
            <a:spLocks noChangeAspect="1" noChangeArrowheads="1"/>
          </p:cNvSpPr>
          <p:nvPr/>
        </p:nvSpPr>
        <p:spPr bwMode="auto">
          <a:xfrm>
            <a:off x="155575" y="-1004888"/>
            <a:ext cx="3143250" cy="2103438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48134" name="Picture 6" descr="File:Bourbon restoration flag v2.png - Wikiped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581128"/>
            <a:ext cx="2952328" cy="1968219"/>
          </a:xfrm>
          <a:prstGeom prst="rect">
            <a:avLst/>
          </a:prstGeom>
          <a:noFill/>
        </p:spPr>
      </p:pic>
      <p:pic>
        <p:nvPicPr>
          <p:cNvPr id="48136" name="Picture 8" descr="Flag of Russia.sv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348880"/>
            <a:ext cx="3024336" cy="2025800"/>
          </a:xfrm>
          <a:prstGeom prst="rect">
            <a:avLst/>
          </a:prstGeom>
          <a:noFill/>
        </p:spPr>
      </p:pic>
      <p:pic>
        <p:nvPicPr>
          <p:cNvPr id="48138" name="Picture 10" descr="Flag of the United Kingdom.sv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548680"/>
            <a:ext cx="3207545" cy="160967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ΕΛΛΗΝΙΚΗ ΠΟΛΙΤΕΙΑ</a:t>
            </a:r>
            <a:endParaRPr lang="el-GR" dirty="0"/>
          </a:p>
        </p:txBody>
      </p:sp>
      <p:pic>
        <p:nvPicPr>
          <p:cNvPr id="73730" name="Picture 2" descr="Flag of Hellenic Republi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32856"/>
            <a:ext cx="4877177" cy="3240360"/>
          </a:xfrm>
          <a:prstGeom prst="rect">
            <a:avLst/>
          </a:prstGeom>
          <a:noFill/>
        </p:spPr>
      </p:pic>
      <p:pic>
        <p:nvPicPr>
          <p:cNvPr id="73732" name="Picture 4" descr="Seal of the Hellenic State (1828-1832) of Hellenic Republ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5568" y="1772816"/>
            <a:ext cx="3888432" cy="38884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 cstate="print"/>
          <a:srcRect l="11341" t="18329" r="44384" b="13751"/>
          <a:stretch>
            <a:fillRect/>
          </a:stretch>
        </p:blipFill>
        <p:spPr bwMode="auto">
          <a:xfrm>
            <a:off x="0" y="0"/>
            <a:ext cx="795130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- TextBox"/>
          <p:cNvSpPr txBox="1"/>
          <p:nvPr/>
        </p:nvSpPr>
        <p:spPr>
          <a:xfrm>
            <a:off x="6983760" y="332656"/>
            <a:ext cx="2160240" cy="129266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1830</a:t>
            </a:r>
          </a:p>
          <a:p>
            <a:pPr algn="ctr"/>
            <a:endParaRPr lang="el-G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itchFamily="49" charset="0"/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5364088" y="3789040"/>
            <a:ext cx="2880320" cy="2520320"/>
          </a:xfrm>
          <a:solidFill>
            <a:srgbClr val="0070C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 smtClean="0"/>
              <a:t>Τα πρώτα σύνορα του ελληνικού κράτους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Η ήττα του Ναπολέοντα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600200"/>
            <a:ext cx="3610744" cy="470916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r>
              <a:rPr lang="el-GR" dirty="0" smtClean="0"/>
              <a:t>1815. Η ήττα του Ναπολέοντα στο </a:t>
            </a:r>
            <a:r>
              <a:rPr lang="el-GR" dirty="0" err="1" smtClean="0"/>
              <a:t>Βατερλώ</a:t>
            </a:r>
            <a:r>
              <a:rPr lang="el-GR" dirty="0" smtClean="0"/>
              <a:t> δείχνει ότι οι ελπίδες ότι η Ευρώπη μπορ</a:t>
            </a:r>
            <a:r>
              <a:rPr lang="en-US" dirty="0" smtClean="0"/>
              <a:t>o</a:t>
            </a:r>
            <a:r>
              <a:rPr lang="el-GR" dirty="0" err="1" smtClean="0"/>
              <a:t>ύσενα</a:t>
            </a:r>
            <a:r>
              <a:rPr lang="el-GR" dirty="0" smtClean="0"/>
              <a:t> αλλάξει με τη βοήθεια της Γαλλίας σβήνουν.</a:t>
            </a:r>
          </a:p>
          <a:p>
            <a:r>
              <a:rPr lang="el-GR" dirty="0" smtClean="0"/>
              <a:t>Οι βασιλιάδες της Ευρώπης είναι νικητές. Και δεν θέλουν να αλλάξει τίποτα.  Άρα εναντιώνονται σε κάθε επαναστατικό κίνημα.</a:t>
            </a:r>
            <a:endParaRPr lang="el-GR" dirty="0"/>
          </a:p>
        </p:txBody>
      </p:sp>
      <p:pic>
        <p:nvPicPr>
          <p:cNvPr id="102402" name="Picture 2" descr="Napoleon lost the Battle of Waterloo—here's wh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1124744"/>
            <a:ext cx="4375323" cy="540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 cstate="print"/>
          <a:srcRect l="12448" t="16360" r="44937" b="13751"/>
          <a:stretch>
            <a:fillRect/>
          </a:stretch>
        </p:blipFill>
        <p:spPr bwMode="auto">
          <a:xfrm>
            <a:off x="-1" y="0"/>
            <a:ext cx="743754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- TextBox"/>
          <p:cNvSpPr txBox="1"/>
          <p:nvPr/>
        </p:nvSpPr>
        <p:spPr>
          <a:xfrm>
            <a:off x="6228184" y="476672"/>
            <a:ext cx="2160240" cy="129266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1832</a:t>
            </a:r>
          </a:p>
          <a:p>
            <a:pPr algn="ctr"/>
            <a:endParaRPr lang="el-G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itchFamily="49" charset="0"/>
            </a:endParaRPr>
          </a:p>
        </p:txBody>
      </p:sp>
      <p:sp>
        <p:nvSpPr>
          <p:cNvPr id="5" name="2 - Θέση περιεχομένου"/>
          <p:cNvSpPr txBox="1">
            <a:spLocks/>
          </p:cNvSpPr>
          <p:nvPr/>
        </p:nvSpPr>
        <p:spPr>
          <a:xfrm>
            <a:off x="5364088" y="3789040"/>
            <a:ext cx="2880320" cy="2520320"/>
          </a:xfrm>
          <a:prstGeom prst="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Τα</a:t>
            </a:r>
            <a:r>
              <a:rPr kumimoji="0" lang="el-GR" sz="2800" b="0" i="0" u="none" strike="noStrike" kern="1200" cap="none" spc="0" normalizeH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σύνορα ορίζονται στη γραμμή Αμβρακικού- Παγασητικού</a:t>
            </a:r>
            <a:endParaRPr kumimoji="0" lang="el-GR" sz="2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6228184" y="476672"/>
            <a:ext cx="2160240" cy="129266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1834</a:t>
            </a:r>
          </a:p>
          <a:p>
            <a:pPr algn="ctr"/>
            <a:endParaRPr lang="el-G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itchFamily="49" charset="0"/>
            </a:endParaRPr>
          </a:p>
        </p:txBody>
      </p:sp>
      <p:pic>
        <p:nvPicPr>
          <p:cNvPr id="86018" name="Picture 2" descr="https://upload.wikimedia.org/wikipedia/commons/thumb/7/7d/Flag_of_the_Principality_of_Samos_%281834%E2%80%931912%29.svg/1024px-Flag_of_the_Principality_of_Samos_%281834%E2%80%931912%29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2565223"/>
            <a:ext cx="3034210" cy="2015906"/>
          </a:xfrm>
          <a:prstGeom prst="rect">
            <a:avLst/>
          </a:prstGeom>
          <a:noFill/>
        </p:spPr>
      </p:pic>
      <p:pic>
        <p:nvPicPr>
          <p:cNvPr id="86020" name="Picture 4" descr="Η Ηγεμονία της Σάμου - ΤΑ ΝΕ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3984273"/>
            <a:ext cx="2016224" cy="2873727"/>
          </a:xfrm>
          <a:prstGeom prst="rect">
            <a:avLst/>
          </a:prstGeom>
          <a:noFill/>
        </p:spPr>
      </p:pic>
      <p:pic>
        <p:nvPicPr>
          <p:cNvPr id="86022" name="Picture 6" descr="SearchCulture.gr | ΧΑΡΤΗΣ ΤΗΣ ΗΓΕΜΟΝΙΑΣ ΣΑΜΟΥ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5526354" cy="3809468"/>
          </a:xfrm>
          <a:prstGeom prst="rect">
            <a:avLst/>
          </a:prstGeom>
          <a:noFill/>
        </p:spPr>
      </p:pic>
      <p:sp>
        <p:nvSpPr>
          <p:cNvPr id="6" name="5 - TextBox"/>
          <p:cNvSpPr txBox="1"/>
          <p:nvPr/>
        </p:nvSpPr>
        <p:spPr>
          <a:xfrm>
            <a:off x="3851920" y="4826675"/>
            <a:ext cx="5292080" cy="1477328"/>
          </a:xfrm>
          <a:prstGeom prst="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dirty="0" smtClean="0"/>
              <a:t>Ιδρύεται η Ηγεμονία της Σάμου, αυτόνομο κράτος υπό την Κυριαρχία της Οθωμανικής Αυτοκρατορίας.</a:t>
            </a:r>
          </a:p>
          <a:p>
            <a:r>
              <a:rPr lang="el-GR" dirty="0" smtClean="0"/>
              <a:t>Θα διαρκέσει μέχρι το 1912, οπότε η Σάμος μαζί με άλλα νησιά του Βορείου Αιγαίου θα ενωθεί με την Ελλάδα.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 cstate="print"/>
          <a:srcRect l="11895" t="16360" r="44937" b="14735"/>
          <a:stretch>
            <a:fillRect/>
          </a:stretch>
        </p:blipFill>
        <p:spPr bwMode="auto">
          <a:xfrm>
            <a:off x="0" y="170021"/>
            <a:ext cx="7452320" cy="6687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- TextBox"/>
          <p:cNvSpPr txBox="1"/>
          <p:nvPr/>
        </p:nvSpPr>
        <p:spPr>
          <a:xfrm>
            <a:off x="6228184" y="476672"/>
            <a:ext cx="2160240" cy="129266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18</a:t>
            </a:r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64</a:t>
            </a:r>
            <a:endParaRPr lang="el-GR" sz="6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itchFamily="49" charset="0"/>
            </a:endParaRPr>
          </a:p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21 MA</a:t>
            </a:r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ΊΟΥ</a:t>
            </a:r>
          </a:p>
        </p:txBody>
      </p:sp>
      <p:sp>
        <p:nvSpPr>
          <p:cNvPr id="4" name="2 - Θέση περιεχομένου"/>
          <p:cNvSpPr txBox="1">
            <a:spLocks/>
          </p:cNvSpPr>
          <p:nvPr/>
        </p:nvSpPr>
        <p:spPr>
          <a:xfrm>
            <a:off x="5364088" y="2276872"/>
            <a:ext cx="2880320" cy="4032488"/>
          </a:xfrm>
          <a:prstGeom prst="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r>
              <a:rPr lang="el-GR" sz="2800" dirty="0" smtClean="0"/>
              <a:t>Η Αγγλία δίνει «δώρο» στον νέο Βασιλιά Γεώργιο Α΄</a:t>
            </a:r>
            <a:r>
              <a:rPr lang="el-GR" sz="2800" dirty="0"/>
              <a:t> </a:t>
            </a:r>
            <a:r>
              <a:rPr lang="el-GR" sz="2800" dirty="0" smtClean="0"/>
              <a:t>τα Ιόνια Νησιά, που ενσωματώνονται στην Ελλάδα</a:t>
            </a:r>
            <a:endParaRPr kumimoji="0" lang="el-GR" sz="2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 cstate="print"/>
          <a:srcRect l="11895" t="18329" r="45491" b="14735"/>
          <a:stretch>
            <a:fillRect/>
          </a:stretch>
        </p:blipFill>
        <p:spPr bwMode="auto">
          <a:xfrm>
            <a:off x="0" y="0"/>
            <a:ext cx="77656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- TextBox"/>
          <p:cNvSpPr txBox="1"/>
          <p:nvPr/>
        </p:nvSpPr>
        <p:spPr>
          <a:xfrm>
            <a:off x="6228184" y="476672"/>
            <a:ext cx="2160240" cy="101566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1881</a:t>
            </a:r>
          </a:p>
        </p:txBody>
      </p:sp>
      <p:sp>
        <p:nvSpPr>
          <p:cNvPr id="4" name="2 - Θέση περιεχομένου"/>
          <p:cNvSpPr txBox="1">
            <a:spLocks/>
          </p:cNvSpPr>
          <p:nvPr/>
        </p:nvSpPr>
        <p:spPr>
          <a:xfrm>
            <a:off x="5364088" y="2276872"/>
            <a:ext cx="2880320" cy="4032488"/>
          </a:xfrm>
          <a:prstGeom prst="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r>
              <a:rPr lang="el-GR" sz="2800" noProof="0" dirty="0" smtClean="0"/>
              <a:t>Ενσωμάτωση στην Ελλάδα της Θεσσαλίας και μέρους της Ηπείρου </a:t>
            </a:r>
            <a:endParaRPr kumimoji="0" lang="el-GR" sz="2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6228184" y="476672"/>
            <a:ext cx="2160240" cy="129266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1896</a:t>
            </a:r>
          </a:p>
          <a:p>
            <a:pPr algn="ctr"/>
            <a:endParaRPr lang="el-G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itchFamily="49" charset="0"/>
            </a:endParaRPr>
          </a:p>
        </p:txBody>
      </p:sp>
      <p:pic>
        <p:nvPicPr>
          <p:cNvPr id="91142" name="Picture 6" descr="Προχωρά το Μνημείο του ανώνυμου δασκάλου στο Σχολικό Μουσείο | Rethemnos  New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51486"/>
            <a:ext cx="9144000" cy="4453778"/>
          </a:xfrm>
          <a:prstGeom prst="rect">
            <a:avLst/>
          </a:prstGeom>
          <a:noFill/>
        </p:spPr>
      </p:pic>
      <p:pic>
        <p:nvPicPr>
          <p:cNvPr id="91138" name="Picture 2" descr="https://upload.wikimedia.org/wikipedia/commons/thumb/4/43/Flag_of_Cretan_State.svg/1024px-Flag_of_Cretan_State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1484784"/>
            <a:ext cx="2915816" cy="1937247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323528" y="5589240"/>
            <a:ext cx="7848872" cy="1200329"/>
          </a:xfrm>
          <a:prstGeom prst="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dirty="0" smtClean="0"/>
              <a:t>Ιδρύεται η  Κρητική Πολιτεία, Αυτόνομη (υπό τον έλεγχο των </a:t>
            </a:r>
            <a:r>
              <a:rPr lang="el-GR" dirty="0" err="1" smtClean="0"/>
              <a:t>Άγγλίας</a:t>
            </a:r>
            <a:r>
              <a:rPr lang="el-GR" dirty="0" smtClean="0"/>
              <a:t>, Γαλλίας, Ρωσίας, Ιταλίας) και υπό την επικυριαρχία της Οθωμανικής Αυτοκρατορίας.  Η Αυτόνομη Κρητική Πολιτεία διήρκεσε μέχρι την Ένωση της Κρήτης με την Ελλάδα το 1913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 cstate="print"/>
          <a:srcRect l="11895" t="16360" r="45491" b="14735"/>
          <a:stretch>
            <a:fillRect/>
          </a:stretch>
        </p:blipFill>
        <p:spPr bwMode="auto">
          <a:xfrm>
            <a:off x="0" y="0"/>
            <a:ext cx="7543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- TextBox"/>
          <p:cNvSpPr txBox="1"/>
          <p:nvPr/>
        </p:nvSpPr>
        <p:spPr>
          <a:xfrm>
            <a:off x="5436096" y="548680"/>
            <a:ext cx="3419872" cy="129266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1913-14</a:t>
            </a:r>
          </a:p>
          <a:p>
            <a:pPr algn="ctr"/>
            <a:endParaRPr lang="el-G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itchFamily="49" charset="0"/>
            </a:endParaRPr>
          </a:p>
        </p:txBody>
      </p:sp>
      <p:sp>
        <p:nvSpPr>
          <p:cNvPr id="4" name="3 - TextBox"/>
          <p:cNvSpPr txBox="1"/>
          <p:nvPr/>
        </p:nvSpPr>
        <p:spPr>
          <a:xfrm>
            <a:off x="6156176" y="3356992"/>
            <a:ext cx="2448272" cy="2585323"/>
          </a:xfrm>
          <a:prstGeom prst="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dirty="0" smtClean="0"/>
              <a:t>Η Ελλάδα διπλασιάζεται σε έκταση μετά τις νίκες στους Βαλκανικούς Πολέμους (Ήπειρος, Μακεδονία), την ενσωμάτωση της Κρήτης και των νησιών του Βορείου Αιγαίου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 cstate="print"/>
          <a:srcRect l="11895" t="15375" r="44937" b="14735"/>
          <a:stretch>
            <a:fillRect/>
          </a:stretch>
        </p:blipFill>
        <p:spPr bwMode="auto">
          <a:xfrm>
            <a:off x="-1" y="0"/>
            <a:ext cx="753414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- TextBox"/>
          <p:cNvSpPr txBox="1"/>
          <p:nvPr/>
        </p:nvSpPr>
        <p:spPr>
          <a:xfrm>
            <a:off x="6228184" y="476672"/>
            <a:ext cx="2160240" cy="129266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1920</a:t>
            </a:r>
          </a:p>
          <a:p>
            <a:pPr algn="ctr"/>
            <a:endParaRPr lang="el-G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itchFamily="49" charset="0"/>
            </a:endParaRPr>
          </a:p>
        </p:txBody>
      </p:sp>
      <p:sp>
        <p:nvSpPr>
          <p:cNvPr id="4" name="3 - TextBox"/>
          <p:cNvSpPr txBox="1"/>
          <p:nvPr/>
        </p:nvSpPr>
        <p:spPr>
          <a:xfrm>
            <a:off x="6156176" y="2708920"/>
            <a:ext cx="2448272" cy="3693319"/>
          </a:xfrm>
          <a:prstGeom prst="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dirty="0" smtClean="0"/>
              <a:t>Με το τέλος του Α΄ Παγκοσμίου Πολέμου, η Ελλάδα παίρνει τη Θράκη, τα νησιά Ίμβρος και Τένεδο ς και τη διοίκηση της περιοχής της Σμύρνης. Η Ανατολική Θράκη, η περιοχή της Σμύρνης, η Ίμβρος και η Τένεδος, θα χαθούν μετά τη Μικρασιατική καταστροφή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 cstate="print"/>
          <a:srcRect l="11895" t="16360" r="44937" b="13751"/>
          <a:stretch>
            <a:fillRect/>
          </a:stretch>
        </p:blipFill>
        <p:spPr bwMode="auto">
          <a:xfrm>
            <a:off x="-1" y="69551"/>
            <a:ext cx="7457733" cy="6788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- TextBox"/>
          <p:cNvSpPr txBox="1"/>
          <p:nvPr/>
        </p:nvSpPr>
        <p:spPr>
          <a:xfrm>
            <a:off x="6228184" y="476672"/>
            <a:ext cx="2160240" cy="129266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1947</a:t>
            </a:r>
          </a:p>
          <a:p>
            <a:pPr algn="ctr"/>
            <a:endParaRPr lang="el-G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itchFamily="49" charset="0"/>
            </a:endParaRPr>
          </a:p>
        </p:txBody>
      </p:sp>
      <p:sp>
        <p:nvSpPr>
          <p:cNvPr id="4" name="3 - TextBox"/>
          <p:cNvSpPr txBox="1"/>
          <p:nvPr/>
        </p:nvSpPr>
        <p:spPr>
          <a:xfrm>
            <a:off x="6156176" y="3356992"/>
            <a:ext cx="2448272" cy="2031325"/>
          </a:xfrm>
          <a:prstGeom prst="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dirty="0" smtClean="0"/>
              <a:t>Τα Δωδεκάνησα, που μέχρι τότε  ήταν υπό ιταλική κατοχή, ενσωματώνον</a:t>
            </a:r>
            <a:r>
              <a:rPr lang="el-GR" dirty="0"/>
              <a:t>τ</a:t>
            </a:r>
            <a:r>
              <a:rPr lang="el-GR" dirty="0" smtClean="0"/>
              <a:t>αι στην Ελλάδα,  που αποκτά τα σημερινά της σύνορα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8" name="Picture 6" descr="BEWARE OF IRISHMEN BEARING GIFTS - Fair Society"/>
          <p:cNvPicPr>
            <a:picLocks noChangeAspect="1" noChangeArrowheads="1"/>
          </p:cNvPicPr>
          <p:nvPr/>
        </p:nvPicPr>
        <p:blipFill>
          <a:blip r:embed="rId2" cstate="print"/>
          <a:srcRect r="2499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323528" y="3284984"/>
            <a:ext cx="8229600" cy="1828800"/>
          </a:xfrm>
        </p:spPr>
        <p:txBody>
          <a:bodyPr>
            <a:normAutofit/>
          </a:bodyPr>
          <a:lstStyle/>
          <a:p>
            <a:r>
              <a:rPr lang="en-US" sz="8800" dirty="0" smtClean="0">
                <a:latin typeface="Copperplate Gothic Bold" pitchFamily="34" charset="0"/>
              </a:rPr>
              <a:t>1821-2021</a:t>
            </a:r>
            <a:endParaRPr lang="el-GR" sz="8800" dirty="0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475656" y="5105400"/>
            <a:ext cx="6400800" cy="1752600"/>
          </a:xfrm>
        </p:spPr>
        <p:txBody>
          <a:bodyPr/>
          <a:lstStyle/>
          <a:p>
            <a:r>
              <a:rPr lang="el-GR" dirty="0" err="1" smtClean="0"/>
              <a:t>Βαλλιάνειο</a:t>
            </a:r>
            <a:r>
              <a:rPr lang="el-GR" dirty="0" smtClean="0"/>
              <a:t> Γενικό Λύκειο </a:t>
            </a:r>
            <a:r>
              <a:rPr lang="el-GR" dirty="0" err="1" smtClean="0"/>
              <a:t>Κεραμειών</a:t>
            </a:r>
            <a:endParaRPr lang="el-GR" dirty="0"/>
          </a:p>
        </p:txBody>
      </p:sp>
      <p:sp>
        <p:nvSpPr>
          <p:cNvPr id="5" name="4 - TextBox"/>
          <p:cNvSpPr txBox="1"/>
          <p:nvPr/>
        </p:nvSpPr>
        <p:spPr>
          <a:xfrm>
            <a:off x="3851920" y="6381328"/>
            <a:ext cx="468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14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Επιμέλεια: Ηλίας </a:t>
            </a:r>
            <a:r>
              <a:rPr lang="el-GR" sz="14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Τουμασάτος</a:t>
            </a:r>
            <a:r>
              <a:rPr lang="el-GR" sz="14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, Δρ Ιστορίας, καθ. </a:t>
            </a:r>
            <a:r>
              <a:rPr lang="el-GR" sz="14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Κοιν</a:t>
            </a:r>
            <a:r>
              <a:rPr lang="el-GR" sz="14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. Επιστημών ΓΕΛ </a:t>
            </a:r>
            <a:r>
              <a:rPr lang="el-GR" sz="14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Κεραμειών</a:t>
            </a:r>
            <a:endParaRPr lang="el-GR" sz="1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File:Europe 1815 map en.png - Wikimedia Common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-226106" y="356027"/>
            <a:ext cx="9370106" cy="6169318"/>
          </a:xfrm>
          <a:prstGeom prst="rect">
            <a:avLst/>
          </a:prstGeom>
          <a:noFill/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339752" y="274639"/>
            <a:ext cx="4536504" cy="114300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 smtClean="0"/>
              <a:t>Η Ευρώπη το 1815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AutoShape 2" descr="File:Bourbon restoration flag v2.png - Wikipedia"/>
          <p:cNvSpPr>
            <a:spLocks noChangeAspect="1" noChangeArrowheads="1"/>
          </p:cNvSpPr>
          <p:nvPr/>
        </p:nvSpPr>
        <p:spPr bwMode="auto">
          <a:xfrm>
            <a:off x="155575" y="-1004888"/>
            <a:ext cx="3143250" cy="2103438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48132" name="AutoShape 4" descr="File:Bourbon restoration flag v2.png - Wikipedia"/>
          <p:cNvSpPr>
            <a:spLocks noChangeAspect="1" noChangeArrowheads="1"/>
          </p:cNvSpPr>
          <p:nvPr/>
        </p:nvSpPr>
        <p:spPr bwMode="auto">
          <a:xfrm>
            <a:off x="155575" y="-1004888"/>
            <a:ext cx="3143250" cy="2103438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94210" name="Picture 2" descr="Flag of the Habsburg Monarchy.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902608" y="365124"/>
            <a:ext cx="9693275" cy="6492876"/>
          </a:xfrm>
          <a:prstGeom prst="rect">
            <a:avLst/>
          </a:prstGeom>
          <a:noFill/>
        </p:spPr>
      </p:pic>
      <p:sp>
        <p:nvSpPr>
          <p:cNvPr id="11" name="1 - Τίτλος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/>
          <a:p>
            <a:r>
              <a:rPr lang="el-GR" dirty="0" smtClean="0"/>
              <a:t>Οι  ισχυροί της Ευρώπης</a:t>
            </a:r>
            <a:endParaRPr lang="el-GR" dirty="0"/>
          </a:p>
        </p:txBody>
      </p:sp>
      <p:graphicFrame>
        <p:nvGraphicFramePr>
          <p:cNvPr id="12" name="11 - Διάγραμμα"/>
          <p:cNvGraphicFramePr/>
          <p:nvPr/>
        </p:nvGraphicFramePr>
        <p:xfrm>
          <a:off x="539552" y="1397000"/>
          <a:ext cx="799288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40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8313" y="4869160"/>
            <a:ext cx="8675687" cy="1341437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r">
              <a:lnSpc>
                <a:spcPct val="90000"/>
              </a:lnSpc>
              <a:buFont typeface="Wingdings" pitchFamily="2" charset="2"/>
              <a:buNone/>
            </a:pPr>
            <a:r>
              <a:rPr lang="el-GR" sz="2000" dirty="0" smtClean="0">
                <a:solidFill>
                  <a:schemeClr val="folHlink"/>
                </a:solidFill>
                <a:latin typeface="Georgia" pitchFamily="18" charset="0"/>
              </a:rPr>
              <a:t>Οι δυνάμεις, παρά τον ανταγωνισμό μεταξύ τους, συμφωνούν στο Συνέδριο της Βιέννης ότι πρέπει πάση θυσία να διατηρηθούν οι μοναρχίες της Ευρώπης. Φαινόμενα όπως η Γαλλική Επανάσταση δεν πρέπει να επαναληφθούν.</a:t>
            </a:r>
            <a:endParaRPr lang="el-GR" sz="2000" dirty="0">
              <a:solidFill>
                <a:schemeClr val="folHlink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Αποκορύφωμα">
  <a:themeElements>
    <a:clrScheme name="Λειτουργική μονάδα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Λειτουργική μονάδα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Αποκορύφωμα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2879</TotalTime>
  <Words>2366</Words>
  <Application>Microsoft Office PowerPoint</Application>
  <PresentationFormat>Προβολή στην οθόνη (4:3)</PresentationFormat>
  <Paragraphs>344</Paragraphs>
  <Slides>78</Slides>
  <Notes>1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78</vt:i4>
      </vt:variant>
    </vt:vector>
  </HeadingPairs>
  <TitlesOfParts>
    <vt:vector size="79" baseType="lpstr">
      <vt:lpstr>Αποκορύφωμα</vt:lpstr>
      <vt:lpstr>1821-2021</vt:lpstr>
      <vt:lpstr>Λίγο πριν την ελληνική Επανάσταση…</vt:lpstr>
      <vt:lpstr>Λίγο πριν την Ελληνική Επανάσταση</vt:lpstr>
      <vt:lpstr>Οι Διαφωτιστές</vt:lpstr>
      <vt:lpstr>Λίγο πριν την Ελληνική Επανάσταση</vt:lpstr>
      <vt:lpstr>Η επανάσταση των Σέρβων</vt:lpstr>
      <vt:lpstr>Η ήττα του Ναπολέοντα</vt:lpstr>
      <vt:lpstr>Η Ευρώπη το 1815</vt:lpstr>
      <vt:lpstr>Οι  ισχυροί της Ευρώπης</vt:lpstr>
      <vt:lpstr>Το Συνέδριο της Βιέννης</vt:lpstr>
      <vt:lpstr>Οι δυνάμεις – Ηνωμένο Βασίλειο</vt:lpstr>
      <vt:lpstr>Οι δυνάμεις – Βασίλειο της Γαλλίας</vt:lpstr>
      <vt:lpstr>Οι δυνάμεις - Αυστρία</vt:lpstr>
      <vt:lpstr>Οι δυνάμεις  - Ρωσική Αυτοκρατορία</vt:lpstr>
      <vt:lpstr>Η Οθωμανική Αυτοκρατορία</vt:lpstr>
      <vt:lpstr>Διάλεκτοι που ομιλούνταν στην Οθωμανική Αυτοκρατορία</vt:lpstr>
      <vt:lpstr>Ο Σουλτάνος</vt:lpstr>
      <vt:lpstr>Οι Φιλέλληνες</vt:lpstr>
      <vt:lpstr>Οι Έλληνες</vt:lpstr>
      <vt:lpstr>Οι Έλληνες στις αρχές του 19ουαιώνα</vt:lpstr>
      <vt:lpstr>Φιλική Εταιρεία</vt:lpstr>
      <vt:lpstr>Ιωάννης Καποδίστριας</vt:lpstr>
      <vt:lpstr>Τα υπάρχοντα ελληνικά κράτη</vt:lpstr>
      <vt:lpstr>Τα υπάρχοντα ελληνικά κράτη</vt:lpstr>
      <vt:lpstr>Ημι-αυτόνομες περιοχές στην τουρκοκρατούμενη Ελλάδα</vt:lpstr>
      <vt:lpstr>Αυτονομία της Μάνης (1776-1821)</vt:lpstr>
      <vt:lpstr>Ελληνικές κοινότητες στην Τουρκοκρατία</vt:lpstr>
      <vt:lpstr>Οι πρόκριτοι</vt:lpstr>
      <vt:lpstr>Έμποροι και συντεχνίες</vt:lpstr>
      <vt:lpstr>Εκκλησία</vt:lpstr>
      <vt:lpstr>Οπλαρχηγοί και ναυτικοί</vt:lpstr>
      <vt:lpstr>Φαναριώτες</vt:lpstr>
      <vt:lpstr>Παραδουνάβιες Ηγεμονίες</vt:lpstr>
      <vt:lpstr>Διαφάνεια 34</vt:lpstr>
      <vt:lpstr>Το ξέσπασμα της Επανάστασης στην Ελλάδα</vt:lpstr>
      <vt:lpstr>Διαφάνεια 36</vt:lpstr>
      <vt:lpstr>Διαφάνεια 37</vt:lpstr>
      <vt:lpstr>Διαφάνεια 38</vt:lpstr>
      <vt:lpstr>Διαφάνεια 39</vt:lpstr>
      <vt:lpstr>Διαφάνεια 40</vt:lpstr>
      <vt:lpstr>Διαφάνεια 41</vt:lpstr>
      <vt:lpstr>Διαφάνεια 42</vt:lpstr>
      <vt:lpstr>Διαφάνεια 43</vt:lpstr>
      <vt:lpstr>Διαφάνεια 44</vt:lpstr>
      <vt:lpstr>Διαφάνεια 45</vt:lpstr>
      <vt:lpstr>Διαφάνεια 46</vt:lpstr>
      <vt:lpstr>Διαφάνεια 47</vt:lpstr>
      <vt:lpstr>Διαφάνεια 48</vt:lpstr>
      <vt:lpstr>Διαφάνεια 49</vt:lpstr>
      <vt:lpstr>Διαφάνεια 50</vt:lpstr>
      <vt:lpstr>Διαφάνεια 51</vt:lpstr>
      <vt:lpstr>Διαφάνεια 52</vt:lpstr>
      <vt:lpstr>Διαφάνεια 53</vt:lpstr>
      <vt:lpstr>Διαφάνεια 54</vt:lpstr>
      <vt:lpstr>Διαφάνεια 55</vt:lpstr>
      <vt:lpstr>Ο Ιμπραήμ Πασάς</vt:lpstr>
      <vt:lpstr>Διαφάνεια 57</vt:lpstr>
      <vt:lpstr>Διαφάνεια 58</vt:lpstr>
      <vt:lpstr>Διαφάνεια 59</vt:lpstr>
      <vt:lpstr>Διαφάνεια 60</vt:lpstr>
      <vt:lpstr>Διαφάνεια 61</vt:lpstr>
      <vt:lpstr>Διαφάνεια 62</vt:lpstr>
      <vt:lpstr>Διαφάνεια 63</vt:lpstr>
      <vt:lpstr>Διαφάνεια 64</vt:lpstr>
      <vt:lpstr>Ρωσοτουρκικός πόλεμος</vt:lpstr>
      <vt:lpstr>Τι διεκδίκησε ο Καποδίστριας</vt:lpstr>
      <vt:lpstr>Διαφάνεια 67</vt:lpstr>
      <vt:lpstr>ΕΛΛΗΝΙΚΗ ΠΟΛΙΤΕΙΑ</vt:lpstr>
      <vt:lpstr>Διαφάνεια 69</vt:lpstr>
      <vt:lpstr>Διαφάνεια 70</vt:lpstr>
      <vt:lpstr>Διαφάνεια 71</vt:lpstr>
      <vt:lpstr>Διαφάνεια 72</vt:lpstr>
      <vt:lpstr>Διαφάνεια 73</vt:lpstr>
      <vt:lpstr>Διαφάνεια 74</vt:lpstr>
      <vt:lpstr>Διαφάνεια 75</vt:lpstr>
      <vt:lpstr>Διαφάνεια 76</vt:lpstr>
      <vt:lpstr>Διαφάνεια 77</vt:lpstr>
      <vt:lpstr>1821-2021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1821-2021</dc:title>
  <dc:creator>user</dc:creator>
  <cp:lastModifiedBy>user</cp:lastModifiedBy>
  <cp:revision>17</cp:revision>
  <dcterms:created xsi:type="dcterms:W3CDTF">2021-03-19T16:01:02Z</dcterms:created>
  <dcterms:modified xsi:type="dcterms:W3CDTF">2021-03-21T16:00:22Z</dcterms:modified>
</cp:coreProperties>
</file>