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18" autoAdjust="0"/>
  </p:normalViewPr>
  <p:slideViewPr>
    <p:cSldViewPr snapToGrid="0">
      <p:cViewPr varScale="1">
        <p:scale>
          <a:sx n="66" d="100"/>
          <a:sy n="66" d="100"/>
        </p:scale>
        <p:origin x="13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961038-E69E-4522-97BB-EB99858856DE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26FDC-224F-40D9-BC14-B335420DDF09}" type="datetime1">
              <a:rPr lang="el-GR" smtClean="0"/>
              <a:t>4/6/2026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7126FDC-224F-40D9-BC14-B335420DDF09}" type="datetime1">
              <a:rPr lang="el-GR" smtClean="0"/>
              <a:t>4/6/2026</a:t>
            </a:fld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Γιατί σχεδιάζουμε με </a:t>
            </a:r>
            <a:r>
              <a:rPr lang="el-GR" sz="1200" dirty="0" err="1"/>
              <a:t>Layers</a:t>
            </a:r>
            <a:r>
              <a:rPr lang="el-GR" sz="1200" dirty="0"/>
              <a:t>; Τα </a:t>
            </a:r>
            <a:r>
              <a:rPr lang="el-GR" sz="1200" dirty="0" err="1"/>
              <a:t>Layers</a:t>
            </a:r>
            <a:r>
              <a:rPr lang="el-GR" sz="1200" dirty="0"/>
              <a:t> λειτουργούν σαν διάφανες μεμβράνες (ρυζόχαρτα) τοποθετημένες η μία πάνω στην άλλη. Κάθε μεμβράνη περιέχει μια συγκεκριμένη κατηγορία σχεδιαστικών στοιχείων (π.χ. τοίχοι, διαστάσεις, έπιπλα).</a:t>
            </a:r>
            <a:endParaRPr lang="el-GR" dirty="0"/>
          </a:p>
          <a:p>
            <a:endParaRPr lang="el-GR" dirty="0"/>
          </a:p>
          <a:p>
            <a:r>
              <a:rPr lang="el-GR" dirty="0"/>
              <a:t>Η σωστή οργάνωση σε επίπεδα μας επιτρέπει να ελέγχουμε την εμφάνιση του σχεδίου μας γρήγορα και αποτελεσματικά.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7126FDC-224F-40D9-BC14-B335420DDF09}" type="datetime1">
              <a:rPr lang="el-GR" smtClean="0"/>
              <a:t>4/6/2026</a:t>
            </a:fld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63439-1CC6-4094-85D0-A1C74227DFA2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170DA-EBCE-4415-B782-844B757DAABC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A9FC3-E810-4E41-B008-8F840F53EEA3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45FF9-7D03-49CA-B48F-5C3E6E4538BB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5135B-71ED-4DAD-A0D4-F956DC504FD7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A4A3C6-2769-4B8E-B4CD-8638D980537F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AFD62-81D8-460C-9A40-4B19744AFB4A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9DDFC-3711-4385-89BD-93ACC588C7FA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C2DE-AD7D-4301-AF66-F299BAC0F051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" dirty="0"/>
              <a:t>Κάντε κλικ για να</a:t>
            </a:r>
            <a:r>
              <a:rPr lang="en-US" dirty="0"/>
              <a:t> </a:t>
            </a:r>
            <a:r>
              <a:rPr lang="el" dirty="0"/>
              <a:t>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934E474-51DB-4149-80D1-F3A9A7563EB9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5900B07-A939-46A1-95E3-F4BF6E48AFB2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6D902E8-EFEB-49E0-A81E-5B9E8C2EA99F}" type="datetime1">
              <a:rPr lang="el-GR" smtClean="0"/>
              <a:t>4/6/2026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Ορθογώνιο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Autofit/>
          </a:bodyPr>
          <a:lstStyle/>
          <a:p>
            <a:pPr rtl="0"/>
            <a:r>
              <a:rPr lang="el-GR" sz="2800" b="1" dirty="0"/>
              <a:t>Οργάνωση και Διαχείριση Επιπέδων (</a:t>
            </a:r>
            <a:r>
              <a:rPr lang="el-GR" sz="2800" b="1" dirty="0" err="1"/>
              <a:t>Layers</a:t>
            </a:r>
            <a:r>
              <a:rPr lang="el-GR" sz="2800" b="1" dirty="0"/>
              <a:t>) στο CAD</a:t>
            </a:r>
            <a:br>
              <a:rPr lang="el-GR" sz="2400" dirty="0"/>
            </a:br>
            <a:endParaRPr lang="el" sz="2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562723" cy="1994277"/>
          </a:xfrm>
        </p:spPr>
        <p:txBody>
          <a:bodyPr rtlCol="0">
            <a:normAutofit/>
          </a:bodyPr>
          <a:lstStyle/>
          <a:p>
            <a:br>
              <a:rPr lang="el-GR" sz="2000" dirty="0"/>
            </a:br>
            <a:r>
              <a:rPr lang="el-GR" sz="2000" dirty="0"/>
              <a:t>Μάθημα: Σχέδιο με Ηλεκτρονικό Υπολογιστή (Β' ΕΠΑ.Λ.)</a:t>
            </a:r>
            <a:endParaRPr lang="en-US" sz="2000" dirty="0"/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ΚΕΦΑΛΑΙΟ 8: «Διαφανή φύλλα» σχεδίασης</a:t>
            </a:r>
            <a:endParaRPr lang="e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Εικόνα 4" descr="Μια εικόνα που περιέχει κτίριο, κάθισμα, παγκάκι, πλευρά&#10;&#10;Αυτόματη δημιουργία περιγραφής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l" sz="4800" i="1">
                <a:solidFill>
                  <a:srgbClr val="FFFFFF"/>
                </a:solidFill>
              </a:rPr>
              <a:t>Το καλύτερο απόσπασμα που αντανακλά την προσέγγισή σας... </a:t>
            </a:r>
            <a:r>
              <a:rPr lang="el" sz="4800" i="1" dirty="0">
                <a:solidFill>
                  <a:srgbClr val="FFFFFF"/>
                </a:solidFill>
              </a:rPr>
              <a:t>"Ένα μικρό βήμα για τον άνθρωπο, ένα μεγάλο για την ανθρωπότητα".</a:t>
            </a:r>
          </a:p>
        </p:txBody>
      </p:sp>
      <p:sp>
        <p:nvSpPr>
          <p:cNvPr id="49" name="Ορθογώνιο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el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E13B1D-683B-49A2-31C8-A6361DAD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3" y="1898249"/>
            <a:ext cx="3941114" cy="2509968"/>
          </a:xfrm>
        </p:spPr>
        <p:txBody>
          <a:bodyPr/>
          <a:lstStyle/>
          <a:p>
            <a:r>
              <a:rPr lang="el-GR" sz="4800" dirty="0"/>
              <a:t>Γιατί σχεδιάζουμε με </a:t>
            </a:r>
            <a:r>
              <a:rPr lang="el-GR" sz="4800" dirty="0" err="1"/>
              <a:t>Layers</a:t>
            </a:r>
            <a:r>
              <a:rPr lang="el-GR" sz="4800" dirty="0"/>
              <a:t>; </a:t>
            </a:r>
            <a:endParaRPr lang="el-GR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43678934-F4CC-F93B-DBA8-18929E6E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l-GR" dirty="0"/>
              <a:t>1. Ταχύτητα και Ευκολία στις Τροποποιήσεις</a:t>
            </a:r>
          </a:p>
          <a:p>
            <a:pPr>
              <a:lnSpc>
                <a:spcPct val="250000"/>
              </a:lnSpc>
            </a:pPr>
            <a:r>
              <a:rPr lang="el-GR" dirty="0"/>
              <a:t>2. Έλεγχος Ορατότητας και Καθαρότητα Σχεδίου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l-GR" dirty="0"/>
              <a:t>3. Ευελιξία στην Εκτύπωση (</a:t>
            </a:r>
            <a:r>
              <a:rPr lang="el-GR" dirty="0" err="1"/>
              <a:t>Plotting</a:t>
            </a:r>
            <a:r>
              <a:rPr lang="el-GR" dirty="0"/>
              <a:t>)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l-GR" dirty="0"/>
              <a:t>4. Προστασία Δεδομένων από Λάθη (Κλείδωμα)</a:t>
            </a:r>
          </a:p>
        </p:txBody>
      </p:sp>
    </p:spTree>
    <p:extLst>
      <p:ext uri="{BB962C8B-B14F-4D97-AF65-F5344CB8AC3E}">
        <p14:creationId xmlns:p14="http://schemas.microsoft.com/office/powerpoint/2010/main" val="13541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73AAD5E4-BAB3-FF3B-ED83-23D6D137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Βασικές Ιδιότητες ανά </a:t>
            </a:r>
            <a:r>
              <a:rPr lang="el-GR" b="1" dirty="0" err="1"/>
              <a:t>Layer</a:t>
            </a:r>
            <a:r>
              <a:rPr lang="el-GR" b="1" dirty="0"/>
              <a:t>:</a:t>
            </a:r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EBFD0F6C-AC08-1829-6D8F-4A743E51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On / </a:t>
            </a:r>
            <a:r>
              <a:rPr lang="el-GR" b="1" dirty="0" err="1"/>
              <a:t>Off</a:t>
            </a:r>
            <a:r>
              <a:rPr lang="el-GR" b="1" dirty="0"/>
              <a:t> (Ορατότητα):</a:t>
            </a:r>
            <a:r>
              <a:rPr lang="el-GR" dirty="0"/>
              <a:t> Εμφάνιση ή απόκρυψη στοιχείων.</a:t>
            </a:r>
          </a:p>
          <a:p>
            <a:r>
              <a:rPr lang="el-GR" b="1" dirty="0" err="1"/>
              <a:t>Freeze</a:t>
            </a:r>
            <a:r>
              <a:rPr lang="el-GR" b="1" dirty="0"/>
              <a:t> / </a:t>
            </a:r>
            <a:r>
              <a:rPr lang="el-GR" b="1" dirty="0" err="1"/>
              <a:t>Thaw</a:t>
            </a:r>
            <a:r>
              <a:rPr lang="el-GR" b="1" dirty="0"/>
              <a:t> (Πάγωμα):</a:t>
            </a:r>
            <a:r>
              <a:rPr lang="el-GR" dirty="0"/>
              <a:t> Πλήρης απενεργοποίηση για εξοικονόμηση μνήμης.</a:t>
            </a:r>
          </a:p>
          <a:p>
            <a:r>
              <a:rPr lang="el-GR" b="1" dirty="0" err="1"/>
              <a:t>Lock</a:t>
            </a:r>
            <a:r>
              <a:rPr lang="el-GR" b="1" dirty="0"/>
              <a:t> / </a:t>
            </a:r>
            <a:r>
              <a:rPr lang="el-GR" b="1" dirty="0" err="1"/>
              <a:t>Unlock</a:t>
            </a:r>
            <a:r>
              <a:rPr lang="el-GR" b="1" dirty="0"/>
              <a:t> (Κλείδωμα):</a:t>
            </a:r>
            <a:r>
              <a:rPr lang="el-GR" dirty="0"/>
              <a:t> Προστασία στοιχείων από κατά λάθος διαγραφή ή τροποποίηση.</a:t>
            </a:r>
          </a:p>
          <a:p>
            <a:r>
              <a:rPr lang="el-GR" b="1" dirty="0"/>
              <a:t>Χρώμα &amp; Τύπος Γραμμής:</a:t>
            </a:r>
            <a:r>
              <a:rPr lang="el-GR" dirty="0"/>
              <a:t> Καθορισμός πάχους και μορφής (π.χ. διακεκομμένη για άξονες).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77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F4CED-2874-A320-44DD-FFB75F9A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 b="1" dirty="0">
                <a:solidFill>
                  <a:schemeClr val="tx1"/>
                </a:solidFill>
                <a:latin typeface="Google Sans Text"/>
              </a:rPr>
              <a:t>Παράδειγμα Εφαρμογής</a:t>
            </a:r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958D42-8404-9C01-60B7-30B9EF94EB2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97280" y="1986754"/>
            <a:ext cx="530352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Δομή επιπέδων σε μια τυπική Αρχιτεκτονική Κάτοψη:</a:t>
            </a:r>
            <a:endParaRPr kumimoji="0" lang="en-US" altLang="el-GR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Λίστα Επιπέδων στο Σχέδιο: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01_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TOIXOI :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Συνεχής γραμμή (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Continuous), 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Χρώμα: Άσπρο/Μαύρο (Πάχος: 0.50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02_ANOIGMATA :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Πόρτες / Παράθυρα, Χρώμα: Μπλε (Πάχος: 0.20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03_DIASTASEIS :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Γραμμές μέτρησης, Χρώμα: Κόκκινο (Πάχος: 0.13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04_AXONES :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Αξονικές γραμμές, Τύπος: 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Center (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Διακεκομμένη), Χρώμα: Κίτρινο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E273A4B-3F13-95E4-DC74-25D8E1FBD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629000"/>
            <a:ext cx="4638675" cy="2731887"/>
          </a:xfrm>
        </p:spPr>
      </p:pic>
    </p:spTree>
    <p:extLst>
      <p:ext uri="{BB962C8B-B14F-4D97-AF65-F5344CB8AC3E}">
        <p14:creationId xmlns:p14="http://schemas.microsoft.com/office/powerpoint/2010/main" val="115763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0F1A3D82-D8D4-F6E2-E05B-5D04852D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Ερώτηση Αξιολόγησης</a:t>
            </a: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CE69EDB0-AF46-E998-6234-1B7808476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Ερώτηση:</a:t>
            </a:r>
            <a:r>
              <a:rPr lang="el-GR" dirty="0"/>
              <a:t> Θέλετε να εκτυπώσετε μια κάτοψη κτιρίου χωρίς να φαίνονται οι γραμμές των διαστάσεων, αλλά χωρίς να τις διαγράψετε από το αρχείο σας. Ποια ενέργεια πρέπει να κάνετε στο </a:t>
            </a:r>
            <a:r>
              <a:rPr lang="el-GR" dirty="0" err="1"/>
              <a:t>Layer</a:t>
            </a:r>
            <a:r>
              <a:rPr lang="el-GR" dirty="0"/>
              <a:t> των διαστάσεων (03_DIASTASEIS);</a:t>
            </a:r>
          </a:p>
          <a:p>
            <a:pPr lvl="1"/>
            <a:r>
              <a:rPr lang="el-GR" b="1" dirty="0"/>
              <a:t>Α)</a:t>
            </a:r>
            <a:r>
              <a:rPr lang="el-GR" dirty="0"/>
              <a:t> Να κάνετε </a:t>
            </a:r>
            <a:r>
              <a:rPr lang="el-GR" dirty="0" err="1"/>
              <a:t>Lock</a:t>
            </a:r>
            <a:r>
              <a:rPr lang="el-GR" dirty="0"/>
              <a:t> (Κλείδωμα) το </a:t>
            </a:r>
            <a:r>
              <a:rPr lang="el-GR" dirty="0" err="1"/>
              <a:t>Layer</a:t>
            </a:r>
            <a:r>
              <a:rPr lang="el-GR" dirty="0"/>
              <a:t>.</a:t>
            </a:r>
          </a:p>
          <a:p>
            <a:pPr lvl="1"/>
            <a:r>
              <a:rPr lang="el-GR" b="1" dirty="0"/>
              <a:t>Β)</a:t>
            </a:r>
            <a:r>
              <a:rPr lang="el-GR" dirty="0"/>
              <a:t> Να κάνετε </a:t>
            </a:r>
            <a:r>
              <a:rPr lang="el-GR" dirty="0" err="1"/>
              <a:t>Off</a:t>
            </a:r>
            <a:r>
              <a:rPr lang="el-GR" dirty="0"/>
              <a:t> (Απενεργοποίηση ορατότητας) ή </a:t>
            </a:r>
            <a:r>
              <a:rPr lang="el-GR" dirty="0" err="1"/>
              <a:t>Freeze</a:t>
            </a:r>
            <a:r>
              <a:rPr lang="el-GR" dirty="0"/>
              <a:t> (Πάγωμα) το </a:t>
            </a:r>
            <a:r>
              <a:rPr lang="el-GR" dirty="0" err="1"/>
              <a:t>Layer</a:t>
            </a:r>
            <a:r>
              <a:rPr lang="el-GR" dirty="0"/>
              <a:t>.</a:t>
            </a:r>
          </a:p>
          <a:p>
            <a:pPr lvl="1"/>
            <a:r>
              <a:rPr lang="el-GR" b="1" dirty="0"/>
              <a:t>Γ)</a:t>
            </a:r>
            <a:r>
              <a:rPr lang="el-GR" dirty="0"/>
              <a:t> Να αλλάξετε το χρώμα του </a:t>
            </a:r>
            <a:r>
              <a:rPr lang="el-GR" dirty="0" err="1"/>
              <a:t>Layer</a:t>
            </a:r>
            <a:r>
              <a:rPr lang="el-GR" dirty="0"/>
              <a:t> σε μαύρο.</a:t>
            </a:r>
          </a:p>
          <a:p>
            <a:endParaRPr lang="el-GR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2192D18-5E80-58F9-2B2B-3D40C961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4A3C6-2769-4B8E-B4CD-8638D980537F}" type="datetime1">
              <a:rPr lang="el-GR" smtClean="0"/>
              <a:t>4/6/2026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3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557C8A4A-926B-52F8-D6B1-650E97E4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400" b="1" dirty="0"/>
              <a:t>Ανακεφαλαίωση &amp; Συμπεράσματα</a:t>
            </a:r>
            <a:br>
              <a:rPr lang="el-GR" sz="4400" b="1" dirty="0"/>
            </a:br>
            <a:br>
              <a:rPr lang="el-GR" sz="4400" dirty="0"/>
            </a:br>
            <a:br>
              <a:rPr lang="el-GR" sz="4400" dirty="0"/>
            </a:br>
            <a:endParaRPr lang="el-GR" sz="4400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B78C56EE-C073-8C2F-19D3-6B25515E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45389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Τα </a:t>
            </a:r>
            <a:r>
              <a:rPr lang="el-GR" dirty="0" err="1"/>
              <a:t>Layers</a:t>
            </a:r>
            <a:r>
              <a:rPr lang="el-GR" dirty="0"/>
              <a:t> εξασφαλίζουν καθαρότητα, ταχύτητα στη σχεδίαση και ευκολία στις τροποποιήσεις.</a:t>
            </a:r>
            <a:br>
              <a:rPr lang="el-GR" dirty="0"/>
            </a:br>
            <a:r>
              <a:rPr lang="el-GR" dirty="0"/>
              <a:t>Ένας σωστός σχεδιαστής δημιουργεί πάντα τα </a:t>
            </a:r>
            <a:r>
              <a:rPr lang="el-GR" dirty="0" err="1"/>
              <a:t>Layers</a:t>
            </a:r>
            <a:r>
              <a:rPr lang="el-GR" dirty="0"/>
              <a:t> </a:t>
            </a:r>
            <a:r>
              <a:rPr lang="el-GR" i="1" dirty="0"/>
              <a:t>πριν</a:t>
            </a:r>
            <a:r>
              <a:rPr lang="el-GR" dirty="0"/>
              <a:t> ξεκινήσει τη σχεδίαση.</a:t>
            </a:r>
          </a:p>
        </p:txBody>
      </p:sp>
    </p:spTree>
    <p:extLst>
      <p:ext uri="{BB962C8B-B14F-4D97-AF65-F5344CB8AC3E}">
        <p14:creationId xmlns:p14="http://schemas.microsoft.com/office/powerpoint/2010/main" val="197067978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0_TF56160789" id="{2C099BE8-CEDF-4507-9036-50B9C15B058F}" vid="{21C4C0AB-7B92-4CCE-8B51-2A204DA6E0E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{D4C464D0-5847-4F22-A602-B61C184EA012}TFf0a5ceae-4542-492d-822e-d65a94fb0e1eb4be7388_win32-03b9ab0c3db3</Template>
  <TotalTime>18</TotalTime>
  <Words>415</Words>
  <Application>Microsoft Office PowerPoint</Application>
  <PresentationFormat>Ευρεία οθόνη</PresentationFormat>
  <Paragraphs>38</Paragraphs>
  <Slides>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Google Sans Text</vt:lpstr>
      <vt:lpstr>1_RetrospectVTI</vt:lpstr>
      <vt:lpstr>Οργάνωση και Διαχείριση Επιπέδων (Layers) στο CAD </vt:lpstr>
      <vt:lpstr>Το καλύτερο απόσπασμα που αντανακλά την προσέγγισή σας... "Ένα μικρό βήμα για τον άνθρωπο, ένα μεγάλο για την ανθρωπότητα".</vt:lpstr>
      <vt:lpstr>Γιατί σχεδιάζουμε με Layers; </vt:lpstr>
      <vt:lpstr>Βασικές Ιδιότητες ανά Layer:</vt:lpstr>
      <vt:lpstr>Παράδειγμα Εφαρμογής</vt:lpstr>
      <vt:lpstr>Ερώτηση Αξιολόγησης</vt:lpstr>
      <vt:lpstr>Ανακεφαλαίωση &amp; Συμπεράσματα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2026-06-04T11:33:19Z</dcterms:created>
  <dcterms:modified xsi:type="dcterms:W3CDTF">2026-06-04T11:51:27Z</dcterms:modified>
</cp:coreProperties>
</file>