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9" r:id="rId2"/>
    <p:sldId id="270" r:id="rId3"/>
    <p:sldId id="271" r:id="rId4"/>
    <p:sldId id="272" r:id="rId5"/>
    <p:sldId id="257" r:id="rId6"/>
    <p:sldId id="273" r:id="rId7"/>
    <p:sldId id="274" r:id="rId8"/>
    <p:sldId id="259" r:id="rId9"/>
    <p:sldId id="265" r:id="rId10"/>
    <p:sldId id="262" r:id="rId11"/>
    <p:sldId id="263" r:id="rId12"/>
    <p:sldId id="260" r:id="rId13"/>
    <p:sldId id="268" r:id="rId14"/>
    <p:sldId id="267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F0068C-929B-44D4-8621-B4287D0FC8E3}" type="datetimeFigureOut">
              <a:rPr lang="el-GR" smtClean="0"/>
              <a:pPr/>
              <a:t>18/9/2019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DDD290-18FB-47F8-9290-18AB7A87E25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C547FC-E6E2-4030-AAD7-95B202F60477}" type="slidenum">
              <a:rPr lang="el-GR"/>
              <a:pPr/>
              <a:t>1</a:t>
            </a:fld>
            <a:endParaRPr lang="el-GR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66C630-EEB8-44C0-B159-9964ED155EDE}" type="slidenum">
              <a:rPr lang="el-GR"/>
              <a:pPr/>
              <a:t>2</a:t>
            </a:fld>
            <a:endParaRPr lang="el-GR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2A33F1-D22D-45FF-AF5F-E3B44504BE28}" type="slidenum">
              <a:rPr lang="el-GR"/>
              <a:pPr/>
              <a:t>3</a:t>
            </a:fld>
            <a:endParaRPr lang="el-GR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1F65C4-4048-496C-8056-1C4A29FFBD7A}" type="slidenum">
              <a:rPr lang="el-GR"/>
              <a:pPr/>
              <a:t>4</a:t>
            </a:fld>
            <a:endParaRPr lang="el-GR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312D55-4485-4C6A-86F8-34764E9C0C5D}" type="slidenum">
              <a:rPr lang="el-GR"/>
              <a:pPr/>
              <a:t>6</a:t>
            </a:fld>
            <a:endParaRPr lang="el-GR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7965-6670-47BB-AD13-A4797DCCCE7E}" type="datetimeFigureOut">
              <a:rPr lang="el-GR" smtClean="0"/>
              <a:pPr/>
              <a:t>18/9/2019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8778-642A-4872-B1CE-48D28FED0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7965-6670-47BB-AD13-A4797DCCCE7E}" type="datetimeFigureOut">
              <a:rPr lang="el-GR" smtClean="0"/>
              <a:pPr/>
              <a:t>18/9/2019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8778-642A-4872-B1CE-48D28FED0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7965-6670-47BB-AD13-A4797DCCCE7E}" type="datetimeFigureOut">
              <a:rPr lang="el-GR" smtClean="0"/>
              <a:pPr/>
              <a:t>18/9/2019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8778-642A-4872-B1CE-48D28FED0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7965-6670-47BB-AD13-A4797DCCCE7E}" type="datetimeFigureOut">
              <a:rPr lang="el-GR" smtClean="0"/>
              <a:pPr/>
              <a:t>18/9/2019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8778-642A-4872-B1CE-48D28FED0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7965-6670-47BB-AD13-A4797DCCCE7E}" type="datetimeFigureOut">
              <a:rPr lang="el-GR" smtClean="0"/>
              <a:pPr/>
              <a:t>18/9/2019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8778-642A-4872-B1CE-48D28FED0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7965-6670-47BB-AD13-A4797DCCCE7E}" type="datetimeFigureOut">
              <a:rPr lang="el-GR" smtClean="0"/>
              <a:pPr/>
              <a:t>18/9/2019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8778-642A-4872-B1CE-48D28FED0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7965-6670-47BB-AD13-A4797DCCCE7E}" type="datetimeFigureOut">
              <a:rPr lang="el-GR" smtClean="0"/>
              <a:pPr/>
              <a:t>18/9/2019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8778-642A-4872-B1CE-48D28FED0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7965-6670-47BB-AD13-A4797DCCCE7E}" type="datetimeFigureOut">
              <a:rPr lang="el-GR" smtClean="0"/>
              <a:pPr/>
              <a:t>18/9/2019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8778-642A-4872-B1CE-48D28FED0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7965-6670-47BB-AD13-A4797DCCCE7E}" type="datetimeFigureOut">
              <a:rPr lang="el-GR" smtClean="0"/>
              <a:pPr/>
              <a:t>18/9/2019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8778-642A-4872-B1CE-48D28FED0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7965-6670-47BB-AD13-A4797DCCCE7E}" type="datetimeFigureOut">
              <a:rPr lang="el-GR" smtClean="0"/>
              <a:pPr/>
              <a:t>18/9/2019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8778-642A-4872-B1CE-48D28FED0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17965-6670-47BB-AD13-A4797DCCCE7E}" type="datetimeFigureOut">
              <a:rPr lang="el-GR" smtClean="0"/>
              <a:pPr/>
              <a:t>18/9/2019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18778-642A-4872-B1CE-48D28FED0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17965-6670-47BB-AD13-A4797DCCCE7E}" type="datetimeFigureOut">
              <a:rPr lang="el-GR" smtClean="0"/>
              <a:pPr/>
              <a:t>18/9/2019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18778-642A-4872-B1CE-48D28FED0E3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1124744"/>
            <a:ext cx="7772400" cy="1470025"/>
          </a:xfrm>
        </p:spPr>
        <p:txBody>
          <a:bodyPr/>
          <a:lstStyle/>
          <a:p>
            <a:r>
              <a:rPr lang="el-GR" b="1" u="sng" dirty="0"/>
              <a:t>Τα φυσικά μεγέθη και οι μονάδες τους</a:t>
            </a:r>
          </a:p>
        </p:txBody>
      </p:sp>
      <p:pic>
        <p:nvPicPr>
          <p:cNvPr id="2053" name="Picture 5" descr="Scale--30608"/>
          <p:cNvPicPr>
            <a:picLocks noChangeAspect="1" noChangeArrowheads="1"/>
          </p:cNvPicPr>
          <p:nvPr/>
        </p:nvPicPr>
        <p:blipFill>
          <a:blip r:embed="rId3" cstate="print"/>
          <a:srcRect b="3208"/>
          <a:stretch>
            <a:fillRect/>
          </a:stretch>
        </p:blipFill>
        <p:spPr bwMode="auto">
          <a:xfrm>
            <a:off x="3347864" y="2708920"/>
            <a:ext cx="2098675" cy="325754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tselentis\Επιφάνεια εργασίας\table_1_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476672"/>
            <a:ext cx="6181725" cy="56368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050" name="Picture 2" descr="C:\Documents and Settings\tselentis\Επιφάνεια εργασίας\__1_~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7894320" cy="60074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050" name="Picture 2" descr="C:\Documents and Settings\tselentis\Επιφάνεια εργασίας\1_1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0688"/>
            <a:ext cx="9038590" cy="5546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>
            <a:normAutofit/>
          </a:bodyPr>
          <a:lstStyle/>
          <a:p>
            <a:r>
              <a:rPr lang="el-GR" sz="2400" b="1" dirty="0" smtClean="0"/>
              <a:t>Εφάρμοσε τις γνώσεις σου και γράψε τεκμηριωμένες απαντήσεις στις ερωτήσεις που ακολουθούν</a:t>
            </a:r>
            <a:endParaRPr lang="el-GR" sz="2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</a:t>
            </a:r>
            <a:r>
              <a:rPr lang="en-US" sz="2400" dirty="0" smtClean="0"/>
              <a:t>1</a:t>
            </a:r>
            <a:r>
              <a:rPr lang="el-GR" sz="2400" dirty="0" smtClean="0"/>
              <a:t> (σελ. 18)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>
              <a:buNone/>
            </a:pPr>
            <a:r>
              <a:rPr lang="el-GR" sz="2400" dirty="0" smtClean="0"/>
              <a:t> </a:t>
            </a:r>
            <a:r>
              <a:rPr lang="en-US" sz="2400" dirty="0" smtClean="0"/>
              <a:t>     </a:t>
            </a:r>
            <a:r>
              <a:rPr lang="el-GR" sz="2400" dirty="0" smtClean="0"/>
              <a:t>Πόσο μήκος νομίζεις ότι έχει το χέρι σου; Έλεγξε την απάντησή σου </a:t>
            </a:r>
            <a:r>
              <a:rPr lang="el-GR" sz="2400" dirty="0" err="1" smtClean="0"/>
              <a:t>μετρώντάς</a:t>
            </a:r>
            <a:r>
              <a:rPr lang="el-GR" sz="2400" dirty="0" smtClean="0"/>
              <a:t> το.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  </a:t>
            </a:r>
            <a:r>
              <a:rPr lang="el-GR" sz="2400" dirty="0" smtClean="0"/>
              <a:t> Ποιο νομίζεις ότι έχει μεγαλύτερο μήκος, το άνοιγμα των χεριών σου ή το σώμα σου; Μέτρησέ τα για να ελέγξεις την απάντησή σου.</a:t>
            </a:r>
            <a:endParaRPr lang="el-GR" sz="2400" b="1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>
            <a:normAutofit/>
          </a:bodyPr>
          <a:lstStyle/>
          <a:p>
            <a:r>
              <a:rPr lang="el-GR" sz="2400" b="1" dirty="0" smtClean="0"/>
              <a:t>Εφάρμοσε τις γνώσεις σου και γράψε τεκμηριωμένες απαντήσεις στις ερωτήσεις που ακολουθούν</a:t>
            </a:r>
            <a:endParaRPr lang="el-GR" sz="2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</a:t>
            </a:r>
            <a:r>
              <a:rPr lang="el-GR" sz="2400" dirty="0" smtClean="0"/>
              <a:t>2 (σελ. 18)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>
              <a:buNone/>
            </a:pPr>
            <a:r>
              <a:rPr lang="el-GR" sz="2400" dirty="0" smtClean="0"/>
              <a:t>      Πόσο μήκος νομίζεις ότι έχει η διάμετρος ενός κέρματος δύο ευρώ; Έλεγξε την απάντησή σου μετρώντας τη. Κατόπιν, υπολόγισε το μήκος της περιμέτρου του κέρματος.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b="1"/>
              <a:t>Τι είναι μέγεθος;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/>
              <a:t>       M</a:t>
            </a:r>
            <a:r>
              <a:rPr lang="el-GR" sz="2800" dirty="0" err="1"/>
              <a:t>έγεθος</a:t>
            </a:r>
            <a:r>
              <a:rPr lang="el-GR" sz="2800" dirty="0"/>
              <a:t> είναι κάθε ποσότητα που μπορεί να μετρηθεί</a:t>
            </a:r>
          </a:p>
        </p:txBody>
      </p:sp>
      <p:pic>
        <p:nvPicPr>
          <p:cNvPr id="5125" name="Picture 5" descr="tallmanwifeAP_450x63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263" y="2349500"/>
            <a:ext cx="2349500" cy="3294063"/>
          </a:xfrm>
          <a:prstGeom prst="rect">
            <a:avLst/>
          </a:prstGeom>
          <a:noFill/>
        </p:spPr>
      </p:pic>
      <p:sp>
        <p:nvSpPr>
          <p:cNvPr id="5127" name="AutoShape 7" descr="9k="/>
          <p:cNvSpPr>
            <a:spLocks noChangeAspect="1" noChangeArrowheads="1"/>
          </p:cNvSpPr>
          <p:nvPr/>
        </p:nvSpPr>
        <p:spPr bwMode="auto">
          <a:xfrm>
            <a:off x="3290888" y="2533650"/>
            <a:ext cx="2562225" cy="1790700"/>
          </a:xfrm>
          <a:prstGeom prst="rect">
            <a:avLst/>
          </a:prstGeom>
          <a:noFill/>
        </p:spPr>
        <p:txBody>
          <a:bodyPr/>
          <a:lstStyle/>
          <a:p>
            <a:endParaRPr lang="el-GR"/>
          </a:p>
        </p:txBody>
      </p:sp>
      <p:sp>
        <p:nvSpPr>
          <p:cNvPr id="5129" name="AutoShape 9" descr="9k="/>
          <p:cNvSpPr>
            <a:spLocks noChangeAspect="1" noChangeArrowheads="1"/>
          </p:cNvSpPr>
          <p:nvPr/>
        </p:nvSpPr>
        <p:spPr bwMode="auto">
          <a:xfrm>
            <a:off x="3290888" y="2533650"/>
            <a:ext cx="2562225" cy="1790700"/>
          </a:xfrm>
          <a:prstGeom prst="rect">
            <a:avLst/>
          </a:prstGeom>
          <a:noFill/>
        </p:spPr>
        <p:txBody>
          <a:bodyPr/>
          <a:lstStyle/>
          <a:p>
            <a:endParaRPr lang="el-GR"/>
          </a:p>
        </p:txBody>
      </p:sp>
      <p:pic>
        <p:nvPicPr>
          <p:cNvPr id="5134" name="Picture 14" descr="weight-loss-comic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913" y="2997200"/>
            <a:ext cx="2314575" cy="2924175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b="1"/>
              <a:t>Τι είναι  μέτρηση</a:t>
            </a:r>
            <a:r>
              <a:rPr lang="el-GR"/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/>
              <a:t>    </a:t>
            </a:r>
            <a:r>
              <a:rPr lang="el-GR" sz="2800" dirty="0" smtClean="0"/>
              <a:t>Μέτρηση </a:t>
            </a:r>
            <a:r>
              <a:rPr lang="el-GR" sz="2800" dirty="0"/>
              <a:t>είναι η διαδικασία σύγκρισης ομοειδών μεγεθών</a:t>
            </a:r>
            <a:r>
              <a:rPr lang="el-GR" dirty="0"/>
              <a:t> </a:t>
            </a:r>
          </a:p>
        </p:txBody>
      </p:sp>
      <p:pic>
        <p:nvPicPr>
          <p:cNvPr id="7175" name="Picture 7" descr="measurement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3" y="2708275"/>
            <a:ext cx="3368675" cy="3344863"/>
          </a:xfrm>
          <a:prstGeom prst="rect">
            <a:avLst/>
          </a:prstGeom>
          <a:noFill/>
        </p:spPr>
      </p:pic>
      <p:pic>
        <p:nvPicPr>
          <p:cNvPr id="7177" name="Picture 9" descr="Online-Measurement-Tool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6375" y="3573463"/>
            <a:ext cx="2520950" cy="167957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b="1"/>
              <a:t>Τι είναι φυσικά μεγέθη;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/>
              <a:t>     </a:t>
            </a:r>
            <a:r>
              <a:rPr lang="el-GR" sz="2800" dirty="0" smtClean="0"/>
              <a:t>Φυσικά </a:t>
            </a:r>
            <a:r>
              <a:rPr lang="el-GR" sz="2800" dirty="0"/>
              <a:t>μεγέθη είναι αυτά που χρησιμοποιούνται για την περιγραφή ενός φυσικού φαινομένου</a:t>
            </a:r>
          </a:p>
        </p:txBody>
      </p:sp>
      <p:pic>
        <p:nvPicPr>
          <p:cNvPr id="9221" name="Picture 5" descr="dvt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775" y="3465513"/>
            <a:ext cx="3378200" cy="25336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b="1" dirty="0" smtClean="0"/>
              <a:t>     </a:t>
            </a:r>
          </a:p>
          <a:p>
            <a:pPr>
              <a:buNone/>
            </a:pPr>
            <a:r>
              <a:rPr lang="el-GR" sz="2800" dirty="0" smtClean="0"/>
              <a:t>        </a:t>
            </a:r>
            <a:r>
              <a:rPr lang="el-GR" sz="2800" b="1" dirty="0" smtClean="0">
                <a:solidFill>
                  <a:srgbClr val="C00000"/>
                </a:solidFill>
              </a:rPr>
              <a:t>Φυσικό μέγεθος </a:t>
            </a:r>
            <a:r>
              <a:rPr lang="el-GR" sz="2800" dirty="0" smtClean="0">
                <a:solidFill>
                  <a:srgbClr val="C00000"/>
                </a:solidFill>
              </a:rPr>
              <a:t>ονομάζουμε κάθε ποσότητα που εκφράζει μια ιδιότητα και μπορεί να αυξάνεται ή να μειώνεται κατά την πορεία ενός φυσικού φαινομένου.</a:t>
            </a:r>
          </a:p>
          <a:p>
            <a:pPr>
              <a:buNone/>
            </a:pPr>
            <a:r>
              <a:rPr lang="el-GR" sz="2800" dirty="0"/>
              <a:t> </a:t>
            </a:r>
            <a:r>
              <a:rPr lang="el-GR" sz="2800" dirty="0" smtClean="0"/>
              <a:t>       </a:t>
            </a:r>
            <a:r>
              <a:rPr lang="el-GR" sz="2800" dirty="0" smtClean="0">
                <a:solidFill>
                  <a:srgbClr val="002060"/>
                </a:solidFill>
              </a:rPr>
              <a:t>Τα φυσικά μεγέθη χρησιμεύουν για την περιγραφή και την ποσοτική μελέτη των φυσικών φαινομένων.</a:t>
            </a:r>
          </a:p>
          <a:p>
            <a:pPr>
              <a:buNone/>
            </a:pPr>
            <a:r>
              <a:rPr lang="el-GR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l-G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Για να μετρήσουμε ένα φυσικό μέγεθος, το συγκρίνουμε με άλλο ομοειδές, το οποίο ονομάζουμε </a:t>
            </a:r>
            <a:r>
              <a:rPr lang="el-GR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μονάδα μέτρησης.</a:t>
            </a:r>
            <a:endParaRPr lang="el-GR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800" b="1" dirty="0"/>
              <a:t>Ποιά μεγέθη ονομάζονται θεμελιώδη και ποια είναι αυτά;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sz="2800" dirty="0" smtClean="0"/>
              <a:t>    </a:t>
            </a:r>
            <a:r>
              <a:rPr lang="el-GR" sz="2800" dirty="0" smtClean="0"/>
              <a:t>Θεμελιώδη </a:t>
            </a:r>
            <a:r>
              <a:rPr lang="el-GR" sz="2800" dirty="0"/>
              <a:t>μεγέθη είναι αυτά τα οποία δεν ορίζονται με την βοήθεια άλλων μεγεθών</a:t>
            </a:r>
            <a:r>
              <a:rPr lang="el-GR" dirty="0"/>
              <a:t>.</a:t>
            </a:r>
          </a:p>
          <a:p>
            <a:pPr>
              <a:lnSpc>
                <a:spcPct val="90000"/>
              </a:lnSpc>
            </a:pPr>
            <a:endParaRPr lang="el-GR" b="1" i="1" dirty="0"/>
          </a:p>
          <a:p>
            <a:pPr>
              <a:lnSpc>
                <a:spcPct val="90000"/>
              </a:lnSpc>
            </a:pPr>
            <a:r>
              <a:rPr lang="el-GR" b="1" i="1" dirty="0" err="1"/>
              <a:t>Tο</a:t>
            </a:r>
            <a:r>
              <a:rPr lang="el-GR" b="1" i="1" dirty="0"/>
              <a:t> μήκος</a:t>
            </a:r>
            <a:endParaRPr lang="en-US" b="1" i="1" dirty="0"/>
          </a:p>
          <a:p>
            <a:pPr>
              <a:lnSpc>
                <a:spcPct val="90000"/>
              </a:lnSpc>
            </a:pPr>
            <a:endParaRPr lang="en-US" b="1" i="1" dirty="0"/>
          </a:p>
          <a:p>
            <a:pPr>
              <a:lnSpc>
                <a:spcPct val="90000"/>
              </a:lnSpc>
            </a:pPr>
            <a:r>
              <a:rPr lang="el-GR" b="1" i="1" dirty="0"/>
              <a:t> ο χρόνος</a:t>
            </a: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l-GR" b="1" i="1" dirty="0"/>
              <a:t>η μάζα</a:t>
            </a:r>
          </a:p>
        </p:txBody>
      </p:sp>
      <p:sp>
        <p:nvSpPr>
          <p:cNvPr id="13317" name="AutoShape 5" descr="Z"/>
          <p:cNvSpPr>
            <a:spLocks noChangeAspect="1" noChangeArrowheads="1"/>
          </p:cNvSpPr>
          <p:nvPr/>
        </p:nvSpPr>
        <p:spPr bwMode="auto">
          <a:xfrm>
            <a:off x="3338513" y="2505075"/>
            <a:ext cx="2466975" cy="1847850"/>
          </a:xfrm>
          <a:prstGeom prst="rect">
            <a:avLst/>
          </a:prstGeom>
          <a:noFill/>
        </p:spPr>
        <p:txBody>
          <a:bodyPr/>
          <a:lstStyle/>
          <a:p>
            <a:endParaRPr lang="el-GR"/>
          </a:p>
        </p:txBody>
      </p:sp>
      <p:sp>
        <p:nvSpPr>
          <p:cNvPr id="13319" name="AutoShape 7" descr="Z"/>
          <p:cNvSpPr>
            <a:spLocks noChangeAspect="1" noChangeArrowheads="1"/>
          </p:cNvSpPr>
          <p:nvPr/>
        </p:nvSpPr>
        <p:spPr bwMode="auto">
          <a:xfrm>
            <a:off x="3338513" y="2505075"/>
            <a:ext cx="2466975" cy="1847850"/>
          </a:xfrm>
          <a:prstGeom prst="rect">
            <a:avLst/>
          </a:prstGeom>
          <a:noFill/>
        </p:spPr>
        <p:txBody>
          <a:bodyPr/>
          <a:lstStyle/>
          <a:p>
            <a:endParaRPr lang="el-GR"/>
          </a:p>
        </p:txBody>
      </p:sp>
      <p:sp>
        <p:nvSpPr>
          <p:cNvPr id="13321" name="AutoShape 9" descr="Z"/>
          <p:cNvSpPr>
            <a:spLocks noChangeAspect="1" noChangeArrowheads="1"/>
          </p:cNvSpPr>
          <p:nvPr/>
        </p:nvSpPr>
        <p:spPr bwMode="auto">
          <a:xfrm>
            <a:off x="3338513" y="2505075"/>
            <a:ext cx="2466975" cy="1847850"/>
          </a:xfrm>
          <a:prstGeom prst="rect">
            <a:avLst/>
          </a:prstGeom>
          <a:noFill/>
        </p:spPr>
        <p:txBody>
          <a:bodyPr/>
          <a:lstStyle/>
          <a:p>
            <a:endParaRPr lang="el-GR"/>
          </a:p>
        </p:txBody>
      </p:sp>
      <p:sp>
        <p:nvSpPr>
          <p:cNvPr id="13325" name="AutoShape 13" descr="Z"/>
          <p:cNvSpPr>
            <a:spLocks noChangeAspect="1" noChangeArrowheads="1"/>
          </p:cNvSpPr>
          <p:nvPr/>
        </p:nvSpPr>
        <p:spPr bwMode="auto">
          <a:xfrm>
            <a:off x="3338513" y="2505075"/>
            <a:ext cx="2466975" cy="1847850"/>
          </a:xfrm>
          <a:prstGeom prst="rect">
            <a:avLst/>
          </a:prstGeom>
          <a:noFill/>
        </p:spPr>
        <p:txBody>
          <a:bodyPr/>
          <a:lstStyle/>
          <a:p>
            <a:endParaRPr lang="el-GR"/>
          </a:p>
        </p:txBody>
      </p:sp>
      <p:pic>
        <p:nvPicPr>
          <p:cNvPr id="13327" name="Picture 15" descr="jump_hour_J-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575" y="3789363"/>
            <a:ext cx="1152525" cy="865187"/>
          </a:xfrm>
          <a:prstGeom prst="rect">
            <a:avLst/>
          </a:prstGeom>
          <a:noFill/>
        </p:spPr>
      </p:pic>
      <p:sp>
        <p:nvSpPr>
          <p:cNvPr id="13329" name="AutoShape 17" descr="9k="/>
          <p:cNvSpPr>
            <a:spLocks noChangeAspect="1" noChangeArrowheads="1"/>
          </p:cNvSpPr>
          <p:nvPr/>
        </p:nvSpPr>
        <p:spPr bwMode="auto">
          <a:xfrm>
            <a:off x="120650" y="-20638"/>
            <a:ext cx="1905000" cy="2409826"/>
          </a:xfrm>
          <a:prstGeom prst="rect">
            <a:avLst/>
          </a:prstGeom>
          <a:noFill/>
        </p:spPr>
        <p:txBody>
          <a:bodyPr/>
          <a:lstStyle/>
          <a:p>
            <a:endParaRPr lang="el-GR"/>
          </a:p>
        </p:txBody>
      </p:sp>
      <p:pic>
        <p:nvPicPr>
          <p:cNvPr id="13331" name="Picture 19" descr="jacket_length_measuremen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2565400"/>
            <a:ext cx="752475" cy="952500"/>
          </a:xfrm>
          <a:prstGeom prst="rect">
            <a:avLst/>
          </a:prstGeom>
          <a:noFill/>
        </p:spPr>
      </p:pic>
      <p:sp>
        <p:nvSpPr>
          <p:cNvPr id="13335" name="AutoShape 23" descr="2Q=="/>
          <p:cNvSpPr>
            <a:spLocks noChangeAspect="1" noChangeArrowheads="1"/>
          </p:cNvSpPr>
          <p:nvPr/>
        </p:nvSpPr>
        <p:spPr bwMode="auto">
          <a:xfrm>
            <a:off x="120650" y="-20638"/>
            <a:ext cx="2466975" cy="1847851"/>
          </a:xfrm>
          <a:prstGeom prst="rect">
            <a:avLst/>
          </a:prstGeom>
          <a:noFill/>
        </p:spPr>
        <p:txBody>
          <a:bodyPr/>
          <a:lstStyle/>
          <a:p>
            <a:endParaRPr lang="el-GR"/>
          </a:p>
        </p:txBody>
      </p:sp>
      <p:pic>
        <p:nvPicPr>
          <p:cNvPr id="13337" name="Picture 25" descr="weight_lifti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3213" y="4941888"/>
            <a:ext cx="1655762" cy="123983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2915816" y="2348880"/>
            <a:ext cx="27572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b="1" dirty="0" smtClean="0"/>
              <a:t>Μέτρηση μήκους</a:t>
            </a:r>
            <a:endParaRPr lang="el-GR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2362274"/>
          </a:xfrm>
        </p:spPr>
        <p:txBody>
          <a:bodyPr>
            <a:normAutofit/>
          </a:bodyPr>
          <a:lstStyle/>
          <a:p>
            <a:r>
              <a:rPr lang="el-GR" sz="2800" b="1" dirty="0" smtClean="0"/>
              <a:t>Μονάδα μέτρησης του μήκους είναι το μέτρο.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>Το μέτρο είναι το μήκος που διανύει το φως στο κενό σε χρόνο 1/299.792.458 του δευτερολέπτου ακριβώς. </a:t>
            </a:r>
            <a:br>
              <a:rPr lang="el-GR" sz="2800" dirty="0" smtClean="0"/>
            </a:br>
            <a:endParaRPr lang="el-GR" sz="2800" dirty="0"/>
          </a:p>
        </p:txBody>
      </p:sp>
      <p:pic>
        <p:nvPicPr>
          <p:cNvPr id="1026" name="Picture 2" descr="C:\Documents and Settings\tselentis\Επιφάνεια εργασίας\50-0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2924944"/>
            <a:ext cx="2063750" cy="3368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098" name="Picture 2" descr="C:\Documents and Settings\tselentis\Επιφάνεια εργασίας\maths_ekatosto_xiliosto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48680"/>
            <a:ext cx="8496944" cy="6035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269</Words>
  <Application>Microsoft Office PowerPoint</Application>
  <PresentationFormat>Προβολή στην οθόνη (4:3)</PresentationFormat>
  <Paragraphs>33</Paragraphs>
  <Slides>14</Slides>
  <Notes>5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Θέμα του Office</vt:lpstr>
      <vt:lpstr>Τα φυσικά μεγέθη και οι μονάδες τους</vt:lpstr>
      <vt:lpstr>Τι είναι μέγεθος;</vt:lpstr>
      <vt:lpstr>Τι είναι  μέτρηση </vt:lpstr>
      <vt:lpstr>Τι είναι φυσικά μεγέθη;</vt:lpstr>
      <vt:lpstr>Διαφάνεια 5</vt:lpstr>
      <vt:lpstr>Ποιά μεγέθη ονομάζονται θεμελιώδη και ποια είναι αυτά;</vt:lpstr>
      <vt:lpstr>Διαφάνεια 7</vt:lpstr>
      <vt:lpstr>Μονάδα μέτρησης του μήκους είναι το μέτρο. Το μέτρο είναι το μήκος που διανύει το φως στο κενό σε χρόνο 1/299.792.458 του δευτερολέπτου ακριβώς.  </vt:lpstr>
      <vt:lpstr>Διαφάνεια 9</vt:lpstr>
      <vt:lpstr>Διαφάνεια 10</vt:lpstr>
      <vt:lpstr>Διαφάνεια 11</vt:lpstr>
      <vt:lpstr>Διαφάνεια 12</vt:lpstr>
      <vt:lpstr>Εφάρμοσε τις γνώσεις σου και γράψε τεκμηριωμένες απαντήσεις στις ερωτήσεις που ακολουθούν</vt:lpstr>
      <vt:lpstr>Εφάρμοσε τις γνώσεις σου και γράψε τεκμηριωμένες απαντήσεις στις ερωτήσεις που ακολουθούν</vt:lpstr>
    </vt:vector>
  </TitlesOfParts>
  <Company>Το όνομα της εταιρείας σας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Τα φυσικά μεγέθη  και οι μονάδες τους</dc:title>
  <dc:creator>Το όνομα χρήστη σας</dc:creator>
  <cp:lastModifiedBy>Το όνομα χρήστη σας</cp:lastModifiedBy>
  <cp:revision>28</cp:revision>
  <dcterms:created xsi:type="dcterms:W3CDTF">2012-09-25T17:17:19Z</dcterms:created>
  <dcterms:modified xsi:type="dcterms:W3CDTF">2019-09-18T19:48:23Z</dcterms:modified>
</cp:coreProperties>
</file>