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8" r:id="rId2"/>
    <p:sldId id="276" r:id="rId3"/>
    <p:sldId id="269" r:id="rId4"/>
    <p:sldId id="260" r:id="rId5"/>
    <p:sldId id="270" r:id="rId6"/>
    <p:sldId id="277" r:id="rId7"/>
    <p:sldId id="278" r:id="rId8"/>
    <p:sldId id="279" r:id="rId9"/>
    <p:sldId id="280" r:id="rId10"/>
    <p:sldId id="284" r:id="rId11"/>
    <p:sldId id="283" r:id="rId12"/>
    <p:sldId id="271" r:id="rId13"/>
    <p:sldId id="285" r:id="rId14"/>
    <p:sldId id="286" r:id="rId15"/>
    <p:sldId id="287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4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0FA28-44B7-4B1F-A749-DD55C01FBDB1}" type="datetimeFigureOut">
              <a:rPr lang="el-GR" smtClean="0"/>
              <a:pPr/>
              <a:t>10/11/2024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445E-314D-493C-B9BD-FF71420C88F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445E-314D-493C-B9BD-FF71420C88F7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baseline="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445E-314D-493C-B9BD-FF71420C88F7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20/250=x/100,   x=20</a:t>
            </a:r>
            <a:r>
              <a:rPr lang="en-US" b="1" baseline="30000" dirty="0" smtClean="0"/>
              <a:t>.</a:t>
            </a:r>
            <a:r>
              <a:rPr lang="en-US" b="1" dirty="0" smtClean="0"/>
              <a:t>100/250=2000/250=8</a:t>
            </a:r>
            <a:endParaRPr lang="el-GR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445E-314D-493C-B9BD-FF71420C88F7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AC6E6-3536-4437-92C1-E12CC3D280CD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60B0F-BC74-4BE5-AFFB-AF0A3DC6279D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F5BDF-0E4A-45AD-AE42-A6B493D29B7A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67231-827C-41C9-A20D-D72508C56C08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19557-477A-47C0-B2D6-89684E36A1DE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AAFB3-0E2B-4A63-872D-7779A5B69405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B640A-2044-4C3B-95D1-4CF5C61C3E8A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0E96A-B2FF-4C36-A974-B5F585DBDCDA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70634-EE5F-4350-98C5-E9EDDFA7B5D6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44450-0C26-473A-87D9-41B18198CA0D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00C5A-EA02-4FA1-844F-0EA25FC467E3}" type="slidenum">
              <a:rPr 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2DE7A1-8BC7-490B-9344-4E5964DD0F6F}" type="slidenum">
              <a:rPr 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z="3200" b="1" dirty="0" smtClean="0">
                <a:latin typeface="Calibri" pitchFamily="34" charset="0"/>
                <a:cs typeface="Calibri" pitchFamily="34" charset="0"/>
              </a:rPr>
              <a:t>Περιεκτικότητες διαλυμάτων</a:t>
            </a:r>
            <a:br>
              <a:rPr lang="el-GR" sz="3200" b="1" dirty="0" smtClean="0">
                <a:latin typeface="Calibri" pitchFamily="34" charset="0"/>
                <a:cs typeface="Calibri" pitchFamily="34" charset="0"/>
              </a:rPr>
            </a:br>
            <a:endParaRPr lang="el-GR" sz="32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140968"/>
            <a:ext cx="6400800" cy="911225"/>
          </a:xfrm>
        </p:spPr>
        <p:txBody>
          <a:bodyPr/>
          <a:lstStyle/>
          <a:p>
            <a:pPr eaLnBrk="1" hangingPunct="1"/>
            <a:r>
              <a:rPr lang="el-GR" sz="2400" b="1" dirty="0" smtClean="0">
                <a:latin typeface="Calibri" pitchFamily="34" charset="0"/>
                <a:cs typeface="Calibri" pitchFamily="34" charset="0"/>
              </a:rPr>
              <a:t>Περιεκτικότητα %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w/w</a:t>
            </a:r>
            <a:endParaRPr lang="el-GR" sz="2400" b="1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8AC6E6-3536-4437-92C1-E12CC3D280CD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71600" y="3717032"/>
            <a:ext cx="19130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Palatino Linotype" pitchFamily="18" charset="0"/>
              </a:rPr>
              <a:t>4</a:t>
            </a:r>
            <a:r>
              <a:rPr lang="el-GR" sz="2400" dirty="0">
                <a:latin typeface="Palatino Linotype" pitchFamily="18" charset="0"/>
              </a:rPr>
              <a:t> </a:t>
            </a:r>
            <a:r>
              <a:rPr lang="en-US" sz="2400" dirty="0">
                <a:latin typeface="Palatino Linotype" pitchFamily="18" charset="0"/>
              </a:rPr>
              <a:t>g</a:t>
            </a:r>
            <a:r>
              <a:rPr lang="el-GR" sz="2400" dirty="0">
                <a:latin typeface="Palatino Linotype" pitchFamily="18" charset="0"/>
              </a:rPr>
              <a:t> αλάτι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39750" y="4508500"/>
            <a:ext cx="2175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Palatino Linotype" pitchFamily="18" charset="0"/>
              </a:rPr>
              <a:t>2</a:t>
            </a:r>
            <a:r>
              <a:rPr lang="el-GR" sz="2400" dirty="0" smtClean="0">
                <a:latin typeface="Palatino Linotype" pitchFamily="18" charset="0"/>
              </a:rPr>
              <a:t>00 </a:t>
            </a:r>
            <a:r>
              <a:rPr lang="en-US" sz="2400" dirty="0">
                <a:latin typeface="Palatino Linotype" pitchFamily="18" charset="0"/>
              </a:rPr>
              <a:t>g</a:t>
            </a:r>
            <a:r>
              <a:rPr lang="el-GR" sz="2400" dirty="0">
                <a:latin typeface="Palatino Linotype" pitchFamily="18" charset="0"/>
              </a:rPr>
              <a:t> διάλυμα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241675" y="4508500"/>
            <a:ext cx="21755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Palatino Linotype" pitchFamily="18" charset="0"/>
              </a:rPr>
              <a:t>100 </a:t>
            </a:r>
            <a:r>
              <a:rPr lang="en-US" sz="2400" dirty="0">
                <a:latin typeface="Palatino Linotype" pitchFamily="18" charset="0"/>
              </a:rPr>
              <a:t>g</a:t>
            </a:r>
            <a:r>
              <a:rPr lang="el-GR" sz="2400" dirty="0">
                <a:latin typeface="Palatino Linotype" pitchFamily="18" charset="0"/>
              </a:rPr>
              <a:t> διάλυμα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203700" y="3702050"/>
            <a:ext cx="3433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latin typeface="Palatino Linotype" pitchFamily="18" charset="0"/>
              </a:rPr>
              <a:t>x</a:t>
            </a:r>
            <a:endParaRPr lang="el-GR" sz="2400" dirty="0">
              <a:latin typeface="Palatino Linotype" pitchFamily="18" charset="0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39750" y="4133850"/>
            <a:ext cx="5111750" cy="519113"/>
            <a:chOff x="340" y="2604"/>
            <a:chExt cx="3220" cy="327"/>
          </a:xfrm>
        </p:grpSpPr>
        <p:sp>
          <p:nvSpPr>
            <p:cNvPr id="8202" name="Line 9"/>
            <p:cNvSpPr>
              <a:spLocks noChangeShapeType="1"/>
            </p:cNvSpPr>
            <p:nvPr/>
          </p:nvSpPr>
          <p:spPr bwMode="auto">
            <a:xfrm>
              <a:off x="340" y="2750"/>
              <a:ext cx="14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3" name="Line 10"/>
            <p:cNvSpPr>
              <a:spLocks noChangeShapeType="1"/>
            </p:cNvSpPr>
            <p:nvPr/>
          </p:nvSpPr>
          <p:spPr bwMode="auto">
            <a:xfrm>
              <a:off x="2109" y="2750"/>
              <a:ext cx="14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4" name="Text Box 11"/>
            <p:cNvSpPr txBox="1">
              <a:spLocks noChangeArrowheads="1"/>
            </p:cNvSpPr>
            <p:nvPr/>
          </p:nvSpPr>
          <p:spPr bwMode="auto">
            <a:xfrm>
              <a:off x="1835" y="2604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latin typeface="Palatino Linotype" pitchFamily="18" charset="0"/>
                </a:rPr>
                <a:t>=</a:t>
              </a:r>
              <a:endParaRPr lang="el-GR" sz="2800">
                <a:latin typeface="Palatino Linotype" pitchFamily="18" charset="0"/>
              </a:endParaRPr>
            </a:p>
          </p:txBody>
        </p:sp>
      </p:grp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5848350" y="4059238"/>
            <a:ext cx="2329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dirty="0">
                <a:latin typeface="Palatino Linotype" pitchFamily="18" charset="0"/>
                <a:sym typeface="Symbol" pitchFamily="18" charset="2"/>
              </a:rPr>
              <a:t></a:t>
            </a:r>
            <a:r>
              <a:rPr lang="en-US" sz="2400" dirty="0">
                <a:latin typeface="Palatino Linotype" pitchFamily="18" charset="0"/>
                <a:sym typeface="Symbol" pitchFamily="18" charset="2"/>
              </a:rPr>
              <a:t> x = </a:t>
            </a:r>
            <a:r>
              <a:rPr lang="el-GR" sz="2400" dirty="0" smtClean="0">
                <a:latin typeface="Palatino Linotype" pitchFamily="18" charset="0"/>
                <a:sym typeface="Symbol" pitchFamily="18" charset="2"/>
              </a:rPr>
              <a:t>2</a:t>
            </a:r>
            <a:r>
              <a:rPr lang="en-US" sz="2400" dirty="0" smtClean="0">
                <a:latin typeface="Palatino Linotype" pitchFamily="18" charset="0"/>
                <a:sym typeface="Symbol" pitchFamily="18" charset="2"/>
              </a:rPr>
              <a:t> </a:t>
            </a:r>
            <a:r>
              <a:rPr lang="en-US" sz="2400" dirty="0">
                <a:latin typeface="Palatino Linotype" pitchFamily="18" charset="0"/>
                <a:sym typeface="Symbol" pitchFamily="18" charset="2"/>
              </a:rPr>
              <a:t>g</a:t>
            </a:r>
            <a:r>
              <a:rPr lang="el-GR" sz="2400" dirty="0">
                <a:latin typeface="Palatino Linotype" pitchFamily="18" charset="0"/>
                <a:sym typeface="Symbol" pitchFamily="18" charset="2"/>
              </a:rPr>
              <a:t> </a:t>
            </a:r>
            <a:r>
              <a:rPr lang="el-GR" sz="2400" dirty="0">
                <a:latin typeface="Palatino Linotype" pitchFamily="18" charset="0"/>
              </a:rPr>
              <a:t>αλάτι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20288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- Ορθογώνιο"/>
          <p:cNvSpPr/>
          <p:nvPr/>
        </p:nvSpPr>
        <p:spPr>
          <a:xfrm>
            <a:off x="3347864" y="1196752"/>
            <a:ext cx="504056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Ανακατεύουμε, ώσπου να διαλυθεί όλο το αλάτι και να προκύψει διάλυμα.</a:t>
            </a:r>
          </a:p>
          <a:p>
            <a:r>
              <a:rPr lang="el-GR" sz="2000" dirty="0" smtClean="0"/>
              <a:t> 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683568" y="5517232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Έχουμε παρασκευάσει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    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«διάλυμα χλωριούχου νατρίου περιεκτικότητας 2% </a:t>
            </a:r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w/w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».</a:t>
            </a:r>
          </a:p>
          <a:p>
            <a:r>
              <a:rPr lang="el-GR" sz="2000" b="1" dirty="0" smtClean="0"/>
              <a:t> 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5652120" y="5157192"/>
            <a:ext cx="27270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x=4</a:t>
            </a:r>
            <a:r>
              <a:rPr lang="en-US" b="1" baseline="30000" dirty="0" smtClean="0"/>
              <a:t>. </a:t>
            </a:r>
            <a:r>
              <a:rPr lang="en-US" b="1" dirty="0" smtClean="0"/>
              <a:t>100/200=400/200=2</a:t>
            </a:r>
            <a:endParaRPr lang="el-GR" b="1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  <p:bldP spid="16391" grpId="0"/>
      <p:bldP spid="16392" grpId="0"/>
      <p:bldP spid="16396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467544" y="692696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Εφαρμογή : Παρασκευάζουμε ένα διάλυμα και υπολογίζουμε την</a:t>
            </a:r>
          </a:p>
          <a:p>
            <a:r>
              <a:rPr lang="el-GR" b="1" dirty="0" smtClean="0"/>
              <a:t>                      περιεκτικότητά του</a:t>
            </a:r>
            <a:r>
              <a:rPr lang="el-GR" dirty="0" smtClean="0"/>
              <a:t> </a:t>
            </a:r>
            <a:endParaRPr lang="el-GR" dirty="0"/>
          </a:p>
        </p:txBody>
      </p:sp>
      <p:sp>
        <p:nvSpPr>
          <p:cNvPr id="4" name="3 - Ορθογώνιο"/>
          <p:cNvSpPr/>
          <p:nvPr/>
        </p:nvSpPr>
        <p:spPr>
          <a:xfrm>
            <a:off x="539552" y="1628800"/>
            <a:ext cx="777686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 Διαλύουμε </a:t>
            </a:r>
            <a:r>
              <a:rPr lang="el-GR" b="1" dirty="0" smtClean="0"/>
              <a:t>3 g</a:t>
            </a:r>
            <a:r>
              <a:rPr lang="el-GR" dirty="0" smtClean="0"/>
              <a:t> ζάχαρη σε λίγο νερό και προσθέτουμε κι άλλο νερό, μέχρι η μάζα του διαλύματος να γίνει </a:t>
            </a:r>
            <a:r>
              <a:rPr lang="el-GR" b="1" dirty="0" smtClean="0"/>
              <a:t>150 g</a:t>
            </a:r>
            <a:r>
              <a:rPr lang="el-GR" dirty="0" smtClean="0"/>
              <a:t>. </a:t>
            </a:r>
          </a:p>
          <a:p>
            <a:r>
              <a:rPr lang="el-GR" dirty="0" smtClean="0"/>
              <a:t>  Ποια είναι η περιεκτικότητα βάρος προς βάρος που έχει το διάλυμα αυτό; </a:t>
            </a:r>
          </a:p>
          <a:p>
            <a:endParaRPr lang="el-GR" dirty="0" smtClean="0"/>
          </a:p>
          <a:p>
            <a:r>
              <a:rPr lang="el-GR" dirty="0" smtClean="0"/>
              <a:t>   </a:t>
            </a:r>
            <a:endParaRPr lang="el-GR" dirty="0"/>
          </a:p>
        </p:txBody>
      </p:sp>
      <p:pic>
        <p:nvPicPr>
          <p:cNvPr id="37890" name="Picture 2" descr="img6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861048"/>
            <a:ext cx="7715250" cy="668655"/>
          </a:xfrm>
          <a:prstGeom prst="rect">
            <a:avLst/>
          </a:prstGeom>
          <a:noFill/>
        </p:spPr>
      </p:pic>
      <p:sp>
        <p:nvSpPr>
          <p:cNvPr id="6" name="5 - Ορθογώνιο"/>
          <p:cNvSpPr/>
          <p:nvPr/>
        </p:nvSpPr>
        <p:spPr>
          <a:xfrm>
            <a:off x="1187624" y="4869160"/>
            <a:ext cx="69847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Άρα η περιεκτικότητα του νέου διαλύματος θα είναι </a:t>
            </a:r>
            <a:r>
              <a:rPr lang="el-GR" b="1" dirty="0" smtClean="0"/>
              <a:t>2% w/w</a:t>
            </a:r>
            <a:r>
              <a:rPr lang="el-GR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2699792" y="3212976"/>
            <a:ext cx="29134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Για το διάλυμα αυτό ισχύει: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- Ορθογώνιο"/>
          <p:cNvSpPr>
            <a:spLocks noChangeArrowheads="1"/>
          </p:cNvSpPr>
          <p:nvPr/>
        </p:nvSpPr>
        <p:spPr bwMode="auto">
          <a:xfrm>
            <a:off x="2771775" y="620713"/>
            <a:ext cx="2860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Στάση για εμπέδωση</a:t>
            </a:r>
            <a:endParaRPr lang="el-GR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1" name="3 - Ορθογώνιο"/>
          <p:cNvSpPr>
            <a:spLocks noChangeArrowheads="1"/>
          </p:cNvSpPr>
          <p:nvPr/>
        </p:nvSpPr>
        <p:spPr bwMode="auto">
          <a:xfrm>
            <a:off x="611188" y="1484313"/>
            <a:ext cx="777716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2 (σελ. 36)</a:t>
            </a:r>
          </a:p>
          <a:p>
            <a:r>
              <a:rPr lang="el-GR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Σε 250 g χυμό περιέχονται 20 g ζάχαρη. Πόση είναι η περιεκτικότητα % w/w του χυμού σε ζάχαρη; 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l-GR">
              <a:solidFill>
                <a:srgbClr val="00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611560" y="3212976"/>
            <a:ext cx="78488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3 (σελ. 36)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Για να παρασκευάσουμε 100 g </a:t>
            </a:r>
            <a:r>
              <a:rPr lang="el-GR" sz="2000" dirty="0" err="1" smtClean="0">
                <a:latin typeface="Calibri" pitchFamily="34" charset="0"/>
                <a:cs typeface="Calibri" pitchFamily="34" charset="0"/>
              </a:rPr>
              <a:t>ζαχαρόνερο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με περιεκτικότητα 5% w/w, διαλύουμε: 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(α) 5 g ζάχαρη σε 105 g νερό, 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(β) 5 g ζάχαρη σε 100  g νερό, 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(γ) 5 g ζάχαρη σε 95 g νερό. </a:t>
            </a: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Ποιά από τις παραπάνω απαντήσεις είναι σωστή; 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0C5ED6-99F8-4C0C-A3E5-3B571F2F354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1043608" y="620688"/>
            <a:ext cx="34563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>
                <a:solidFill>
                  <a:srgbClr val="C00000"/>
                </a:solidFill>
              </a:rPr>
              <a:t>Εργασίες για το σπίτι</a:t>
            </a:r>
            <a:endParaRPr lang="el-GR" sz="2000" b="1" dirty="0">
              <a:solidFill>
                <a:srgbClr val="C00000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467544" y="1484784"/>
            <a:ext cx="81369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 </a:t>
            </a:r>
            <a:r>
              <a:rPr lang="el-GR" dirty="0" smtClean="0"/>
              <a:t>Να κάνεις </a:t>
            </a:r>
            <a:r>
              <a:rPr lang="el-GR" dirty="0" smtClean="0"/>
              <a:t>τις εργασίες </a:t>
            </a:r>
            <a:r>
              <a:rPr lang="el-GR" dirty="0" smtClean="0"/>
              <a:t>3,4</a:t>
            </a:r>
            <a:r>
              <a:rPr lang="el-GR" dirty="0" smtClean="0"/>
              <a:t> </a:t>
            </a:r>
            <a:r>
              <a:rPr lang="el-GR" dirty="0" smtClean="0"/>
              <a:t>(σελ. </a:t>
            </a:r>
            <a:r>
              <a:rPr lang="el-GR" dirty="0" smtClean="0"/>
              <a:t>21) και 5,7 (σελ. 22) του </a:t>
            </a:r>
            <a:r>
              <a:rPr lang="el-GR" dirty="0" smtClean="0"/>
              <a:t>ΤΕΤΡΑΔΙΟΥ ΕΡΓΑΣΙΩΝ</a:t>
            </a:r>
            <a:r>
              <a:rPr lang="el-GR" sz="2000" dirty="0" smtClean="0"/>
              <a:t>. </a:t>
            </a:r>
            <a:endParaRPr lang="el-G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325" t="18347" r="28945" b="41281"/>
          <a:stretch>
            <a:fillRect/>
          </a:stretch>
        </p:blipFill>
        <p:spPr bwMode="auto">
          <a:xfrm>
            <a:off x="827584" y="2564904"/>
            <a:ext cx="7220453" cy="285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l-GR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5656" t="25482" r="29278" b="35166"/>
          <a:stretch>
            <a:fillRect/>
          </a:stretch>
        </p:blipFill>
        <p:spPr bwMode="auto">
          <a:xfrm>
            <a:off x="1115616" y="1916832"/>
            <a:ext cx="7040401" cy="2779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l-GR">
              <a:solidFill>
                <a:srgbClr val="00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l="28945" t="20595" r="5656" b="47431"/>
          <a:stretch>
            <a:fillRect/>
          </a:stretch>
        </p:blipFill>
        <p:spPr bwMode="auto">
          <a:xfrm>
            <a:off x="1043608" y="908720"/>
            <a:ext cx="7076433" cy="184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28280" t="18347" r="6987" b="52493"/>
          <a:stretch>
            <a:fillRect/>
          </a:stretch>
        </p:blipFill>
        <p:spPr bwMode="auto">
          <a:xfrm>
            <a:off x="1043608" y="3212976"/>
            <a:ext cx="7004370" cy="205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827584" y="2204864"/>
            <a:ext cx="37444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 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Όταν πίνεις ένα αναψυκτικό, η γεύση του είναι ίδια είτε πιεις μια γουλιά είτε πιεις τη μισή ή ολόκληρη την ποσότητά του.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Αυτό συμβαίνει με όσα προϊόντα είναι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ομογενή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, δηλαδή έχουν την ίδια σύσταση σε όλη τη μάζα τους.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Το αναψυκτικό έχει ίδια γεύση στο μπουκάλι και στο ποτήρι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772816"/>
            <a:ext cx="2336800" cy="309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55650" y="3789363"/>
            <a:ext cx="604837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Πληροφορίες από ετικέτα αναψυκτικού:</a:t>
            </a:r>
          </a:p>
          <a:p>
            <a:pPr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Περιεκτικότητα σε φυσικό χυμό πορτοκαλιού  </a:t>
            </a:r>
            <a:r>
              <a:rPr lang="el-GR" sz="200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20% </a:t>
            </a:r>
            <a:r>
              <a:rPr lang="en-US" sz="2000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w/w</a:t>
            </a:r>
            <a:endParaRPr lang="el-GR" sz="2000" dirty="0">
              <a:solidFill>
                <a:srgbClr val="FF33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>
            <a:off x="5940152" y="1772816"/>
            <a:ext cx="1368425" cy="1079500"/>
          </a:xfrm>
          <a:prstGeom prst="wedgeEllipseCallout">
            <a:avLst>
              <a:gd name="adj1" fmla="val -132829"/>
              <a:gd name="adj2" fmla="val 7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4400">
                <a:latin typeface="Palatino Linotype" pitchFamily="18" charset="0"/>
              </a:rPr>
              <a:t>;</a:t>
            </a:r>
            <a:endParaRPr lang="el-GR" sz="4400">
              <a:latin typeface="Palatino Linotype" pitchFamily="18" charset="0"/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12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"/>
          <p:cNvSpPr>
            <a:spLocks noChangeArrowheads="1"/>
          </p:cNvSpPr>
          <p:nvPr/>
        </p:nvSpPr>
        <p:spPr bwMode="auto">
          <a:xfrm>
            <a:off x="2195513" y="404813"/>
            <a:ext cx="5005387" cy="3455987"/>
          </a:xfrm>
          <a:prstGeom prst="wedgeEllipseCallout">
            <a:avLst>
              <a:gd name="adj1" fmla="val 64750"/>
              <a:gd name="adj2" fmla="val 8486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000" dirty="0">
                <a:latin typeface="Calibri" pitchFamily="34" charset="0"/>
                <a:cs typeface="Calibri" pitchFamily="34" charset="0"/>
              </a:rPr>
              <a:t>Η έκφραση 20% 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w/w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σημαίνει: </a:t>
            </a:r>
          </a:p>
          <a:p>
            <a:pPr algn="ctr"/>
            <a:r>
              <a:rPr lang="el-GR" sz="2000" b="1" dirty="0">
                <a:latin typeface="Calibri" pitchFamily="34" charset="0"/>
                <a:cs typeface="Calibri" pitchFamily="34" charset="0"/>
              </a:rPr>
              <a:t>20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 g </a:t>
            </a:r>
            <a:r>
              <a:rPr lang="el-GR" sz="2000" b="1" dirty="0">
                <a:latin typeface="Calibri" pitchFamily="34" charset="0"/>
                <a:cs typeface="Calibri" pitchFamily="34" charset="0"/>
              </a:rPr>
              <a:t>χυμός πορτοκαλιού σε 100</a:t>
            </a:r>
            <a:r>
              <a:rPr lang="en-US" sz="2000" b="1" dirty="0">
                <a:latin typeface="Calibri" pitchFamily="34" charset="0"/>
                <a:cs typeface="Calibri" pitchFamily="34" charset="0"/>
              </a:rPr>
              <a:t> g </a:t>
            </a:r>
            <a:r>
              <a:rPr lang="el-GR" sz="2000" b="1" dirty="0">
                <a:latin typeface="Calibri" pitchFamily="34" charset="0"/>
                <a:cs typeface="Calibri" pitchFamily="34" charset="0"/>
              </a:rPr>
              <a:t>αναψυκτικό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. Θεωρούμε το αναψυκτικό </a:t>
            </a:r>
            <a:r>
              <a:rPr lang="el-GR" sz="2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διάλυμα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 και το χυμό πορτοκαλιού</a:t>
            </a:r>
            <a:r>
              <a:rPr lang="el-GR" sz="20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 διαλυμένη</a:t>
            </a:r>
            <a:r>
              <a:rPr lang="el-GR" sz="2000" dirty="0">
                <a:solidFill>
                  <a:srgbClr val="66FF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ουσία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  <p:pic>
        <p:nvPicPr>
          <p:cNvPr id="4099" name="Picture 5" descr="PE01832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1100" y="5156200"/>
            <a:ext cx="157797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348038" y="4530725"/>
            <a:ext cx="33401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5400">
                <a:solidFill>
                  <a:srgbClr val="FF3300"/>
                </a:solidFill>
              </a:rPr>
              <a:t>20 </a:t>
            </a:r>
            <a:r>
              <a:rPr lang="el-GR" sz="5400">
                <a:solidFill>
                  <a:srgbClr val="3333FF"/>
                </a:solidFill>
              </a:rPr>
              <a:t>%</a:t>
            </a:r>
            <a:r>
              <a:rPr lang="el-GR" sz="5400"/>
              <a:t>  </a:t>
            </a:r>
            <a:r>
              <a:rPr lang="en-US" sz="5400">
                <a:solidFill>
                  <a:srgbClr val="66FF33"/>
                </a:solidFill>
              </a:rPr>
              <a:t>w</a:t>
            </a:r>
            <a:r>
              <a:rPr lang="en-US" sz="5400"/>
              <a:t>/</a:t>
            </a:r>
            <a:r>
              <a:rPr lang="en-US" sz="5400">
                <a:solidFill>
                  <a:srgbClr val="FF66FF"/>
                </a:solidFill>
              </a:rPr>
              <a:t>w</a:t>
            </a:r>
            <a:endParaRPr lang="el-GR" sz="5400">
              <a:solidFill>
                <a:srgbClr val="FF66FF"/>
              </a:solidFill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971550" y="1196975"/>
            <a:ext cx="76073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4000" dirty="0">
                <a:solidFill>
                  <a:srgbClr val="FF3300"/>
                </a:solidFill>
              </a:rPr>
              <a:t>20 </a:t>
            </a:r>
            <a:r>
              <a:rPr lang="en-US" sz="4000" dirty="0">
                <a:solidFill>
                  <a:srgbClr val="66FF33"/>
                </a:solidFill>
              </a:rPr>
              <a:t>g</a:t>
            </a:r>
            <a:r>
              <a:rPr lang="en-US" sz="4000" dirty="0">
                <a:solidFill>
                  <a:srgbClr val="FF9933"/>
                </a:solidFill>
              </a:rPr>
              <a:t> </a:t>
            </a:r>
            <a:r>
              <a:rPr lang="el-GR" sz="4000" dirty="0"/>
              <a:t>χυμός πορτοκαλιού</a:t>
            </a:r>
          </a:p>
          <a:p>
            <a:r>
              <a:rPr lang="el-GR" sz="4000" dirty="0"/>
              <a:t> </a:t>
            </a:r>
          </a:p>
          <a:p>
            <a:r>
              <a:rPr lang="el-GR" sz="4000" dirty="0"/>
              <a:t>			σε </a:t>
            </a:r>
            <a:r>
              <a:rPr lang="el-GR" sz="4000" dirty="0">
                <a:solidFill>
                  <a:srgbClr val="3333FF"/>
                </a:solidFill>
              </a:rPr>
              <a:t>100 </a:t>
            </a:r>
            <a:r>
              <a:rPr lang="en-US" sz="4000" dirty="0">
                <a:solidFill>
                  <a:srgbClr val="FF66FF"/>
                </a:solidFill>
              </a:rPr>
              <a:t>g</a:t>
            </a:r>
            <a:r>
              <a:rPr lang="en-US" sz="4000" dirty="0">
                <a:solidFill>
                  <a:srgbClr val="3333FF"/>
                </a:solidFill>
              </a:rPr>
              <a:t> </a:t>
            </a:r>
            <a:r>
              <a:rPr lang="el-GR" sz="4000" dirty="0"/>
              <a:t>αναψυκτικό</a:t>
            </a:r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1403350" y="1844675"/>
            <a:ext cx="2016125" cy="28082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el-GR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1763713" y="1916113"/>
            <a:ext cx="3313112" cy="2808287"/>
          </a:xfrm>
          <a:prstGeom prst="line">
            <a:avLst/>
          </a:prstGeom>
          <a:noFill/>
          <a:ln w="9525">
            <a:solidFill>
              <a:srgbClr val="66FF33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el-GR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 flipH="1">
            <a:off x="4284663" y="3068638"/>
            <a:ext cx="719137" cy="1512887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el-GR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5651500" y="3213100"/>
            <a:ext cx="288925" cy="1439863"/>
          </a:xfrm>
          <a:prstGeom prst="line">
            <a:avLst/>
          </a:prstGeom>
          <a:noFill/>
          <a:ln w="9525">
            <a:solidFill>
              <a:srgbClr val="FF66FF"/>
            </a:solidFill>
            <a:round/>
            <a:headEnd/>
            <a:tailEnd type="stealth" w="sm" len="lg"/>
          </a:ln>
        </p:spPr>
        <p:txBody>
          <a:bodyPr/>
          <a:lstStyle/>
          <a:p>
            <a:endParaRPr lang="el-G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l-GR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683568" y="1772816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 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Η περιεκτικότητα διαλύματος στα εκατό βάρος προς βάρος εκφράζει τη μάζα σε g της διαλυμένης ουσίας που περιέχεται ανά 100 g διαλύματος.</a:t>
            </a:r>
            <a:endParaRPr lang="en-US" sz="20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 Συμβολίζεται με: % w/w.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83568" y="3429000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Για να προσδιορίσουμε την περιεκτικότητα διαλύματος % w/w, πρέπει να γνωρίζουμε: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τη μάζα της διαλυμένης ουσίας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   </a:t>
            </a:r>
            <a:r>
              <a:rPr lang="el-GR" dirty="0" smtClean="0">
                <a:latin typeface="Calibri" pitchFamily="34" charset="0"/>
                <a:cs typeface="Calibri" pitchFamily="34" charset="0"/>
              </a:rPr>
              <a:t>τη μάζα του διαλύματος που την περιέχει.</a:t>
            </a:r>
            <a:endParaRPr lang="el-GR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l-GR">
              <a:solidFill>
                <a:srgbClr val="000000"/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611560" y="404664"/>
            <a:ext cx="31597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Παράθυρο στο εργαστήριο:</a:t>
            </a:r>
            <a:endParaRPr lang="el-GR" sz="20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3794" name="Picture 2" descr="img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772816"/>
            <a:ext cx="1905000" cy="1422400"/>
          </a:xfrm>
          <a:prstGeom prst="rect">
            <a:avLst/>
          </a:prstGeom>
          <a:noFill/>
        </p:spPr>
      </p:pic>
      <p:sp>
        <p:nvSpPr>
          <p:cNvPr id="5" name="4 - Ορθογώνιο"/>
          <p:cNvSpPr/>
          <p:nvPr/>
        </p:nvSpPr>
        <p:spPr>
          <a:xfrm>
            <a:off x="827584" y="2060848"/>
            <a:ext cx="42436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Σε ποτήρι ζέσεως βάζουμε 1 g ζάχαρη.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3796" name="Picture 4" descr="img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861048"/>
            <a:ext cx="1905000" cy="1422400"/>
          </a:xfrm>
          <a:prstGeom prst="rect">
            <a:avLst/>
          </a:prstGeom>
          <a:noFill/>
        </p:spPr>
      </p:pic>
      <p:sp>
        <p:nvSpPr>
          <p:cNvPr id="7" name="6 - Ορθογώνιο"/>
          <p:cNvSpPr/>
          <p:nvPr/>
        </p:nvSpPr>
        <p:spPr>
          <a:xfrm>
            <a:off x="827584" y="422108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Στη συνέχεια προσθέτουμε νερό, μέχρι το μείγμα να γίνει 100 g.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l-GR">
              <a:solidFill>
                <a:srgbClr val="000000"/>
              </a:solidFill>
            </a:endParaRPr>
          </a:p>
        </p:txBody>
      </p:sp>
      <p:pic>
        <p:nvPicPr>
          <p:cNvPr id="34818" name="Picture 2" descr="img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556792"/>
            <a:ext cx="1905000" cy="142240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1043608" y="155679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Αναδεύουμε με μια γυάλινη ράβδο, μέχρι να διαλυθεί όλη η ζάχαρη.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Τώρα έχουμε παρασκευάσει 100 g διάλυμα ζάχαρης. 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971600" y="3717032"/>
            <a:ext cx="71287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Υπολογίζουμε την περιεκτικότητά του στα εκατό βάρος προς βάρος.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 Στο πείραμα αυτό παρασκευάσαμε διάλυμα που περιέχει 1 g ζάχαρη στα 100 g διαλύματος. </a:t>
            </a:r>
            <a:endParaRPr lang="en-US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Η περιεκτικότητα του διαλύματος είναι 1% βάρος προς βάρος και συμβολίζεται με </a:t>
            </a:r>
            <a:r>
              <a:rPr lang="el-GR" sz="2000" b="1" dirty="0" smtClean="0">
                <a:latin typeface="Calibri" pitchFamily="34" charset="0"/>
                <a:cs typeface="Calibri" pitchFamily="34" charset="0"/>
              </a:rPr>
              <a:t>1% w/w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.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70634-EE5F-4350-98C5-E9EDDFA7B5D6}" type="slidenum">
              <a:rPr lang="el-GR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l-GR">
              <a:solidFill>
                <a:srgbClr val="000000"/>
              </a:solidFill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196752"/>
            <a:ext cx="20288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Ορθογώνιο"/>
          <p:cNvSpPr/>
          <p:nvPr/>
        </p:nvSpPr>
        <p:spPr>
          <a:xfrm>
            <a:off x="3491880" y="1124744"/>
            <a:ext cx="480397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 </a:t>
            </a:r>
            <a:endParaRPr lang="el-GR" sz="2000" dirty="0" smtClean="0"/>
          </a:p>
          <a:p>
            <a:r>
              <a:rPr lang="el-GR" sz="2000" dirty="0" smtClean="0"/>
              <a:t>   </a:t>
            </a:r>
            <a:r>
              <a:rPr lang="el-GR" sz="2000" dirty="0" smtClean="0">
                <a:latin typeface="Calibri" pitchFamily="34" charset="0"/>
                <a:cs typeface="Calibri" pitchFamily="34" charset="0"/>
              </a:rPr>
              <a:t>Βάζουμε στο ποτήρι αλάτι , μέχρις ότου η ζυγαριά να δείξει ακριβώς 4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g.</a:t>
            </a: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611560" y="404664"/>
            <a:ext cx="35230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Παράθυρο στο εργαστήριο:</a:t>
            </a:r>
            <a:endParaRPr lang="el-GR" sz="2000" b="1" dirty="0">
              <a:solidFill>
                <a:srgbClr val="FF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3789040"/>
            <a:ext cx="20288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- Ορθογώνιο"/>
          <p:cNvSpPr/>
          <p:nvPr/>
        </p:nvSpPr>
        <p:spPr>
          <a:xfrm>
            <a:off x="3563888" y="4221088"/>
            <a:ext cx="46805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latin typeface="Calibri" pitchFamily="34" charset="0"/>
                <a:cs typeface="Calibri" pitchFamily="34" charset="0"/>
              </a:rPr>
              <a:t>Προσθέτουμε νερό, μέχρις ότου η ζυγαριά να δείξει συνολικά 200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g.</a:t>
            </a:r>
            <a:endParaRPr lang="el-GR" sz="20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000" dirty="0" smtClean="0"/>
              <a:t> 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515</Words>
  <Application>Microsoft Office PowerPoint</Application>
  <PresentationFormat>Προβολή στην οθόνη (4:3)</PresentationFormat>
  <Paragraphs>81</Paragraphs>
  <Slides>15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Προεπιλεγμένη σχεδίαση</vt:lpstr>
      <vt:lpstr>Περιεκτικότητες διαλυμάτων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Company>Το όνομα της εταιρείας σας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Το όνομα χρήστη σας</dc:creator>
  <cp:lastModifiedBy>ΔΙΟΝΥΣΗΣ</cp:lastModifiedBy>
  <cp:revision>29</cp:revision>
  <dcterms:created xsi:type="dcterms:W3CDTF">2020-11-16T21:13:39Z</dcterms:created>
  <dcterms:modified xsi:type="dcterms:W3CDTF">2024-11-10T12:05:54Z</dcterms:modified>
</cp:coreProperties>
</file>