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9"/>
  </p:notesMasterIdLst>
  <p:sldIdLst>
    <p:sldId id="258" r:id="rId5"/>
    <p:sldId id="259" r:id="rId6"/>
    <p:sldId id="269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70" r:id="rId15"/>
    <p:sldId id="264" r:id="rId16"/>
    <p:sldId id="276" r:id="rId17"/>
    <p:sldId id="277" r:id="rId18"/>
    <p:sldId id="278" r:id="rId19"/>
    <p:sldId id="265" r:id="rId20"/>
    <p:sldId id="280" r:id="rId21"/>
    <p:sldId id="281" r:id="rId22"/>
    <p:sldId id="282" r:id="rId23"/>
    <p:sldId id="279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1275-2FF2-4A75-8148-A96C5800CD14}" type="datetimeFigureOut">
              <a:rPr lang="el-GR" smtClean="0"/>
              <a:pPr/>
              <a:t>10/10/2024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BE5D-1178-4D5A-9C81-8A5F616567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E0168-0881-496E-9733-96C2AD4E1CEC}" type="slidenum">
              <a:rPr lang="el-GR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C5E1-73D1-4872-8979-3365DC7C92DC}" type="slidenum">
              <a:rPr lang="el-GR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88575-FB99-4AE7-9C40-ECA0ABB7148B}" type="slidenum">
              <a:rPr lang="el-GR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BAA77-50B4-46A7-9CC7-DF9244E65CA9}" type="slidenum">
              <a:rPr lang="el-GR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Καμένο</a:t>
            </a:r>
            <a:r>
              <a:rPr lang="el-GR" baseline="0" dirty="0" smtClean="0"/>
              <a:t> λάστιχο αυτοκινήτου. Φαίνεται το ατσάλινο πλέγμα.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BE5D-1178-4D5A-9C81-8A5F6165673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Έλεγξε τις γνώσεις σου στο 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BE5D-1178-4D5A-9C81-8A5F6165673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213B-9BEE-4C74-A46B-486ABF5B910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E76B-3909-4EDC-A3DB-61EB700CF4A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BA71-08C8-43B4-9A26-9212D15DE4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213B-9BEE-4C74-A46B-486ABF5B910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0DCA-31FC-461C-A24A-3043123608D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C8EF-4814-481C-AB75-0D52B102C0C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25B-BE3C-4D92-BFF1-E8E3CA3C415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0A53-765D-48C5-9E95-3221C696367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F181-11A3-4B30-BBF8-1C6B33D8716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13C0-1D6D-4AA2-85DA-37CDD7F5D9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22A2-9163-439B-9EB6-497DFB16DC7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0DCA-31FC-461C-A24A-3043123608D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4EC3-60E0-4A4D-B66C-A6FCC581FFE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E76B-3909-4EDC-A3DB-61EB700CF4A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BA71-08C8-43B4-9A26-9212D15DE4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24D6F4-3A21-4CAC-94ED-E8FE8A6E066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213B-9BEE-4C74-A46B-486ABF5B910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0DCA-31FC-461C-A24A-3043123608D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C8EF-4814-481C-AB75-0D52B102C0C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25B-BE3C-4D92-BFF1-E8E3CA3C415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0A53-765D-48C5-9E95-3221C696367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F181-11A3-4B30-BBF8-1C6B33D8716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C8EF-4814-481C-AB75-0D52B102C0C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13C0-1D6D-4AA2-85DA-37CDD7F5D9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22A2-9163-439B-9EB6-497DFB16DC7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4EC3-60E0-4A4D-B66C-A6FCC581FFE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E76B-3909-4EDC-A3DB-61EB700CF4A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BA71-08C8-43B4-9A26-9212D15DE4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24D6F4-3A21-4CAC-94ED-E8FE8A6E066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213B-9BEE-4C74-A46B-486ABF5B910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0DCA-31FC-461C-A24A-3043123608D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C8EF-4814-481C-AB75-0D52B102C0C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25B-BE3C-4D92-BFF1-E8E3CA3C415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25B-BE3C-4D92-BFF1-E8E3CA3C415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0A53-765D-48C5-9E95-3221C696367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F181-11A3-4B30-BBF8-1C6B33D8716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13C0-1D6D-4AA2-85DA-37CDD7F5D9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22A2-9163-439B-9EB6-497DFB16DC7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4EC3-60E0-4A4D-B66C-A6FCC581FFE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E76B-3909-4EDC-A3DB-61EB700CF4A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BA71-08C8-43B4-9A26-9212D15DE4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24D6F4-3A21-4CAC-94ED-E8FE8A6E066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0A53-765D-48C5-9E95-3221C696367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F181-11A3-4B30-BBF8-1C6B33D8716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13C0-1D6D-4AA2-85DA-37CDD7F5D9EF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22A2-9163-439B-9EB6-497DFB16DC7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4EC3-60E0-4A4D-B66C-A6FCC581FFE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B807F-F5AD-4A52-956C-8EF7345A646B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B807F-F5AD-4A52-956C-8EF7345A646B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B807F-F5AD-4A52-956C-8EF7345A646B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B807F-F5AD-4A52-956C-8EF7345A646B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gavrielatos.gr/Sombud.htm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19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recap_1_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Diamanter,_N%C3%A5gra_stora_och_ryktbara_diamanter,_Nordisk_familjebok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l-GR" smtClean="0">
                <a:latin typeface="Palatino Linotype" pitchFamily="18" charset="0"/>
              </a:rPr>
              <a:t>Φυσικές ιδιότητες</a:t>
            </a:r>
            <a:br>
              <a:rPr lang="el-GR" smtClean="0">
                <a:latin typeface="Palatino Linotype" pitchFamily="18" charset="0"/>
              </a:rPr>
            </a:br>
            <a:r>
              <a:rPr lang="el-GR" smtClean="0">
                <a:latin typeface="Palatino Linotype" pitchFamily="18" charset="0"/>
              </a:rPr>
              <a:t>των υλικών</a:t>
            </a:r>
          </a:p>
        </p:txBody>
      </p:sp>
      <p:pic>
        <p:nvPicPr>
          <p:cNvPr id="205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6746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Oval 19"/>
          <p:cNvSpPr>
            <a:spLocks noChangeArrowheads="1"/>
          </p:cNvSpPr>
          <p:nvPr/>
        </p:nvSpPr>
        <p:spPr bwMode="auto">
          <a:xfrm>
            <a:off x="4038600" y="1447800"/>
            <a:ext cx="2133600" cy="1066800"/>
          </a:xfrm>
          <a:prstGeom prst="ellipse">
            <a:avLst/>
          </a:prstGeom>
          <a:noFill/>
          <a:ln w="317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5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15160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828800"/>
            <a:ext cx="7096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495800"/>
            <a:ext cx="619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Line 23"/>
          <p:cNvSpPr>
            <a:spLocks noChangeShapeType="1"/>
          </p:cNvSpPr>
          <p:nvPr/>
        </p:nvSpPr>
        <p:spPr bwMode="auto">
          <a:xfrm flipH="1">
            <a:off x="3505200" y="2209800"/>
            <a:ext cx="609600" cy="3810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2059" name="Line 24"/>
          <p:cNvSpPr>
            <a:spLocks noChangeShapeType="1"/>
          </p:cNvSpPr>
          <p:nvPr/>
        </p:nvSpPr>
        <p:spPr bwMode="auto">
          <a:xfrm flipH="1">
            <a:off x="4191000" y="2438400"/>
            <a:ext cx="381000" cy="6096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2060" name="Line 25"/>
          <p:cNvSpPr>
            <a:spLocks noChangeShapeType="1"/>
          </p:cNvSpPr>
          <p:nvPr/>
        </p:nvSpPr>
        <p:spPr bwMode="auto">
          <a:xfrm>
            <a:off x="5334000" y="2514600"/>
            <a:ext cx="76200" cy="6096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2061" name="Line 26"/>
          <p:cNvSpPr>
            <a:spLocks noChangeShapeType="1"/>
          </p:cNvSpPr>
          <p:nvPr/>
        </p:nvSpPr>
        <p:spPr bwMode="auto">
          <a:xfrm>
            <a:off x="5867400" y="2362200"/>
            <a:ext cx="533400" cy="6096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2062" name="Line 27"/>
          <p:cNvSpPr>
            <a:spLocks noChangeShapeType="1"/>
          </p:cNvSpPr>
          <p:nvPr/>
        </p:nvSpPr>
        <p:spPr bwMode="auto">
          <a:xfrm>
            <a:off x="6096000" y="2209800"/>
            <a:ext cx="838200" cy="22860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4213B-9BEE-4C74-A46B-486ABF5B910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2743200"/>
            <a:ext cx="2016125" cy="2530475"/>
            <a:chOff x="1020" y="1570"/>
            <a:chExt cx="1270" cy="1594"/>
          </a:xfrm>
        </p:grpSpPr>
        <p:sp>
          <p:nvSpPr>
            <p:cNvPr id="13323" name="AutoShape 5"/>
            <p:cNvSpPr>
              <a:spLocks noChangeArrowheads="1"/>
            </p:cNvSpPr>
            <p:nvPr/>
          </p:nvSpPr>
          <p:spPr bwMode="auto">
            <a:xfrm>
              <a:off x="1020" y="1719"/>
              <a:ext cx="1270" cy="544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87 w 21600"/>
                <a:gd name="T13" fmla="*/ 2700 h 21600"/>
                <a:gd name="T14" fmla="*/ 1891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81" y="21600"/>
                  </a:lnTo>
                  <a:lnTo>
                    <a:pt x="19819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auto">
            <a:xfrm>
              <a:off x="1020" y="1570"/>
              <a:ext cx="1270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5" name="AutoShape 7"/>
            <p:cNvSpPr>
              <a:spLocks noChangeArrowheads="1"/>
            </p:cNvSpPr>
            <p:nvPr/>
          </p:nvSpPr>
          <p:spPr bwMode="auto">
            <a:xfrm>
              <a:off x="1111" y="2296"/>
              <a:ext cx="1089" cy="771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6 w 21600"/>
                <a:gd name="T13" fmla="*/ 2858 h 21600"/>
                <a:gd name="T14" fmla="*/ 18744 w 21600"/>
                <a:gd name="T15" fmla="*/ 18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02" y="21600"/>
                  </a:lnTo>
                  <a:lnTo>
                    <a:pt x="19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6" name="Oval 8"/>
            <p:cNvSpPr>
              <a:spLocks noChangeArrowheads="1"/>
            </p:cNvSpPr>
            <p:nvPr/>
          </p:nvSpPr>
          <p:spPr bwMode="auto">
            <a:xfrm>
              <a:off x="1221" y="2937"/>
              <a:ext cx="86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7" name="Oval 9"/>
            <p:cNvSpPr>
              <a:spLocks noChangeArrowheads="1"/>
            </p:cNvSpPr>
            <p:nvPr/>
          </p:nvSpPr>
          <p:spPr bwMode="auto">
            <a:xfrm>
              <a:off x="1111" y="2115"/>
              <a:ext cx="1089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15" name="AutoShape 10"/>
          <p:cNvSpPr>
            <a:spLocks/>
          </p:cNvSpPr>
          <p:nvPr/>
        </p:nvSpPr>
        <p:spPr bwMode="auto">
          <a:xfrm>
            <a:off x="4953000" y="3810000"/>
            <a:ext cx="1449388" cy="485775"/>
          </a:xfrm>
          <a:prstGeom prst="borderCallout1">
            <a:avLst>
              <a:gd name="adj1" fmla="val 115685"/>
              <a:gd name="adj2" fmla="val 92116"/>
              <a:gd name="adj3" fmla="val 115685"/>
              <a:gd name="adj4" fmla="val -87074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el-GR" sz="2800">
                <a:latin typeface="Palatino Linotype" pitchFamily="18" charset="0"/>
              </a:rPr>
              <a:t>νερό</a:t>
            </a:r>
          </a:p>
        </p:txBody>
      </p:sp>
      <p:sp>
        <p:nvSpPr>
          <p:cNvPr id="13316" name="AutoShape 12"/>
          <p:cNvSpPr>
            <a:spLocks/>
          </p:cNvSpPr>
          <p:nvPr/>
        </p:nvSpPr>
        <p:spPr bwMode="auto">
          <a:xfrm>
            <a:off x="6172200" y="2133600"/>
            <a:ext cx="2232025" cy="1011238"/>
          </a:xfrm>
          <a:prstGeom prst="borderCallout1">
            <a:avLst>
              <a:gd name="adj1" fmla="val -7537"/>
              <a:gd name="adj2" fmla="val 94880"/>
              <a:gd name="adj3" fmla="val -7537"/>
              <a:gd name="adj4" fmla="val -135491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el-GR" sz="2800">
                <a:latin typeface="Palatino Linotype" pitchFamily="18" charset="0"/>
              </a:rPr>
              <a:t>Σιδερένιο καρφί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838200" y="5486400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Palatino Linotype" pitchFamily="18" charset="0"/>
              </a:rPr>
              <a:t>Τι θα συμβεί αν ρίξουμε το σιδερένιο καρφί στο νερό;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895600" y="1905000"/>
            <a:ext cx="863600" cy="287338"/>
            <a:chOff x="1247" y="890"/>
            <a:chExt cx="544" cy="181"/>
          </a:xfrm>
        </p:grpSpPr>
        <p:sp>
          <p:nvSpPr>
            <p:cNvPr id="13321" name="Line 14"/>
            <p:cNvSpPr>
              <a:spLocks noChangeShapeType="1"/>
            </p:cNvSpPr>
            <p:nvPr/>
          </p:nvSpPr>
          <p:spPr bwMode="auto">
            <a:xfrm>
              <a:off x="1247" y="981"/>
              <a:ext cx="499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22" name="Oval 15"/>
            <p:cNvSpPr>
              <a:spLocks noChangeArrowheads="1"/>
            </p:cNvSpPr>
            <p:nvPr/>
          </p:nvSpPr>
          <p:spPr bwMode="auto">
            <a:xfrm>
              <a:off x="1701" y="890"/>
              <a:ext cx="90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2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latin typeface="Palatino Linotype" pitchFamily="18" charset="0"/>
              </a:rPr>
              <a:t>Καρφί αντί για φελλός</a:t>
            </a: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F181-11A3-4B30-BBF8-1C6B33D8716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ChangeArrowheads="1"/>
          </p:cNvSpPr>
          <p:nvPr/>
        </p:nvSpPr>
        <p:spPr bwMode="auto">
          <a:xfrm>
            <a:off x="1187450" y="1700213"/>
            <a:ext cx="3240088" cy="4033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5150" y="2708275"/>
            <a:ext cx="2016125" cy="2530475"/>
            <a:chOff x="1020" y="1570"/>
            <a:chExt cx="1270" cy="1594"/>
          </a:xfrm>
        </p:grpSpPr>
        <p:sp>
          <p:nvSpPr>
            <p:cNvPr id="14346" name="AutoShape 5"/>
            <p:cNvSpPr>
              <a:spLocks noChangeArrowheads="1"/>
            </p:cNvSpPr>
            <p:nvPr/>
          </p:nvSpPr>
          <p:spPr bwMode="auto">
            <a:xfrm>
              <a:off x="1020" y="1719"/>
              <a:ext cx="1270" cy="544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87 w 21600"/>
                <a:gd name="T13" fmla="*/ 2700 h 21600"/>
                <a:gd name="T14" fmla="*/ 1891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81" y="21600"/>
                  </a:lnTo>
                  <a:lnTo>
                    <a:pt x="19819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347" name="Oval 6"/>
            <p:cNvSpPr>
              <a:spLocks noChangeArrowheads="1"/>
            </p:cNvSpPr>
            <p:nvPr/>
          </p:nvSpPr>
          <p:spPr bwMode="auto">
            <a:xfrm>
              <a:off x="1020" y="1570"/>
              <a:ext cx="1270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348" name="AutoShape 7"/>
            <p:cNvSpPr>
              <a:spLocks noChangeArrowheads="1"/>
            </p:cNvSpPr>
            <p:nvPr/>
          </p:nvSpPr>
          <p:spPr bwMode="auto">
            <a:xfrm>
              <a:off x="1111" y="2296"/>
              <a:ext cx="1089" cy="771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6 w 21600"/>
                <a:gd name="T13" fmla="*/ 2858 h 21600"/>
                <a:gd name="T14" fmla="*/ 18744 w 21600"/>
                <a:gd name="T15" fmla="*/ 18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02" y="21600"/>
                  </a:lnTo>
                  <a:lnTo>
                    <a:pt x="19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349" name="Oval 8"/>
            <p:cNvSpPr>
              <a:spLocks noChangeArrowheads="1"/>
            </p:cNvSpPr>
            <p:nvPr/>
          </p:nvSpPr>
          <p:spPr bwMode="auto">
            <a:xfrm>
              <a:off x="1221" y="2937"/>
              <a:ext cx="86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350" name="Oval 9"/>
            <p:cNvSpPr>
              <a:spLocks noChangeArrowheads="1"/>
            </p:cNvSpPr>
            <p:nvPr/>
          </p:nvSpPr>
          <p:spPr bwMode="auto">
            <a:xfrm>
              <a:off x="1111" y="2115"/>
              <a:ext cx="1089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-463267">
            <a:off x="2339975" y="4870450"/>
            <a:ext cx="863600" cy="287338"/>
            <a:chOff x="1247" y="890"/>
            <a:chExt cx="544" cy="181"/>
          </a:xfrm>
        </p:grpSpPr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1247" y="981"/>
              <a:ext cx="499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4345" name="Oval 15"/>
            <p:cNvSpPr>
              <a:spLocks noChangeArrowheads="1"/>
            </p:cNvSpPr>
            <p:nvPr/>
          </p:nvSpPr>
          <p:spPr bwMode="auto">
            <a:xfrm>
              <a:off x="1701" y="890"/>
              <a:ext cx="90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4648200" y="2209800"/>
            <a:ext cx="38084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000000"/>
                </a:solidFill>
                <a:latin typeface="Palatino Linotype" pitchFamily="18" charset="0"/>
              </a:rPr>
              <a:t>Επειδή η πυκνότητα του σίδηρου είναι μεγαλύτερη από την πυκνότητα του νερού.</a:t>
            </a:r>
          </a:p>
        </p:txBody>
      </p:sp>
      <p:sp>
        <p:nvSpPr>
          <p:cNvPr id="1434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latin typeface="Palatino Linotype" pitchFamily="18" charset="0"/>
              </a:rPr>
              <a:t>Το καρφί βυθίζεται. Γιατί;</a:t>
            </a: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F181-11A3-4B30-BBF8-1C6B33D8716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7041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800" dirty="0">
                <a:latin typeface="Palatino Linotype" pitchFamily="18" charset="0"/>
              </a:rPr>
              <a:t>Με βάση τα προηγούμενα τι απ’ τα δύο ισχύει:</a:t>
            </a:r>
          </a:p>
          <a:p>
            <a:pPr>
              <a:spcBef>
                <a:spcPct val="50000"/>
              </a:spcBef>
            </a:pP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φελλού</a:t>
            </a:r>
            <a:r>
              <a:rPr lang="el-GR" sz="3200" dirty="0">
                <a:latin typeface="Palatino Linotype" pitchFamily="18" charset="0"/>
              </a:rPr>
              <a:t> &lt; </a:t>
            </a: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νερού</a:t>
            </a:r>
            <a:r>
              <a:rPr lang="el-GR" sz="3200" dirty="0">
                <a:latin typeface="Palatino Linotype" pitchFamily="18" charset="0"/>
              </a:rPr>
              <a:t> &lt; </a:t>
            </a: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σίδηρου</a:t>
            </a:r>
            <a:r>
              <a:rPr lang="el-GR" sz="3200" baseline="-25000" dirty="0">
                <a:latin typeface="Palatino Linotype" pitchFamily="18" charset="0"/>
              </a:rPr>
              <a:t> ή</a:t>
            </a:r>
          </a:p>
          <a:p>
            <a:pPr>
              <a:spcBef>
                <a:spcPct val="50000"/>
              </a:spcBef>
            </a:pP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σίδηρου</a:t>
            </a:r>
            <a:r>
              <a:rPr lang="el-GR" sz="3200" dirty="0">
                <a:latin typeface="Palatino Linotype" pitchFamily="18" charset="0"/>
              </a:rPr>
              <a:t> &lt; </a:t>
            </a: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νερού</a:t>
            </a:r>
            <a:r>
              <a:rPr lang="el-GR" sz="3200" dirty="0">
                <a:latin typeface="Palatino Linotype" pitchFamily="18" charset="0"/>
              </a:rPr>
              <a:t> &lt; </a:t>
            </a:r>
            <a:r>
              <a:rPr lang="el-GR" sz="3200" dirty="0" err="1">
                <a:latin typeface="Palatino Linotype" pitchFamily="18" charset="0"/>
              </a:rPr>
              <a:t>ρ</a:t>
            </a:r>
            <a:r>
              <a:rPr lang="el-GR" sz="3200" baseline="-25000" dirty="0" err="1">
                <a:latin typeface="Palatino Linotype" pitchFamily="18" charset="0"/>
              </a:rPr>
              <a:t>φελλού</a:t>
            </a:r>
            <a:endParaRPr lang="el-GR" sz="3200" baseline="-25000" dirty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el-GR" sz="2800" baseline="-25000" dirty="0">
              <a:latin typeface="Palatino Linotype" pitchFamily="18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latin typeface="Palatino Linotype" pitchFamily="18" charset="0"/>
              </a:rPr>
              <a:t>Σύγκριση πυκνοτήτων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2924944"/>
            <a:ext cx="5334000" cy="1906588"/>
            <a:chOff x="480" y="2256"/>
            <a:chExt cx="3360" cy="1201"/>
          </a:xfrm>
        </p:grpSpPr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80" y="2256"/>
              <a:ext cx="3360" cy="120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600" dirty="0" err="1">
                  <a:latin typeface="Palatino Linotype" pitchFamily="18" charset="0"/>
                </a:rPr>
                <a:t>ρ</a:t>
              </a:r>
              <a:r>
                <a:rPr lang="el-GR" sz="3600" baseline="-25000" dirty="0" err="1">
                  <a:latin typeface="Palatino Linotype" pitchFamily="18" charset="0"/>
                </a:rPr>
                <a:t>φελλού</a:t>
              </a:r>
              <a:r>
                <a:rPr lang="el-GR" sz="3600" dirty="0">
                  <a:latin typeface="Palatino Linotype" pitchFamily="18" charset="0"/>
                </a:rPr>
                <a:t> </a:t>
              </a:r>
              <a:r>
                <a:rPr lang="el-GR" sz="3200" dirty="0">
                  <a:latin typeface="Palatino Linotype" pitchFamily="18" charset="0"/>
                </a:rPr>
                <a:t>&lt; </a:t>
              </a:r>
              <a:r>
                <a:rPr lang="el-GR" sz="4000" dirty="0" err="1">
                  <a:latin typeface="Palatino Linotype" pitchFamily="18" charset="0"/>
                </a:rPr>
                <a:t>ρ</a:t>
              </a:r>
              <a:r>
                <a:rPr lang="el-GR" sz="4000" baseline="-25000" dirty="0" err="1">
                  <a:latin typeface="Palatino Linotype" pitchFamily="18" charset="0"/>
                </a:rPr>
                <a:t>νερού</a:t>
              </a:r>
              <a:r>
                <a:rPr lang="el-GR" sz="3200" dirty="0">
                  <a:latin typeface="Palatino Linotype" pitchFamily="18" charset="0"/>
                </a:rPr>
                <a:t> &lt; </a:t>
              </a:r>
              <a:r>
                <a:rPr lang="el-GR" sz="4400" dirty="0" err="1">
                  <a:latin typeface="Palatino Linotype" pitchFamily="18" charset="0"/>
                </a:rPr>
                <a:t>ρ</a:t>
              </a:r>
              <a:r>
                <a:rPr lang="el-GR" sz="4400" baseline="-25000" dirty="0" err="1">
                  <a:latin typeface="Palatino Linotype" pitchFamily="18" charset="0"/>
                </a:rPr>
                <a:t>σίδηρου</a:t>
              </a:r>
              <a:r>
                <a:rPr lang="el-GR" sz="3200" baseline="-25000" dirty="0">
                  <a:latin typeface="Palatino Linotype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l-GR" sz="3200" dirty="0" err="1">
                  <a:latin typeface="Palatino Linotype" pitchFamily="18" charset="0"/>
                </a:rPr>
                <a:t>ρ</a:t>
              </a:r>
              <a:r>
                <a:rPr lang="el-GR" sz="3200" baseline="-25000" dirty="0" err="1">
                  <a:latin typeface="Palatino Linotype" pitchFamily="18" charset="0"/>
                </a:rPr>
                <a:t>σίδηρου</a:t>
              </a:r>
              <a:r>
                <a:rPr lang="el-GR" sz="3200" dirty="0">
                  <a:latin typeface="Palatino Linotype" pitchFamily="18" charset="0"/>
                </a:rPr>
                <a:t> &lt; </a:t>
              </a:r>
              <a:r>
                <a:rPr lang="el-GR" sz="3200" dirty="0" err="1">
                  <a:latin typeface="Palatino Linotype" pitchFamily="18" charset="0"/>
                </a:rPr>
                <a:t>ρ</a:t>
              </a:r>
              <a:r>
                <a:rPr lang="el-GR" sz="3200" baseline="-25000" dirty="0" err="1">
                  <a:latin typeface="Palatino Linotype" pitchFamily="18" charset="0"/>
                </a:rPr>
                <a:t>νερού</a:t>
              </a:r>
              <a:r>
                <a:rPr lang="el-GR" sz="3200" dirty="0">
                  <a:latin typeface="Palatino Linotype" pitchFamily="18" charset="0"/>
                </a:rPr>
                <a:t> &lt; </a:t>
              </a:r>
              <a:r>
                <a:rPr lang="el-GR" sz="3200" dirty="0" err="1">
                  <a:latin typeface="Palatino Linotype" pitchFamily="18" charset="0"/>
                </a:rPr>
                <a:t>ρ</a:t>
              </a:r>
              <a:r>
                <a:rPr lang="el-GR" sz="3200" baseline="-25000" dirty="0" err="1">
                  <a:latin typeface="Palatino Linotype" pitchFamily="18" charset="0"/>
                </a:rPr>
                <a:t>φελλού</a:t>
              </a:r>
              <a:endParaRPr lang="el-GR" sz="3200" baseline="-25000" dirty="0">
                <a:latin typeface="Palatino Linotype" pitchFamily="18" charset="0"/>
              </a:endParaRPr>
            </a:p>
            <a:p>
              <a:pPr algn="l">
                <a:spcBef>
                  <a:spcPct val="50000"/>
                </a:spcBef>
              </a:pPr>
              <a:endParaRPr lang="el-GR" dirty="0"/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768" y="3072"/>
              <a:ext cx="27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F181-11A3-4B30-BBF8-1C6B33D8716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76470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Μάθαμε στη Φυσική ότι :</a:t>
            </a:r>
          </a:p>
          <a:p>
            <a:endParaRPr lang="el-GR" dirty="0" smtClean="0"/>
          </a:p>
          <a:p>
            <a:r>
              <a:rPr lang="el-GR" dirty="0" smtClean="0"/>
              <a:t>   Η </a:t>
            </a:r>
            <a:r>
              <a:rPr lang="el-GR" b="1" dirty="0" smtClean="0"/>
              <a:t>πυκνότητα</a:t>
            </a:r>
            <a:r>
              <a:rPr lang="el-GR" dirty="0" smtClean="0"/>
              <a:t> εκφράζει τη μάζα ενός υλικού που περιέχεται σε ορισμένο όγκο του και υπολογίζεται από τη σχέση </a:t>
            </a:r>
            <a:r>
              <a:rPr lang="el-GR" b="1" dirty="0" smtClean="0"/>
              <a:t>ρ = m/V</a:t>
            </a:r>
            <a:r>
              <a:rPr lang="el-GR" dirty="0" smtClean="0"/>
              <a:t>, όπου m η μάζα του υλικού και V ο όγκος του.</a:t>
            </a:r>
          </a:p>
          <a:p>
            <a:r>
              <a:rPr lang="el-GR" dirty="0" smtClean="0"/>
              <a:t>   Συνήθως εκφράζεται σε </a:t>
            </a:r>
            <a:r>
              <a:rPr lang="el-GR" b="1" dirty="0" smtClean="0"/>
              <a:t>g/cm</a:t>
            </a:r>
            <a:r>
              <a:rPr lang="el-GR" b="1" baseline="30000" dirty="0" smtClean="0"/>
              <a:t>3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012" t="46378" r="6491" b="24973"/>
          <a:stretch>
            <a:fillRect/>
          </a:stretch>
        </p:blipFill>
        <p:spPr bwMode="auto">
          <a:xfrm>
            <a:off x="827584" y="3068960"/>
            <a:ext cx="6902375" cy="20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980728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Τα καλώδια που χρησιμοποιούνται στις ηλεκτρικές εγκαταστάσεις και συσκευές αποτελούνται από χάλκινα σύρματα, τα οποία περιβάλλονται από πλαστικό. Κατασκευάζονται έτσι, ώστε το ηλεκτρικό ρεύμα να κυκλοφορεί μόνο στο εσωτερικό των καλωδίων. </a:t>
            </a:r>
          </a:p>
          <a:p>
            <a:r>
              <a:rPr lang="el-GR" dirty="0" smtClean="0"/>
              <a:t>  Ο χαλκός χρησιμοποιείται σ’ αυτές τις περιπτώσεις γιατί έχει μεγάλη</a:t>
            </a:r>
            <a:r>
              <a:rPr lang="el-GR" u="sng" dirty="0" smtClean="0"/>
              <a:t> </a:t>
            </a:r>
            <a:r>
              <a:rPr lang="el-GR" b="1" u="sng" dirty="0" smtClean="0"/>
              <a:t>ηλεκτρική αγωγιμότητα</a:t>
            </a:r>
            <a:r>
              <a:rPr lang="el-GR" dirty="0" smtClean="0"/>
              <a:t>, δηλαδή επιτρέπει να περνά με μεγάλη ευκολία το ηλεκτρικό ρεύμα. Αντίθετα, το πλαστικό έχει ελάχιστη ηλεκτρική αγωγιμότητα.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946" t="33986" r="31014" b="16993"/>
          <a:stretch>
            <a:fillRect/>
          </a:stretch>
        </p:blipFill>
        <p:spPr bwMode="auto">
          <a:xfrm>
            <a:off x="4211960" y="1268760"/>
            <a:ext cx="4531569" cy="39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332656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Αν θερμάνουμε μια μεταλλική ράβδο στο ένα άκρο της, γρήγορα ανεβαίνει η θερμοκρασία σε όλη τη μάζα της. </a:t>
            </a:r>
          </a:p>
          <a:p>
            <a:r>
              <a:rPr lang="el-GR" dirty="0" smtClean="0"/>
              <a:t>  Αυτό γίνεται επειδή τα μέταλλα έχουν μεγάλη </a:t>
            </a:r>
            <a:r>
              <a:rPr lang="el-GR" b="1" u="sng" dirty="0" smtClean="0"/>
              <a:t>θερμική αγωγιμότητα</a:t>
            </a:r>
            <a:r>
              <a:rPr lang="el-GR" dirty="0" smtClean="0"/>
              <a:t>, δηλαδή επιτρέπουν να περνά με ευκολία η θερμότητα μέσα από τη μάζα τους. </a:t>
            </a:r>
          </a:p>
          <a:p>
            <a:r>
              <a:rPr lang="el-GR" dirty="0" smtClean="0"/>
              <a:t>  Αυτός είναι ένας λόγος που </a:t>
            </a:r>
            <a:r>
              <a:rPr lang="el-GR" b="1" dirty="0" smtClean="0"/>
              <a:t>τα σώματα των καλοριφέρ </a:t>
            </a:r>
            <a:r>
              <a:rPr lang="el-GR" dirty="0" smtClean="0"/>
              <a:t>κατασκευάζονται από μέταλλα. Αντίθετα, οι λαβές πολλών </a:t>
            </a:r>
            <a:r>
              <a:rPr lang="el-GR" b="1" dirty="0" smtClean="0"/>
              <a:t>μαγειρικών σκευών </a:t>
            </a:r>
            <a:r>
              <a:rPr lang="el-GR" dirty="0" smtClean="0"/>
              <a:t>είναι κατασκευασμένες από βακελίτη ή από ξύλο, υλικά που έχουν μικρή θερμική αγωγιμότητα, για να μην καίγεται όποιος τα χρησιμοποιεί. </a:t>
            </a:r>
          </a:p>
          <a:p>
            <a:r>
              <a:rPr lang="el-GR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Τα περισσότερα υλικά που είναι κακοί αγωγοί του ηλεκτρικού ρεύματος είναι και κακοί αγωγοί της θερμότητας και αντίστροφα.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image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80728"/>
            <a:ext cx="2895600" cy="2590800"/>
          </a:xfrm>
          <a:prstGeom prst="rect">
            <a:avLst/>
          </a:prstGeom>
          <a:noFill/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23928" y="4653136"/>
            <a:ext cx="5008562" cy="1675130"/>
            <a:chOff x="2401" y="2429"/>
            <a:chExt cx="3155" cy="1319"/>
          </a:xfrm>
        </p:grpSpPr>
        <p:pic>
          <p:nvPicPr>
            <p:cNvPr id="5" name="Picture 8" descr="CLASSIC%20TEAKETTLE_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1" y="2429"/>
              <a:ext cx="1305" cy="1319"/>
            </a:xfrm>
            <a:prstGeom prst="rect">
              <a:avLst/>
            </a:prstGeom>
            <a:noFill/>
          </p:spPr>
        </p:pic>
        <p:pic>
          <p:nvPicPr>
            <p:cNvPr id="6" name="Picture 9" descr="CLASSIC%20ONE%20HANDLE%20PAN_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1" y="2863"/>
              <a:ext cx="1805" cy="882"/>
            </a:xfrm>
            <a:prstGeom prst="rect">
              <a:avLst/>
            </a:prstGeom>
            <a:noFill/>
          </p:spPr>
        </p:pic>
      </p:grp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3900"/>
            <a:ext cx="8839200" cy="5829300"/>
          </a:xfrm>
        </p:spPr>
        <p:txBody>
          <a:bodyPr/>
          <a:lstStyle/>
          <a:p>
            <a:r>
              <a:rPr lang="el-GR"/>
              <a:t>Χρώμα, γεύση, οσμή</a:t>
            </a:r>
          </a:p>
          <a:p>
            <a:endParaRPr lang="el-GR" sz="1000"/>
          </a:p>
          <a:p>
            <a:r>
              <a:rPr lang="el-GR"/>
              <a:t>Σκληρότητα</a:t>
            </a:r>
          </a:p>
          <a:p>
            <a:endParaRPr lang="el-GR" sz="1000"/>
          </a:p>
          <a:p>
            <a:r>
              <a:rPr lang="el-GR"/>
              <a:t>Ελαστικότητα</a:t>
            </a:r>
          </a:p>
          <a:p>
            <a:endParaRPr lang="el-GR" sz="1000"/>
          </a:p>
          <a:p>
            <a:r>
              <a:rPr lang="el-GR"/>
              <a:t>Ευθραυστότητα</a:t>
            </a:r>
          </a:p>
          <a:p>
            <a:endParaRPr lang="el-GR" sz="1000"/>
          </a:p>
          <a:p>
            <a:r>
              <a:rPr lang="el-GR"/>
              <a:t>Ηλεκτρική αγωγιμότητα</a:t>
            </a:r>
          </a:p>
          <a:p>
            <a:endParaRPr lang="el-GR" sz="1000"/>
          </a:p>
          <a:p>
            <a:r>
              <a:rPr lang="el-GR"/>
              <a:t>Θερμική αγωγιμότητα</a:t>
            </a:r>
          </a:p>
          <a:p>
            <a:endParaRPr lang="el-GR" sz="1000"/>
          </a:p>
          <a:p>
            <a:r>
              <a:rPr lang="el-GR"/>
              <a:t>Πυκνότητα</a:t>
            </a:r>
          </a:p>
          <a:p>
            <a:endParaRPr lang="el-G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533400"/>
            <a:ext cx="4572000" cy="1255713"/>
            <a:chOff x="2880" y="336"/>
            <a:chExt cx="2880" cy="791"/>
          </a:xfrm>
        </p:grpSpPr>
        <p:pic>
          <p:nvPicPr>
            <p:cNvPr id="5124" name="Picture 4" descr="Εmeral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336"/>
              <a:ext cx="960" cy="791"/>
            </a:xfrm>
            <a:prstGeom prst="rect">
              <a:avLst/>
            </a:prstGeom>
            <a:noFill/>
          </p:spPr>
        </p:pic>
        <p:pic>
          <p:nvPicPr>
            <p:cNvPr id="5125" name="Picture 5" descr="cherr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336"/>
              <a:ext cx="912" cy="758"/>
            </a:xfrm>
            <a:prstGeom prst="rect">
              <a:avLst/>
            </a:prstGeom>
            <a:noFill/>
          </p:spPr>
        </p:pic>
        <p:pic>
          <p:nvPicPr>
            <p:cNvPr id="5126" name="Picture 6" descr="skor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" y="336"/>
              <a:ext cx="1008" cy="760"/>
            </a:xfrm>
            <a:prstGeom prst="rect">
              <a:avLst/>
            </a:prstGeom>
            <a:noFill/>
          </p:spPr>
        </p:pic>
      </p:grpSp>
      <p:pic>
        <p:nvPicPr>
          <p:cNvPr id="5128" name="Picture 8" descr="diamond_hardness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7988" y="0"/>
            <a:ext cx="3656012" cy="6858000"/>
          </a:xfrm>
          <a:prstGeom prst="rect">
            <a:avLst/>
          </a:prstGeom>
          <a:noFill/>
        </p:spPr>
      </p:pic>
      <p:pic>
        <p:nvPicPr>
          <p:cNvPr id="5129" name="Picture 9" descr="Elastic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742950"/>
            <a:ext cx="3124200" cy="537210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286500" y="381000"/>
            <a:ext cx="2857500" cy="5715000"/>
            <a:chOff x="720" y="360"/>
            <a:chExt cx="1800" cy="3600"/>
          </a:xfrm>
        </p:grpSpPr>
        <p:pic>
          <p:nvPicPr>
            <p:cNvPr id="5130" name="Picture 10" descr="broken_glas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0" y="360"/>
              <a:ext cx="1800" cy="1800"/>
            </a:xfrm>
            <a:prstGeom prst="rect">
              <a:avLst/>
            </a:prstGeom>
            <a:noFill/>
          </p:spPr>
        </p:pic>
        <p:pic>
          <p:nvPicPr>
            <p:cNvPr id="5131" name="Picture 11" descr="plastic_cu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0" y="2160"/>
              <a:ext cx="1800" cy="1800"/>
            </a:xfrm>
            <a:prstGeom prst="rect">
              <a:avLst/>
            </a:prstGeom>
            <a:noFill/>
          </p:spPr>
        </p:pic>
      </p:grpSp>
      <p:pic>
        <p:nvPicPr>
          <p:cNvPr id="5133" name="Picture 13" descr="Plu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04800"/>
            <a:ext cx="5562600" cy="2784475"/>
          </a:xfrm>
          <a:prstGeom prst="rect">
            <a:avLst/>
          </a:prstGeom>
          <a:noFill/>
        </p:spPr>
      </p:pic>
      <p:pic>
        <p:nvPicPr>
          <p:cNvPr id="5134" name="Picture 14" descr="Clipboard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228600"/>
            <a:ext cx="5334000" cy="4033838"/>
          </a:xfrm>
          <a:prstGeom prst="rect">
            <a:avLst/>
          </a:prstGeom>
          <a:noFill/>
        </p:spPr>
      </p:pic>
      <p:pic>
        <p:nvPicPr>
          <p:cNvPr id="5135" name="Picture 15" descr="Oil-and-wa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36875" y="228600"/>
            <a:ext cx="3270250" cy="4953000"/>
          </a:xfrm>
          <a:prstGeom prst="rect">
            <a:avLst/>
          </a:prstGeom>
          <a:noFill/>
        </p:spPr>
      </p:pic>
      <p:pic>
        <p:nvPicPr>
          <p:cNvPr id="5136" name="Picture 16" descr="φελλός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990600"/>
            <a:ext cx="2590800" cy="2438400"/>
          </a:xfrm>
          <a:prstGeom prst="rect">
            <a:avLst/>
          </a:prstGeom>
          <a:noFill/>
        </p:spPr>
      </p:pic>
      <p:pic>
        <p:nvPicPr>
          <p:cNvPr id="5137" name="Picture 17" descr="Karfi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8400" y="1066800"/>
            <a:ext cx="2895600" cy="2290763"/>
          </a:xfrm>
          <a:prstGeom prst="rect">
            <a:avLst/>
          </a:prstGeom>
          <a:noFill/>
        </p:spPr>
      </p:pic>
      <p:sp>
        <p:nvSpPr>
          <p:cNvPr id="5138" name="Freeform 18"/>
          <p:cNvSpPr>
            <a:spLocks/>
          </p:cNvSpPr>
          <p:nvPr/>
        </p:nvSpPr>
        <p:spPr bwMode="auto">
          <a:xfrm>
            <a:off x="2370138" y="677863"/>
            <a:ext cx="2268537" cy="14700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32" y="224"/>
              </a:cxn>
              <a:cxn ang="0">
                <a:pos x="86" y="181"/>
              </a:cxn>
              <a:cxn ang="0">
                <a:pos x="203" y="96"/>
              </a:cxn>
              <a:cxn ang="0">
                <a:pos x="224" y="74"/>
              </a:cxn>
              <a:cxn ang="0">
                <a:pos x="320" y="53"/>
              </a:cxn>
              <a:cxn ang="0">
                <a:pos x="587" y="0"/>
              </a:cxn>
              <a:cxn ang="0">
                <a:pos x="960" y="53"/>
              </a:cxn>
              <a:cxn ang="0">
                <a:pos x="1035" y="117"/>
              </a:cxn>
              <a:cxn ang="0">
                <a:pos x="1099" y="202"/>
              </a:cxn>
              <a:cxn ang="0">
                <a:pos x="1163" y="320"/>
              </a:cxn>
              <a:cxn ang="0">
                <a:pos x="1195" y="405"/>
              </a:cxn>
              <a:cxn ang="0">
                <a:pos x="1238" y="501"/>
              </a:cxn>
              <a:cxn ang="0">
                <a:pos x="1270" y="576"/>
              </a:cxn>
              <a:cxn ang="0">
                <a:pos x="1291" y="650"/>
              </a:cxn>
              <a:cxn ang="0">
                <a:pos x="1366" y="874"/>
              </a:cxn>
              <a:cxn ang="0">
                <a:pos x="1323" y="810"/>
              </a:cxn>
              <a:cxn ang="0">
                <a:pos x="1291" y="778"/>
              </a:cxn>
              <a:cxn ang="0">
                <a:pos x="1355" y="864"/>
              </a:cxn>
              <a:cxn ang="0">
                <a:pos x="1387" y="874"/>
              </a:cxn>
              <a:cxn ang="0">
                <a:pos x="1408" y="842"/>
              </a:cxn>
              <a:cxn ang="0">
                <a:pos x="1419" y="789"/>
              </a:cxn>
              <a:cxn ang="0">
                <a:pos x="1387" y="810"/>
              </a:cxn>
              <a:cxn ang="0">
                <a:pos x="1366" y="874"/>
              </a:cxn>
              <a:cxn ang="0">
                <a:pos x="1259" y="810"/>
              </a:cxn>
            </a:cxnLst>
            <a:rect l="0" t="0" r="r" b="b"/>
            <a:pathLst>
              <a:path w="1429" h="926">
                <a:moveTo>
                  <a:pt x="0" y="256"/>
                </a:moveTo>
                <a:cubicBezTo>
                  <a:pt x="11" y="245"/>
                  <a:pt x="24" y="237"/>
                  <a:pt x="32" y="224"/>
                </a:cubicBezTo>
                <a:cubicBezTo>
                  <a:pt x="66" y="173"/>
                  <a:pt x="8" y="201"/>
                  <a:pt x="86" y="181"/>
                </a:cubicBezTo>
                <a:cubicBezTo>
                  <a:pt x="114" y="138"/>
                  <a:pt x="157" y="126"/>
                  <a:pt x="203" y="96"/>
                </a:cubicBezTo>
                <a:cubicBezTo>
                  <a:pt x="211" y="90"/>
                  <a:pt x="215" y="79"/>
                  <a:pt x="224" y="74"/>
                </a:cubicBezTo>
                <a:cubicBezTo>
                  <a:pt x="253" y="59"/>
                  <a:pt x="288" y="61"/>
                  <a:pt x="320" y="53"/>
                </a:cubicBezTo>
                <a:cubicBezTo>
                  <a:pt x="408" y="30"/>
                  <a:pt x="497" y="17"/>
                  <a:pt x="587" y="0"/>
                </a:cubicBezTo>
                <a:cubicBezTo>
                  <a:pt x="717" y="8"/>
                  <a:pt x="837" y="11"/>
                  <a:pt x="960" y="53"/>
                </a:cubicBezTo>
                <a:cubicBezTo>
                  <a:pt x="1012" y="105"/>
                  <a:pt x="986" y="85"/>
                  <a:pt x="1035" y="117"/>
                </a:cubicBezTo>
                <a:cubicBezTo>
                  <a:pt x="1054" y="146"/>
                  <a:pt x="1085" y="170"/>
                  <a:pt x="1099" y="202"/>
                </a:cubicBezTo>
                <a:cubicBezTo>
                  <a:pt x="1124" y="258"/>
                  <a:pt x="1121" y="276"/>
                  <a:pt x="1163" y="320"/>
                </a:cubicBezTo>
                <a:cubicBezTo>
                  <a:pt x="1190" y="449"/>
                  <a:pt x="1155" y="313"/>
                  <a:pt x="1195" y="405"/>
                </a:cubicBezTo>
                <a:cubicBezTo>
                  <a:pt x="1243" y="515"/>
                  <a:pt x="1190" y="431"/>
                  <a:pt x="1238" y="501"/>
                </a:cubicBezTo>
                <a:cubicBezTo>
                  <a:pt x="1259" y="592"/>
                  <a:pt x="1232" y="501"/>
                  <a:pt x="1270" y="576"/>
                </a:cubicBezTo>
                <a:cubicBezTo>
                  <a:pt x="1275" y="587"/>
                  <a:pt x="1289" y="643"/>
                  <a:pt x="1291" y="650"/>
                </a:cubicBezTo>
                <a:cubicBezTo>
                  <a:pt x="1314" y="725"/>
                  <a:pt x="1340" y="800"/>
                  <a:pt x="1366" y="874"/>
                </a:cubicBezTo>
                <a:cubicBezTo>
                  <a:pt x="1374" y="898"/>
                  <a:pt x="1337" y="831"/>
                  <a:pt x="1323" y="810"/>
                </a:cubicBezTo>
                <a:cubicBezTo>
                  <a:pt x="1315" y="797"/>
                  <a:pt x="1302" y="789"/>
                  <a:pt x="1291" y="778"/>
                </a:cubicBezTo>
                <a:cubicBezTo>
                  <a:pt x="1305" y="820"/>
                  <a:pt x="1318" y="839"/>
                  <a:pt x="1355" y="864"/>
                </a:cubicBezTo>
                <a:cubicBezTo>
                  <a:pt x="1386" y="926"/>
                  <a:pt x="1367" y="913"/>
                  <a:pt x="1387" y="874"/>
                </a:cubicBezTo>
                <a:cubicBezTo>
                  <a:pt x="1393" y="863"/>
                  <a:pt x="1401" y="853"/>
                  <a:pt x="1408" y="842"/>
                </a:cubicBezTo>
                <a:cubicBezTo>
                  <a:pt x="1412" y="824"/>
                  <a:pt x="1429" y="804"/>
                  <a:pt x="1419" y="789"/>
                </a:cubicBezTo>
                <a:cubicBezTo>
                  <a:pt x="1412" y="778"/>
                  <a:pt x="1394" y="799"/>
                  <a:pt x="1387" y="810"/>
                </a:cubicBezTo>
                <a:cubicBezTo>
                  <a:pt x="1375" y="829"/>
                  <a:pt x="1366" y="874"/>
                  <a:pt x="1366" y="874"/>
                </a:cubicBezTo>
                <a:cubicBezTo>
                  <a:pt x="1322" y="860"/>
                  <a:pt x="1298" y="830"/>
                  <a:pt x="1259" y="81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4519613" y="3370263"/>
            <a:ext cx="3286125" cy="1492250"/>
          </a:xfrm>
          <a:custGeom>
            <a:avLst/>
            <a:gdLst/>
            <a:ahLst/>
            <a:cxnLst>
              <a:cxn ang="0">
                <a:pos x="2070" y="0"/>
              </a:cxn>
              <a:cxn ang="0">
                <a:pos x="1974" y="181"/>
              </a:cxn>
              <a:cxn ang="0">
                <a:pos x="1910" y="256"/>
              </a:cxn>
              <a:cxn ang="0">
                <a:pos x="1857" y="298"/>
              </a:cxn>
              <a:cxn ang="0">
                <a:pos x="1782" y="352"/>
              </a:cxn>
              <a:cxn ang="0">
                <a:pos x="1612" y="469"/>
              </a:cxn>
              <a:cxn ang="0">
                <a:pos x="1526" y="533"/>
              </a:cxn>
              <a:cxn ang="0">
                <a:pos x="1430" y="565"/>
              </a:cxn>
              <a:cxn ang="0">
                <a:pos x="1366" y="608"/>
              </a:cxn>
              <a:cxn ang="0">
                <a:pos x="1324" y="618"/>
              </a:cxn>
              <a:cxn ang="0">
                <a:pos x="1121" y="682"/>
              </a:cxn>
              <a:cxn ang="0">
                <a:pos x="908" y="714"/>
              </a:cxn>
              <a:cxn ang="0">
                <a:pos x="566" y="768"/>
              </a:cxn>
              <a:cxn ang="0">
                <a:pos x="172" y="821"/>
              </a:cxn>
              <a:cxn ang="0">
                <a:pos x="108" y="810"/>
              </a:cxn>
              <a:cxn ang="0">
                <a:pos x="12" y="800"/>
              </a:cxn>
              <a:cxn ang="0">
                <a:pos x="44" y="778"/>
              </a:cxn>
              <a:cxn ang="0">
                <a:pos x="108" y="757"/>
              </a:cxn>
              <a:cxn ang="0">
                <a:pos x="150" y="736"/>
              </a:cxn>
              <a:cxn ang="0">
                <a:pos x="108" y="746"/>
              </a:cxn>
              <a:cxn ang="0">
                <a:pos x="22" y="800"/>
              </a:cxn>
              <a:cxn ang="0">
                <a:pos x="12" y="832"/>
              </a:cxn>
              <a:cxn ang="0">
                <a:pos x="44" y="853"/>
              </a:cxn>
              <a:cxn ang="0">
                <a:pos x="140" y="917"/>
              </a:cxn>
              <a:cxn ang="0">
                <a:pos x="182" y="938"/>
              </a:cxn>
            </a:cxnLst>
            <a:rect l="0" t="0" r="r" b="b"/>
            <a:pathLst>
              <a:path w="2070" h="940">
                <a:moveTo>
                  <a:pt x="2070" y="0"/>
                </a:moveTo>
                <a:cubicBezTo>
                  <a:pt x="2049" y="65"/>
                  <a:pt x="2024" y="133"/>
                  <a:pt x="1974" y="181"/>
                </a:cubicBezTo>
                <a:cubicBezTo>
                  <a:pt x="1961" y="223"/>
                  <a:pt x="1946" y="231"/>
                  <a:pt x="1910" y="256"/>
                </a:cubicBezTo>
                <a:cubicBezTo>
                  <a:pt x="1859" y="334"/>
                  <a:pt x="1922" y="252"/>
                  <a:pt x="1857" y="298"/>
                </a:cubicBezTo>
                <a:cubicBezTo>
                  <a:pt x="1765" y="363"/>
                  <a:pt x="1856" y="327"/>
                  <a:pt x="1782" y="352"/>
                </a:cubicBezTo>
                <a:cubicBezTo>
                  <a:pt x="1731" y="403"/>
                  <a:pt x="1671" y="431"/>
                  <a:pt x="1612" y="469"/>
                </a:cubicBezTo>
                <a:cubicBezTo>
                  <a:pt x="1564" y="500"/>
                  <a:pt x="1616" y="503"/>
                  <a:pt x="1526" y="533"/>
                </a:cubicBezTo>
                <a:cubicBezTo>
                  <a:pt x="1494" y="544"/>
                  <a:pt x="1460" y="550"/>
                  <a:pt x="1430" y="565"/>
                </a:cubicBezTo>
                <a:cubicBezTo>
                  <a:pt x="1407" y="576"/>
                  <a:pt x="1389" y="597"/>
                  <a:pt x="1366" y="608"/>
                </a:cubicBezTo>
                <a:cubicBezTo>
                  <a:pt x="1353" y="614"/>
                  <a:pt x="1338" y="614"/>
                  <a:pt x="1324" y="618"/>
                </a:cubicBezTo>
                <a:cubicBezTo>
                  <a:pt x="1257" y="638"/>
                  <a:pt x="1190" y="668"/>
                  <a:pt x="1121" y="682"/>
                </a:cubicBezTo>
                <a:cubicBezTo>
                  <a:pt x="922" y="722"/>
                  <a:pt x="1064" y="690"/>
                  <a:pt x="908" y="714"/>
                </a:cubicBezTo>
                <a:cubicBezTo>
                  <a:pt x="794" y="731"/>
                  <a:pt x="681" y="755"/>
                  <a:pt x="566" y="768"/>
                </a:cubicBezTo>
                <a:cubicBezTo>
                  <a:pt x="438" y="799"/>
                  <a:pt x="303" y="811"/>
                  <a:pt x="172" y="821"/>
                </a:cubicBezTo>
                <a:cubicBezTo>
                  <a:pt x="151" y="817"/>
                  <a:pt x="129" y="813"/>
                  <a:pt x="108" y="810"/>
                </a:cubicBezTo>
                <a:cubicBezTo>
                  <a:pt x="76" y="806"/>
                  <a:pt x="41" y="814"/>
                  <a:pt x="12" y="800"/>
                </a:cubicBezTo>
                <a:cubicBezTo>
                  <a:pt x="0" y="794"/>
                  <a:pt x="32" y="783"/>
                  <a:pt x="44" y="778"/>
                </a:cubicBezTo>
                <a:cubicBezTo>
                  <a:pt x="64" y="769"/>
                  <a:pt x="88" y="767"/>
                  <a:pt x="108" y="757"/>
                </a:cubicBezTo>
                <a:cubicBezTo>
                  <a:pt x="122" y="750"/>
                  <a:pt x="150" y="752"/>
                  <a:pt x="150" y="736"/>
                </a:cubicBezTo>
                <a:cubicBezTo>
                  <a:pt x="150" y="722"/>
                  <a:pt x="122" y="742"/>
                  <a:pt x="108" y="746"/>
                </a:cubicBezTo>
                <a:cubicBezTo>
                  <a:pt x="72" y="756"/>
                  <a:pt x="48" y="774"/>
                  <a:pt x="22" y="800"/>
                </a:cubicBezTo>
                <a:cubicBezTo>
                  <a:pt x="19" y="811"/>
                  <a:pt x="8" y="822"/>
                  <a:pt x="12" y="832"/>
                </a:cubicBezTo>
                <a:cubicBezTo>
                  <a:pt x="17" y="844"/>
                  <a:pt x="34" y="845"/>
                  <a:pt x="44" y="853"/>
                </a:cubicBezTo>
                <a:cubicBezTo>
                  <a:pt x="84" y="886"/>
                  <a:pt x="94" y="894"/>
                  <a:pt x="140" y="917"/>
                </a:cubicBezTo>
                <a:cubicBezTo>
                  <a:pt x="186" y="940"/>
                  <a:pt x="156" y="938"/>
                  <a:pt x="182" y="93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50DCA-31FC-461C-A24A-3043123608D2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755576" y="548680"/>
            <a:ext cx="168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Συνοψίζοντας</a:t>
            </a:r>
            <a:endParaRPr lang="el-GR" dirty="0"/>
          </a:p>
        </p:txBody>
      </p:sp>
      <p:pic>
        <p:nvPicPr>
          <p:cNvPr id="1026" name="Picture 2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77250" cy="42005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476672"/>
            <a:ext cx="248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Στάση για εμπέδωση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39552" y="155679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 (σελ. 22) </a:t>
            </a:r>
          </a:p>
          <a:p>
            <a:r>
              <a:rPr lang="el-GR" dirty="0" smtClean="0"/>
              <a:t>  Να κατατάξεις σε σειρά αυξανόμενης σκληρότητας τα παρακάτω υλικά: γυαλί, κιμωλία, διαμάντι, κερί.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33569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3 (σελ. 22)</a:t>
            </a:r>
          </a:p>
          <a:p>
            <a:r>
              <a:rPr lang="el-GR" dirty="0" smtClean="0"/>
              <a:t>  Να κατατάξεις σε σειρά αυξανόμενης πυκνότητας τα παρακάτω υλικά: νερό, ξύλο, σίδηρος, λάδι 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476672"/>
            <a:ext cx="248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Στάση για εμπέδωση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9807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3 (σελ. 22)</a:t>
            </a:r>
          </a:p>
          <a:p>
            <a:r>
              <a:rPr lang="el-GR" dirty="0" smtClean="0"/>
              <a:t>  Με βάση τις πληροφορίες του πίνακα 2 (σελίδας 36) και την εμπειρία σου, να προτείνεις: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198884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δύο υλικά για την κατασκευή κοσμημάτων,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ένα υλικό για την κατασκευή ενός ελαφρού αυτοκινήτου,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ένα υλικό για την κατασκευή γέφυρας,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ένα υλικό για την κατασκευή χαρακτικών έργων.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3429000"/>
            <a:ext cx="367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Να αιτιολογήσεις τις επιλογές σου.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827584" y="4725144"/>
            <a:ext cx="697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Έλεγξε τις γνώσεις σου στο : </a:t>
            </a:r>
            <a:r>
              <a:rPr lang="en-US" dirty="0" smtClean="0">
                <a:hlinkClick r:id="rId3"/>
              </a:rPr>
              <a:t>https://chem.noesis.edu.gr/recap_1_2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251520" y="1124744"/>
            <a:ext cx="3673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Το </a:t>
            </a:r>
            <a:r>
              <a:rPr lang="el-GR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κάθε υλικό έχει τις δικές του φυσικές ιδιότητες </a:t>
            </a:r>
          </a:p>
          <a:p>
            <a:pPr marL="182563" indent="-182563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Χρώμα    </a:t>
            </a:r>
          </a:p>
          <a:p>
            <a:pPr marL="182563" indent="-182563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n-US" sz="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άνθη</a:t>
            </a:r>
            <a:r>
              <a:rPr lang="el-GR" sz="1600" b="1" dirty="0">
                <a:solidFill>
                  <a:srgbClr val="000000"/>
                </a:solidFill>
              </a:rPr>
              <a:t> έχουν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διάφορα χρώματα</a:t>
            </a:r>
            <a:endParaRPr lang="el-GR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l-GR" sz="8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Γεύση</a:t>
            </a: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κρασιά</a:t>
            </a:r>
            <a:r>
              <a:rPr lang="el-GR" sz="1600" b="1" dirty="0">
                <a:solidFill>
                  <a:srgbClr val="000000"/>
                </a:solidFill>
              </a:rPr>
              <a:t> και 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φαγητά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έχουν τη δική τους </a:t>
            </a: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l-GR" sz="8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Οσμή </a:t>
            </a: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κρασιά</a:t>
            </a:r>
            <a:r>
              <a:rPr lang="el-GR" sz="1600" b="1" dirty="0">
                <a:solidFill>
                  <a:srgbClr val="000000"/>
                </a:solidFill>
              </a:rPr>
              <a:t> και 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φαγητά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έχουν τη δική τους </a:t>
            </a:r>
          </a:p>
        </p:txBody>
      </p:sp>
      <p:pic>
        <p:nvPicPr>
          <p:cNvPr id="332810" name="Picture 10" descr="001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4813"/>
            <a:ext cx="1323975" cy="1655762"/>
          </a:xfrm>
          <a:prstGeom prst="rect">
            <a:avLst/>
          </a:prstGeom>
          <a:noFill/>
        </p:spPr>
      </p:pic>
      <p:pic>
        <p:nvPicPr>
          <p:cNvPr id="332811" name="Picture 11" descr="02_roo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60350"/>
            <a:ext cx="1250950" cy="1800225"/>
          </a:xfrm>
          <a:prstGeom prst="rect">
            <a:avLst/>
          </a:prstGeom>
          <a:noFill/>
        </p:spPr>
      </p:pic>
      <p:pic>
        <p:nvPicPr>
          <p:cNvPr id="332812" name="Picture 12" descr="win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276725"/>
            <a:ext cx="2376488" cy="2032000"/>
          </a:xfrm>
          <a:prstGeom prst="rect">
            <a:avLst/>
          </a:prstGeom>
          <a:noFill/>
        </p:spPr>
      </p:pic>
      <p:pic>
        <p:nvPicPr>
          <p:cNvPr id="33281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581525"/>
            <a:ext cx="2016125" cy="1787525"/>
          </a:xfrm>
          <a:prstGeom prst="rect">
            <a:avLst/>
          </a:prstGeom>
          <a:noFill/>
        </p:spPr>
      </p:pic>
      <p:pic>
        <p:nvPicPr>
          <p:cNvPr id="33281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2205038"/>
            <a:ext cx="936625" cy="2089150"/>
          </a:xfrm>
          <a:prstGeom prst="rect">
            <a:avLst/>
          </a:prstGeom>
          <a:noFill/>
        </p:spPr>
      </p:pic>
      <p:pic>
        <p:nvPicPr>
          <p:cNvPr id="33282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2492375"/>
            <a:ext cx="3743325" cy="1590675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D6F4-3A21-4CAC-94ED-E8FE8A6E0663}" type="slidenum">
              <a:rPr lang="el-GR" smtClean="0">
                <a:solidFill>
                  <a:srgbClr val="000000"/>
                </a:solidFill>
              </a:rPr>
              <a:pPr/>
              <a:t>2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899592" y="908720"/>
          <a:ext cx="7344816" cy="4968546"/>
        </p:xfrm>
        <a:graphic>
          <a:graphicData uri="http://schemas.openxmlformats.org/drawingml/2006/table">
            <a:tbl>
              <a:tblPr/>
              <a:tblGrid>
                <a:gridCol w="2448272"/>
                <a:gridCol w="2448272"/>
                <a:gridCol w="2448272"/>
              </a:tblGrid>
              <a:tr h="325416">
                <a:tc gridSpan="3">
                  <a:txBody>
                    <a:bodyPr/>
                    <a:lstStyle/>
                    <a:p>
                      <a:pPr algn="ctr"/>
                      <a:r>
                        <a:rPr lang="el-GR" sz="1500" b="1" dirty="0"/>
                        <a:t>ΠΙΝΑΚΑΣ 2. Ιδιότητες υλικών και εφαρμογές</a:t>
                      </a:r>
                      <a:endParaRPr lang="el-GR" sz="1500" dirty="0"/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25416">
                <a:tc>
                  <a:txBody>
                    <a:bodyPr/>
                    <a:lstStyle/>
                    <a:p>
                      <a:r>
                        <a:rPr lang="el-GR" sz="1500" b="1"/>
                        <a:t>Υλικό</a:t>
                      </a:r>
                      <a:endParaRPr lang="el-GR" sz="1500"/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/>
                        <a:t>Ιδιότητα</a:t>
                      </a:r>
                      <a:endParaRPr lang="el-GR" sz="1500"/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/>
                        <a:t>Εφαρμογή</a:t>
                      </a:r>
                      <a:endParaRPr lang="el-GR" sz="1500"/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325416">
                <a:tc>
                  <a:txBody>
                    <a:bodyPr/>
                    <a:lstStyle/>
                    <a:p>
                      <a:r>
                        <a:rPr lang="el-GR" sz="1500"/>
                        <a:t>Αλουμίνιο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Μικρή πυκνότητα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Ελαφρά κράματα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325416">
                <a:tc>
                  <a:txBody>
                    <a:bodyPr/>
                    <a:lstStyle/>
                    <a:p>
                      <a:r>
                        <a:rPr lang="el-GR" sz="1500"/>
                        <a:t>Διαμάντι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Σκληρότητα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Κοπή τζαμιών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611147">
                <a:tc>
                  <a:txBody>
                    <a:bodyPr/>
                    <a:lstStyle/>
                    <a:p>
                      <a:r>
                        <a:rPr lang="el-GR" sz="1500"/>
                        <a:t>Υδράργυρος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Μεγάλη πυκνότητα, υγρός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Βαρόμετρα, θερμόμετρα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611147">
                <a:tc>
                  <a:txBody>
                    <a:bodyPr/>
                    <a:lstStyle/>
                    <a:p>
                      <a:r>
                        <a:rPr lang="el-GR" sz="1500"/>
                        <a:t>Μόλυβδος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Μεγάλη πυκνότητα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Βαρίδια για δίχτυα ψαρέματος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325416">
                <a:tc>
                  <a:txBody>
                    <a:bodyPr/>
                    <a:lstStyle/>
                    <a:p>
                      <a:r>
                        <a:rPr lang="el-GR" sz="1500"/>
                        <a:t>Χαλκός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Αγωγιμότητα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Καλώδια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611147">
                <a:tc>
                  <a:txBody>
                    <a:bodyPr/>
                    <a:lstStyle/>
                    <a:p>
                      <a:r>
                        <a:rPr lang="el-GR" sz="1500" dirty="0"/>
                        <a:t>Καουτσούκ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Ελαστικότητα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Λάστιχα αυτοκινήτου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611147">
                <a:tc>
                  <a:txBody>
                    <a:bodyPr/>
                    <a:lstStyle/>
                    <a:p>
                      <a:r>
                        <a:rPr lang="el-GR" sz="1500"/>
                        <a:t>Λεξάν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Άθραυστο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Αλεξίσφαιρα τζάμια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896878">
                <a:tc>
                  <a:txBody>
                    <a:bodyPr/>
                    <a:lstStyle/>
                    <a:p>
                      <a:r>
                        <a:rPr lang="el-GR" sz="1500"/>
                        <a:t>Ατσάλι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/>
                        <a:t>Ελαστικότητα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/>
                        <a:t>Σκελετοί κτιρίων, λάστιχα αυτοκινήτου</a:t>
                      </a:r>
                    </a:p>
                  </a:txBody>
                  <a:tcPr marL="16230" marR="16230" marT="16230" marB="16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</a:tbl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115616" y="177281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Εργασίες για το σπίτι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27809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Να κάνεις τις εργασίες 3 (σελ. 13), 4, 5, 7 (σελ. 14)  του ΤΕΤΡΑΔΙΟΥ ΕΡΓΑΣΙΩΝ. </a:t>
            </a:r>
            <a:endParaRPr lang="el-G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91" t="30006" r="28696" b="21707"/>
          <a:stretch>
            <a:fillRect/>
          </a:stretch>
        </p:blipFill>
        <p:spPr bwMode="auto">
          <a:xfrm>
            <a:off x="1043608" y="1484784"/>
            <a:ext cx="6888318" cy="32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448" t="18985" r="7070" b="41622"/>
          <a:stretch>
            <a:fillRect/>
          </a:stretch>
        </p:blipFill>
        <p:spPr bwMode="auto">
          <a:xfrm>
            <a:off x="971600" y="404664"/>
            <a:ext cx="6801997" cy="23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448" t="33127" r="5406" b="19876"/>
          <a:stretch>
            <a:fillRect/>
          </a:stretch>
        </p:blipFill>
        <p:spPr bwMode="auto">
          <a:xfrm>
            <a:off x="1403648" y="2636912"/>
            <a:ext cx="6393610" cy="365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448" t="46682" r="6654" b="19685"/>
          <a:stretch>
            <a:fillRect/>
          </a:stretch>
        </p:blipFill>
        <p:spPr bwMode="auto">
          <a:xfrm>
            <a:off x="1043608" y="1772816"/>
            <a:ext cx="6845210" cy="25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14" name="Rectangle 42"/>
          <p:cNvSpPr>
            <a:spLocks noChangeArrowheads="1"/>
          </p:cNvSpPr>
          <p:nvPr/>
        </p:nvSpPr>
        <p:spPr bwMode="auto">
          <a:xfrm>
            <a:off x="179511" y="406400"/>
            <a:ext cx="4105151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95000"/>
              </a:lnSpc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Ο </a:t>
            </a:r>
            <a:r>
              <a:rPr lang="el-GR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Ηνίοχος των Δελφών</a:t>
            </a:r>
          </a:p>
          <a:p>
            <a:pPr marL="182563" indent="-182563">
              <a:lnSpc>
                <a:spcPct val="95000"/>
              </a:lnSpc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marL="622300" lvl="1" indent="-260350">
              <a:lnSpc>
                <a:spcPct val="95000"/>
              </a:lnSpc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φτιαγμένος από ορείχαλκο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182563" indent="-182563">
              <a:lnSpc>
                <a:spcPct val="95000"/>
              </a:lnSpc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n-US" sz="800" b="1" dirty="0">
              <a:solidFill>
                <a:srgbClr val="000000"/>
              </a:solidFill>
            </a:endParaRPr>
          </a:p>
          <a:p>
            <a:pPr marL="973138" lvl="2" indent="-171450">
              <a:lnSpc>
                <a:spcPct val="95000"/>
              </a:lnSpc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Ο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χαλκός</a:t>
            </a:r>
            <a:r>
              <a:rPr lang="el-GR" sz="1600" b="1" dirty="0">
                <a:solidFill>
                  <a:srgbClr val="000000"/>
                </a:solidFill>
              </a:rPr>
              <a:t> και ο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ορείχαλκος</a:t>
            </a:r>
            <a:r>
              <a:rPr lang="el-GR" sz="1600" b="1" dirty="0">
                <a:solidFill>
                  <a:srgbClr val="000000"/>
                </a:solidFill>
              </a:rPr>
              <a:t> είναι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υλικά που</a:t>
            </a:r>
            <a:r>
              <a:rPr 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6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Δεν διαβρώνονται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Τα κομμάτια τους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κολλάνε εύκολα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Είναι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εύκαμπτοι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Είναι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σκληροί 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</a:p>
          <a:p>
            <a:pPr marL="973138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l-GR" sz="800" b="1" dirty="0">
              <a:solidFill>
                <a:srgbClr val="000000"/>
              </a:solidFill>
            </a:endParaRPr>
          </a:p>
          <a:p>
            <a:pPr marL="973138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Αυτές οι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</a:t>
            </a:r>
            <a:r>
              <a:rPr lang="el-GR" sz="1600" b="1" dirty="0">
                <a:solidFill>
                  <a:srgbClr val="000000"/>
                </a:solidFill>
              </a:rPr>
              <a:t> τους,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 έκαναν κατάλληλα</a:t>
            </a:r>
            <a:r>
              <a:rPr lang="el-GR" sz="1600" b="1" dirty="0">
                <a:solidFill>
                  <a:srgbClr val="000000"/>
                </a:solidFill>
              </a:rPr>
              <a:t> υλικά για κατασκευή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Αγαλμάτων 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Αντικειμένων καθημερινής χρήσης 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Όπλων</a:t>
            </a:r>
          </a:p>
          <a:p>
            <a:pPr marL="1397000" lvl="3" indent="-228600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l-GR" sz="800" b="1" dirty="0">
              <a:solidFill>
                <a:srgbClr val="000000"/>
              </a:solidFill>
            </a:endParaRPr>
          </a:p>
          <a:p>
            <a:pPr marL="622300" lvl="1" indent="-2603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χρήση ενός υλικού καθορίζεται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τις ιδιότητες του </a:t>
            </a:r>
            <a:endParaRPr lang="el-GR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2330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488" y="404813"/>
            <a:ext cx="30432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334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613" y="1196975"/>
            <a:ext cx="1198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339" name="Picture 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992812" y="3381376"/>
            <a:ext cx="1484313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341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492375"/>
            <a:ext cx="6588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563938" y="1412875"/>
            <a:ext cx="3892550" cy="2089150"/>
            <a:chOff x="96" y="1536"/>
            <a:chExt cx="4176" cy="2784"/>
          </a:xfrm>
        </p:grpSpPr>
        <p:pic>
          <p:nvPicPr>
            <p:cNvPr id="182343" name="Picture 71" descr="PE01832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" y="3004"/>
              <a:ext cx="1440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344" name="AutoShape 72"/>
            <p:cNvSpPr>
              <a:spLocks noChangeArrowheads="1"/>
            </p:cNvSpPr>
            <p:nvPr/>
          </p:nvSpPr>
          <p:spPr bwMode="auto">
            <a:xfrm>
              <a:off x="1344" y="1536"/>
              <a:ext cx="2928" cy="1296"/>
            </a:xfrm>
            <a:prstGeom prst="wedgeEllipseCallout">
              <a:avLst>
                <a:gd name="adj1" fmla="val -50958"/>
                <a:gd name="adj2" fmla="val 737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l-GR" sz="1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Ε, τι άλλο να ζητήσεις από ένα μέταλλο;</a:t>
              </a:r>
            </a:p>
          </p:txBody>
        </p:sp>
      </p:grp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D6F4-3A21-4CAC-94ED-E8FE8A6E0663}" type="slidenum">
              <a:rPr lang="el-GR" smtClean="0">
                <a:solidFill>
                  <a:srgbClr val="000000"/>
                </a:solidFill>
              </a:rPr>
              <a:pPr/>
              <a:t>3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2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2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2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2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2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2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2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2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2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2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4925" y="476250"/>
            <a:ext cx="3816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l-GR" sz="800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Σκέψου γιατί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 marL="182563" indent="-182563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n-US" sz="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Χρησιμοποιούμε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διαμάντι </a:t>
            </a:r>
            <a:r>
              <a:rPr lang="el-GR" sz="1600" b="1" dirty="0">
                <a:solidFill>
                  <a:srgbClr val="000000"/>
                </a:solidFill>
              </a:rPr>
              <a:t>για να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χαράξουμε διάφορα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υλικά</a:t>
            </a:r>
            <a:r>
              <a:rPr lang="en-US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;</a:t>
            </a:r>
            <a:endParaRPr lang="el-GR" sz="1600" b="1" dirty="0">
              <a:solidFill>
                <a:srgbClr val="000000"/>
              </a:solidFill>
            </a:endParaRP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l-GR" sz="8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6575" lvl="1" indent="-174625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>
                <a:solidFill>
                  <a:srgbClr val="000000"/>
                </a:solidFill>
              </a:rPr>
              <a:t>Έχει </a:t>
            </a:r>
            <a:r>
              <a: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μεγάλη </a:t>
            </a:r>
            <a:r>
              <a:rPr lang="el-GR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σκληρότητα</a:t>
            </a:r>
            <a:endParaRPr lang="en-US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endParaRPr lang="en-US" sz="8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87413" lvl="2" indent="-171450">
              <a:spcBef>
                <a:spcPct val="20000"/>
              </a:spcBef>
              <a:tabLst>
                <a:tab pos="354013" algn="l"/>
                <a:tab pos="1431925" algn="l"/>
              </a:tabLst>
            </a:pPr>
            <a:r>
              <a:rPr lang="el-GR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Είναι η δυνατότητα </a:t>
            </a:r>
            <a:r>
              <a:rPr lang="el-GR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ενός υλικού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χαράζει ή να </a:t>
            </a:r>
            <a:r>
              <a:rPr lang="el-GR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χαράζεται </a:t>
            </a:r>
            <a:r>
              <a:rPr lang="el-GR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άλλα υλικά</a:t>
            </a:r>
            <a:r>
              <a:rPr lang="el-GR" sz="16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34867" name="Picture 19" descr="Εικόνα:Diamanter, Några stora och ryktbara diamanter, Nordisk familjebo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2411412" cy="3889375"/>
          </a:xfrm>
          <a:prstGeom prst="rect">
            <a:avLst/>
          </a:prstGeom>
          <a:noFill/>
        </p:spPr>
      </p:pic>
      <p:pic>
        <p:nvPicPr>
          <p:cNvPr id="334869" name="Picture 21" descr="diamond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29000"/>
            <a:ext cx="2879725" cy="273685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D6F4-3A21-4CAC-94ED-E8FE8A6E0663}" type="slidenum">
              <a:rPr lang="el-GR" smtClean="0">
                <a:solidFill>
                  <a:srgbClr val="000000"/>
                </a:solidFill>
              </a:rPr>
              <a:pPr/>
              <a:t>4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191683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Η μέτρηση της σκληρότητας, κυρίως για τα ορυκτά, γίνεται με την εμπειρική </a:t>
            </a:r>
            <a:r>
              <a:rPr lang="el-GR" b="1" dirty="0" smtClean="0"/>
              <a:t>σκληρομετρική κλίμακα </a:t>
            </a:r>
            <a:r>
              <a:rPr lang="el-GR" b="1" dirty="0" err="1" smtClean="0"/>
              <a:t>Μος</a:t>
            </a:r>
            <a:r>
              <a:rPr lang="el-GR" b="1" dirty="0" smtClean="0"/>
              <a:t> (</a:t>
            </a:r>
            <a:r>
              <a:rPr lang="el-GR" b="1" dirty="0" err="1" smtClean="0"/>
              <a:t>Mohs</a:t>
            </a:r>
            <a:r>
              <a:rPr lang="el-GR" b="1" dirty="0" smtClean="0"/>
              <a:t>) 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l-GR" dirty="0" smtClean="0"/>
              <a:t> Στην κλίμακα αυτή κάθε ορυκτό χαράζει τα προηγούμενα και χαράζεται από τα επόμενα ορυκτά 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3" name="Picture 8" descr="diamond_hardness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333750" cy="6254115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196752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Τα ελαστικά του αυτοκινήτου κατασκευάζονται από συνθετικό καουτσούκ, το οποίο περιέχει λεπτό ατσάλινο πλέγμα.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l-GR" dirty="0" smtClean="0"/>
              <a:t>Τα δύο αυτά υλικά, καουτσούκ και το ατσάλι, χρησιμοποιούνται στη συγκεκριμένη περίπτωση, επειδή έχουν την ιδιότητα να επανέρχονται στο αρχικό τους σχήμα μετά από παραμόρφωση.     Έχουν δηλαδή μεγάλη </a:t>
            </a:r>
            <a:r>
              <a:rPr lang="el-GR" b="1" u="sng" dirty="0" smtClean="0"/>
              <a:t>ελαστικότητα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Picture 4" descr="P901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833020" cy="36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995936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Καμένο λάστιχο αυτοκινήτου. Φαίνεται το ατσάλινο πλέγμα.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484784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Ένα γυάλινο ποτήρι σπάζει, όταν πέσει στο σκληρό δάπεδο. Δε συμβαίνει όμως το ίδιο με ένα πλαστικό ποτήρι. Το γυαλί έχει μεγαλύτερη</a:t>
            </a:r>
            <a:r>
              <a:rPr lang="el-GR" b="1" dirty="0" smtClean="0"/>
              <a:t> </a:t>
            </a:r>
            <a:r>
              <a:rPr lang="el-GR" b="1" u="sng" dirty="0" smtClean="0"/>
              <a:t>ευθραυστότητα</a:t>
            </a:r>
            <a:r>
              <a:rPr lang="el-GR" dirty="0" smtClean="0"/>
              <a:t> από το πλαστικό. </a:t>
            </a:r>
          </a:p>
          <a:p>
            <a:r>
              <a:rPr lang="el-GR" dirty="0" smtClean="0"/>
              <a:t> Τα υλικά που θραύονται (σπάνε) εύκολα τα χαρακτηρίζουμε εύθραυστα και λέμε ότι έχουν μεγάλη ευθραυστότητα. Αντίθετα, αυτά που αντέχουν σε καταπονήσεις χωρίς να σπάνε λέμε ότι έχουν μικρή ευθραυστότητα.</a:t>
            </a:r>
            <a:endParaRPr lang="el-GR" dirty="0"/>
          </a:p>
        </p:txBody>
      </p:sp>
      <p:pic>
        <p:nvPicPr>
          <p:cNvPr id="3" name="Picture 12" descr="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81882" cy="278572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004048" y="4869160"/>
            <a:ext cx="322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Αλεξίσφαιρα τζάμια από </a:t>
            </a:r>
            <a:r>
              <a:rPr lang="en-US" i="1" dirty="0" err="1" smtClean="0"/>
              <a:t>lexan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13C0-1D6D-4AA2-85DA-37CDD7F5D9EF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62200" y="2514600"/>
            <a:ext cx="2016125" cy="2530475"/>
            <a:chOff x="1020" y="1570"/>
            <a:chExt cx="1270" cy="1594"/>
          </a:xfrm>
        </p:grpSpPr>
        <p:sp>
          <p:nvSpPr>
            <p:cNvPr id="11273" name="AutoShape 10"/>
            <p:cNvSpPr>
              <a:spLocks noChangeArrowheads="1"/>
            </p:cNvSpPr>
            <p:nvPr/>
          </p:nvSpPr>
          <p:spPr bwMode="auto">
            <a:xfrm>
              <a:off x="1020" y="1719"/>
              <a:ext cx="1270" cy="544"/>
            </a:xfrm>
            <a:custGeom>
              <a:avLst/>
              <a:gdLst>
                <a:gd name="T0" fmla="*/ 1218 w 21600"/>
                <a:gd name="T1" fmla="*/ 272 h 21600"/>
                <a:gd name="T2" fmla="*/ 635 w 21600"/>
                <a:gd name="T3" fmla="*/ 544 h 21600"/>
                <a:gd name="T4" fmla="*/ 52 w 21600"/>
                <a:gd name="T5" fmla="*/ 272 h 21600"/>
                <a:gd name="T6" fmla="*/ 63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87 w 21600"/>
                <a:gd name="T13" fmla="*/ 2700 h 21600"/>
                <a:gd name="T14" fmla="*/ 18913 w 21600"/>
                <a:gd name="T15" fmla="*/ 18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81" y="21600"/>
                  </a:lnTo>
                  <a:lnTo>
                    <a:pt x="19819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74" name="Oval 4"/>
            <p:cNvSpPr>
              <a:spLocks noChangeArrowheads="1"/>
            </p:cNvSpPr>
            <p:nvPr/>
          </p:nvSpPr>
          <p:spPr bwMode="auto">
            <a:xfrm>
              <a:off x="1020" y="1570"/>
              <a:ext cx="1270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75" name="AutoShape 9"/>
            <p:cNvSpPr>
              <a:spLocks noChangeArrowheads="1"/>
            </p:cNvSpPr>
            <p:nvPr/>
          </p:nvSpPr>
          <p:spPr bwMode="auto">
            <a:xfrm>
              <a:off x="1111" y="2296"/>
              <a:ext cx="1089" cy="771"/>
            </a:xfrm>
            <a:custGeom>
              <a:avLst/>
              <a:gdLst>
                <a:gd name="T0" fmla="*/ 1036 w 21600"/>
                <a:gd name="T1" fmla="*/ 386 h 21600"/>
                <a:gd name="T2" fmla="*/ 545 w 21600"/>
                <a:gd name="T3" fmla="*/ 771 h 21600"/>
                <a:gd name="T4" fmla="*/ 53 w 21600"/>
                <a:gd name="T5" fmla="*/ 386 h 21600"/>
                <a:gd name="T6" fmla="*/ 5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56 w 21600"/>
                <a:gd name="T13" fmla="*/ 2858 h 21600"/>
                <a:gd name="T14" fmla="*/ 18744 w 21600"/>
                <a:gd name="T15" fmla="*/ 18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02" y="21600"/>
                  </a:lnTo>
                  <a:lnTo>
                    <a:pt x="19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1221" y="2937"/>
              <a:ext cx="86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77" name="Oval 5"/>
            <p:cNvSpPr>
              <a:spLocks noChangeArrowheads="1"/>
            </p:cNvSpPr>
            <p:nvPr/>
          </p:nvSpPr>
          <p:spPr bwMode="auto">
            <a:xfrm>
              <a:off x="1111" y="2115"/>
              <a:ext cx="1089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267" name="AutoShape 12"/>
          <p:cNvSpPr>
            <a:spLocks/>
          </p:cNvSpPr>
          <p:nvPr/>
        </p:nvSpPr>
        <p:spPr bwMode="auto">
          <a:xfrm>
            <a:off x="5257800" y="3733800"/>
            <a:ext cx="1449388" cy="485775"/>
          </a:xfrm>
          <a:prstGeom prst="borderCallout1">
            <a:avLst>
              <a:gd name="adj1" fmla="val 115685"/>
              <a:gd name="adj2" fmla="val 92116"/>
              <a:gd name="adj3" fmla="val 115685"/>
              <a:gd name="adj4" fmla="val -129134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el-GR" sz="2800">
                <a:latin typeface="Palatino Linotype" pitchFamily="18" charset="0"/>
              </a:rPr>
              <a:t>νερό</a:t>
            </a:r>
          </a:p>
        </p:txBody>
      </p:sp>
      <p:sp>
        <p:nvSpPr>
          <p:cNvPr id="11268" name="AutoShape 16"/>
          <p:cNvSpPr>
            <a:spLocks noChangeArrowheads="1"/>
          </p:cNvSpPr>
          <p:nvPr/>
        </p:nvSpPr>
        <p:spPr bwMode="auto">
          <a:xfrm rot="-5400000">
            <a:off x="3227387" y="1573213"/>
            <a:ext cx="504825" cy="863600"/>
          </a:xfrm>
          <a:prstGeom prst="can">
            <a:avLst>
              <a:gd name="adj" fmla="val 427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69" name="AutoShape 17"/>
          <p:cNvSpPr>
            <a:spLocks/>
          </p:cNvSpPr>
          <p:nvPr/>
        </p:nvSpPr>
        <p:spPr bwMode="auto">
          <a:xfrm>
            <a:off x="5181600" y="1447800"/>
            <a:ext cx="1449388" cy="485775"/>
          </a:xfrm>
          <a:prstGeom prst="borderCallout1">
            <a:avLst>
              <a:gd name="adj1" fmla="val 115685"/>
              <a:gd name="adj2" fmla="val 92116"/>
              <a:gd name="adj3" fmla="val 115685"/>
              <a:gd name="adj4" fmla="val -113472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el-GR" sz="2800">
                <a:latin typeface="Palatino Linotype" pitchFamily="18" charset="0"/>
              </a:rPr>
              <a:t>φελλός</a:t>
            </a: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1219200" y="5181600"/>
            <a:ext cx="6697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>
                <a:latin typeface="Palatino Linotype" pitchFamily="18" charset="0"/>
              </a:rPr>
              <a:t>Τι θα συμβεί αν ρίξουμε το φελλό στο νερό;</a:t>
            </a:r>
          </a:p>
        </p:txBody>
      </p:sp>
      <p:sp>
        <p:nvSpPr>
          <p:cNvPr id="11271" name="Rectangle 20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Palatino Linotype" pitchFamily="18" charset="0"/>
              </a:rPr>
              <a:t>Ας εστιάσουμε στην πυκνότητα</a:t>
            </a: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F181-11A3-4B30-BBF8-1C6B33D8716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684213" y="1843088"/>
            <a:ext cx="3240087" cy="4033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31913" y="2708275"/>
            <a:ext cx="2016125" cy="2530475"/>
            <a:chOff x="1156" y="1706"/>
            <a:chExt cx="1270" cy="159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6" y="1706"/>
              <a:ext cx="1270" cy="1594"/>
              <a:chOff x="1020" y="1570"/>
              <a:chExt cx="1270" cy="1594"/>
            </a:xfrm>
          </p:grpSpPr>
          <p:sp>
            <p:nvSpPr>
              <p:cNvPr id="12298" name="AutoShape 5"/>
              <p:cNvSpPr>
                <a:spLocks noChangeArrowheads="1"/>
              </p:cNvSpPr>
              <p:nvPr/>
            </p:nvSpPr>
            <p:spPr bwMode="auto">
              <a:xfrm>
                <a:off x="1020" y="1719"/>
                <a:ext cx="1270" cy="544"/>
              </a:xfrm>
              <a:custGeom>
                <a:avLst/>
                <a:gdLst>
                  <a:gd name="T0" fmla="*/ 1218 w 21600"/>
                  <a:gd name="T1" fmla="*/ 272 h 21600"/>
                  <a:gd name="T2" fmla="*/ 635 w 21600"/>
                  <a:gd name="T3" fmla="*/ 544 h 21600"/>
                  <a:gd name="T4" fmla="*/ 52 w 21600"/>
                  <a:gd name="T5" fmla="*/ 272 h 21600"/>
                  <a:gd name="T6" fmla="*/ 63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87 w 21600"/>
                  <a:gd name="T13" fmla="*/ 2700 h 21600"/>
                  <a:gd name="T14" fmla="*/ 18913 w 21600"/>
                  <a:gd name="T15" fmla="*/ 18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781" y="21600"/>
                    </a:lnTo>
                    <a:lnTo>
                      <a:pt x="198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" name="Oval 6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1270" cy="31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" name="AutoShape 7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1089" cy="771"/>
              </a:xfrm>
              <a:custGeom>
                <a:avLst/>
                <a:gdLst>
                  <a:gd name="T0" fmla="*/ 1036 w 21600"/>
                  <a:gd name="T1" fmla="*/ 386 h 21600"/>
                  <a:gd name="T2" fmla="*/ 545 w 21600"/>
                  <a:gd name="T3" fmla="*/ 771 h 21600"/>
                  <a:gd name="T4" fmla="*/ 53 w 21600"/>
                  <a:gd name="T5" fmla="*/ 386 h 21600"/>
                  <a:gd name="T6" fmla="*/ 54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56 w 21600"/>
                  <a:gd name="T13" fmla="*/ 2858 h 21600"/>
                  <a:gd name="T14" fmla="*/ 18744 w 21600"/>
                  <a:gd name="T15" fmla="*/ 187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02" y="21600"/>
                    </a:lnTo>
                    <a:lnTo>
                      <a:pt x="194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" name="Oval 8"/>
              <p:cNvSpPr>
                <a:spLocks noChangeArrowheads="1"/>
              </p:cNvSpPr>
              <p:nvPr/>
            </p:nvSpPr>
            <p:spPr bwMode="auto">
              <a:xfrm>
                <a:off x="1221" y="2937"/>
                <a:ext cx="86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" name="Oval 9"/>
              <p:cNvSpPr>
                <a:spLocks noChangeArrowheads="1"/>
              </p:cNvSpPr>
              <p:nvPr/>
            </p:nvSpPr>
            <p:spPr bwMode="auto">
              <a:xfrm>
                <a:off x="1111" y="2115"/>
                <a:ext cx="1089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12296" name="AutoShape 11"/>
            <p:cNvSpPr>
              <a:spLocks noChangeArrowheads="1"/>
            </p:cNvSpPr>
            <p:nvPr/>
          </p:nvSpPr>
          <p:spPr bwMode="auto">
            <a:xfrm rot="-5400000">
              <a:off x="1678" y="2028"/>
              <a:ext cx="318" cy="544"/>
            </a:xfrm>
            <a:prstGeom prst="can">
              <a:avLst>
                <a:gd name="adj" fmla="val 427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" name="Rectangle 14"/>
            <p:cNvSpPr>
              <a:spLocks noChangeArrowheads="1"/>
            </p:cNvSpPr>
            <p:nvPr/>
          </p:nvSpPr>
          <p:spPr bwMode="auto">
            <a:xfrm>
              <a:off x="1565" y="2387"/>
              <a:ext cx="544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419600" y="2590800"/>
            <a:ext cx="4032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400" b="1" dirty="0">
                <a:latin typeface="Palatino Linotype" pitchFamily="18" charset="0"/>
              </a:rPr>
              <a:t>Επειδή η </a:t>
            </a:r>
            <a:r>
              <a:rPr lang="el-GR" sz="2400" b="1" u="sng" dirty="0">
                <a:latin typeface="Palatino Linotype" pitchFamily="18" charset="0"/>
              </a:rPr>
              <a:t>πυκνότητα</a:t>
            </a:r>
            <a:r>
              <a:rPr lang="el-GR" sz="2400" b="1" dirty="0">
                <a:latin typeface="Palatino Linotype" pitchFamily="18" charset="0"/>
              </a:rPr>
              <a:t> του φελλού είναι μικρότερη από την πυκνότητα του νερού.</a:t>
            </a:r>
          </a:p>
        </p:txBody>
      </p:sp>
      <p:sp>
        <p:nvSpPr>
          <p:cNvPr id="1229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latin typeface="Palatino Linotype" pitchFamily="18" charset="0"/>
              </a:rPr>
              <a:t>Ο φελλός …επιπλέει. Γιατί;</a:t>
            </a: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F181-11A3-4B30-BBF8-1C6B33D87164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740</Words>
  <Application>Microsoft Office PowerPoint</Application>
  <PresentationFormat>Προβολή στην οθόνη (4:3)</PresentationFormat>
  <Paragraphs>163</Paragraphs>
  <Slides>24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Προεπιλεγμένη σχεδίαση</vt:lpstr>
      <vt:lpstr>1_Προεπιλεγμένη σχεδίαση</vt:lpstr>
      <vt:lpstr>2_Προεπιλεγμένη σχεδίαση</vt:lpstr>
      <vt:lpstr>3_Προεπιλεγμένη σχεδίαση</vt:lpstr>
      <vt:lpstr>Φυσικές ιδιότητες των υλικών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Ας εστιάσουμε στην πυκνότητα</vt:lpstr>
      <vt:lpstr>Ο φελλός …επιπλέει. Γιατί;</vt:lpstr>
      <vt:lpstr>Καρφί αντί για φελλός</vt:lpstr>
      <vt:lpstr>Το καρφί βυθίζεται. Γιατί;</vt:lpstr>
      <vt:lpstr>Σύγκριση πυκνοτήτων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ΔΙΟΝΥΣΗΣ</cp:lastModifiedBy>
  <cp:revision>27</cp:revision>
  <dcterms:created xsi:type="dcterms:W3CDTF">2020-10-04T14:33:31Z</dcterms:created>
  <dcterms:modified xsi:type="dcterms:W3CDTF">2024-10-10T15:32:55Z</dcterms:modified>
</cp:coreProperties>
</file>