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8" r:id="rId2"/>
    <p:sldId id="259" r:id="rId3"/>
    <p:sldId id="269" r:id="rId4"/>
    <p:sldId id="270" r:id="rId5"/>
    <p:sldId id="271" r:id="rId6"/>
    <p:sldId id="260" r:id="rId7"/>
    <p:sldId id="261" r:id="rId8"/>
    <p:sldId id="272" r:id="rId9"/>
    <p:sldId id="273" r:id="rId10"/>
    <p:sldId id="263" r:id="rId11"/>
    <p:sldId id="267" r:id="rId12"/>
    <p:sldId id="275" r:id="rId13"/>
    <p:sldId id="276" r:id="rId14"/>
    <p:sldId id="268" r:id="rId15"/>
    <p:sldId id="264" r:id="rId16"/>
    <p:sldId id="277" r:id="rId17"/>
    <p:sldId id="278" r:id="rId18"/>
    <p:sldId id="279"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F351A5-267B-4D59-9E26-6502981AF916}" type="datetimeFigureOut">
              <a:rPr lang="el-GR" smtClean="0"/>
              <a:pPr/>
              <a:t>4/11/2024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E621E9-A492-493C-BEDF-0684427A646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1A0F91DB-B627-4A62-A357-8E7CA88B6F75}" type="slidenum">
              <a:rPr lang="el-GR" smtClean="0"/>
              <a:pPr/>
              <a:t>15</a:t>
            </a:fld>
            <a:endParaRPr lang="el-GR"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AB701E-272B-42B6-92A4-F2613BF8CB6A}"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8CAAD98-0D88-48CA-AC66-CF86F5F9D4F5}"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0F7A16-65A5-4C99-B7A3-9C0823C1B479}"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3F5EA1D-A583-4838-8C43-148C64BAEE06}"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A1AD07F-5F11-4E71-9063-68B44D773ED7}"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346AF08-92A8-4B24-B3AA-B495843D2E3B}"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A065E-4B84-4367-BC1F-C6F6CCCCBB78}"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17BBCBF-9517-42FE-B7F7-11BFDB0CB02E}"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DF1C69A-C221-493A-AA9E-D058C5F4022B}"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4518BC4-B946-4222-A5B7-44E98A329F1C}" type="slidenum">
              <a:rPr lang="el-GR">
                <a:solidFill>
                  <a:srgbClr val="000000"/>
                </a:solidFill>
              </a:rPr>
              <a:pPr>
                <a:defRPr/>
              </a:pPr>
              <a:t>‹#›</a:t>
            </a:fld>
            <a:endParaRPr lang="el-GR">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5BF132-5A9D-4851-AF7F-9971F51C7D8A}" type="slidenum">
              <a:rPr lang="el-GR">
                <a:solidFill>
                  <a:srgbClr val="000000"/>
                </a:solidFill>
              </a:rPr>
              <a:pPr>
                <a:defRPr/>
              </a:pPr>
              <a:t>‹#›</a:t>
            </a:fld>
            <a:endParaRPr lang="el-GR">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l-G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l-G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F5043E90-A17F-4B20-911A-7429175AA581}" type="slidenum">
              <a:rPr lang="el-GR">
                <a:solidFill>
                  <a:srgbClr val="000000"/>
                </a:solidFill>
              </a:rPr>
              <a:pPr fontAlgn="base">
                <a:spcBef>
                  <a:spcPct val="0"/>
                </a:spcBef>
                <a:spcAft>
                  <a:spcPct val="0"/>
                </a:spcAft>
                <a:defRPr/>
              </a:pPr>
              <a:t>‹#›</a:t>
            </a:fld>
            <a:endParaRPr lang="el-GR">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p:txBody>
          <a:bodyPr/>
          <a:lstStyle/>
          <a:p>
            <a:pPr eaLnBrk="1" hangingPunct="1"/>
            <a:r>
              <a:rPr lang="el-GR" sz="3200" b="1" dirty="0" smtClean="0">
                <a:latin typeface="Calibri" pitchFamily="34" charset="0"/>
                <a:cs typeface="Calibri" pitchFamily="34" charset="0"/>
              </a:rPr>
              <a:t>Διαλύματα</a:t>
            </a:r>
          </a:p>
        </p:txBody>
      </p:sp>
      <p:sp>
        <p:nvSpPr>
          <p:cNvPr id="3" name="2 - Θέση αριθμού διαφάνειας"/>
          <p:cNvSpPr>
            <a:spLocks noGrp="1"/>
          </p:cNvSpPr>
          <p:nvPr>
            <p:ph type="sldNum" sz="quarter" idx="12"/>
          </p:nvPr>
        </p:nvSpPr>
        <p:spPr/>
        <p:txBody>
          <a:bodyPr/>
          <a:lstStyle/>
          <a:p>
            <a:pPr>
              <a:defRPr/>
            </a:pPr>
            <a:fld id="{C3AB701E-272B-42B6-92A4-F2613BF8CB6A}" type="slidenum">
              <a:rPr lang="el-GR" smtClean="0">
                <a:solidFill>
                  <a:srgbClr val="000000"/>
                </a:solidFill>
              </a:rPr>
              <a:pPr>
                <a:defRPr/>
              </a:pPr>
              <a:t>1</a:t>
            </a:fld>
            <a:endParaRPr lang="el-GR">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762000" y="1981200"/>
            <a:ext cx="5121275" cy="1981200"/>
            <a:chOff x="192" y="3072"/>
            <a:chExt cx="3226" cy="1248"/>
          </a:xfrm>
        </p:grpSpPr>
        <p:pic>
          <p:nvPicPr>
            <p:cNvPr id="17413" name="Picture 5" descr="glass-of-water"/>
            <p:cNvPicPr>
              <a:picLocks noChangeAspect="1" noChangeArrowheads="1"/>
            </p:cNvPicPr>
            <p:nvPr/>
          </p:nvPicPr>
          <p:blipFill>
            <a:blip r:embed="rId2" cstate="print"/>
            <a:srcRect/>
            <a:stretch>
              <a:fillRect/>
            </a:stretch>
          </p:blipFill>
          <p:spPr bwMode="auto">
            <a:xfrm>
              <a:off x="192" y="3072"/>
              <a:ext cx="998" cy="1248"/>
            </a:xfrm>
            <a:prstGeom prst="rect">
              <a:avLst/>
            </a:prstGeom>
            <a:noFill/>
          </p:spPr>
        </p:pic>
        <p:sp>
          <p:nvSpPr>
            <p:cNvPr id="17414" name="Text Box 6"/>
            <p:cNvSpPr txBox="1">
              <a:spLocks noChangeArrowheads="1"/>
            </p:cNvSpPr>
            <p:nvPr/>
          </p:nvSpPr>
          <p:spPr bwMode="auto">
            <a:xfrm>
              <a:off x="1248" y="3216"/>
              <a:ext cx="2170" cy="923"/>
            </a:xfrm>
            <a:prstGeom prst="rect">
              <a:avLst/>
            </a:prstGeom>
            <a:noFill/>
            <a:ln w="9525">
              <a:noFill/>
              <a:miter lim="800000"/>
              <a:headEnd/>
              <a:tailEnd/>
            </a:ln>
            <a:effectLst/>
          </p:spPr>
          <p:txBody>
            <a:bodyPr>
              <a:spAutoFit/>
            </a:bodyPr>
            <a:lstStyle/>
            <a:p>
              <a:r>
                <a:rPr lang="el-GR"/>
                <a:t>Η ζάχαρη διαλύεται εύκολα στο νερό, αλλά μπορούμε να διαλύσουμε απεριόριστη ποσότητα ζάχαρης σε ένα ποτήρι νερό;</a:t>
              </a:r>
            </a:p>
          </p:txBody>
        </p:sp>
      </p:grpSp>
      <p:sp>
        <p:nvSpPr>
          <p:cNvPr id="17415" name="Text Box 7"/>
          <p:cNvSpPr txBox="1">
            <a:spLocks noChangeArrowheads="1"/>
          </p:cNvSpPr>
          <p:nvPr/>
        </p:nvSpPr>
        <p:spPr bwMode="auto">
          <a:xfrm>
            <a:off x="4572000" y="457200"/>
            <a:ext cx="4343400" cy="1190625"/>
          </a:xfrm>
          <a:prstGeom prst="rect">
            <a:avLst/>
          </a:prstGeom>
          <a:noFill/>
          <a:ln w="9525">
            <a:noFill/>
            <a:miter lim="800000"/>
            <a:headEnd/>
            <a:tailEnd/>
          </a:ln>
          <a:effectLst/>
        </p:spPr>
        <p:txBody>
          <a:bodyPr>
            <a:spAutoFit/>
          </a:bodyPr>
          <a:lstStyle/>
          <a:p>
            <a:r>
              <a:rPr lang="el-GR"/>
              <a:t>Οι ουσίες εμφανίζουν </a:t>
            </a:r>
            <a:r>
              <a:rPr lang="el-GR" i="1"/>
              <a:t>εκλεκτικότητα</a:t>
            </a:r>
            <a:r>
              <a:rPr lang="el-GR"/>
              <a:t> ως προς το σε ποιους διαλύτες μπορούν να διαλυθούν και σε ποια ποσότητα (δηλαδή έχουν προτιμήσεις…)</a:t>
            </a:r>
          </a:p>
        </p:txBody>
      </p:sp>
      <p:sp>
        <p:nvSpPr>
          <p:cNvPr id="17416" name="Rectangle 8"/>
          <p:cNvSpPr>
            <a:spLocks noGrp="1" noChangeArrowheads="1"/>
          </p:cNvSpPr>
          <p:nvPr>
            <p:ph type="title"/>
          </p:nvPr>
        </p:nvSpPr>
        <p:spPr>
          <a:xfrm>
            <a:off x="533400" y="533400"/>
            <a:ext cx="3581400" cy="715963"/>
          </a:xfrm>
          <a:noFill/>
          <a:ln/>
        </p:spPr>
        <p:txBody>
          <a:bodyPr/>
          <a:lstStyle/>
          <a:p>
            <a:r>
              <a:rPr lang="el-GR" sz="3200" dirty="0">
                <a:solidFill>
                  <a:srgbClr val="A50021"/>
                </a:solidFill>
              </a:rPr>
              <a:t>Διαλυτότητα</a:t>
            </a:r>
          </a:p>
        </p:txBody>
      </p:sp>
      <p:grpSp>
        <p:nvGrpSpPr>
          <p:cNvPr id="3" name="Group 11"/>
          <p:cNvGrpSpPr>
            <a:grpSpLocks/>
          </p:cNvGrpSpPr>
          <p:nvPr/>
        </p:nvGrpSpPr>
        <p:grpSpPr bwMode="auto">
          <a:xfrm>
            <a:off x="457200" y="4114800"/>
            <a:ext cx="7561263" cy="2308225"/>
            <a:chOff x="240" y="2400"/>
            <a:chExt cx="4763" cy="1454"/>
          </a:xfrm>
        </p:grpSpPr>
        <p:pic>
          <p:nvPicPr>
            <p:cNvPr id="17417" name="Picture 9" descr="izhma"/>
            <p:cNvPicPr>
              <a:picLocks noChangeAspect="1" noChangeArrowheads="1"/>
            </p:cNvPicPr>
            <p:nvPr/>
          </p:nvPicPr>
          <p:blipFill>
            <a:blip r:embed="rId3" cstate="print"/>
            <a:srcRect/>
            <a:stretch>
              <a:fillRect/>
            </a:stretch>
          </p:blipFill>
          <p:spPr bwMode="auto">
            <a:xfrm>
              <a:off x="3840" y="2400"/>
              <a:ext cx="1163" cy="1454"/>
            </a:xfrm>
            <a:prstGeom prst="rect">
              <a:avLst/>
            </a:prstGeom>
            <a:noFill/>
          </p:spPr>
        </p:pic>
        <p:sp>
          <p:nvSpPr>
            <p:cNvPr id="17418" name="Text Box 10"/>
            <p:cNvSpPr txBox="1">
              <a:spLocks noChangeArrowheads="1"/>
            </p:cNvSpPr>
            <p:nvPr/>
          </p:nvSpPr>
          <p:spPr bwMode="auto">
            <a:xfrm>
              <a:off x="240" y="2736"/>
              <a:ext cx="3504" cy="750"/>
            </a:xfrm>
            <a:prstGeom prst="rect">
              <a:avLst/>
            </a:prstGeom>
            <a:noFill/>
            <a:ln w="9525">
              <a:noFill/>
              <a:miter lim="800000"/>
              <a:headEnd/>
              <a:tailEnd/>
            </a:ln>
            <a:effectLst/>
          </p:spPr>
          <p:txBody>
            <a:bodyPr>
              <a:spAutoFit/>
            </a:bodyPr>
            <a:lstStyle/>
            <a:p>
              <a:r>
                <a:rPr lang="el-GR" dirty="0"/>
                <a:t>Αν ρίξουμε περισσότερη ζάχαρη από όση «χωράει» να διαλυθεί σε αυτή την ορισμένη ποσότητα νερού, τότε αυτή θα «αρνηθεί» να διαλυθεί και θα καθίσει στον πυθμένα ως </a:t>
              </a:r>
              <a:r>
                <a:rPr lang="el-GR" b="1" i="1" dirty="0"/>
                <a:t>ίζημα</a:t>
              </a:r>
            </a:p>
          </p:txBody>
        </p:sp>
      </p:grpSp>
      <p:sp>
        <p:nvSpPr>
          <p:cNvPr id="10" name="9 - Θέση αριθμού διαφάνειας"/>
          <p:cNvSpPr>
            <a:spLocks noGrp="1"/>
          </p:cNvSpPr>
          <p:nvPr>
            <p:ph type="sldNum" sz="quarter" idx="12"/>
          </p:nvPr>
        </p:nvSpPr>
        <p:spPr/>
        <p:txBody>
          <a:bodyPr/>
          <a:lstStyle/>
          <a:p>
            <a:pPr>
              <a:defRPr/>
            </a:pPr>
            <a:fld id="{33F5EA1D-A583-4838-8C43-148C64BAEE06}" type="slidenum">
              <a:rPr lang="el-GR" smtClean="0">
                <a:solidFill>
                  <a:srgbClr val="000000"/>
                </a:solidFill>
              </a:rPr>
              <a:pPr>
                <a:defRPr/>
              </a:pPr>
              <a:t>10</a:t>
            </a:fld>
            <a:endParaRPr 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7415"/>
                                        </p:tgtEl>
                                        <p:attrNameLst>
                                          <p:attrName>style.visibility</p:attrName>
                                        </p:attrNameLst>
                                      </p:cBhvr>
                                      <p:to>
                                        <p:strVal val="visible"/>
                                      </p:to>
                                    </p:set>
                                    <p:anim calcmode="lin" valueType="num">
                                      <p:cBhvr additive="base">
                                        <p:cTn id="19" dur="500" fill="hold"/>
                                        <p:tgtEl>
                                          <p:spTgt spid="17415"/>
                                        </p:tgtEl>
                                        <p:attrNameLst>
                                          <p:attrName>ppt_x</p:attrName>
                                        </p:attrNameLst>
                                      </p:cBhvr>
                                      <p:tavLst>
                                        <p:tav tm="0">
                                          <p:val>
                                            <p:strVal val="#ppt_x"/>
                                          </p:val>
                                        </p:tav>
                                        <p:tav tm="100000">
                                          <p:val>
                                            <p:strVal val="#ppt_x"/>
                                          </p:val>
                                        </p:tav>
                                      </p:tavLst>
                                    </p:anim>
                                    <p:anim calcmode="lin" valueType="num">
                                      <p:cBhvr additive="base">
                                        <p:cTn id="20" dur="500" fill="hold"/>
                                        <p:tgtEl>
                                          <p:spTgt spid="174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827584" y="1628800"/>
            <a:ext cx="7632848" cy="2308324"/>
          </a:xfrm>
          <a:prstGeom prst="rect">
            <a:avLst/>
          </a:prstGeom>
        </p:spPr>
        <p:txBody>
          <a:bodyPr wrap="square">
            <a:spAutoFit/>
          </a:bodyPr>
          <a:lstStyle/>
          <a:p>
            <a:pPr algn="ctr"/>
            <a:r>
              <a:rPr lang="el-GR" sz="2400" dirty="0" smtClean="0">
                <a:latin typeface="Calibri" pitchFamily="34" charset="0"/>
                <a:cs typeface="Calibri" pitchFamily="34" charset="0"/>
              </a:rPr>
              <a:t>Σε μια ορισμένη ποσότητα διαλύτη δεν μπορούμε να διαλύσουμε απεριόριστη ποσότητα διαλυμένης ουσίας. </a:t>
            </a:r>
            <a:endParaRPr lang="en-US" sz="2400" dirty="0" smtClean="0">
              <a:latin typeface="Calibri" pitchFamily="34" charset="0"/>
              <a:cs typeface="Calibri" pitchFamily="34" charset="0"/>
            </a:endParaRPr>
          </a:p>
          <a:p>
            <a:pPr algn="ctr"/>
            <a:endParaRPr lang="en-US" sz="2400" dirty="0" smtClean="0">
              <a:latin typeface="Calibri" pitchFamily="34" charset="0"/>
              <a:cs typeface="Calibri" pitchFamily="34" charset="0"/>
            </a:endParaRPr>
          </a:p>
          <a:p>
            <a:pPr algn="ctr"/>
            <a:r>
              <a:rPr lang="el-GR" sz="2400" dirty="0" smtClean="0">
                <a:latin typeface="Calibri" pitchFamily="34" charset="0"/>
                <a:cs typeface="Calibri" pitchFamily="34" charset="0"/>
              </a:rPr>
              <a:t>Η μέγιστη ποσότητα της ουσίας που μπορεί να διαλυθεί σε ορισμένη ποσότητα διαλύτη εξαρτάται από το </a:t>
            </a:r>
            <a:r>
              <a:rPr lang="el-GR" sz="2400" dirty="0" smtClean="0">
                <a:solidFill>
                  <a:srgbClr val="FF0000"/>
                </a:solidFill>
                <a:latin typeface="Calibri" pitchFamily="34" charset="0"/>
                <a:cs typeface="Calibri" pitchFamily="34" charset="0"/>
              </a:rPr>
              <a:t>διαλύτη</a:t>
            </a:r>
            <a:r>
              <a:rPr lang="el-GR" sz="2400" dirty="0" smtClean="0">
                <a:latin typeface="Calibri" pitchFamily="34" charset="0"/>
                <a:cs typeface="Calibri" pitchFamily="34" charset="0"/>
              </a:rPr>
              <a:t>, από την </a:t>
            </a:r>
            <a:r>
              <a:rPr lang="el-GR" sz="2400" dirty="0" smtClean="0">
                <a:solidFill>
                  <a:srgbClr val="FF0000"/>
                </a:solidFill>
                <a:latin typeface="Calibri" pitchFamily="34" charset="0"/>
                <a:cs typeface="Calibri" pitchFamily="34" charset="0"/>
              </a:rPr>
              <a:t>ουσία</a:t>
            </a:r>
            <a:r>
              <a:rPr lang="el-GR" sz="2400" dirty="0" smtClean="0">
                <a:latin typeface="Calibri" pitchFamily="34" charset="0"/>
                <a:cs typeface="Calibri" pitchFamily="34" charset="0"/>
              </a:rPr>
              <a:t>, από τη </a:t>
            </a:r>
            <a:r>
              <a:rPr lang="el-GR" sz="2400" dirty="0" smtClean="0">
                <a:solidFill>
                  <a:srgbClr val="FF0000"/>
                </a:solidFill>
                <a:latin typeface="Calibri" pitchFamily="34" charset="0"/>
                <a:cs typeface="Calibri" pitchFamily="34" charset="0"/>
              </a:rPr>
              <a:t>θερμοκρασία</a:t>
            </a:r>
            <a:r>
              <a:rPr lang="el-GR" sz="2400" dirty="0" smtClean="0">
                <a:latin typeface="Calibri" pitchFamily="34" charset="0"/>
                <a:cs typeface="Calibri" pitchFamily="34" charset="0"/>
              </a:rPr>
              <a:t> κ.ά.</a:t>
            </a:r>
          </a:p>
        </p:txBody>
      </p:sp>
      <p:sp>
        <p:nvSpPr>
          <p:cNvPr id="4" name="3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11</a:t>
            </a:fld>
            <a:endParaRPr lang="el-GR">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12</a:t>
            </a:fld>
            <a:endParaRPr lang="el-GR">
              <a:solidFill>
                <a:srgbClr val="000000"/>
              </a:solidFill>
            </a:endParaRPr>
          </a:p>
        </p:txBody>
      </p:sp>
      <p:sp>
        <p:nvSpPr>
          <p:cNvPr id="3" name="2 - Ορθογώνιο"/>
          <p:cNvSpPr/>
          <p:nvPr/>
        </p:nvSpPr>
        <p:spPr>
          <a:xfrm>
            <a:off x="395536" y="476672"/>
            <a:ext cx="2439963" cy="400110"/>
          </a:xfrm>
          <a:prstGeom prst="rect">
            <a:avLst/>
          </a:prstGeom>
        </p:spPr>
        <p:txBody>
          <a:bodyPr wrap="none">
            <a:spAutoFit/>
          </a:bodyPr>
          <a:lstStyle/>
          <a:p>
            <a:r>
              <a:rPr lang="el-GR" sz="2000" b="1" dirty="0" smtClean="0"/>
              <a:t>Και άλλοι διαλύτες</a:t>
            </a:r>
            <a:endParaRPr lang="el-GR" sz="2000" dirty="0"/>
          </a:p>
        </p:txBody>
      </p:sp>
      <p:sp>
        <p:nvSpPr>
          <p:cNvPr id="4" name="3 - Ορθογώνιο"/>
          <p:cNvSpPr/>
          <p:nvPr/>
        </p:nvSpPr>
        <p:spPr>
          <a:xfrm>
            <a:off x="395536" y="1484784"/>
            <a:ext cx="8136904" cy="2523768"/>
          </a:xfrm>
          <a:prstGeom prst="rect">
            <a:avLst/>
          </a:prstGeom>
        </p:spPr>
        <p:txBody>
          <a:bodyPr wrap="square">
            <a:spAutoFit/>
          </a:bodyPr>
          <a:lstStyle/>
          <a:p>
            <a:r>
              <a:rPr lang="el-GR" sz="2000" b="1" dirty="0" smtClean="0"/>
              <a:t>   </a:t>
            </a:r>
            <a:r>
              <a:rPr lang="el-GR" sz="2000" dirty="0" smtClean="0"/>
              <a:t>Για να καθαρίσουμε πρόχειρα ένα λεκέ, χρησιμοποιούμε </a:t>
            </a:r>
            <a:r>
              <a:rPr lang="el-GR" sz="2000" b="1" dirty="0" smtClean="0"/>
              <a:t>βενζίνη</a:t>
            </a:r>
            <a:r>
              <a:rPr lang="el-GR" sz="2000" dirty="0" smtClean="0"/>
              <a:t> . Για να ξεβάψουμε τα νύχια, χρησιμοποιούμε </a:t>
            </a:r>
            <a:r>
              <a:rPr lang="el-GR" sz="2000" b="1" dirty="0" err="1" smtClean="0"/>
              <a:t>ασετόν</a:t>
            </a:r>
            <a:r>
              <a:rPr lang="el-GR" sz="2000" dirty="0" smtClean="0"/>
              <a:t>. Για να απομακρύνουμε την πίσσα από το δέρμα, χρησιμοποιούμε </a:t>
            </a:r>
            <a:r>
              <a:rPr lang="el-GR" sz="2000" b="1" dirty="0" smtClean="0"/>
              <a:t>πετρέλαιο</a:t>
            </a:r>
            <a:r>
              <a:rPr lang="el-GR" sz="2000" dirty="0" smtClean="0"/>
              <a:t>. </a:t>
            </a:r>
          </a:p>
          <a:p>
            <a:r>
              <a:rPr lang="el-GR" sz="2000" dirty="0" smtClean="0"/>
              <a:t>  Από τα παραπάνω διαπιστώνουμε ότι ορισμένες ουσίες που δε διαλύονται στο νερό μπορεί να διαλυθούν σε άλλους διαλύτες. Τέτοιοι διαλύτες είναι η αιθανόλη, η βενζίνη, το </a:t>
            </a:r>
            <a:r>
              <a:rPr lang="el-GR" sz="2000" dirty="0" err="1" smtClean="0"/>
              <a:t>ασετόν</a:t>
            </a:r>
            <a:r>
              <a:rPr lang="el-GR" sz="2000" dirty="0" smtClean="0"/>
              <a:t> και άλλοι. </a:t>
            </a:r>
          </a:p>
          <a:p>
            <a:r>
              <a:rPr lang="el-GR" dirty="0" smtClean="0"/>
              <a:t>  </a:t>
            </a:r>
            <a:endParaRPr lang="el-GR" dirty="0"/>
          </a:p>
        </p:txBody>
      </p:sp>
      <p:pic>
        <p:nvPicPr>
          <p:cNvPr id="31746" name="Picture 2" descr="C:\Documents and Settings\tselentis\Επιφάνεια εργασίας\αρχείο λήψης.jpg"/>
          <p:cNvPicPr>
            <a:picLocks noChangeAspect="1" noChangeArrowheads="1"/>
          </p:cNvPicPr>
          <p:nvPr/>
        </p:nvPicPr>
        <p:blipFill>
          <a:blip r:embed="rId2" cstate="print"/>
          <a:srcRect/>
          <a:stretch>
            <a:fillRect/>
          </a:stretch>
        </p:blipFill>
        <p:spPr bwMode="auto">
          <a:xfrm>
            <a:off x="1547664" y="4509120"/>
            <a:ext cx="2466975" cy="1847850"/>
          </a:xfrm>
          <a:prstGeom prst="rect">
            <a:avLst/>
          </a:prstGeom>
          <a:noFill/>
        </p:spPr>
      </p:pic>
      <p:pic>
        <p:nvPicPr>
          <p:cNvPr id="31749" name="Picture 5" descr="C:\Documents and Settings\tselentis\Επιφάνεια εργασίας\images.jpg"/>
          <p:cNvPicPr>
            <a:picLocks noChangeAspect="1" noChangeArrowheads="1"/>
          </p:cNvPicPr>
          <p:nvPr/>
        </p:nvPicPr>
        <p:blipFill>
          <a:blip r:embed="rId3" cstate="print"/>
          <a:srcRect/>
          <a:stretch>
            <a:fillRect/>
          </a:stretch>
        </p:blipFill>
        <p:spPr bwMode="auto">
          <a:xfrm>
            <a:off x="4572000" y="4293096"/>
            <a:ext cx="2143125" cy="214312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13</a:t>
            </a:fld>
            <a:endParaRPr lang="el-GR">
              <a:solidFill>
                <a:srgbClr val="000000"/>
              </a:solidFill>
            </a:endParaRPr>
          </a:p>
        </p:txBody>
      </p:sp>
      <p:sp>
        <p:nvSpPr>
          <p:cNvPr id="4" name="3 - Ορθογώνιο"/>
          <p:cNvSpPr/>
          <p:nvPr/>
        </p:nvSpPr>
        <p:spPr>
          <a:xfrm>
            <a:off x="395536" y="1268760"/>
            <a:ext cx="8136904" cy="1938992"/>
          </a:xfrm>
          <a:prstGeom prst="rect">
            <a:avLst/>
          </a:prstGeom>
        </p:spPr>
        <p:txBody>
          <a:bodyPr wrap="square">
            <a:spAutoFit/>
          </a:bodyPr>
          <a:lstStyle/>
          <a:p>
            <a:r>
              <a:rPr lang="en-US" sz="2000" dirty="0" smtClean="0"/>
              <a:t>  </a:t>
            </a:r>
            <a:r>
              <a:rPr lang="el-GR" sz="2000" dirty="0" smtClean="0"/>
              <a:t>Οι διαλύτες αυτοί είναι επιβλαβείς για την υγεία και για το περιβάλλον, γι' αυτό απαιτείται προσοχή κατά τη χρήση τους. Καταβάλλεται μεγάλη προσπάθεια για την παρασκευή εναλλακτικών διαλυτών που δε θα είναι επιβλαβείς. Αυτή η προσπάθεια εντάσσεται σε μια γενικότερη προσπάθεια της </a:t>
            </a:r>
            <a:r>
              <a:rPr lang="el-GR" sz="2000" b="1" dirty="0" smtClean="0"/>
              <a:t>Πράσινης Χημείας</a:t>
            </a:r>
            <a:r>
              <a:rPr lang="el-GR" sz="2000" dirty="0" smtClean="0"/>
              <a:t>, που αναζητά ακίνδυνες ουσίες για τον άνθρωπο και για το περιβάλλον.</a:t>
            </a:r>
            <a:endParaRPr lang="el-GR" sz="2000" dirty="0"/>
          </a:p>
        </p:txBody>
      </p:sp>
      <p:pic>
        <p:nvPicPr>
          <p:cNvPr id="31746" name="Picture 2" descr="C:\Documents and Settings\tselentis\Επιφάνεια εργασίας\αρχείο λήψης.jpg"/>
          <p:cNvPicPr>
            <a:picLocks noChangeAspect="1" noChangeArrowheads="1"/>
          </p:cNvPicPr>
          <p:nvPr/>
        </p:nvPicPr>
        <p:blipFill>
          <a:blip r:embed="rId2" cstate="print"/>
          <a:srcRect/>
          <a:stretch>
            <a:fillRect/>
          </a:stretch>
        </p:blipFill>
        <p:spPr bwMode="auto">
          <a:xfrm>
            <a:off x="1547664" y="4509120"/>
            <a:ext cx="2466975" cy="1847850"/>
          </a:xfrm>
          <a:prstGeom prst="rect">
            <a:avLst/>
          </a:prstGeom>
          <a:noFill/>
        </p:spPr>
      </p:pic>
      <p:pic>
        <p:nvPicPr>
          <p:cNvPr id="31749" name="Picture 5" descr="C:\Documents and Settings\tselentis\Επιφάνεια εργασίας\images.jpg"/>
          <p:cNvPicPr>
            <a:picLocks noChangeAspect="1" noChangeArrowheads="1"/>
          </p:cNvPicPr>
          <p:nvPr/>
        </p:nvPicPr>
        <p:blipFill>
          <a:blip r:embed="rId3" cstate="print"/>
          <a:srcRect/>
          <a:stretch>
            <a:fillRect/>
          </a:stretch>
        </p:blipFill>
        <p:spPr bwMode="auto">
          <a:xfrm>
            <a:off x="4572000" y="4293096"/>
            <a:ext cx="2143125" cy="21431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2"/>
          <p:cNvPicPr>
            <a:picLocks noChangeAspect="1" noChangeArrowheads="1"/>
          </p:cNvPicPr>
          <p:nvPr/>
        </p:nvPicPr>
        <p:blipFill>
          <a:blip r:embed="rId2" cstate="print"/>
          <a:srcRect/>
          <a:stretch>
            <a:fillRect/>
          </a:stretch>
        </p:blipFill>
        <p:spPr bwMode="auto">
          <a:xfrm>
            <a:off x="971600" y="2420888"/>
            <a:ext cx="2671763" cy="2500312"/>
          </a:xfrm>
          <a:prstGeom prst="rect">
            <a:avLst/>
          </a:prstGeom>
          <a:noFill/>
          <a:ln w="9525">
            <a:noFill/>
            <a:miter lim="800000"/>
            <a:headEnd/>
            <a:tailEnd/>
          </a:ln>
        </p:spPr>
      </p:pic>
      <p:sp>
        <p:nvSpPr>
          <p:cNvPr id="5" name="4 - Ορθογώνιο"/>
          <p:cNvSpPr/>
          <p:nvPr/>
        </p:nvSpPr>
        <p:spPr>
          <a:xfrm>
            <a:off x="611560" y="404664"/>
            <a:ext cx="3063596" cy="461665"/>
          </a:xfrm>
          <a:prstGeom prst="rect">
            <a:avLst/>
          </a:prstGeom>
        </p:spPr>
        <p:txBody>
          <a:bodyPr wrap="none">
            <a:spAutoFit/>
          </a:bodyPr>
          <a:lstStyle/>
          <a:p>
            <a:r>
              <a:rPr lang="el-GR" sz="2400" b="1" dirty="0" smtClean="0"/>
              <a:t>Και άλλα διαλύματα</a:t>
            </a:r>
            <a:endParaRPr lang="el-GR" sz="2400" dirty="0"/>
          </a:p>
        </p:txBody>
      </p:sp>
      <p:sp>
        <p:nvSpPr>
          <p:cNvPr id="6" name="5 - Ορθογώνιο"/>
          <p:cNvSpPr/>
          <p:nvPr/>
        </p:nvSpPr>
        <p:spPr>
          <a:xfrm>
            <a:off x="395536" y="1124744"/>
            <a:ext cx="8208912" cy="707886"/>
          </a:xfrm>
          <a:prstGeom prst="rect">
            <a:avLst/>
          </a:prstGeom>
        </p:spPr>
        <p:txBody>
          <a:bodyPr wrap="square">
            <a:spAutoFit/>
          </a:bodyPr>
          <a:lstStyle/>
          <a:p>
            <a:r>
              <a:rPr lang="el-GR" sz="2000" dirty="0" smtClean="0"/>
              <a:t>Ένα </a:t>
            </a:r>
            <a:r>
              <a:rPr lang="el-GR" sz="2000" dirty="0" smtClean="0">
                <a:solidFill>
                  <a:srgbClr val="FF0000"/>
                </a:solidFill>
              </a:rPr>
              <a:t>αέριο διάλυμα </a:t>
            </a:r>
            <a:r>
              <a:rPr lang="el-GR" sz="2000" dirty="0" smtClean="0"/>
              <a:t>είναι ο αέρας που αναπνέουμε (περιέχει κυρίως άζωτο και οξυγόνο).</a:t>
            </a:r>
            <a:endParaRPr lang="el-GR" sz="2000" dirty="0"/>
          </a:p>
        </p:txBody>
      </p:sp>
      <p:sp>
        <p:nvSpPr>
          <p:cNvPr id="7" name="6 - Ορθογώνιο"/>
          <p:cNvSpPr/>
          <p:nvPr/>
        </p:nvSpPr>
        <p:spPr>
          <a:xfrm>
            <a:off x="4139952" y="2551837"/>
            <a:ext cx="4176464" cy="2492990"/>
          </a:xfrm>
          <a:prstGeom prst="rect">
            <a:avLst/>
          </a:prstGeom>
        </p:spPr>
        <p:txBody>
          <a:bodyPr wrap="square">
            <a:spAutoFit/>
          </a:bodyPr>
          <a:lstStyle/>
          <a:p>
            <a:r>
              <a:rPr lang="el-GR" sz="2000" dirty="0" smtClean="0">
                <a:solidFill>
                  <a:srgbClr val="FF0000"/>
                </a:solidFill>
              </a:rPr>
              <a:t>Στερεά διαλύματα </a:t>
            </a:r>
            <a:r>
              <a:rPr lang="el-GR" sz="2000" dirty="0" smtClean="0"/>
              <a:t>είναι μερικά </a:t>
            </a:r>
            <a:r>
              <a:rPr lang="el-GR" sz="2000" dirty="0" smtClean="0">
                <a:solidFill>
                  <a:srgbClr val="FF0000"/>
                </a:solidFill>
              </a:rPr>
              <a:t>κράματα </a:t>
            </a:r>
            <a:r>
              <a:rPr lang="el-GR" sz="2000" dirty="0" smtClean="0"/>
              <a:t>των μετάλλων. Τα κέρματα και τα κοσμήματα κατασκευάζονται συνήθως από κράματα και σπάνια από καθαρό μέταλλο.</a:t>
            </a:r>
          </a:p>
          <a:p>
            <a:r>
              <a:rPr lang="el-GR" dirty="0" smtClean="0"/>
              <a:t/>
            </a:r>
            <a:br>
              <a:rPr lang="el-GR" dirty="0" smtClean="0"/>
            </a:br>
            <a:endParaRPr lang="el-GR" dirty="0"/>
          </a:p>
        </p:txBody>
      </p:sp>
      <p:sp>
        <p:nvSpPr>
          <p:cNvPr id="8" name="7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14</a:t>
            </a:fld>
            <a:endParaRPr lang="el-GR">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450px-Milk_glass[1]"/>
          <p:cNvPicPr>
            <a:picLocks noChangeAspect="1" noChangeArrowheads="1"/>
          </p:cNvPicPr>
          <p:nvPr/>
        </p:nvPicPr>
        <p:blipFill>
          <a:blip r:embed="rId3" cstate="print"/>
          <a:srcRect/>
          <a:stretch>
            <a:fillRect/>
          </a:stretch>
        </p:blipFill>
        <p:spPr bwMode="auto">
          <a:xfrm>
            <a:off x="1187624" y="2996952"/>
            <a:ext cx="2286000" cy="3048000"/>
          </a:xfrm>
          <a:prstGeom prst="rect">
            <a:avLst/>
          </a:prstGeom>
          <a:noFill/>
          <a:ln w="9525">
            <a:noFill/>
            <a:miter lim="800000"/>
            <a:headEnd/>
            <a:tailEnd/>
          </a:ln>
        </p:spPr>
      </p:pic>
      <p:sp>
        <p:nvSpPr>
          <p:cNvPr id="5" name="4 - Ορθογώνιο"/>
          <p:cNvSpPr/>
          <p:nvPr/>
        </p:nvSpPr>
        <p:spPr>
          <a:xfrm>
            <a:off x="611560" y="764704"/>
            <a:ext cx="7992888" cy="1631216"/>
          </a:xfrm>
          <a:prstGeom prst="rect">
            <a:avLst/>
          </a:prstGeom>
        </p:spPr>
        <p:txBody>
          <a:bodyPr wrap="square">
            <a:spAutoFit/>
          </a:bodyPr>
          <a:lstStyle/>
          <a:p>
            <a:r>
              <a:rPr lang="el-GR" dirty="0" smtClean="0"/>
              <a:t>  </a:t>
            </a:r>
            <a:r>
              <a:rPr lang="el-GR" sz="2000" dirty="0" smtClean="0">
                <a:latin typeface="Calibri" pitchFamily="34" charset="0"/>
                <a:cs typeface="Calibri" pitchFamily="34" charset="0"/>
              </a:rPr>
              <a:t>Εκτός από τα ομογενή και τα ετερογενή μείγματα, υπάρχουν και μείγματα τα οποία, αν τα παρατηρήσουμε με γυμνό μάτι, φαίνονται ομογενή, ενώ, αν τα παρατηρήσουμε με τη βοήθεια μικροσκοπίου, διαπιστώνουμε ότι είναι ετερογενή. Τέτοιου είδους μείγματα είναι τα γαλακτώματα (γάλα, μαγιονέζα), τα ζελέ, οι αφροί  και ο καπνός.</a:t>
            </a:r>
            <a:endParaRPr lang="el-GR" sz="2000" dirty="0">
              <a:latin typeface="Calibri" pitchFamily="34" charset="0"/>
              <a:cs typeface="Calibri" pitchFamily="34" charset="0"/>
            </a:endParaRPr>
          </a:p>
        </p:txBody>
      </p:sp>
      <p:pic>
        <p:nvPicPr>
          <p:cNvPr id="11265" name="Picture 1" descr="C:\Documents and Settings\tselentis\Επιφάνεια εργασίας\Wildfire-smoke.jpg"/>
          <p:cNvPicPr>
            <a:picLocks noChangeAspect="1" noChangeArrowheads="1"/>
          </p:cNvPicPr>
          <p:nvPr/>
        </p:nvPicPr>
        <p:blipFill>
          <a:blip r:embed="rId4" cstate="print"/>
          <a:srcRect/>
          <a:stretch>
            <a:fillRect/>
          </a:stretch>
        </p:blipFill>
        <p:spPr bwMode="auto">
          <a:xfrm>
            <a:off x="4211960" y="3212976"/>
            <a:ext cx="4137244" cy="2749434"/>
          </a:xfrm>
          <a:prstGeom prst="rect">
            <a:avLst/>
          </a:prstGeom>
          <a:noFill/>
        </p:spPr>
      </p:pic>
      <p:sp>
        <p:nvSpPr>
          <p:cNvPr id="6" name="5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15</a:t>
            </a:fld>
            <a:endParaRPr lang="el-GR">
              <a:solidFill>
                <a:srgbClr val="0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16</a:t>
            </a:fld>
            <a:endParaRPr lang="el-GR">
              <a:solidFill>
                <a:srgbClr val="000000"/>
              </a:solidFill>
            </a:endParaRPr>
          </a:p>
        </p:txBody>
      </p:sp>
      <p:sp>
        <p:nvSpPr>
          <p:cNvPr id="3" name="2 - Ορθογώνιο"/>
          <p:cNvSpPr/>
          <p:nvPr/>
        </p:nvSpPr>
        <p:spPr>
          <a:xfrm>
            <a:off x="755576" y="620688"/>
            <a:ext cx="2807179" cy="400110"/>
          </a:xfrm>
          <a:prstGeom prst="rect">
            <a:avLst/>
          </a:prstGeom>
        </p:spPr>
        <p:txBody>
          <a:bodyPr wrap="none">
            <a:spAutoFit/>
          </a:bodyPr>
          <a:lstStyle/>
          <a:p>
            <a:pPr algn="just" eaLnBrk="0" hangingPunct="0">
              <a:defRPr/>
            </a:pPr>
            <a:r>
              <a:rPr lang="el-GR" sz="2000" b="1" dirty="0" smtClean="0">
                <a:solidFill>
                  <a:srgbClr val="FF0000"/>
                </a:solidFill>
                <a:latin typeface="Tahoma" pitchFamily="34" charset="0"/>
                <a:cs typeface="Tahoma" pitchFamily="34" charset="0"/>
              </a:rPr>
              <a:t>Στάση για εμπέδωση</a:t>
            </a:r>
            <a:endParaRPr lang="el-GR" sz="2000" b="1" dirty="0">
              <a:solidFill>
                <a:srgbClr val="FF0000"/>
              </a:solidFill>
              <a:latin typeface="Tahoma" pitchFamily="34" charset="0"/>
              <a:cs typeface="Tahoma" pitchFamily="34" charset="0"/>
            </a:endParaRPr>
          </a:p>
        </p:txBody>
      </p:sp>
      <p:sp>
        <p:nvSpPr>
          <p:cNvPr id="4" name="3 - Ορθογώνιο"/>
          <p:cNvSpPr/>
          <p:nvPr/>
        </p:nvSpPr>
        <p:spPr>
          <a:xfrm>
            <a:off x="539552" y="1556792"/>
            <a:ext cx="7992888" cy="1015663"/>
          </a:xfrm>
          <a:prstGeom prst="rect">
            <a:avLst/>
          </a:prstGeom>
        </p:spPr>
        <p:txBody>
          <a:bodyPr wrap="square">
            <a:spAutoFit/>
          </a:bodyPr>
          <a:lstStyle/>
          <a:p>
            <a:pPr marL="457200" indent="-457200" algn="just" eaLnBrk="0" hangingPunct="0">
              <a:defRPr/>
            </a:pPr>
            <a:r>
              <a:rPr lang="en-US" dirty="0" smtClean="0">
                <a:solidFill>
                  <a:srgbClr val="000000"/>
                </a:solidFill>
                <a:latin typeface="Tahoma" pitchFamily="34" charset="0"/>
                <a:cs typeface="Tahoma" pitchFamily="34" charset="0"/>
              </a:rPr>
              <a:t>      </a:t>
            </a:r>
            <a:r>
              <a:rPr lang="en-US" sz="2000" dirty="0" smtClean="0">
                <a:solidFill>
                  <a:srgbClr val="000000"/>
                </a:solidFill>
                <a:latin typeface="Calibri" pitchFamily="34" charset="0"/>
                <a:cs typeface="Calibri" pitchFamily="34" charset="0"/>
              </a:rPr>
              <a:t>1</a:t>
            </a:r>
            <a:r>
              <a:rPr lang="el-GR" sz="2000" dirty="0" smtClean="0">
                <a:solidFill>
                  <a:srgbClr val="000000"/>
                </a:solidFill>
                <a:latin typeface="Calibri" pitchFamily="34" charset="0"/>
                <a:cs typeface="Calibri" pitchFamily="34" charset="0"/>
              </a:rPr>
              <a:t> (σελ. 34)</a:t>
            </a:r>
          </a:p>
          <a:p>
            <a:pPr marL="457200" indent="-457200" algn="just" eaLnBrk="0" hangingPunct="0">
              <a:defRPr/>
            </a:pPr>
            <a:r>
              <a:rPr lang="el-GR" sz="2000" dirty="0" smtClean="0">
                <a:solidFill>
                  <a:srgbClr val="000000"/>
                </a:solidFill>
                <a:latin typeface="Calibri" pitchFamily="34" charset="0"/>
                <a:cs typeface="Calibri" pitchFamily="34" charset="0"/>
              </a:rPr>
              <a:t>      </a:t>
            </a:r>
            <a:r>
              <a:rPr lang="en-US" sz="2000" dirty="0" smtClean="0">
                <a:solidFill>
                  <a:srgbClr val="000000"/>
                </a:solidFill>
                <a:latin typeface="Calibri" pitchFamily="34" charset="0"/>
                <a:cs typeface="Calibri" pitchFamily="34" charset="0"/>
              </a:rPr>
              <a:t>  </a:t>
            </a:r>
            <a:r>
              <a:rPr lang="el-GR" sz="2000" dirty="0" smtClean="0">
                <a:solidFill>
                  <a:srgbClr val="000000"/>
                </a:solidFill>
                <a:latin typeface="Calibri" pitchFamily="34" charset="0"/>
                <a:cs typeface="Calibri" pitchFamily="34" charset="0"/>
              </a:rPr>
              <a:t>Τι ονομάζεται διάλυμα; </a:t>
            </a:r>
            <a:endParaRPr lang="en-US" sz="2000" dirty="0" smtClean="0">
              <a:solidFill>
                <a:srgbClr val="000000"/>
              </a:solidFill>
              <a:latin typeface="Calibri" pitchFamily="34" charset="0"/>
              <a:cs typeface="Calibri" pitchFamily="34" charset="0"/>
            </a:endParaRPr>
          </a:p>
          <a:p>
            <a:pPr marL="457200" indent="-457200" algn="just" eaLnBrk="0" hangingPunct="0">
              <a:defRPr/>
            </a:pPr>
            <a:r>
              <a:rPr lang="en-US" sz="2000" dirty="0" smtClean="0">
                <a:solidFill>
                  <a:srgbClr val="000000"/>
                </a:solidFill>
                <a:latin typeface="Calibri" pitchFamily="34" charset="0"/>
                <a:cs typeface="Calibri" pitchFamily="34" charset="0"/>
              </a:rPr>
              <a:t>        </a:t>
            </a:r>
            <a:r>
              <a:rPr lang="el-GR" sz="2000" dirty="0" smtClean="0">
                <a:solidFill>
                  <a:srgbClr val="000000"/>
                </a:solidFill>
                <a:latin typeface="Calibri" pitchFamily="34" charset="0"/>
                <a:cs typeface="Calibri" pitchFamily="34" charset="0"/>
              </a:rPr>
              <a:t>Ανάφερε τρία παραδείγματα διαλυμάτων από την καθημερινή ζωή.</a:t>
            </a:r>
            <a:endParaRPr lang="el-GR" sz="2000" dirty="0">
              <a:solidFill>
                <a:srgbClr val="000000"/>
              </a:solidFill>
              <a:latin typeface="Calibri" pitchFamily="34" charset="0"/>
              <a:cs typeface="Calibri" pitchFamily="34" charset="0"/>
            </a:endParaRPr>
          </a:p>
        </p:txBody>
      </p:sp>
      <p:sp>
        <p:nvSpPr>
          <p:cNvPr id="5" name="4 - Ορθογώνιο"/>
          <p:cNvSpPr/>
          <p:nvPr/>
        </p:nvSpPr>
        <p:spPr>
          <a:xfrm>
            <a:off x="1043608" y="2996952"/>
            <a:ext cx="3904210" cy="646331"/>
          </a:xfrm>
          <a:prstGeom prst="rect">
            <a:avLst/>
          </a:prstGeom>
        </p:spPr>
        <p:txBody>
          <a:bodyPr wrap="none">
            <a:spAutoFit/>
          </a:bodyPr>
          <a:lstStyle/>
          <a:p>
            <a:r>
              <a:rPr lang="el-GR" dirty="0" smtClean="0"/>
              <a:t>2 (σελ. 34)</a:t>
            </a:r>
          </a:p>
          <a:p>
            <a:r>
              <a:rPr lang="el-GR" dirty="0" smtClean="0"/>
              <a:t>Συμπλήρωσε τον παρακάτω πίνακα:</a:t>
            </a:r>
            <a:endParaRPr lang="el-GR" dirty="0"/>
          </a:p>
        </p:txBody>
      </p:sp>
      <p:graphicFrame>
        <p:nvGraphicFramePr>
          <p:cNvPr id="6" name="5 - Πίνακας"/>
          <p:cNvGraphicFramePr>
            <a:graphicFrameLocks noGrp="1"/>
          </p:cNvGraphicFramePr>
          <p:nvPr/>
        </p:nvGraphicFramePr>
        <p:xfrm>
          <a:off x="971600" y="3933056"/>
          <a:ext cx="7128792" cy="1771548"/>
        </p:xfrm>
        <a:graphic>
          <a:graphicData uri="http://schemas.openxmlformats.org/drawingml/2006/table">
            <a:tbl>
              <a:tblPr/>
              <a:tblGrid>
                <a:gridCol w="2376264"/>
                <a:gridCol w="2232248"/>
                <a:gridCol w="2520280"/>
              </a:tblGrid>
              <a:tr h="674268">
                <a:tc>
                  <a:txBody>
                    <a:bodyPr/>
                    <a:lstStyle/>
                    <a:p>
                      <a:pPr algn="ctr"/>
                      <a:r>
                        <a:rPr lang="el-GR" b="1" dirty="0"/>
                        <a:t>Διάλυμα</a:t>
                      </a:r>
                      <a:endParaRPr lang="el-G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4D2"/>
                    </a:solidFill>
                  </a:tcPr>
                </a:tc>
                <a:tc>
                  <a:txBody>
                    <a:bodyPr/>
                    <a:lstStyle/>
                    <a:p>
                      <a:pPr algn="ctr"/>
                      <a:r>
                        <a:rPr lang="el-GR" b="1"/>
                        <a:t>Διαλύτης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4D2"/>
                    </a:solidFill>
                  </a:tcPr>
                </a:tc>
                <a:tc>
                  <a:txBody>
                    <a:bodyPr/>
                    <a:lstStyle/>
                    <a:p>
                      <a:pPr algn="ctr"/>
                      <a:r>
                        <a:rPr lang="el-GR" b="1"/>
                        <a:t>Διαλυμένη ουσία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4D2"/>
                    </a:solidFill>
                  </a:tcPr>
                </a:tc>
              </a:tr>
              <a:tr h="214540">
                <a:tc>
                  <a:txBody>
                    <a:bodyPr/>
                    <a:lstStyle/>
                    <a:p>
                      <a:pPr algn="ctr"/>
                      <a:r>
                        <a:rPr lang="el-GR"/>
                        <a:t>Νερό – ζάχαρη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c>
                  <a:txBody>
                    <a:bodyPr/>
                    <a:lstStyle/>
                    <a:p>
                      <a:pPr algn="l"/>
                      <a:endParaRPr lang="el-G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c>
                  <a:txBody>
                    <a:bodyPr/>
                    <a:lstStyle/>
                    <a:p>
                      <a:r>
                        <a:rPr lang="el-G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r>
              <a:tr h="214540">
                <a:tc>
                  <a:txBody>
                    <a:bodyPr/>
                    <a:lstStyle/>
                    <a:p>
                      <a:pPr algn="ctr"/>
                      <a:r>
                        <a:rPr lang="el-GR"/>
                        <a:t>Λίπος – βενζίνη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c>
                  <a:txBody>
                    <a:bodyPr/>
                    <a:lstStyle/>
                    <a:p>
                      <a:pPr algn="l"/>
                      <a:endParaRPr lang="el-G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c>
                  <a:txBody>
                    <a:bodyPr/>
                    <a:lstStyle/>
                    <a:p>
                      <a:r>
                        <a:rPr lang="el-G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r>
              <a:tr h="214540">
                <a:tc>
                  <a:txBody>
                    <a:bodyPr/>
                    <a:lstStyle/>
                    <a:p>
                      <a:pPr algn="ctr"/>
                      <a:r>
                        <a:rPr lang="el-GR"/>
                        <a:t>Πίσσα – πετρέλαιο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c>
                  <a:txBody>
                    <a:bodyPr/>
                    <a:lstStyle/>
                    <a:p>
                      <a:pPr algn="l"/>
                      <a:endParaRPr lang="el-G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c>
                  <a:txBody>
                    <a:bodyPr/>
                    <a:lstStyle/>
                    <a:p>
                      <a:r>
                        <a:rPr lang="el-GR"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9E5"/>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17</a:t>
            </a:fld>
            <a:endParaRPr lang="el-GR">
              <a:solidFill>
                <a:srgbClr val="000000"/>
              </a:solidFill>
            </a:endParaRPr>
          </a:p>
        </p:txBody>
      </p:sp>
      <p:sp>
        <p:nvSpPr>
          <p:cNvPr id="3" name="2 - Ορθογώνιο"/>
          <p:cNvSpPr/>
          <p:nvPr/>
        </p:nvSpPr>
        <p:spPr>
          <a:xfrm>
            <a:off x="755576" y="2274838"/>
            <a:ext cx="7776864" cy="1631216"/>
          </a:xfrm>
          <a:prstGeom prst="rect">
            <a:avLst/>
          </a:prstGeom>
        </p:spPr>
        <p:txBody>
          <a:bodyPr wrap="square">
            <a:spAutoFit/>
          </a:bodyPr>
          <a:lstStyle/>
          <a:p>
            <a:pPr algn="just" eaLnBrk="0" hangingPunct="0">
              <a:defRPr/>
            </a:pPr>
            <a:r>
              <a:rPr lang="el-GR" sz="2000" dirty="0" smtClean="0">
                <a:latin typeface="Calibri" pitchFamily="34" charset="0"/>
                <a:cs typeface="Calibri" pitchFamily="34" charset="0"/>
              </a:rPr>
              <a:t>3 (σελ. 34)</a:t>
            </a:r>
          </a:p>
          <a:p>
            <a:pPr algn="just" eaLnBrk="0" hangingPunct="0">
              <a:defRPr/>
            </a:pPr>
            <a:r>
              <a:rPr lang="el-GR" sz="2000" dirty="0" smtClean="0">
                <a:solidFill>
                  <a:srgbClr val="000000"/>
                </a:solidFill>
                <a:latin typeface="Calibri" pitchFamily="34" charset="0"/>
                <a:cs typeface="Calibri" pitchFamily="34" charset="0"/>
              </a:rPr>
              <a:t>    Συμπλήρωσε με τις κατάλληλες λέξεις τις παρακάτω προτάσεις: </a:t>
            </a:r>
          </a:p>
          <a:p>
            <a:pPr eaLnBrk="0" hangingPunct="0">
              <a:defRPr/>
            </a:pPr>
            <a:r>
              <a:rPr lang="el-GR" sz="2000" dirty="0" smtClean="0">
                <a:solidFill>
                  <a:srgbClr val="000000"/>
                </a:solidFill>
                <a:latin typeface="Calibri" pitchFamily="34" charset="0"/>
                <a:cs typeface="Calibri" pitchFamily="34" charset="0"/>
              </a:rPr>
              <a:t>    Τα διαλύματα είναι .……………………… μείγματα. Το θαλασσινό νερό είναι ένα ………………… …………………  Διαλύτης είναι το ……………………, ενώ  το αλάτι είναι η ……………  …………………</a:t>
            </a:r>
            <a:endParaRPr lang="el-GR" sz="2000" dirty="0">
              <a:solidFill>
                <a:srgbClr val="00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80C5ED6-99F8-4C0C-A3E5-3B571F2F3546}" type="slidenum">
              <a:rPr lang="el-GR" smtClean="0">
                <a:solidFill>
                  <a:srgbClr val="000000"/>
                </a:solidFill>
              </a:rPr>
              <a:pPr>
                <a:defRPr/>
              </a:pPr>
              <a:t>18</a:t>
            </a:fld>
            <a:endParaRPr lang="el-GR">
              <a:solidFill>
                <a:srgbClr val="000000"/>
              </a:solidFill>
            </a:endParaRPr>
          </a:p>
        </p:txBody>
      </p:sp>
      <p:sp>
        <p:nvSpPr>
          <p:cNvPr id="3" name="2 - Ορθογώνιο"/>
          <p:cNvSpPr/>
          <p:nvPr/>
        </p:nvSpPr>
        <p:spPr>
          <a:xfrm>
            <a:off x="1043608" y="620688"/>
            <a:ext cx="3456384" cy="400110"/>
          </a:xfrm>
          <a:prstGeom prst="rect">
            <a:avLst/>
          </a:prstGeom>
        </p:spPr>
        <p:txBody>
          <a:bodyPr wrap="square">
            <a:spAutoFit/>
          </a:bodyPr>
          <a:lstStyle/>
          <a:p>
            <a:r>
              <a:rPr lang="el-GR" sz="2000" b="1" dirty="0" smtClean="0">
                <a:solidFill>
                  <a:srgbClr val="C00000"/>
                </a:solidFill>
              </a:rPr>
              <a:t>Εργασίες για το σπίτι</a:t>
            </a:r>
            <a:endParaRPr lang="el-GR" sz="2000" b="1" dirty="0">
              <a:solidFill>
                <a:srgbClr val="C00000"/>
              </a:solidFill>
            </a:endParaRPr>
          </a:p>
        </p:txBody>
      </p:sp>
      <p:sp>
        <p:nvSpPr>
          <p:cNvPr id="4" name="3 - Ορθογώνιο"/>
          <p:cNvSpPr/>
          <p:nvPr/>
        </p:nvSpPr>
        <p:spPr>
          <a:xfrm>
            <a:off x="467544" y="1484784"/>
            <a:ext cx="8136904" cy="400110"/>
          </a:xfrm>
          <a:prstGeom prst="rect">
            <a:avLst/>
          </a:prstGeom>
        </p:spPr>
        <p:txBody>
          <a:bodyPr wrap="square">
            <a:spAutoFit/>
          </a:bodyPr>
          <a:lstStyle/>
          <a:p>
            <a:r>
              <a:rPr lang="el-GR" sz="2000" dirty="0" smtClean="0"/>
              <a:t> </a:t>
            </a:r>
            <a:r>
              <a:rPr lang="el-GR" dirty="0" smtClean="0"/>
              <a:t>Να κάνεις την εργασία 4 (σελ. 20) του ΤΕΤΡΑΔΙΟΥ ΕΡΓΑΣΙΩΝ</a:t>
            </a:r>
            <a:r>
              <a:rPr lang="el-GR" sz="2000" dirty="0" smtClean="0"/>
              <a:t>. </a:t>
            </a:r>
            <a:endParaRPr lang="el-GR" sz="2000" dirty="0"/>
          </a:p>
        </p:txBody>
      </p:sp>
      <p:pic>
        <p:nvPicPr>
          <p:cNvPr id="32770" name="Picture 2"/>
          <p:cNvPicPr>
            <a:picLocks noChangeAspect="1" noChangeArrowheads="1"/>
          </p:cNvPicPr>
          <p:nvPr/>
        </p:nvPicPr>
        <p:blipFill>
          <a:blip r:embed="rId2" cstate="print"/>
          <a:srcRect l="29112" t="13760" r="4991" b="72370"/>
          <a:stretch>
            <a:fillRect/>
          </a:stretch>
        </p:blipFill>
        <p:spPr bwMode="auto">
          <a:xfrm>
            <a:off x="611560" y="2492896"/>
            <a:ext cx="7985957" cy="13716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4" descr="2-8-lab1"/>
          <p:cNvPicPr>
            <a:picLocks noChangeAspect="1" noChangeArrowheads="1"/>
          </p:cNvPicPr>
          <p:nvPr/>
        </p:nvPicPr>
        <p:blipFill>
          <a:blip r:embed="rId2" cstate="print"/>
          <a:srcRect/>
          <a:stretch>
            <a:fillRect/>
          </a:stretch>
        </p:blipFill>
        <p:spPr bwMode="auto">
          <a:xfrm>
            <a:off x="611188" y="4005263"/>
            <a:ext cx="3743325" cy="1652587"/>
          </a:xfrm>
          <a:prstGeom prst="rect">
            <a:avLst/>
          </a:prstGeom>
          <a:noFill/>
          <a:ln w="9525">
            <a:noFill/>
            <a:miter lim="800000"/>
            <a:headEnd/>
            <a:tailEnd/>
          </a:ln>
        </p:spPr>
      </p:pic>
      <p:sp>
        <p:nvSpPr>
          <p:cNvPr id="4100" name="Text Box 6"/>
          <p:cNvSpPr txBox="1">
            <a:spLocks noChangeArrowheads="1"/>
          </p:cNvSpPr>
          <p:nvPr/>
        </p:nvSpPr>
        <p:spPr bwMode="auto">
          <a:xfrm>
            <a:off x="1115616" y="1052736"/>
            <a:ext cx="7056784" cy="1477328"/>
          </a:xfrm>
          <a:prstGeom prst="rect">
            <a:avLst/>
          </a:prstGeom>
          <a:noFill/>
          <a:ln w="9525">
            <a:noFill/>
            <a:miter lim="800000"/>
            <a:headEnd/>
            <a:tailEnd/>
          </a:ln>
        </p:spPr>
        <p:txBody>
          <a:bodyPr wrap="square">
            <a:spAutoFit/>
          </a:bodyPr>
          <a:lstStyle/>
          <a:p>
            <a:pPr>
              <a:spcBef>
                <a:spcPct val="50000"/>
              </a:spcBef>
            </a:pPr>
            <a:r>
              <a:rPr lang="el-GR" sz="2000" dirty="0">
                <a:latin typeface="Palatino Linotype" pitchFamily="18" charset="0"/>
              </a:rPr>
              <a:t>Θυμήσου τα μείγματα που παρασκευάσαμε στο προηγούμενο μάθημα. </a:t>
            </a:r>
          </a:p>
          <a:p>
            <a:pPr>
              <a:spcBef>
                <a:spcPct val="50000"/>
              </a:spcBef>
            </a:pPr>
            <a:r>
              <a:rPr lang="el-GR" sz="2000" dirty="0">
                <a:latin typeface="Palatino Linotype" pitchFamily="18" charset="0"/>
              </a:rPr>
              <a:t>Είχαμε δει ότι σε ορισμένα από αυτά </a:t>
            </a:r>
            <a:r>
              <a:rPr lang="el-GR" sz="2000" dirty="0" smtClean="0">
                <a:solidFill>
                  <a:srgbClr val="FF3300"/>
                </a:solidFill>
                <a:latin typeface="Palatino Linotype" pitchFamily="18" charset="0"/>
              </a:rPr>
              <a:t>τα </a:t>
            </a:r>
            <a:r>
              <a:rPr lang="el-GR" sz="2000" dirty="0">
                <a:solidFill>
                  <a:srgbClr val="FF3300"/>
                </a:solidFill>
                <a:latin typeface="Palatino Linotype" pitchFamily="18" charset="0"/>
              </a:rPr>
              <a:t>συστατικά τους δε διακρίνονται. </a:t>
            </a:r>
          </a:p>
        </p:txBody>
      </p:sp>
      <p:grpSp>
        <p:nvGrpSpPr>
          <p:cNvPr id="2" name="Group 15"/>
          <p:cNvGrpSpPr>
            <a:grpSpLocks/>
          </p:cNvGrpSpPr>
          <p:nvPr/>
        </p:nvGrpSpPr>
        <p:grpSpPr bwMode="auto">
          <a:xfrm>
            <a:off x="1546225" y="5734050"/>
            <a:ext cx="2520950" cy="720725"/>
            <a:chOff x="974" y="3612"/>
            <a:chExt cx="1588" cy="454"/>
          </a:xfrm>
        </p:grpSpPr>
        <p:sp>
          <p:nvSpPr>
            <p:cNvPr id="4104" name="Line 7"/>
            <p:cNvSpPr>
              <a:spLocks noChangeShapeType="1"/>
            </p:cNvSpPr>
            <p:nvPr/>
          </p:nvSpPr>
          <p:spPr bwMode="auto">
            <a:xfrm flipV="1">
              <a:off x="974" y="3612"/>
              <a:ext cx="0" cy="454"/>
            </a:xfrm>
            <a:prstGeom prst="line">
              <a:avLst/>
            </a:prstGeom>
            <a:noFill/>
            <a:ln w="9525">
              <a:solidFill>
                <a:schemeClr val="tx1"/>
              </a:solidFill>
              <a:round/>
              <a:headEnd/>
              <a:tailEnd type="triangle" w="med" len="med"/>
            </a:ln>
          </p:spPr>
          <p:txBody>
            <a:bodyPr/>
            <a:lstStyle/>
            <a:p>
              <a:endParaRPr lang="el-GR"/>
            </a:p>
          </p:txBody>
        </p:sp>
        <p:sp>
          <p:nvSpPr>
            <p:cNvPr id="4105" name="Line 8"/>
            <p:cNvSpPr>
              <a:spLocks noChangeShapeType="1"/>
            </p:cNvSpPr>
            <p:nvPr/>
          </p:nvSpPr>
          <p:spPr bwMode="auto">
            <a:xfrm flipV="1">
              <a:off x="1745" y="3612"/>
              <a:ext cx="0" cy="454"/>
            </a:xfrm>
            <a:prstGeom prst="line">
              <a:avLst/>
            </a:prstGeom>
            <a:noFill/>
            <a:ln w="9525">
              <a:solidFill>
                <a:schemeClr val="tx1"/>
              </a:solidFill>
              <a:round/>
              <a:headEnd/>
              <a:tailEnd type="triangle" w="med" len="med"/>
            </a:ln>
          </p:spPr>
          <p:txBody>
            <a:bodyPr/>
            <a:lstStyle/>
            <a:p>
              <a:endParaRPr lang="el-GR"/>
            </a:p>
          </p:txBody>
        </p:sp>
        <p:sp>
          <p:nvSpPr>
            <p:cNvPr id="4106" name="Line 9"/>
            <p:cNvSpPr>
              <a:spLocks noChangeShapeType="1"/>
            </p:cNvSpPr>
            <p:nvPr/>
          </p:nvSpPr>
          <p:spPr bwMode="auto">
            <a:xfrm flipV="1">
              <a:off x="2154" y="3612"/>
              <a:ext cx="0" cy="454"/>
            </a:xfrm>
            <a:prstGeom prst="line">
              <a:avLst/>
            </a:prstGeom>
            <a:noFill/>
            <a:ln w="9525">
              <a:solidFill>
                <a:schemeClr val="tx1"/>
              </a:solidFill>
              <a:round/>
              <a:headEnd/>
              <a:tailEnd type="triangle" w="med" len="med"/>
            </a:ln>
          </p:spPr>
          <p:txBody>
            <a:bodyPr/>
            <a:lstStyle/>
            <a:p>
              <a:endParaRPr lang="el-GR"/>
            </a:p>
          </p:txBody>
        </p:sp>
        <p:sp>
          <p:nvSpPr>
            <p:cNvPr id="4107" name="Line 10"/>
            <p:cNvSpPr>
              <a:spLocks noChangeShapeType="1"/>
            </p:cNvSpPr>
            <p:nvPr/>
          </p:nvSpPr>
          <p:spPr bwMode="auto">
            <a:xfrm flipV="1">
              <a:off x="2562" y="3612"/>
              <a:ext cx="0" cy="454"/>
            </a:xfrm>
            <a:prstGeom prst="line">
              <a:avLst/>
            </a:prstGeom>
            <a:noFill/>
            <a:ln w="9525">
              <a:solidFill>
                <a:schemeClr val="tx1"/>
              </a:solidFill>
              <a:round/>
              <a:headEnd/>
              <a:tailEnd type="triangle" w="med" len="med"/>
            </a:ln>
          </p:spPr>
          <p:txBody>
            <a:bodyPr/>
            <a:lstStyle/>
            <a:p>
              <a:endParaRPr lang="el-GR"/>
            </a:p>
          </p:txBody>
        </p:sp>
      </p:grpSp>
      <p:pic>
        <p:nvPicPr>
          <p:cNvPr id="4102" name="Picture 13" descr="PE01832_"/>
          <p:cNvPicPr>
            <a:picLocks noChangeAspect="1" noChangeArrowheads="1"/>
          </p:cNvPicPr>
          <p:nvPr/>
        </p:nvPicPr>
        <p:blipFill>
          <a:blip r:embed="rId3" cstate="print"/>
          <a:srcRect/>
          <a:stretch>
            <a:fillRect/>
          </a:stretch>
        </p:blipFill>
        <p:spPr bwMode="auto">
          <a:xfrm>
            <a:off x="7566025" y="5157192"/>
            <a:ext cx="1577975" cy="1441450"/>
          </a:xfrm>
          <a:prstGeom prst="rect">
            <a:avLst/>
          </a:prstGeom>
          <a:noFill/>
          <a:ln w="9525">
            <a:noFill/>
            <a:miter lim="800000"/>
            <a:headEnd/>
            <a:tailEnd/>
          </a:ln>
        </p:spPr>
      </p:pic>
      <p:sp>
        <p:nvSpPr>
          <p:cNvPr id="4110" name="AutoShape 14"/>
          <p:cNvSpPr>
            <a:spLocks noChangeArrowheads="1"/>
          </p:cNvSpPr>
          <p:nvPr/>
        </p:nvSpPr>
        <p:spPr bwMode="auto">
          <a:xfrm>
            <a:off x="4643438" y="2781300"/>
            <a:ext cx="4176712" cy="1584325"/>
          </a:xfrm>
          <a:prstGeom prst="wedgeEllipseCallout">
            <a:avLst>
              <a:gd name="adj1" fmla="val 27042"/>
              <a:gd name="adj2" fmla="val 103509"/>
            </a:avLst>
          </a:prstGeom>
          <a:solidFill>
            <a:schemeClr val="bg1"/>
          </a:solidFill>
          <a:ln w="9525">
            <a:solidFill>
              <a:schemeClr val="tx1"/>
            </a:solidFill>
            <a:miter lim="800000"/>
            <a:headEnd/>
            <a:tailEnd/>
          </a:ln>
        </p:spPr>
        <p:txBody>
          <a:bodyPr/>
          <a:lstStyle/>
          <a:p>
            <a:pPr algn="ctr"/>
            <a:r>
              <a:rPr lang="el-GR" sz="2400" dirty="0">
                <a:latin typeface="Palatino Linotype" pitchFamily="18" charset="0"/>
              </a:rPr>
              <a:t>Μήπως θυμάσαι πώς τα είχαμε ονομάσει;</a:t>
            </a:r>
          </a:p>
        </p:txBody>
      </p:sp>
      <p:sp>
        <p:nvSpPr>
          <p:cNvPr id="11" name="10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2</a:t>
            </a:fld>
            <a:endParaRPr 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10"/>
                                        </p:tgtEl>
                                        <p:attrNameLst>
                                          <p:attrName>style.visibility</p:attrName>
                                        </p:attrNameLst>
                                      </p:cBhvr>
                                      <p:to>
                                        <p:strVal val="visible"/>
                                      </p:to>
                                    </p:set>
                                    <p:animEffect transition="in" filter="dissolve">
                                      <p:cBhvr>
                                        <p:cTn id="12" dur="500"/>
                                        <p:tgtEl>
                                          <p:spTgt spid="4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4"/>
          <p:cNvSpPr txBox="1">
            <a:spLocks noChangeArrowheads="1"/>
          </p:cNvSpPr>
          <p:nvPr/>
        </p:nvSpPr>
        <p:spPr bwMode="auto">
          <a:xfrm>
            <a:off x="1403648" y="476672"/>
            <a:ext cx="5112568" cy="461665"/>
          </a:xfrm>
          <a:prstGeom prst="rect">
            <a:avLst/>
          </a:prstGeom>
          <a:noFill/>
          <a:ln w="9525">
            <a:noFill/>
            <a:miter lim="800000"/>
            <a:headEnd/>
            <a:tailEnd/>
          </a:ln>
        </p:spPr>
        <p:txBody>
          <a:bodyPr wrap="square">
            <a:spAutoFit/>
          </a:bodyPr>
          <a:lstStyle/>
          <a:p>
            <a:pPr>
              <a:spcBef>
                <a:spcPct val="50000"/>
              </a:spcBef>
            </a:pPr>
            <a:r>
              <a:rPr lang="el-GR" sz="2400" b="1" dirty="0">
                <a:solidFill>
                  <a:srgbClr val="FF3300"/>
                </a:solidFill>
                <a:latin typeface="Palatino Linotype" pitchFamily="18" charset="0"/>
              </a:rPr>
              <a:t>Ομογενή μείγματα</a:t>
            </a:r>
            <a:r>
              <a:rPr lang="el-GR" sz="2400" b="1" dirty="0">
                <a:latin typeface="Palatino Linotype" pitchFamily="18" charset="0"/>
              </a:rPr>
              <a:t> </a:t>
            </a:r>
            <a:r>
              <a:rPr lang="el-GR" sz="2400" dirty="0">
                <a:latin typeface="Palatino Linotype" pitchFamily="18" charset="0"/>
              </a:rPr>
              <a:t>ή </a:t>
            </a:r>
            <a:r>
              <a:rPr lang="el-GR" sz="2400" b="1" dirty="0">
                <a:solidFill>
                  <a:srgbClr val="FF3300"/>
                </a:solidFill>
                <a:latin typeface="Palatino Linotype" pitchFamily="18" charset="0"/>
              </a:rPr>
              <a:t>διαλύματα</a:t>
            </a:r>
            <a:r>
              <a:rPr lang="el-GR" sz="2400" dirty="0">
                <a:latin typeface="Palatino Linotype" pitchFamily="18" charset="0"/>
              </a:rPr>
              <a:t>.</a:t>
            </a:r>
          </a:p>
        </p:txBody>
      </p:sp>
      <p:sp>
        <p:nvSpPr>
          <p:cNvPr id="5125" name="Text Box 5"/>
          <p:cNvSpPr txBox="1">
            <a:spLocks noChangeArrowheads="1"/>
          </p:cNvSpPr>
          <p:nvPr/>
        </p:nvSpPr>
        <p:spPr bwMode="auto">
          <a:xfrm>
            <a:off x="827584" y="1196752"/>
            <a:ext cx="6332183" cy="400110"/>
          </a:xfrm>
          <a:prstGeom prst="rect">
            <a:avLst/>
          </a:prstGeom>
          <a:noFill/>
          <a:ln w="9525">
            <a:noFill/>
            <a:miter lim="800000"/>
            <a:headEnd/>
            <a:tailEnd/>
          </a:ln>
        </p:spPr>
        <p:txBody>
          <a:bodyPr wrap="none">
            <a:spAutoFit/>
          </a:bodyPr>
          <a:lstStyle/>
          <a:p>
            <a:r>
              <a:rPr lang="el-GR" sz="2000" dirty="0">
                <a:latin typeface="Palatino Linotype" pitchFamily="18" charset="0"/>
              </a:rPr>
              <a:t>Στη συνέχεια θα χρησιμοποιούμε τον όρο </a:t>
            </a:r>
            <a:r>
              <a:rPr lang="el-GR" sz="2000" b="1" dirty="0">
                <a:solidFill>
                  <a:srgbClr val="FF3300"/>
                </a:solidFill>
                <a:latin typeface="Palatino Linotype" pitchFamily="18" charset="0"/>
              </a:rPr>
              <a:t>διάλυμα</a:t>
            </a:r>
            <a:r>
              <a:rPr lang="el-GR" sz="2000" dirty="0">
                <a:latin typeface="Palatino Linotype" pitchFamily="18" charset="0"/>
              </a:rPr>
              <a:t>.</a:t>
            </a:r>
          </a:p>
        </p:txBody>
      </p:sp>
      <p:sp>
        <p:nvSpPr>
          <p:cNvPr id="4" name="Text Box 12"/>
          <p:cNvSpPr txBox="1">
            <a:spLocks noChangeArrowheads="1"/>
          </p:cNvSpPr>
          <p:nvPr/>
        </p:nvSpPr>
        <p:spPr bwMode="auto">
          <a:xfrm>
            <a:off x="827584" y="1988840"/>
            <a:ext cx="7344816" cy="1015663"/>
          </a:xfrm>
          <a:prstGeom prst="rect">
            <a:avLst/>
          </a:prstGeom>
          <a:noFill/>
          <a:ln w="9525">
            <a:noFill/>
            <a:miter lim="800000"/>
            <a:headEnd/>
            <a:tailEnd/>
          </a:ln>
          <a:effectLst/>
        </p:spPr>
        <p:txBody>
          <a:bodyPr wrap="square">
            <a:spAutoFit/>
          </a:bodyPr>
          <a:lstStyle/>
          <a:p>
            <a:r>
              <a:rPr lang="en-US" sz="2000" dirty="0" smtClean="0"/>
              <a:t>   </a:t>
            </a:r>
            <a:r>
              <a:rPr lang="el-GR" sz="2000" dirty="0" smtClean="0"/>
              <a:t>Στα </a:t>
            </a:r>
            <a:r>
              <a:rPr lang="el-GR" sz="2000" dirty="0"/>
              <a:t>διαλύματα δεν μπορούμε να διακρίνουμε τα επιμέρους συστατικά γιατί βρίσκονται σε τόσο </a:t>
            </a:r>
            <a:r>
              <a:rPr lang="el-GR" sz="2000" i="1" dirty="0"/>
              <a:t>μικροσκοπικά κομμάτια</a:t>
            </a:r>
            <a:r>
              <a:rPr lang="el-GR" sz="2000" dirty="0"/>
              <a:t> που δεν είναι ορατά με κανενός είδους μηχάνημα.</a:t>
            </a:r>
          </a:p>
        </p:txBody>
      </p:sp>
      <p:sp>
        <p:nvSpPr>
          <p:cNvPr id="5" name="Text Box 13"/>
          <p:cNvSpPr txBox="1">
            <a:spLocks noChangeArrowheads="1"/>
          </p:cNvSpPr>
          <p:nvPr/>
        </p:nvSpPr>
        <p:spPr bwMode="auto">
          <a:xfrm>
            <a:off x="971600" y="3501008"/>
            <a:ext cx="3024336" cy="1938992"/>
          </a:xfrm>
          <a:prstGeom prst="rect">
            <a:avLst/>
          </a:prstGeom>
          <a:noFill/>
          <a:ln w="9525">
            <a:noFill/>
            <a:miter lim="800000"/>
            <a:headEnd/>
            <a:tailEnd/>
          </a:ln>
          <a:effectLst/>
        </p:spPr>
        <p:txBody>
          <a:bodyPr wrap="square">
            <a:spAutoFit/>
          </a:bodyPr>
          <a:lstStyle/>
          <a:p>
            <a:r>
              <a:rPr lang="el-GR" sz="2000" dirty="0"/>
              <a:t>Τα διαλύματα δεν παύουν να είναι μείγματα, επομένως κρατάνε τις ιδιότητες όλων των συστατικών τους.</a:t>
            </a:r>
          </a:p>
        </p:txBody>
      </p:sp>
      <p:pic>
        <p:nvPicPr>
          <p:cNvPr id="6" name="Picture 9" descr="Clipboard11"/>
          <p:cNvPicPr>
            <a:picLocks noChangeAspect="1" noChangeArrowheads="1"/>
          </p:cNvPicPr>
          <p:nvPr/>
        </p:nvPicPr>
        <p:blipFill>
          <a:blip r:embed="rId2" cstate="print"/>
          <a:srcRect/>
          <a:stretch>
            <a:fillRect/>
          </a:stretch>
        </p:blipFill>
        <p:spPr bwMode="auto">
          <a:xfrm>
            <a:off x="4427984" y="3284984"/>
            <a:ext cx="3914775" cy="2946400"/>
          </a:xfrm>
          <a:prstGeom prst="rect">
            <a:avLst/>
          </a:prstGeom>
          <a:noFill/>
        </p:spPr>
      </p:pic>
      <p:sp>
        <p:nvSpPr>
          <p:cNvPr id="7" name="6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3</a:t>
            </a:fld>
            <a:endParaRPr 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dissolve">
                                      <p:cBhvr>
                                        <p:cTn id="7" dur="500"/>
                                        <p:tgtEl>
                                          <p:spTgt spid="512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1+#ppt_w/2"/>
                                          </p:val>
                                        </p:tav>
                                        <p:tav tm="100000">
                                          <p:val>
                                            <p:strVal val="#ppt_x"/>
                                          </p:val>
                                        </p:tav>
                                      </p:tavLst>
                                    </p:anim>
                                    <p:anim calcmode="lin" valueType="num">
                                      <p:cBhvr additive="base">
                                        <p:cTn id="25"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4</a:t>
            </a:fld>
            <a:endParaRPr lang="el-GR">
              <a:solidFill>
                <a:srgbClr val="000000"/>
              </a:solidFill>
            </a:endParaRPr>
          </a:p>
        </p:txBody>
      </p:sp>
      <p:sp>
        <p:nvSpPr>
          <p:cNvPr id="3" name="2 - Ορθογώνιο"/>
          <p:cNvSpPr/>
          <p:nvPr/>
        </p:nvSpPr>
        <p:spPr>
          <a:xfrm>
            <a:off x="1043608" y="1916832"/>
            <a:ext cx="7200800" cy="2862322"/>
          </a:xfrm>
          <a:prstGeom prst="rect">
            <a:avLst/>
          </a:prstGeom>
        </p:spPr>
        <p:txBody>
          <a:bodyPr wrap="square">
            <a:spAutoFit/>
          </a:bodyPr>
          <a:lstStyle/>
          <a:p>
            <a:r>
              <a:rPr lang="en-US" sz="2000" dirty="0" smtClean="0"/>
              <a:t>   </a:t>
            </a:r>
            <a:r>
              <a:rPr lang="el-GR" sz="2000" dirty="0" smtClean="0"/>
              <a:t>Κάθε διάλυμα αποτελείται από δύο ή περισσότερα συστατικά. Ένα από τα συστατικά αυτά ονομάζεται </a:t>
            </a:r>
            <a:r>
              <a:rPr lang="el-GR" sz="2000" b="1" dirty="0" smtClean="0"/>
              <a:t>διαλύτης</a:t>
            </a:r>
            <a:r>
              <a:rPr lang="el-GR" sz="2000" dirty="0" smtClean="0"/>
              <a:t>, ενώ τα υπόλοιπα ονομάζονται</a:t>
            </a:r>
            <a:r>
              <a:rPr lang="el-GR" sz="2000" b="1" dirty="0" smtClean="0"/>
              <a:t> διαλυμένες ουσίες</a:t>
            </a:r>
            <a:r>
              <a:rPr lang="el-GR" sz="2000" dirty="0" smtClean="0"/>
              <a:t>. </a:t>
            </a:r>
            <a:endParaRPr lang="en-US" sz="2000" dirty="0" smtClean="0"/>
          </a:p>
          <a:p>
            <a:endParaRPr lang="en-US" sz="2000" dirty="0" smtClean="0"/>
          </a:p>
          <a:p>
            <a:r>
              <a:rPr lang="en-US" sz="2000" dirty="0" smtClean="0"/>
              <a:t>  </a:t>
            </a:r>
            <a:r>
              <a:rPr lang="el-GR" sz="2000" b="1" dirty="0" smtClean="0">
                <a:solidFill>
                  <a:srgbClr val="FF0000"/>
                </a:solidFill>
              </a:rPr>
              <a:t>Διαλύτη θεωρούμε το συστατικό που έχει την ίδια φυσική κατάσταση με το διάλυμα. </a:t>
            </a:r>
            <a:endParaRPr lang="el-GR" sz="2000" b="1" dirty="0" smtClean="0">
              <a:solidFill>
                <a:srgbClr val="FF0000"/>
              </a:solidFill>
            </a:endParaRPr>
          </a:p>
          <a:p>
            <a:endParaRPr lang="el-GR" sz="2000" b="1" dirty="0" smtClean="0">
              <a:solidFill>
                <a:srgbClr val="FF0000"/>
              </a:solidFill>
            </a:endParaRPr>
          </a:p>
          <a:p>
            <a:r>
              <a:rPr lang="el-GR" sz="2000" b="1" dirty="0" smtClean="0">
                <a:solidFill>
                  <a:schemeClr val="accent2"/>
                </a:solidFill>
              </a:rPr>
              <a:t>  Στα υγρά διαλύματα ο διαλύτης βρίσκεται συνήθως σε μεγαλύτερη αναλογία.</a:t>
            </a:r>
            <a:endParaRPr lang="el-GR" sz="2000"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Bottom)">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5</a:t>
            </a:fld>
            <a:endParaRPr lang="el-GR">
              <a:solidFill>
                <a:srgbClr val="000000"/>
              </a:solidFill>
            </a:endParaRPr>
          </a:p>
        </p:txBody>
      </p:sp>
      <p:sp>
        <p:nvSpPr>
          <p:cNvPr id="3" name="2 - Ορθογώνιο"/>
          <p:cNvSpPr/>
          <p:nvPr/>
        </p:nvSpPr>
        <p:spPr>
          <a:xfrm>
            <a:off x="1043608" y="1628800"/>
            <a:ext cx="7344816" cy="3170099"/>
          </a:xfrm>
          <a:prstGeom prst="rect">
            <a:avLst/>
          </a:prstGeom>
        </p:spPr>
        <p:txBody>
          <a:bodyPr wrap="square">
            <a:spAutoFit/>
          </a:bodyPr>
          <a:lstStyle/>
          <a:p>
            <a:r>
              <a:rPr lang="en-US" sz="2000" dirty="0" smtClean="0"/>
              <a:t>  </a:t>
            </a:r>
            <a:r>
              <a:rPr lang="el-GR" sz="2000" dirty="0" smtClean="0"/>
              <a:t>Το θαλασσινό νερό, αλλά και το νερό της βρύσης, το κρασί, ο ιδρώτας, τα δάκρυα είναι διαλύματα. Σε όλα αυτά </a:t>
            </a:r>
            <a:r>
              <a:rPr lang="el-GR" sz="2000" b="1" dirty="0" smtClean="0"/>
              <a:t>διαλύτης </a:t>
            </a:r>
            <a:r>
              <a:rPr lang="el-GR" sz="2000" dirty="0" smtClean="0"/>
              <a:t>είναι το νερό.</a:t>
            </a:r>
          </a:p>
          <a:p>
            <a:endParaRPr lang="en-US" sz="2000" dirty="0" smtClean="0"/>
          </a:p>
          <a:p>
            <a:r>
              <a:rPr lang="en-US" sz="2000" dirty="0" smtClean="0"/>
              <a:t> </a:t>
            </a:r>
            <a:r>
              <a:rPr lang="el-GR" sz="2000" dirty="0" smtClean="0"/>
              <a:t> Στα διαλύματα που παρασκευάσαμε στο προηγούμενο μάθημα (</a:t>
            </a:r>
            <a:r>
              <a:rPr lang="el-GR" sz="2000" dirty="0" err="1" smtClean="0"/>
              <a:t>ζαχαρόνερο</a:t>
            </a:r>
            <a:r>
              <a:rPr lang="el-GR" sz="2000" dirty="0" smtClean="0"/>
              <a:t>, αλατόνερο, διάλυμα μελανιού) διαλύτης είναι πάλι το νερό.</a:t>
            </a:r>
          </a:p>
          <a:p>
            <a:r>
              <a:rPr lang="el-GR" sz="2000" dirty="0" smtClean="0"/>
              <a:t> </a:t>
            </a:r>
          </a:p>
          <a:p>
            <a:r>
              <a:rPr lang="el-GR" sz="2000" dirty="0" smtClean="0"/>
              <a:t>   Τα διαλύματα στα οποία διαλύτης είναι το νερό ονομάζονται </a:t>
            </a:r>
            <a:r>
              <a:rPr lang="el-GR" sz="2000" b="1" dirty="0" smtClean="0"/>
              <a:t>υδατικά</a:t>
            </a:r>
            <a:r>
              <a:rPr lang="el-GR" sz="2000" dirty="0" smtClean="0"/>
              <a:t>.</a:t>
            </a:r>
            <a:endParaRPr lang="el-G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4" descr="PE01832_"/>
          <p:cNvPicPr>
            <a:picLocks noChangeAspect="1" noChangeArrowheads="1"/>
          </p:cNvPicPr>
          <p:nvPr/>
        </p:nvPicPr>
        <p:blipFill>
          <a:blip r:embed="rId2" cstate="print"/>
          <a:srcRect/>
          <a:stretch>
            <a:fillRect/>
          </a:stretch>
        </p:blipFill>
        <p:spPr bwMode="auto">
          <a:xfrm>
            <a:off x="7164288" y="5013176"/>
            <a:ext cx="1577975" cy="1441450"/>
          </a:xfrm>
          <a:prstGeom prst="rect">
            <a:avLst/>
          </a:prstGeom>
          <a:noFill/>
          <a:ln w="9525">
            <a:noFill/>
            <a:miter lim="800000"/>
            <a:headEnd/>
            <a:tailEnd/>
          </a:ln>
        </p:spPr>
      </p:pic>
      <p:sp>
        <p:nvSpPr>
          <p:cNvPr id="10244" name="AutoShape 5"/>
          <p:cNvSpPr>
            <a:spLocks noChangeArrowheads="1"/>
          </p:cNvSpPr>
          <p:nvPr/>
        </p:nvSpPr>
        <p:spPr bwMode="auto">
          <a:xfrm>
            <a:off x="755576" y="476672"/>
            <a:ext cx="7559675" cy="2160587"/>
          </a:xfrm>
          <a:prstGeom prst="wedgeEllipseCallout">
            <a:avLst>
              <a:gd name="adj1" fmla="val 42083"/>
              <a:gd name="adj2" fmla="val 162565"/>
            </a:avLst>
          </a:prstGeom>
          <a:solidFill>
            <a:schemeClr val="bg1"/>
          </a:solidFill>
          <a:ln w="9525">
            <a:solidFill>
              <a:schemeClr val="tx1"/>
            </a:solidFill>
            <a:miter lim="800000"/>
            <a:headEnd/>
            <a:tailEnd/>
          </a:ln>
        </p:spPr>
        <p:txBody>
          <a:bodyPr/>
          <a:lstStyle/>
          <a:p>
            <a:pPr algn="ctr"/>
            <a:r>
              <a:rPr lang="el-GR" sz="2400" dirty="0">
                <a:latin typeface="Palatino Linotype" pitchFamily="18" charset="0"/>
              </a:rPr>
              <a:t>Θα έχεις καταλάβει βέβαια, ότι το νερό είναι πολύ καλός διαλύτης! Μπορείς να σκεφτείς γιατί;</a:t>
            </a:r>
          </a:p>
        </p:txBody>
      </p:sp>
      <p:sp>
        <p:nvSpPr>
          <p:cNvPr id="11270" name="AutoShape 6"/>
          <p:cNvSpPr>
            <a:spLocks noChangeArrowheads="1"/>
          </p:cNvSpPr>
          <p:nvPr/>
        </p:nvSpPr>
        <p:spPr bwMode="auto">
          <a:xfrm>
            <a:off x="684213" y="3357563"/>
            <a:ext cx="4895850" cy="1800225"/>
          </a:xfrm>
          <a:prstGeom prst="wedgeEllipseCallout">
            <a:avLst>
              <a:gd name="adj1" fmla="val -56940"/>
              <a:gd name="adj2" fmla="val 136773"/>
            </a:avLst>
          </a:prstGeom>
          <a:solidFill>
            <a:schemeClr val="bg1"/>
          </a:solidFill>
          <a:ln w="9525">
            <a:solidFill>
              <a:schemeClr val="tx1"/>
            </a:solidFill>
            <a:miter lim="800000"/>
            <a:headEnd/>
            <a:tailEnd/>
          </a:ln>
        </p:spPr>
        <p:txBody>
          <a:bodyPr/>
          <a:lstStyle/>
          <a:p>
            <a:pPr algn="ctr"/>
            <a:r>
              <a:rPr lang="el-GR" sz="2400" dirty="0">
                <a:latin typeface="Palatino Linotype" pitchFamily="18" charset="0"/>
              </a:rPr>
              <a:t>Αφού είδαμε ότι διαλύει πολλές ουσίες!</a:t>
            </a:r>
          </a:p>
        </p:txBody>
      </p:sp>
      <p:sp>
        <p:nvSpPr>
          <p:cNvPr id="5" name="4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6</a:t>
            </a:fld>
            <a:endParaRPr 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dissolve">
                                      <p:cBhvr>
                                        <p:cTn id="7" dur="500"/>
                                        <p:tgtEl>
                                          <p:spTgt spid="11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4" descr="PE01832_"/>
          <p:cNvPicPr>
            <a:picLocks noChangeAspect="1" noChangeArrowheads="1"/>
          </p:cNvPicPr>
          <p:nvPr/>
        </p:nvPicPr>
        <p:blipFill>
          <a:blip r:embed="rId2" cstate="print"/>
          <a:srcRect/>
          <a:stretch>
            <a:fillRect/>
          </a:stretch>
        </p:blipFill>
        <p:spPr bwMode="auto">
          <a:xfrm>
            <a:off x="7236296" y="5157192"/>
            <a:ext cx="1577975" cy="1441450"/>
          </a:xfrm>
          <a:prstGeom prst="rect">
            <a:avLst/>
          </a:prstGeom>
          <a:noFill/>
          <a:ln w="9525">
            <a:noFill/>
            <a:miter lim="800000"/>
            <a:headEnd/>
            <a:tailEnd/>
          </a:ln>
        </p:spPr>
      </p:pic>
      <p:sp>
        <p:nvSpPr>
          <p:cNvPr id="11268" name="AutoShape 5"/>
          <p:cNvSpPr>
            <a:spLocks noChangeArrowheads="1"/>
          </p:cNvSpPr>
          <p:nvPr/>
        </p:nvSpPr>
        <p:spPr bwMode="auto">
          <a:xfrm>
            <a:off x="3707904" y="188640"/>
            <a:ext cx="4608513" cy="2663825"/>
          </a:xfrm>
          <a:prstGeom prst="wedgeEllipseCallout">
            <a:avLst>
              <a:gd name="adj1" fmla="val 37014"/>
              <a:gd name="adj2" fmla="val 135935"/>
            </a:avLst>
          </a:prstGeom>
          <a:solidFill>
            <a:schemeClr val="bg1"/>
          </a:solidFill>
          <a:ln w="9525">
            <a:solidFill>
              <a:schemeClr val="tx1"/>
            </a:solidFill>
            <a:miter lim="800000"/>
            <a:headEnd/>
            <a:tailEnd/>
          </a:ln>
        </p:spPr>
        <p:txBody>
          <a:bodyPr/>
          <a:lstStyle/>
          <a:p>
            <a:pPr algn="ctr"/>
            <a:r>
              <a:rPr lang="el-GR" sz="2400" dirty="0">
                <a:latin typeface="Palatino Linotype" pitchFamily="18" charset="0"/>
              </a:rPr>
              <a:t>Πολύ σωστά! Αλλά και για έναν ακόμη λόγο: είναι σχετικά φτηνός διαλύτης.</a:t>
            </a:r>
          </a:p>
        </p:txBody>
      </p:sp>
      <p:sp>
        <p:nvSpPr>
          <p:cNvPr id="12294" name="AutoShape 6"/>
          <p:cNvSpPr>
            <a:spLocks noChangeArrowheads="1"/>
          </p:cNvSpPr>
          <p:nvPr/>
        </p:nvSpPr>
        <p:spPr bwMode="auto">
          <a:xfrm>
            <a:off x="251520" y="2060848"/>
            <a:ext cx="3816350" cy="1728788"/>
          </a:xfrm>
          <a:prstGeom prst="wedgeEllipseCallout">
            <a:avLst>
              <a:gd name="adj1" fmla="val -56199"/>
              <a:gd name="adj2" fmla="val 182597"/>
            </a:avLst>
          </a:prstGeom>
          <a:solidFill>
            <a:schemeClr val="bg1"/>
          </a:solidFill>
          <a:ln w="9525">
            <a:solidFill>
              <a:schemeClr val="tx1"/>
            </a:solidFill>
            <a:miter lim="800000"/>
            <a:headEnd/>
            <a:tailEnd/>
          </a:ln>
        </p:spPr>
        <p:txBody>
          <a:bodyPr/>
          <a:lstStyle/>
          <a:p>
            <a:pPr algn="ctr"/>
            <a:r>
              <a:rPr lang="el-GR" sz="2400" dirty="0">
                <a:latin typeface="Palatino Linotype" pitchFamily="18" charset="0"/>
              </a:rPr>
              <a:t>Όμως, δεν πρέπει να τον σπαταλούμε…</a:t>
            </a:r>
          </a:p>
        </p:txBody>
      </p:sp>
      <p:sp>
        <p:nvSpPr>
          <p:cNvPr id="12295" name="AutoShape 7"/>
          <p:cNvSpPr>
            <a:spLocks noChangeArrowheads="1"/>
          </p:cNvSpPr>
          <p:nvPr/>
        </p:nvSpPr>
        <p:spPr bwMode="auto">
          <a:xfrm>
            <a:off x="3923928" y="3573016"/>
            <a:ext cx="2736850" cy="863600"/>
          </a:xfrm>
          <a:prstGeom prst="wedgeEllipseCallout">
            <a:avLst>
              <a:gd name="adj1" fmla="val 74377"/>
              <a:gd name="adj2" fmla="val 134963"/>
            </a:avLst>
          </a:prstGeom>
          <a:solidFill>
            <a:schemeClr val="bg1"/>
          </a:solidFill>
          <a:ln w="9525">
            <a:solidFill>
              <a:schemeClr val="tx1"/>
            </a:solidFill>
            <a:miter lim="800000"/>
            <a:headEnd/>
            <a:tailEnd/>
          </a:ln>
        </p:spPr>
        <p:txBody>
          <a:bodyPr/>
          <a:lstStyle/>
          <a:p>
            <a:pPr algn="ctr"/>
            <a:r>
              <a:rPr lang="el-GR" sz="2400" dirty="0">
                <a:latin typeface="Palatino Linotype" pitchFamily="18" charset="0"/>
              </a:rPr>
              <a:t>Μπράβο!</a:t>
            </a:r>
          </a:p>
        </p:txBody>
      </p:sp>
      <p:sp>
        <p:nvSpPr>
          <p:cNvPr id="6" name="5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7</a:t>
            </a:fld>
            <a:endParaRPr lang="el-GR">
              <a:solidFill>
                <a:srgbClr val="000000"/>
              </a:solidFill>
            </a:endParaRPr>
          </a:p>
        </p:txBody>
      </p:sp>
      <p:sp>
        <p:nvSpPr>
          <p:cNvPr id="7" name="6 - Ορθογώνιο"/>
          <p:cNvSpPr/>
          <p:nvPr/>
        </p:nvSpPr>
        <p:spPr>
          <a:xfrm>
            <a:off x="1691680" y="5229200"/>
            <a:ext cx="4572000" cy="707886"/>
          </a:xfrm>
          <a:prstGeom prst="rect">
            <a:avLst/>
          </a:prstGeom>
        </p:spPr>
        <p:txBody>
          <a:bodyPr>
            <a:spAutoFit/>
          </a:bodyPr>
          <a:lstStyle/>
          <a:p>
            <a:pPr algn="ctr"/>
            <a:r>
              <a:rPr lang="el-GR" sz="2000" b="1" dirty="0" smtClean="0">
                <a:latin typeface="Palatino Linotype" pitchFamily="18" charset="0"/>
              </a:rPr>
              <a:t>Γι’ αυτό το λόγο χαρακτηρίζεται και ως </a:t>
            </a:r>
            <a:r>
              <a:rPr lang="el-GR" sz="2000" b="1" dirty="0" smtClean="0">
                <a:solidFill>
                  <a:srgbClr val="FF0000"/>
                </a:solidFill>
                <a:latin typeface="Palatino Linotype" pitchFamily="18" charset="0"/>
              </a:rPr>
              <a:t>παγκόσμιος διαλύτης</a:t>
            </a:r>
            <a:r>
              <a:rPr lang="el-GR" sz="2000" b="1" dirty="0" smtClean="0">
                <a:latin typeface="Palatino Linotype" pitchFamily="18" charset="0"/>
              </a:rPr>
              <a:t>.</a:t>
            </a:r>
            <a:endParaRPr lang="el-GR" sz="2000" b="1" dirty="0">
              <a:latin typeface="Palatino Linotyp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dissolve">
                                      <p:cBhvr>
                                        <p:cTn id="7" dur="500"/>
                                        <p:tgtEl>
                                          <p:spTgt spid="1229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95"/>
                                        </p:tgtEl>
                                        <p:attrNameLst>
                                          <p:attrName>style.visibility</p:attrName>
                                        </p:attrNameLst>
                                      </p:cBhvr>
                                      <p:to>
                                        <p:strVal val="visible"/>
                                      </p:to>
                                    </p:set>
                                    <p:animEffect transition="in" filter="dissolve">
                                      <p:cBhvr>
                                        <p:cTn id="12" dur="500"/>
                                        <p:tgtEl>
                                          <p:spTgt spid="1229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nimBg="1"/>
      <p:bldP spid="12295"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8</a:t>
            </a:fld>
            <a:endParaRPr lang="el-GR">
              <a:solidFill>
                <a:srgbClr val="000000"/>
              </a:solidFill>
            </a:endParaRPr>
          </a:p>
        </p:txBody>
      </p:sp>
      <p:sp>
        <p:nvSpPr>
          <p:cNvPr id="3" name="2 - Ορθογώνιο"/>
          <p:cNvSpPr/>
          <p:nvPr/>
        </p:nvSpPr>
        <p:spPr>
          <a:xfrm>
            <a:off x="827584" y="836712"/>
            <a:ext cx="3152979" cy="400110"/>
          </a:xfrm>
          <a:prstGeom prst="rect">
            <a:avLst/>
          </a:prstGeom>
        </p:spPr>
        <p:txBody>
          <a:bodyPr wrap="none">
            <a:spAutoFit/>
          </a:bodyPr>
          <a:lstStyle/>
          <a:p>
            <a:r>
              <a:rPr lang="el-GR" sz="2000" b="1" dirty="0" smtClean="0"/>
              <a:t>Πού διαλύεται το μελάνι;</a:t>
            </a:r>
            <a:endParaRPr lang="el-GR" sz="2000" dirty="0"/>
          </a:p>
        </p:txBody>
      </p:sp>
      <p:sp>
        <p:nvSpPr>
          <p:cNvPr id="4" name="3 - Ορθογώνιο"/>
          <p:cNvSpPr/>
          <p:nvPr/>
        </p:nvSpPr>
        <p:spPr>
          <a:xfrm>
            <a:off x="827584" y="1700808"/>
            <a:ext cx="4320480" cy="1323439"/>
          </a:xfrm>
          <a:prstGeom prst="rect">
            <a:avLst/>
          </a:prstGeom>
        </p:spPr>
        <p:txBody>
          <a:bodyPr wrap="square">
            <a:spAutoFit/>
          </a:bodyPr>
          <a:lstStyle/>
          <a:p>
            <a:r>
              <a:rPr lang="el-GR" sz="2000" dirty="0" smtClean="0"/>
              <a:t>  Βάζουμε σε ένα ποτήρι ζέσεως νερό μέχρι τη μέση περίπου και μετά προσθέτουμε λίγο λάδι από πάνω. Τα υγρά μένουν διαχωρισμένα.</a:t>
            </a:r>
            <a:endParaRPr lang="el-GR" sz="2000" dirty="0"/>
          </a:p>
        </p:txBody>
      </p:sp>
      <p:pic>
        <p:nvPicPr>
          <p:cNvPr id="1026" name="Picture 2" descr="img48"/>
          <p:cNvPicPr>
            <a:picLocks noChangeAspect="1" noChangeArrowheads="1"/>
          </p:cNvPicPr>
          <p:nvPr/>
        </p:nvPicPr>
        <p:blipFill>
          <a:blip r:embed="rId2" cstate="print"/>
          <a:srcRect/>
          <a:stretch>
            <a:fillRect/>
          </a:stretch>
        </p:blipFill>
        <p:spPr bwMode="auto">
          <a:xfrm>
            <a:off x="5868144" y="764704"/>
            <a:ext cx="2255520" cy="2407920"/>
          </a:xfrm>
          <a:prstGeom prst="rect">
            <a:avLst/>
          </a:prstGeom>
          <a:noFill/>
        </p:spPr>
      </p:pic>
      <p:sp>
        <p:nvSpPr>
          <p:cNvPr id="6" name="5 - Ορθογώνιο"/>
          <p:cNvSpPr/>
          <p:nvPr/>
        </p:nvSpPr>
        <p:spPr>
          <a:xfrm>
            <a:off x="755576" y="3789040"/>
            <a:ext cx="4536504" cy="1323439"/>
          </a:xfrm>
          <a:prstGeom prst="rect">
            <a:avLst/>
          </a:prstGeom>
        </p:spPr>
        <p:txBody>
          <a:bodyPr wrap="square">
            <a:spAutoFit/>
          </a:bodyPr>
          <a:lstStyle/>
          <a:p>
            <a:r>
              <a:rPr lang="el-GR" sz="2000" dirty="0" smtClean="0"/>
              <a:t>  Ρίχνουμε με πολλή προσοχή μία σταγόνα μελάνι πάνω στο λάδι.</a:t>
            </a:r>
          </a:p>
          <a:p>
            <a:r>
              <a:rPr lang="el-GR" sz="2000" dirty="0" smtClean="0"/>
              <a:t> Με μια γυάλινη ράβδο σπρώχνουμε τη σταγόνα προς το νερό.</a:t>
            </a:r>
            <a:endParaRPr lang="el-GR" sz="2000" dirty="0"/>
          </a:p>
        </p:txBody>
      </p:sp>
      <p:pic>
        <p:nvPicPr>
          <p:cNvPr id="1028" name="Picture 4" descr="img49"/>
          <p:cNvPicPr>
            <a:picLocks noChangeAspect="1" noChangeArrowheads="1"/>
          </p:cNvPicPr>
          <p:nvPr/>
        </p:nvPicPr>
        <p:blipFill>
          <a:blip r:embed="rId3" cstate="print"/>
          <a:srcRect/>
          <a:stretch>
            <a:fillRect/>
          </a:stretch>
        </p:blipFill>
        <p:spPr bwMode="auto">
          <a:xfrm>
            <a:off x="5868144" y="3861048"/>
            <a:ext cx="2255520" cy="24079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Bottom)">
                                      <p:cBhvr>
                                        <p:cTn id="12" dur="500"/>
                                        <p:tgtEl>
                                          <p:spTgt spid="4"/>
                                        </p:tgtEl>
                                      </p:cBhvr>
                                    </p:animEffect>
                                  </p:childTnLst>
                                </p:cTn>
                              </p:par>
                              <p:par>
                                <p:cTn id="13" presetID="12" presetClass="entr" presetSubtype="4"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slide(fromBottom)">
                                      <p:cBhvr>
                                        <p:cTn id="15" dur="500"/>
                                        <p:tgtEl>
                                          <p:spTgt spid="1026"/>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slide(fromBottom)">
                                      <p:cBhvr>
                                        <p:cTn id="20" dur="500"/>
                                        <p:tgtEl>
                                          <p:spTgt spid="6"/>
                                        </p:tgtEl>
                                      </p:cBhvr>
                                    </p:animEffect>
                                  </p:childTnLst>
                                </p:cTn>
                              </p:par>
                              <p:par>
                                <p:cTn id="21" presetID="12" presetClass="entr" presetSubtype="4" fill="hold" nodeType="with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slide(fromBottom)">
                                      <p:cBhvr>
                                        <p:cTn id="23"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6DF1C69A-C221-493A-AA9E-D058C5F4022B}" type="slidenum">
              <a:rPr lang="el-GR" smtClean="0">
                <a:solidFill>
                  <a:srgbClr val="000000"/>
                </a:solidFill>
              </a:rPr>
              <a:pPr>
                <a:defRPr/>
              </a:pPr>
              <a:t>9</a:t>
            </a:fld>
            <a:endParaRPr lang="el-GR">
              <a:solidFill>
                <a:srgbClr val="000000"/>
              </a:solidFill>
            </a:endParaRPr>
          </a:p>
        </p:txBody>
      </p:sp>
      <p:sp>
        <p:nvSpPr>
          <p:cNvPr id="3" name="2 - Ορθογώνιο"/>
          <p:cNvSpPr/>
          <p:nvPr/>
        </p:nvSpPr>
        <p:spPr>
          <a:xfrm>
            <a:off x="755576" y="1052736"/>
            <a:ext cx="4572000" cy="1015663"/>
          </a:xfrm>
          <a:prstGeom prst="rect">
            <a:avLst/>
          </a:prstGeom>
        </p:spPr>
        <p:txBody>
          <a:bodyPr>
            <a:spAutoFit/>
          </a:bodyPr>
          <a:lstStyle/>
          <a:p>
            <a:r>
              <a:rPr lang="el-GR" dirty="0" smtClean="0"/>
              <a:t>  </a:t>
            </a:r>
            <a:r>
              <a:rPr lang="el-GR" sz="2000" dirty="0" smtClean="0"/>
              <a:t>Μόλις η σταγόνα έρθει σε επαφή με το νερό, «εκρήγνυται» και το χρωματίζει.</a:t>
            </a:r>
            <a:endParaRPr lang="el-GR" sz="2000" dirty="0"/>
          </a:p>
        </p:txBody>
      </p:sp>
      <p:pic>
        <p:nvPicPr>
          <p:cNvPr id="30722" name="Picture 2" descr="img50"/>
          <p:cNvPicPr>
            <a:picLocks noChangeAspect="1" noChangeArrowheads="1"/>
          </p:cNvPicPr>
          <p:nvPr/>
        </p:nvPicPr>
        <p:blipFill>
          <a:blip r:embed="rId2" cstate="print"/>
          <a:srcRect/>
          <a:stretch>
            <a:fillRect/>
          </a:stretch>
        </p:blipFill>
        <p:spPr bwMode="auto">
          <a:xfrm>
            <a:off x="5940152" y="476672"/>
            <a:ext cx="2255520" cy="2407920"/>
          </a:xfrm>
          <a:prstGeom prst="rect">
            <a:avLst/>
          </a:prstGeom>
          <a:noFill/>
        </p:spPr>
      </p:pic>
      <p:sp>
        <p:nvSpPr>
          <p:cNvPr id="5" name="4 - Ορθογώνιο"/>
          <p:cNvSpPr/>
          <p:nvPr/>
        </p:nvSpPr>
        <p:spPr>
          <a:xfrm>
            <a:off x="827584" y="3140968"/>
            <a:ext cx="4176464" cy="1323439"/>
          </a:xfrm>
          <a:prstGeom prst="rect">
            <a:avLst/>
          </a:prstGeom>
        </p:spPr>
        <p:txBody>
          <a:bodyPr wrap="square">
            <a:spAutoFit/>
          </a:bodyPr>
          <a:lstStyle/>
          <a:p>
            <a:r>
              <a:rPr lang="el-GR" dirty="0" smtClean="0"/>
              <a:t>   </a:t>
            </a:r>
            <a:r>
              <a:rPr lang="el-GR" sz="2000" dirty="0" smtClean="0"/>
              <a:t>Από το πείραμα αυτό διαπιστώνουμε ότι η χρωστική ουσία του μελανιού δε διαλύεται στο λάδι, διαλύεται όμως στο νερό.</a:t>
            </a:r>
            <a:endParaRPr lang="el-GR" sz="2000" dirty="0"/>
          </a:p>
        </p:txBody>
      </p:sp>
      <p:pic>
        <p:nvPicPr>
          <p:cNvPr id="30724" name="Picture 4" descr="img51"/>
          <p:cNvPicPr>
            <a:picLocks noChangeAspect="1" noChangeArrowheads="1"/>
          </p:cNvPicPr>
          <p:nvPr/>
        </p:nvPicPr>
        <p:blipFill>
          <a:blip r:embed="rId3" cstate="print"/>
          <a:srcRect/>
          <a:stretch>
            <a:fillRect/>
          </a:stretch>
        </p:blipFill>
        <p:spPr bwMode="auto">
          <a:xfrm>
            <a:off x="6012160" y="3212976"/>
            <a:ext cx="2255520" cy="2407920"/>
          </a:xfrm>
          <a:prstGeom prst="rect">
            <a:avLst/>
          </a:prstGeom>
          <a:noFill/>
        </p:spPr>
      </p:pic>
      <p:sp>
        <p:nvSpPr>
          <p:cNvPr id="7" name="6 - Ορθογώνιο"/>
          <p:cNvSpPr/>
          <p:nvPr/>
        </p:nvSpPr>
        <p:spPr>
          <a:xfrm>
            <a:off x="611560" y="5805264"/>
            <a:ext cx="8136904" cy="646331"/>
          </a:xfrm>
          <a:prstGeom prst="rect">
            <a:avLst/>
          </a:prstGeom>
        </p:spPr>
        <p:txBody>
          <a:bodyPr wrap="square">
            <a:spAutoFit/>
          </a:bodyPr>
          <a:lstStyle/>
          <a:p>
            <a:r>
              <a:rPr lang="el-GR" b="1" dirty="0" smtClean="0"/>
              <a:t>ΠΡΟΣΟΧΗ!</a:t>
            </a:r>
            <a:r>
              <a:rPr lang="el-GR" dirty="0" smtClean="0"/>
              <a:t> Τη σταγόνα μελάνι πρέπει να την προσθέσουμε πολύ απαλά πάνω στο λάδι, διαφορετικά θα σκορπίσει σε μικροσκοπικές μπαλίτσες.</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par>
                                <p:cTn id="8" presetID="12" presetClass="entr" presetSubtype="4" fill="hold" nodeType="withEffect">
                                  <p:stCondLst>
                                    <p:cond delay="0"/>
                                  </p:stCondLst>
                                  <p:childTnLst>
                                    <p:set>
                                      <p:cBhvr>
                                        <p:cTn id="9" dur="1" fill="hold">
                                          <p:stCondLst>
                                            <p:cond delay="0"/>
                                          </p:stCondLst>
                                        </p:cTn>
                                        <p:tgtEl>
                                          <p:spTgt spid="30722"/>
                                        </p:tgtEl>
                                        <p:attrNameLst>
                                          <p:attrName>style.visibility</p:attrName>
                                        </p:attrNameLst>
                                      </p:cBhvr>
                                      <p:to>
                                        <p:strVal val="visible"/>
                                      </p:to>
                                    </p:set>
                                    <p:animEffect transition="in" filter="slide(fromBottom)">
                                      <p:cBhvr>
                                        <p:cTn id="10" dur="500"/>
                                        <p:tgtEl>
                                          <p:spTgt spid="3072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lide(fromBottom)">
                                      <p:cBhvr>
                                        <p:cTn id="15" dur="500"/>
                                        <p:tgtEl>
                                          <p:spTgt spid="5"/>
                                        </p:tgtEl>
                                      </p:cBhvr>
                                    </p:animEffect>
                                  </p:childTnLst>
                                </p:cTn>
                              </p:par>
                              <p:par>
                                <p:cTn id="16" presetID="12" presetClass="entr" presetSubtype="4" fill="hold" nodeType="withEffect">
                                  <p:stCondLst>
                                    <p:cond delay="0"/>
                                  </p:stCondLst>
                                  <p:childTnLst>
                                    <p:set>
                                      <p:cBhvr>
                                        <p:cTn id="17" dur="1" fill="hold">
                                          <p:stCondLst>
                                            <p:cond delay="0"/>
                                          </p:stCondLst>
                                        </p:cTn>
                                        <p:tgtEl>
                                          <p:spTgt spid="30724"/>
                                        </p:tgtEl>
                                        <p:attrNameLst>
                                          <p:attrName>style.visibility</p:attrName>
                                        </p:attrNameLst>
                                      </p:cBhvr>
                                      <p:to>
                                        <p:strVal val="visible"/>
                                      </p:to>
                                    </p:set>
                                    <p:animEffect transition="in" filter="slide(fromBottom)">
                                      <p:cBhvr>
                                        <p:cTn id="18" dur="500"/>
                                        <p:tgtEl>
                                          <p:spTgt spid="30724"/>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slide(fromBottom)">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761</Words>
  <Application>Microsoft Office PowerPoint</Application>
  <PresentationFormat>Προβολή στην οθόνη (4:3)</PresentationFormat>
  <Paragraphs>87</Paragraphs>
  <Slides>18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Προεπιλεγμένη σχεδίαση</vt:lpstr>
      <vt:lpstr>Διαλύματα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Διαλυτότητα</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vector>
  </TitlesOfParts>
  <Company>Το όνομα της εταιρείας σας</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Το όνομα χρήστη σας</dc:creator>
  <cp:lastModifiedBy>ΔΙΟΝΥΣΗΣ</cp:lastModifiedBy>
  <cp:revision>18</cp:revision>
  <dcterms:created xsi:type="dcterms:W3CDTF">2020-11-07T20:51:22Z</dcterms:created>
  <dcterms:modified xsi:type="dcterms:W3CDTF">2024-11-04T09:55:34Z</dcterms:modified>
</cp:coreProperties>
</file>