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81" r:id="rId3"/>
    <p:sldId id="270" r:id="rId4"/>
    <p:sldId id="271" r:id="rId5"/>
    <p:sldId id="273" r:id="rId6"/>
    <p:sldId id="259" r:id="rId7"/>
    <p:sldId id="261" r:id="rId8"/>
    <p:sldId id="262" r:id="rId9"/>
    <p:sldId id="263" r:id="rId10"/>
    <p:sldId id="267" r:id="rId11"/>
    <p:sldId id="266" r:id="rId12"/>
    <p:sldId id="269" r:id="rId13"/>
    <p:sldId id="274" r:id="rId14"/>
    <p:sldId id="276" r:id="rId15"/>
    <p:sldId id="275" r:id="rId16"/>
    <p:sldId id="277" r:id="rId17"/>
    <p:sldId id="278" r:id="rId18"/>
    <p:sldId id="27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97" autoAdjust="0"/>
    <p:restoredTop sz="86364" autoAdjust="0"/>
  </p:normalViewPr>
  <p:slideViewPr>
    <p:cSldViewPr>
      <p:cViewPr varScale="1">
        <p:scale>
          <a:sx n="51" d="100"/>
          <a:sy n="51" d="100"/>
        </p:scale>
        <p:origin x="-8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398A1-DCAF-4775-86D4-05856FBDCC65}" type="datetimeFigureOut">
              <a:rPr lang="el-GR" smtClean="0"/>
              <a:pPr/>
              <a:t>5/11/2024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F0252-47DE-4D44-9DDD-1315F3F699A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Αστική</a:t>
            </a:r>
            <a:r>
              <a:rPr lang="el-GR" baseline="0" dirty="0" smtClean="0"/>
              <a:t>    Βιομηχανική  Γεωργική</a:t>
            </a:r>
            <a:endParaRPr lang="el-GR" dirty="0"/>
          </a:p>
        </p:txBody>
      </p:sp>
      <p:sp>
        <p:nvSpPr>
          <p:cNvPr id="4" name="3 - Θέση αριθμού διαφάνειας"/>
          <p:cNvSpPr>
            <a:spLocks noGrp="1"/>
          </p:cNvSpPr>
          <p:nvPr>
            <p:ph type="sldNum" sz="quarter" idx="10"/>
          </p:nvPr>
        </p:nvSpPr>
        <p:spPr/>
        <p:txBody>
          <a:bodyPr/>
          <a:lstStyle/>
          <a:p>
            <a:fld id="{28EF0252-47DE-4D44-9DDD-1315F3F699AD}"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C000E4-0B01-41A1-8904-1881C8E19D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953AA-FD63-4BA3-9DE8-EDC5A478AC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4B8B6C-3933-406A-B0A3-7CFA19FF00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345AC-D11B-485E-94AB-260E1324DC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82689-6FFF-41F1-9BCE-E894B24E15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245225"/>
            <a:ext cx="2133600" cy="476250"/>
          </a:xfrm>
        </p:spPr>
        <p:txBody>
          <a:bodyPr/>
          <a:lstStyle>
            <a:lvl1pPr>
              <a:defRPr/>
            </a:lvl1pPr>
          </a:lstStyle>
          <a:p>
            <a:endParaRPr lang="el-GR">
              <a:solidFill>
                <a:srgbClr val="000000"/>
              </a:solidFill>
            </a:endParaRPr>
          </a:p>
        </p:txBody>
      </p:sp>
      <p:sp>
        <p:nvSpPr>
          <p:cNvPr id="8" name="7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srgbClr val="000000"/>
              </a:solidFill>
            </a:endParaRPr>
          </a:p>
        </p:txBody>
      </p:sp>
      <p:sp>
        <p:nvSpPr>
          <p:cNvPr id="9" name="8 - Θέση αριθμού διαφάνειας"/>
          <p:cNvSpPr>
            <a:spLocks noGrp="1"/>
          </p:cNvSpPr>
          <p:nvPr>
            <p:ph type="sldNum" sz="quarter" idx="12"/>
          </p:nvPr>
        </p:nvSpPr>
        <p:spPr>
          <a:xfrm>
            <a:off x="6553200" y="6245225"/>
            <a:ext cx="2133600" cy="476250"/>
          </a:xfrm>
        </p:spPr>
        <p:txBody>
          <a:bodyPr/>
          <a:lstStyle>
            <a:lvl1pPr>
              <a:defRPr/>
            </a:lvl1pPr>
          </a:lstStyle>
          <a:p>
            <a:fld id="{365A83F7-EF11-43DF-A2B3-B1CD9DABFC10}" type="slidenum">
              <a:rPr lang="el-GR">
                <a:solidFill>
                  <a:srgbClr val="000000"/>
                </a:solidFill>
              </a:rPr>
              <a:pPr/>
              <a:t>‹#›</a:t>
            </a:fld>
            <a:endParaRPr lang="el-GR">
              <a:solidFill>
                <a:srgbClr val="000000"/>
              </a:solidFill>
            </a:endParaRPr>
          </a:p>
        </p:txBody>
      </p:sp>
    </p:spTree>
  </p:cSld>
  <p:clrMapOvr>
    <a:masterClrMapping/>
  </p:clrMapOvr>
  <p:transition spd="med">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A713EE-E9DD-4534-AB9D-DFF8B667EE8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07375-3364-491A-81E3-0869B9C7DF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7DDC1-CB39-4E6A-A127-FC5F271DC02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CA98FF-EFA3-428A-B466-27C3CE4F7B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A08C0-1523-4242-9343-29BD610D83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75A3D4-CBF1-4447-A6D1-D7B6D83B375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163B1C-7C6C-4A30-ADCD-5E44927C6C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89A8DA-1D9F-40A5-BF35-31A241DD27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3E0A62B-C34C-46B2-91C5-B0042CE7D0A5}"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gi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a:t>
            </a:fld>
            <a:endParaRPr lang="en-US">
              <a:solidFill>
                <a:srgbClr val="000000"/>
              </a:solidFill>
            </a:endParaRPr>
          </a:p>
        </p:txBody>
      </p:sp>
      <p:sp>
        <p:nvSpPr>
          <p:cNvPr id="3" name="2 - Ορθογώνιο"/>
          <p:cNvSpPr/>
          <p:nvPr/>
        </p:nvSpPr>
        <p:spPr>
          <a:xfrm>
            <a:off x="2915816" y="2420888"/>
            <a:ext cx="3300840" cy="461665"/>
          </a:xfrm>
          <a:prstGeom prst="rect">
            <a:avLst/>
          </a:prstGeom>
        </p:spPr>
        <p:txBody>
          <a:bodyPr wrap="none">
            <a:spAutoFit/>
          </a:bodyPr>
          <a:lstStyle/>
          <a:p>
            <a:r>
              <a:rPr lang="el-GR" sz="2400" b="1" dirty="0" smtClean="0"/>
              <a:t> Το νερό στη ζωή μας</a:t>
            </a:r>
            <a:endParaRPr lang="el-G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22853" b="13477"/>
          <a:stretch>
            <a:fillRect/>
          </a:stretch>
        </p:blipFill>
        <p:spPr bwMode="auto">
          <a:xfrm>
            <a:off x="219075" y="1761244"/>
            <a:ext cx="8705850" cy="3911736"/>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tselentis\Τα έγγραφά μου\ΧΗΜΕΙΑ\ΧΗΜΕΙΑ Β 13.14\ΦΩΤΟ\O kyklos tou nerou001.png"/>
          <p:cNvPicPr>
            <a:picLocks noChangeAspect="1" noChangeArrowheads="1"/>
          </p:cNvPicPr>
          <p:nvPr/>
        </p:nvPicPr>
        <p:blipFill>
          <a:blip r:embed="rId2" cstate="print"/>
          <a:srcRect/>
          <a:stretch>
            <a:fillRect/>
          </a:stretch>
        </p:blipFill>
        <p:spPr bwMode="auto">
          <a:xfrm>
            <a:off x="179388" y="333375"/>
            <a:ext cx="8685212" cy="614045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11</a:t>
            </a:fld>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lipboard10"/>
          <p:cNvPicPr>
            <a:picLocks noChangeAspect="1" noChangeArrowheads="1"/>
          </p:cNvPicPr>
          <p:nvPr/>
        </p:nvPicPr>
        <p:blipFill>
          <a:blip r:embed="rId2" cstate="print"/>
          <a:srcRect/>
          <a:stretch>
            <a:fillRect/>
          </a:stretch>
        </p:blipFill>
        <p:spPr bwMode="auto">
          <a:xfrm>
            <a:off x="827584" y="1556792"/>
            <a:ext cx="7282419" cy="3598941"/>
          </a:xfrm>
          <a:prstGeom prst="rect">
            <a:avLst/>
          </a:prstGeom>
          <a:noFill/>
        </p:spPr>
      </p:pic>
      <p:sp>
        <p:nvSpPr>
          <p:cNvPr id="3" name="2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12</a:t>
            </a:fld>
            <a:endParaRPr lang="en-US">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13</a:t>
            </a:fld>
            <a:endParaRPr lang="en-US">
              <a:solidFill>
                <a:srgbClr val="000000"/>
              </a:solidFill>
            </a:endParaRPr>
          </a:p>
        </p:txBody>
      </p:sp>
      <p:sp>
        <p:nvSpPr>
          <p:cNvPr id="3" name="2 - Ορθογώνιο"/>
          <p:cNvSpPr/>
          <p:nvPr/>
        </p:nvSpPr>
        <p:spPr>
          <a:xfrm>
            <a:off x="755576" y="548680"/>
            <a:ext cx="2485809" cy="369332"/>
          </a:xfrm>
          <a:prstGeom prst="rect">
            <a:avLst/>
          </a:prstGeom>
        </p:spPr>
        <p:txBody>
          <a:bodyPr wrap="none">
            <a:spAutoFit/>
          </a:bodyPr>
          <a:lstStyle/>
          <a:p>
            <a:r>
              <a:rPr lang="el-GR" b="1" dirty="0" smtClean="0"/>
              <a:t>Στάση για εμπέδωση</a:t>
            </a:r>
            <a:endParaRPr lang="el-GR" dirty="0"/>
          </a:p>
        </p:txBody>
      </p:sp>
      <p:sp>
        <p:nvSpPr>
          <p:cNvPr id="5" name="4 - Ορθογώνιο"/>
          <p:cNvSpPr/>
          <p:nvPr/>
        </p:nvSpPr>
        <p:spPr>
          <a:xfrm>
            <a:off x="755576" y="1484784"/>
            <a:ext cx="7632848" cy="1077218"/>
          </a:xfrm>
          <a:prstGeom prst="rect">
            <a:avLst/>
          </a:prstGeom>
        </p:spPr>
        <p:txBody>
          <a:bodyPr wrap="square">
            <a:spAutoFit/>
          </a:bodyPr>
          <a:lstStyle/>
          <a:p>
            <a:r>
              <a:rPr lang="el-GR" sz="1600" dirty="0" smtClean="0"/>
              <a:t>1 (σελ. 27)</a:t>
            </a:r>
          </a:p>
          <a:p>
            <a:r>
              <a:rPr lang="el-GR" sz="1600" dirty="0" smtClean="0"/>
              <a:t> «Οι διαιτολόγοι προτείνουν να πίνουμε 8-10 ποτήρια νερό την ημέρα».</a:t>
            </a:r>
          </a:p>
          <a:p>
            <a:r>
              <a:rPr lang="el-GR" sz="1600" dirty="0" smtClean="0"/>
              <a:t> «Τα Ιόνια Νησιά έχουν πολύ περισσότερη βλάστηση από τις Κυκλάδες».</a:t>
            </a:r>
          </a:p>
          <a:p>
            <a:r>
              <a:rPr lang="el-GR" sz="1600" dirty="0" smtClean="0"/>
              <a:t> Να αιτιολογήσεις καθεμία από τις παραπάνω προτάσεις.</a:t>
            </a:r>
            <a:endParaRPr lang="el-GR" sz="1600" dirty="0"/>
          </a:p>
        </p:txBody>
      </p:sp>
      <p:sp>
        <p:nvSpPr>
          <p:cNvPr id="6" name="5 - Ορθογώνιο"/>
          <p:cNvSpPr/>
          <p:nvPr/>
        </p:nvSpPr>
        <p:spPr>
          <a:xfrm>
            <a:off x="899592" y="3284984"/>
            <a:ext cx="7056784" cy="830997"/>
          </a:xfrm>
          <a:prstGeom prst="rect">
            <a:avLst/>
          </a:prstGeom>
        </p:spPr>
        <p:txBody>
          <a:bodyPr wrap="square">
            <a:spAutoFit/>
          </a:bodyPr>
          <a:lstStyle/>
          <a:p>
            <a:r>
              <a:rPr lang="el-GR" sz="1600" dirty="0" smtClean="0"/>
              <a:t>2 (σελ. 27)</a:t>
            </a:r>
          </a:p>
          <a:p>
            <a:r>
              <a:rPr lang="el-GR" sz="1600" dirty="0" smtClean="0"/>
              <a:t>Για να διαπιστώσει κάποιος αν υπάρχει υγρασία σε ένα δωμάτιο, προμηθεύεται ένα κομμάτι γαλαζόπετρα. Τι θα κάνει μετά;</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80C5ED6-99F8-4C0C-A3E5-3B571F2F3546}" type="slidenum">
              <a:rPr lang="el-GR" smtClean="0">
                <a:solidFill>
                  <a:srgbClr val="000000"/>
                </a:solidFill>
              </a:rPr>
              <a:pPr>
                <a:defRPr/>
              </a:pPr>
              <a:t>14</a:t>
            </a:fld>
            <a:endParaRPr lang="el-GR">
              <a:solidFill>
                <a:srgbClr val="000000"/>
              </a:solidFill>
            </a:endParaRPr>
          </a:p>
        </p:txBody>
      </p:sp>
      <p:sp>
        <p:nvSpPr>
          <p:cNvPr id="3" name="2 - Ορθογώνιο"/>
          <p:cNvSpPr/>
          <p:nvPr/>
        </p:nvSpPr>
        <p:spPr>
          <a:xfrm>
            <a:off x="1115616" y="1772816"/>
            <a:ext cx="3456384" cy="400110"/>
          </a:xfrm>
          <a:prstGeom prst="rect">
            <a:avLst/>
          </a:prstGeom>
        </p:spPr>
        <p:txBody>
          <a:bodyPr wrap="square">
            <a:spAutoFit/>
          </a:bodyPr>
          <a:lstStyle/>
          <a:p>
            <a:r>
              <a:rPr lang="el-GR" sz="2000" b="1" dirty="0" smtClean="0">
                <a:solidFill>
                  <a:srgbClr val="C00000"/>
                </a:solidFill>
              </a:rPr>
              <a:t>Εργασίες για το σπίτι</a:t>
            </a:r>
            <a:endParaRPr lang="el-GR" sz="2000" b="1" dirty="0">
              <a:solidFill>
                <a:srgbClr val="C00000"/>
              </a:solidFill>
            </a:endParaRPr>
          </a:p>
        </p:txBody>
      </p:sp>
      <p:sp>
        <p:nvSpPr>
          <p:cNvPr id="4" name="3 - Ορθογώνιο"/>
          <p:cNvSpPr/>
          <p:nvPr/>
        </p:nvSpPr>
        <p:spPr>
          <a:xfrm>
            <a:off x="539552" y="2780928"/>
            <a:ext cx="8136904" cy="400110"/>
          </a:xfrm>
          <a:prstGeom prst="rect">
            <a:avLst/>
          </a:prstGeom>
        </p:spPr>
        <p:txBody>
          <a:bodyPr wrap="square">
            <a:spAutoFit/>
          </a:bodyPr>
          <a:lstStyle/>
          <a:p>
            <a:r>
              <a:rPr lang="el-GR" sz="2000" dirty="0" smtClean="0"/>
              <a:t> </a:t>
            </a:r>
            <a:r>
              <a:rPr lang="el-GR" dirty="0" smtClean="0"/>
              <a:t>Να κάνεις τις εργασίες 1,2 (σελ. 16), 3 (σελ. 17)  του ΤΕΤΡΑΔΙΟΥ ΕΡΓΑΣΙΩΝ</a:t>
            </a:r>
            <a:r>
              <a:rPr lang="el-GR" sz="2000" dirty="0" smtClean="0"/>
              <a:t>. </a:t>
            </a:r>
            <a:endParaRPr lang="el-GR"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15</a:t>
            </a:fld>
            <a:endParaRPr lang="en-US">
              <a:solidFill>
                <a:srgbClr val="000000"/>
              </a:solidFill>
            </a:endParaRPr>
          </a:p>
        </p:txBody>
      </p:sp>
      <p:pic>
        <p:nvPicPr>
          <p:cNvPr id="35842" name="Picture 2"/>
          <p:cNvPicPr>
            <a:picLocks noChangeAspect="1" noChangeArrowheads="1"/>
          </p:cNvPicPr>
          <p:nvPr/>
        </p:nvPicPr>
        <p:blipFill>
          <a:blip r:embed="rId2" cstate="print"/>
          <a:srcRect l="28003" t="42542" r="3604" b="36385"/>
          <a:stretch>
            <a:fillRect/>
          </a:stretch>
        </p:blipFill>
        <p:spPr bwMode="auto">
          <a:xfrm>
            <a:off x="323528" y="2204864"/>
            <a:ext cx="8525256" cy="1301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16</a:t>
            </a:fld>
            <a:endParaRPr lang="en-US">
              <a:solidFill>
                <a:srgbClr val="000000"/>
              </a:solidFill>
            </a:endParaRPr>
          </a:p>
        </p:txBody>
      </p:sp>
      <p:pic>
        <p:nvPicPr>
          <p:cNvPr id="36866" name="Picture 2"/>
          <p:cNvPicPr>
            <a:picLocks noChangeAspect="1" noChangeArrowheads="1"/>
          </p:cNvPicPr>
          <p:nvPr/>
        </p:nvPicPr>
        <p:blipFill>
          <a:blip r:embed="rId2" cstate="print"/>
          <a:srcRect l="28280" t="17838" r="4658" b="20895"/>
          <a:stretch>
            <a:fillRect/>
          </a:stretch>
        </p:blipFill>
        <p:spPr bwMode="auto">
          <a:xfrm>
            <a:off x="971600" y="764704"/>
            <a:ext cx="7256377" cy="432774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0942" t="35906" r="5323" b="47874"/>
          <a:stretch>
            <a:fillRect/>
          </a:stretch>
        </p:blipFill>
        <p:spPr bwMode="auto">
          <a:xfrm>
            <a:off x="1259632" y="5013176"/>
            <a:ext cx="6896382" cy="9269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17</a:t>
            </a:fld>
            <a:endParaRPr lang="en-US">
              <a:solidFill>
                <a:srgbClr val="000000"/>
              </a:solidFill>
            </a:endParaRPr>
          </a:p>
        </p:txBody>
      </p:sp>
      <p:pic>
        <p:nvPicPr>
          <p:cNvPr id="37891" name="Picture 3"/>
          <p:cNvPicPr>
            <a:picLocks noChangeAspect="1" noChangeArrowheads="1"/>
          </p:cNvPicPr>
          <p:nvPr/>
        </p:nvPicPr>
        <p:blipFill>
          <a:blip r:embed="rId2" cstate="print"/>
          <a:srcRect l="5406" t="2039" r="29943" b="35675"/>
          <a:stretch>
            <a:fillRect/>
          </a:stretch>
        </p:blipFill>
        <p:spPr bwMode="auto">
          <a:xfrm>
            <a:off x="1187624" y="548680"/>
            <a:ext cx="6715676" cy="527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18</a:t>
            </a:fld>
            <a:endParaRPr lang="en-US">
              <a:solidFill>
                <a:srgbClr val="000000"/>
              </a:solidFill>
            </a:endParaRPr>
          </a:p>
        </p:txBody>
      </p:sp>
      <p:pic>
        <p:nvPicPr>
          <p:cNvPr id="37891" name="Picture 3"/>
          <p:cNvPicPr>
            <a:picLocks noChangeAspect="1" noChangeArrowheads="1"/>
          </p:cNvPicPr>
          <p:nvPr/>
        </p:nvPicPr>
        <p:blipFill>
          <a:blip r:embed="rId2" cstate="print"/>
          <a:srcRect l="5406" t="2039" r="29943" b="43320"/>
          <a:stretch>
            <a:fillRect/>
          </a:stretch>
        </p:blipFill>
        <p:spPr bwMode="auto">
          <a:xfrm>
            <a:off x="1187624" y="548680"/>
            <a:ext cx="6715676" cy="463156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7486" t="28540" r="31607" b="66254"/>
          <a:stretch>
            <a:fillRect/>
          </a:stretch>
        </p:blipFill>
        <p:spPr bwMode="auto">
          <a:xfrm>
            <a:off x="1475656" y="5157192"/>
            <a:ext cx="5799536" cy="40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2</a:t>
            </a:fld>
            <a:endParaRPr lang="en-US">
              <a:solidFill>
                <a:srgbClr val="000000"/>
              </a:solidFill>
            </a:endParaRPr>
          </a:p>
        </p:txBody>
      </p:sp>
      <p:sp>
        <p:nvSpPr>
          <p:cNvPr id="3" name="Text Box 6"/>
          <p:cNvSpPr txBox="1">
            <a:spLocks noChangeArrowheads="1"/>
          </p:cNvSpPr>
          <p:nvPr/>
        </p:nvSpPr>
        <p:spPr bwMode="auto">
          <a:xfrm>
            <a:off x="1187624" y="5517232"/>
            <a:ext cx="6696744" cy="461665"/>
          </a:xfrm>
          <a:prstGeom prst="rect">
            <a:avLst/>
          </a:prstGeom>
          <a:solidFill>
            <a:schemeClr val="accent1"/>
          </a:solidFill>
          <a:ln w="9525">
            <a:noFill/>
            <a:miter lim="800000"/>
            <a:headEnd/>
            <a:tailEnd/>
          </a:ln>
        </p:spPr>
        <p:txBody>
          <a:bodyPr wrap="square">
            <a:spAutoFit/>
          </a:bodyPr>
          <a:lstStyle/>
          <a:p>
            <a:pPr algn="ctr">
              <a:spcBef>
                <a:spcPct val="50000"/>
              </a:spcBef>
            </a:pPr>
            <a:r>
              <a:rPr lang="el-GR" sz="2400" b="1" dirty="0">
                <a:solidFill>
                  <a:srgbClr val="3333CC"/>
                </a:solidFill>
              </a:rPr>
              <a:t>Γη: </a:t>
            </a:r>
            <a:r>
              <a:rPr lang="en-US" sz="2400" b="1" dirty="0">
                <a:solidFill>
                  <a:srgbClr val="3333CC"/>
                </a:solidFill>
              </a:rPr>
              <a:t>O </a:t>
            </a:r>
            <a:r>
              <a:rPr lang="el-GR" sz="2400" b="1" dirty="0">
                <a:solidFill>
                  <a:srgbClr val="3333CC"/>
                </a:solidFill>
              </a:rPr>
              <a:t>Γαλάζιος Πλανήτης </a:t>
            </a:r>
          </a:p>
        </p:txBody>
      </p:sp>
      <p:pic>
        <p:nvPicPr>
          <p:cNvPr id="39938" name="Picture 2" descr="NASA Visible Earth - Collection: Blue Marble"/>
          <p:cNvPicPr>
            <a:picLocks noChangeAspect="1" noChangeArrowheads="1"/>
          </p:cNvPicPr>
          <p:nvPr/>
        </p:nvPicPr>
        <p:blipFill>
          <a:blip r:embed="rId2" cstate="print"/>
          <a:srcRect/>
          <a:stretch>
            <a:fillRect/>
          </a:stretch>
        </p:blipFill>
        <p:spPr bwMode="auto">
          <a:xfrm>
            <a:off x="1043608" y="620688"/>
            <a:ext cx="6858000"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692696"/>
            <a:ext cx="7416824" cy="5078313"/>
          </a:xfrm>
          <a:prstGeom prst="rect">
            <a:avLst/>
          </a:prstGeom>
        </p:spPr>
        <p:txBody>
          <a:bodyPr wrap="square">
            <a:spAutoFit/>
          </a:bodyPr>
          <a:lstStyle/>
          <a:p>
            <a:r>
              <a:rPr lang="el-GR" b="1" dirty="0" smtClean="0"/>
              <a:t>Το νερό είναι:</a:t>
            </a:r>
            <a:endParaRPr lang="en-US" b="1" dirty="0" smtClean="0"/>
          </a:p>
          <a:p>
            <a:endParaRPr lang="el-GR" b="1" dirty="0" smtClean="0"/>
          </a:p>
          <a:p>
            <a:r>
              <a:rPr lang="el-GR" b="1" dirty="0" smtClean="0"/>
              <a:t>Θεμελιώδης παράγοντας για τη δημιουργία και για τη διατήρηση της ζωής στον πλανήτη μας.</a:t>
            </a:r>
            <a:endParaRPr lang="en-US" b="1" dirty="0" smtClean="0"/>
          </a:p>
          <a:p>
            <a:endParaRPr lang="el-GR" dirty="0" smtClean="0"/>
          </a:p>
          <a:p>
            <a:r>
              <a:rPr lang="el-GR" b="1" dirty="0" smtClean="0"/>
              <a:t>Το πιο διαδεδομένο υγρό στη φύση</a:t>
            </a:r>
            <a:r>
              <a:rPr lang="el-GR" dirty="0" smtClean="0"/>
              <a:t>. Περίπου το 70% της επιφάνειας της Γης καλύπτεται από νερό. Οι επιστήμονες θεωρούν ότι το νερό έπαιξε καθοριστικό ρόλο για την εμφάνιση της ζωής στον πλανήτη μας. Χωρίς το νερό δεν μπορεί να υπάρξει ζωή.</a:t>
            </a:r>
            <a:endParaRPr lang="en-US" dirty="0" smtClean="0"/>
          </a:p>
          <a:p>
            <a:endParaRPr lang="el-GR" dirty="0" smtClean="0"/>
          </a:p>
          <a:p>
            <a:r>
              <a:rPr lang="el-GR" b="1" dirty="0" smtClean="0"/>
              <a:t>Το κύριο συστατικό των ζωντανών οργανισμών</a:t>
            </a:r>
            <a:r>
              <a:rPr lang="el-GR" dirty="0" smtClean="0"/>
              <a:t>. Όλα τα ζώα και τα φυτά αποτελούνται από νερό σε ποσοστό μέχρι και 95%. Είναι απαραίτητο για τους οργανισμούς, διότι συμμετέχει στις βιολογικές λειτουργίες τους.</a:t>
            </a:r>
            <a:endParaRPr lang="en-US" dirty="0" smtClean="0"/>
          </a:p>
          <a:p>
            <a:endParaRPr lang="el-GR" dirty="0" smtClean="0"/>
          </a:p>
          <a:p>
            <a:r>
              <a:rPr lang="el-GR" b="1" dirty="0" smtClean="0"/>
              <a:t>Το κύριο συστατικό των τροφών και πολλών υλικών</a:t>
            </a:r>
            <a:r>
              <a:rPr lang="el-GR" dirty="0" smtClean="0"/>
              <a:t>. Νερό υπάρχει στα τρόφιμα  και σε πολλά υλικά καθημερινής χρήσης (οδοντόκρεμα, υγρά απορρυπαντικά κτλ.).</a:t>
            </a:r>
            <a:endParaRPr lang="el-GR" dirty="0"/>
          </a:p>
        </p:txBody>
      </p:sp>
      <p:sp>
        <p:nvSpPr>
          <p:cNvPr id="3" name="2 - Θέση αριθμού διαφάνειας"/>
          <p:cNvSpPr>
            <a:spLocks noGrp="1"/>
          </p:cNvSpPr>
          <p:nvPr>
            <p:ph type="sldNum" sz="quarter" idx="12"/>
          </p:nvPr>
        </p:nvSpPr>
        <p:spPr/>
        <p:txBody>
          <a:bodyPr/>
          <a:lstStyle/>
          <a:p>
            <a:pPr>
              <a:defRPr/>
            </a:pPr>
            <a:fld id="{A375A3D4-CBF1-4447-A6D1-D7B6D83B3752}" type="slidenum">
              <a:rPr lang="en-US" smtClean="0">
                <a:solidFill>
                  <a:srgbClr val="000000"/>
                </a:solidFill>
              </a:rPr>
              <a:pPr>
                <a:defRPr/>
              </a:pPr>
              <a:t>3</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332656"/>
            <a:ext cx="4114800" cy="639763"/>
          </a:xfrm>
        </p:spPr>
        <p:txBody>
          <a:bodyPr/>
          <a:lstStyle/>
          <a:p>
            <a:r>
              <a:rPr lang="el-GR" sz="2800" b="1" dirty="0">
                <a:solidFill>
                  <a:srgbClr val="800000"/>
                </a:solidFill>
              </a:rPr>
              <a:t>ανίχνευση νερού</a:t>
            </a:r>
          </a:p>
        </p:txBody>
      </p:sp>
      <p:grpSp>
        <p:nvGrpSpPr>
          <p:cNvPr id="2" name="Group 8"/>
          <p:cNvGrpSpPr>
            <a:grpSpLocks/>
          </p:cNvGrpSpPr>
          <p:nvPr/>
        </p:nvGrpSpPr>
        <p:grpSpPr bwMode="auto">
          <a:xfrm>
            <a:off x="2195736" y="1484784"/>
            <a:ext cx="2052638" cy="4151313"/>
            <a:chOff x="0" y="768"/>
            <a:chExt cx="1293" cy="2615"/>
          </a:xfrm>
        </p:grpSpPr>
        <p:pic>
          <p:nvPicPr>
            <p:cNvPr id="5124" name="Picture 4" descr="Clipboard06"/>
            <p:cNvPicPr>
              <a:picLocks noChangeAspect="1" noChangeArrowheads="1"/>
            </p:cNvPicPr>
            <p:nvPr/>
          </p:nvPicPr>
          <p:blipFill>
            <a:blip r:embed="rId2" cstate="print"/>
            <a:srcRect/>
            <a:stretch>
              <a:fillRect/>
            </a:stretch>
          </p:blipFill>
          <p:spPr bwMode="auto">
            <a:xfrm>
              <a:off x="96" y="768"/>
              <a:ext cx="1197" cy="1707"/>
            </a:xfrm>
            <a:prstGeom prst="rect">
              <a:avLst/>
            </a:prstGeom>
            <a:noFill/>
          </p:spPr>
        </p:pic>
        <p:sp>
          <p:nvSpPr>
            <p:cNvPr id="5125" name="Text Box 5"/>
            <p:cNvSpPr txBox="1">
              <a:spLocks noChangeArrowheads="1"/>
            </p:cNvSpPr>
            <p:nvPr/>
          </p:nvSpPr>
          <p:spPr bwMode="auto">
            <a:xfrm>
              <a:off x="0" y="2633"/>
              <a:ext cx="1187" cy="750"/>
            </a:xfrm>
            <a:prstGeom prst="rect">
              <a:avLst/>
            </a:prstGeom>
            <a:noFill/>
            <a:ln w="9525">
              <a:noFill/>
              <a:miter lim="800000"/>
              <a:headEnd/>
              <a:tailEnd/>
            </a:ln>
            <a:effectLst/>
          </p:spPr>
          <p:txBody>
            <a:bodyPr>
              <a:spAutoFit/>
            </a:bodyPr>
            <a:lstStyle/>
            <a:p>
              <a:r>
                <a:rPr lang="el-GR">
                  <a:solidFill>
                    <a:srgbClr val="000000"/>
                  </a:solidFill>
                </a:rPr>
                <a:t>Γιατί το ποτήρι σε λίγο είναι «βρεγμένο» απέξω;</a:t>
              </a:r>
            </a:p>
          </p:txBody>
        </p:sp>
      </p:grpSp>
      <p:grpSp>
        <p:nvGrpSpPr>
          <p:cNvPr id="3" name="Group 10"/>
          <p:cNvGrpSpPr>
            <a:grpSpLocks/>
          </p:cNvGrpSpPr>
          <p:nvPr/>
        </p:nvGrpSpPr>
        <p:grpSpPr bwMode="auto">
          <a:xfrm>
            <a:off x="5076056" y="1484784"/>
            <a:ext cx="1866900" cy="3979863"/>
            <a:chOff x="1536" y="576"/>
            <a:chExt cx="1176" cy="2507"/>
          </a:xfrm>
        </p:grpSpPr>
        <p:pic>
          <p:nvPicPr>
            <p:cNvPr id="5127" name="Picture 7" descr="Clipboard07"/>
            <p:cNvPicPr>
              <a:picLocks noChangeAspect="1" noChangeArrowheads="1"/>
            </p:cNvPicPr>
            <p:nvPr/>
          </p:nvPicPr>
          <p:blipFill>
            <a:blip r:embed="rId3" cstate="print"/>
            <a:srcRect/>
            <a:stretch>
              <a:fillRect/>
            </a:stretch>
          </p:blipFill>
          <p:spPr bwMode="auto">
            <a:xfrm>
              <a:off x="1584" y="576"/>
              <a:ext cx="1128" cy="1344"/>
            </a:xfrm>
            <a:prstGeom prst="rect">
              <a:avLst/>
            </a:prstGeom>
            <a:noFill/>
          </p:spPr>
        </p:pic>
        <p:sp>
          <p:nvSpPr>
            <p:cNvPr id="5129" name="Text Box 9"/>
            <p:cNvSpPr txBox="1">
              <a:spLocks noChangeArrowheads="1"/>
            </p:cNvSpPr>
            <p:nvPr/>
          </p:nvSpPr>
          <p:spPr bwMode="auto">
            <a:xfrm>
              <a:off x="1536" y="2160"/>
              <a:ext cx="1162" cy="923"/>
            </a:xfrm>
            <a:prstGeom prst="rect">
              <a:avLst/>
            </a:prstGeom>
            <a:noFill/>
            <a:ln w="9525">
              <a:noFill/>
              <a:miter lim="800000"/>
              <a:headEnd/>
              <a:tailEnd/>
            </a:ln>
            <a:effectLst/>
          </p:spPr>
          <p:txBody>
            <a:bodyPr>
              <a:spAutoFit/>
            </a:bodyPr>
            <a:lstStyle/>
            <a:p>
              <a:r>
                <a:rPr lang="el-GR" dirty="0">
                  <a:solidFill>
                    <a:srgbClr val="000000"/>
                  </a:solidFill>
                </a:rPr>
                <a:t>Γιατί θα βραχεί ένα πιατάκι αν το βάλουμε πάνω από γάλα που βράζει;</a:t>
              </a:r>
            </a:p>
          </p:txBody>
        </p:sp>
      </p:grpSp>
      <p:sp>
        <p:nvSpPr>
          <p:cNvPr id="20" name="19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4</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4114800" cy="639763"/>
          </a:xfrm>
        </p:spPr>
        <p:txBody>
          <a:bodyPr/>
          <a:lstStyle/>
          <a:p>
            <a:r>
              <a:rPr lang="el-GR" sz="2800" b="1" dirty="0">
                <a:solidFill>
                  <a:srgbClr val="800000"/>
                </a:solidFill>
              </a:rPr>
              <a:t>ανίχνευση νερού</a:t>
            </a:r>
          </a:p>
        </p:txBody>
      </p:sp>
      <p:grpSp>
        <p:nvGrpSpPr>
          <p:cNvPr id="4" name="Group 17"/>
          <p:cNvGrpSpPr>
            <a:grpSpLocks/>
          </p:cNvGrpSpPr>
          <p:nvPr/>
        </p:nvGrpSpPr>
        <p:grpSpPr bwMode="auto">
          <a:xfrm>
            <a:off x="5105400" y="304800"/>
            <a:ext cx="3505200" cy="2201863"/>
            <a:chOff x="3216" y="192"/>
            <a:chExt cx="2208" cy="1387"/>
          </a:xfrm>
        </p:grpSpPr>
        <p:grpSp>
          <p:nvGrpSpPr>
            <p:cNvPr id="5" name="Group 13"/>
            <p:cNvGrpSpPr>
              <a:grpSpLocks/>
            </p:cNvGrpSpPr>
            <p:nvPr/>
          </p:nvGrpSpPr>
          <p:grpSpPr bwMode="auto">
            <a:xfrm>
              <a:off x="3216" y="192"/>
              <a:ext cx="2208" cy="966"/>
              <a:chOff x="3216" y="192"/>
              <a:chExt cx="2208" cy="966"/>
            </a:xfrm>
          </p:grpSpPr>
          <p:pic>
            <p:nvPicPr>
              <p:cNvPr id="5131" name="Picture 11" descr="Clipboard01"/>
              <p:cNvPicPr>
                <a:picLocks noChangeAspect="1" noChangeArrowheads="1"/>
              </p:cNvPicPr>
              <p:nvPr/>
            </p:nvPicPr>
            <p:blipFill>
              <a:blip r:embed="rId2" cstate="print"/>
              <a:srcRect/>
              <a:stretch>
                <a:fillRect/>
              </a:stretch>
            </p:blipFill>
            <p:spPr bwMode="auto">
              <a:xfrm>
                <a:off x="3216" y="192"/>
                <a:ext cx="2208" cy="966"/>
              </a:xfrm>
              <a:prstGeom prst="rect">
                <a:avLst/>
              </a:prstGeom>
              <a:noFill/>
            </p:spPr>
          </p:pic>
          <p:sp>
            <p:nvSpPr>
              <p:cNvPr id="5132" name="Text Box 12"/>
              <p:cNvSpPr txBox="1">
                <a:spLocks noChangeArrowheads="1"/>
              </p:cNvSpPr>
              <p:nvPr/>
            </p:nvSpPr>
            <p:spPr bwMode="auto">
              <a:xfrm>
                <a:off x="3254" y="887"/>
                <a:ext cx="982" cy="231"/>
              </a:xfrm>
              <a:prstGeom prst="rect">
                <a:avLst/>
              </a:prstGeom>
              <a:noFill/>
              <a:ln w="9525">
                <a:noFill/>
                <a:miter lim="800000"/>
                <a:headEnd/>
                <a:tailEnd/>
              </a:ln>
              <a:effectLst/>
            </p:spPr>
            <p:txBody>
              <a:bodyPr wrap="none">
                <a:spAutoFit/>
              </a:bodyPr>
              <a:lstStyle/>
              <a:p>
                <a:r>
                  <a:rPr lang="el-GR">
                    <a:solidFill>
                      <a:srgbClr val="000000"/>
                    </a:solidFill>
                  </a:rPr>
                  <a:t>γαλαζόπετρα</a:t>
                </a:r>
              </a:p>
            </p:txBody>
          </p:sp>
        </p:grpSp>
        <p:sp>
          <p:nvSpPr>
            <p:cNvPr id="5136" name="Text Box 16"/>
            <p:cNvSpPr txBox="1">
              <a:spLocks noChangeArrowheads="1"/>
            </p:cNvSpPr>
            <p:nvPr/>
          </p:nvSpPr>
          <p:spPr bwMode="auto">
            <a:xfrm>
              <a:off x="3254" y="1175"/>
              <a:ext cx="1306" cy="404"/>
            </a:xfrm>
            <a:prstGeom prst="rect">
              <a:avLst/>
            </a:prstGeom>
            <a:noFill/>
            <a:ln w="9525">
              <a:noFill/>
              <a:miter lim="800000"/>
              <a:headEnd/>
              <a:tailEnd/>
            </a:ln>
            <a:effectLst/>
          </p:spPr>
          <p:txBody>
            <a:bodyPr>
              <a:spAutoFit/>
            </a:bodyPr>
            <a:lstStyle/>
            <a:p>
              <a:r>
                <a:rPr lang="el-GR">
                  <a:solidFill>
                    <a:srgbClr val="000000"/>
                  </a:solidFill>
                </a:rPr>
                <a:t>ένυδρος</a:t>
              </a:r>
            </a:p>
            <a:p>
              <a:r>
                <a:rPr lang="el-GR">
                  <a:solidFill>
                    <a:srgbClr val="000000"/>
                  </a:solidFill>
                </a:rPr>
                <a:t>θειικός χαλκός</a:t>
              </a:r>
            </a:p>
          </p:txBody>
        </p:sp>
      </p:grpSp>
      <p:pic>
        <p:nvPicPr>
          <p:cNvPr id="5134" name="Picture 14" descr="Clipboard00"/>
          <p:cNvPicPr>
            <a:picLocks noChangeAspect="1" noChangeArrowheads="1"/>
          </p:cNvPicPr>
          <p:nvPr/>
        </p:nvPicPr>
        <p:blipFill>
          <a:blip r:embed="rId3" cstate="print"/>
          <a:srcRect/>
          <a:stretch>
            <a:fillRect/>
          </a:stretch>
        </p:blipFill>
        <p:spPr bwMode="auto">
          <a:xfrm>
            <a:off x="7543800" y="1447800"/>
            <a:ext cx="647700" cy="1095375"/>
          </a:xfrm>
          <a:prstGeom prst="rect">
            <a:avLst/>
          </a:prstGeom>
          <a:noFill/>
        </p:spPr>
      </p:pic>
      <p:grpSp>
        <p:nvGrpSpPr>
          <p:cNvPr id="6" name="Group 19"/>
          <p:cNvGrpSpPr>
            <a:grpSpLocks/>
          </p:cNvGrpSpPr>
          <p:nvPr/>
        </p:nvGrpSpPr>
        <p:grpSpPr bwMode="auto">
          <a:xfrm>
            <a:off x="5105400" y="2576513"/>
            <a:ext cx="3819525" cy="1671637"/>
            <a:chOff x="3216" y="1623"/>
            <a:chExt cx="2406" cy="1053"/>
          </a:xfrm>
        </p:grpSpPr>
        <p:pic>
          <p:nvPicPr>
            <p:cNvPr id="5135" name="Picture 15" descr="Clipboard02"/>
            <p:cNvPicPr>
              <a:picLocks noChangeAspect="1" noChangeArrowheads="1"/>
            </p:cNvPicPr>
            <p:nvPr/>
          </p:nvPicPr>
          <p:blipFill>
            <a:blip r:embed="rId4" cstate="print"/>
            <a:srcRect/>
            <a:stretch>
              <a:fillRect/>
            </a:stretch>
          </p:blipFill>
          <p:spPr bwMode="auto">
            <a:xfrm>
              <a:off x="3216" y="1623"/>
              <a:ext cx="2406" cy="1053"/>
            </a:xfrm>
            <a:prstGeom prst="rect">
              <a:avLst/>
            </a:prstGeom>
            <a:noFill/>
          </p:spPr>
        </p:pic>
        <p:sp>
          <p:nvSpPr>
            <p:cNvPr id="5138" name="Text Box 18"/>
            <p:cNvSpPr txBox="1">
              <a:spLocks noChangeArrowheads="1"/>
            </p:cNvSpPr>
            <p:nvPr/>
          </p:nvSpPr>
          <p:spPr bwMode="auto">
            <a:xfrm>
              <a:off x="3446" y="2423"/>
              <a:ext cx="1065" cy="231"/>
            </a:xfrm>
            <a:prstGeom prst="rect">
              <a:avLst/>
            </a:prstGeom>
            <a:noFill/>
            <a:ln w="9525">
              <a:noFill/>
              <a:miter lim="800000"/>
              <a:headEnd/>
              <a:tailEnd/>
            </a:ln>
            <a:effectLst/>
          </p:spPr>
          <p:txBody>
            <a:bodyPr wrap="none">
              <a:spAutoFit/>
            </a:bodyPr>
            <a:lstStyle/>
            <a:p>
              <a:r>
                <a:rPr lang="el-GR">
                  <a:solidFill>
                    <a:srgbClr val="000000"/>
                  </a:solidFill>
                </a:rPr>
                <a:t>θειικός χαλκός</a:t>
              </a:r>
            </a:p>
          </p:txBody>
        </p:sp>
      </p:grpSp>
      <p:sp>
        <p:nvSpPr>
          <p:cNvPr id="5140" name="Text Box 20"/>
          <p:cNvSpPr txBox="1">
            <a:spLocks noChangeArrowheads="1"/>
          </p:cNvSpPr>
          <p:nvPr/>
        </p:nvSpPr>
        <p:spPr bwMode="auto">
          <a:xfrm>
            <a:off x="5105400" y="4648200"/>
            <a:ext cx="3810000" cy="1323439"/>
          </a:xfrm>
          <a:prstGeom prst="rect">
            <a:avLst/>
          </a:prstGeom>
          <a:noFill/>
          <a:ln w="9525">
            <a:noFill/>
            <a:miter lim="800000"/>
            <a:headEnd/>
            <a:tailEnd/>
          </a:ln>
          <a:effectLst/>
        </p:spPr>
        <p:txBody>
          <a:bodyPr>
            <a:spAutoFit/>
          </a:bodyPr>
          <a:lstStyle/>
          <a:p>
            <a:r>
              <a:rPr lang="el-GR" sz="2000" b="1" dirty="0">
                <a:solidFill>
                  <a:srgbClr val="000000"/>
                </a:solidFill>
              </a:rPr>
              <a:t>Θα μπορούσαμε να χρησιμοποιήσουμε αυτό το φαινόμενο για να ανιχνεύσουμε υγρασία;</a:t>
            </a:r>
          </a:p>
        </p:txBody>
      </p:sp>
      <p:sp>
        <p:nvSpPr>
          <p:cNvPr id="19" name="18 - Ορθογώνιο"/>
          <p:cNvSpPr/>
          <p:nvPr/>
        </p:nvSpPr>
        <p:spPr>
          <a:xfrm>
            <a:off x="539552" y="2132856"/>
            <a:ext cx="4211960" cy="3170099"/>
          </a:xfrm>
          <a:prstGeom prst="rect">
            <a:avLst/>
          </a:prstGeom>
        </p:spPr>
        <p:txBody>
          <a:bodyPr wrap="square">
            <a:spAutoFit/>
          </a:bodyPr>
          <a:lstStyle/>
          <a:p>
            <a:r>
              <a:rPr lang="en-US" sz="2000" dirty="0" smtClean="0"/>
              <a:t>  </a:t>
            </a:r>
            <a:r>
              <a:rPr lang="el-GR" sz="2000" dirty="0" smtClean="0"/>
              <a:t>Η </a:t>
            </a:r>
            <a:r>
              <a:rPr lang="el-GR" sz="2000" b="1" dirty="0" smtClean="0"/>
              <a:t>γαλαζόπετρα</a:t>
            </a:r>
            <a:r>
              <a:rPr lang="el-GR" sz="2000" dirty="0" smtClean="0"/>
              <a:t> είναι ένα σύστημα θειικού χαλκού και νερού, το οποίο έχει χρώμα κυανό.</a:t>
            </a:r>
            <a:endParaRPr lang="en-US" sz="2000" dirty="0" smtClean="0"/>
          </a:p>
          <a:p>
            <a:r>
              <a:rPr lang="en-US" sz="2000" dirty="0" smtClean="0"/>
              <a:t> </a:t>
            </a:r>
            <a:r>
              <a:rPr lang="el-GR" sz="2000" dirty="0" smtClean="0"/>
              <a:t> Όταν το σύστημα θερμανθεί, απομακρύνεται το νερό και μένει ο θειικός χαλκός, που είναι λευκός.</a:t>
            </a:r>
            <a:endParaRPr lang="en-US" sz="2000" dirty="0" smtClean="0"/>
          </a:p>
          <a:p>
            <a:r>
              <a:rPr lang="en-US" sz="2000" dirty="0" smtClean="0"/>
              <a:t>  </a:t>
            </a:r>
            <a:r>
              <a:rPr lang="el-GR" sz="2000" dirty="0" smtClean="0"/>
              <a:t> Όταν επανέλθει το νερό, σχηματίζεται ξανά το σύστημα, με αποτέλεσμα την επανεμφάνιση του κυανού χρώματος</a:t>
            </a:r>
            <a:endParaRPr lang="el-GR" sz="2000" dirty="0"/>
          </a:p>
        </p:txBody>
      </p:sp>
      <p:sp>
        <p:nvSpPr>
          <p:cNvPr id="20" name="19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5</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additive="base">
                                        <p:cTn id="13" dur="500" fill="hold"/>
                                        <p:tgtEl>
                                          <p:spTgt spid="5134"/>
                                        </p:tgtEl>
                                        <p:attrNameLst>
                                          <p:attrName>ppt_x</p:attrName>
                                        </p:attrNameLst>
                                      </p:cBhvr>
                                      <p:tavLst>
                                        <p:tav tm="0">
                                          <p:val>
                                            <p:strVal val="1+#ppt_w/2"/>
                                          </p:val>
                                        </p:tav>
                                        <p:tav tm="100000">
                                          <p:val>
                                            <p:strVal val="#ppt_x"/>
                                          </p:val>
                                        </p:tav>
                                      </p:tavLst>
                                    </p:anim>
                                    <p:anim calcmode="lin" valueType="num">
                                      <p:cBhvr additive="base">
                                        <p:cTn id="14"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lide(fromBottom)">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40"/>
                                        </p:tgtEl>
                                        <p:attrNameLst>
                                          <p:attrName>style.visibility</p:attrName>
                                        </p:attrNameLst>
                                      </p:cBhvr>
                                      <p:to>
                                        <p:strVal val="visible"/>
                                      </p:to>
                                    </p:set>
                                    <p:anim calcmode="lin" valueType="num">
                                      <p:cBhvr additive="base">
                                        <p:cTn id="30" dur="500" fill="hold"/>
                                        <p:tgtEl>
                                          <p:spTgt spid="5140"/>
                                        </p:tgtEl>
                                        <p:attrNameLst>
                                          <p:attrName>ppt_x</p:attrName>
                                        </p:attrNameLst>
                                      </p:cBhvr>
                                      <p:tavLst>
                                        <p:tav tm="0">
                                          <p:val>
                                            <p:strVal val="#ppt_x"/>
                                          </p:val>
                                        </p:tav>
                                        <p:tav tm="100000">
                                          <p:val>
                                            <p:strVal val="#ppt_x"/>
                                          </p:val>
                                        </p:tav>
                                      </p:tavLst>
                                    </p:anim>
                                    <p:anim calcmode="lin" valueType="num">
                                      <p:cBhvr additive="base">
                                        <p:cTn id="31"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67544" y="0"/>
            <a:ext cx="8229600" cy="1143000"/>
          </a:xfrm>
        </p:spPr>
        <p:txBody>
          <a:bodyPr/>
          <a:lstStyle/>
          <a:p>
            <a:pPr eaLnBrk="1" hangingPunct="1"/>
            <a:r>
              <a:rPr lang="el-GR" sz="2400" b="1" dirty="0" smtClean="0">
                <a:solidFill>
                  <a:srgbClr val="FF0000"/>
                </a:solidFill>
              </a:rPr>
              <a:t>Πως ονομάζονται αυτές οι ουσίες;</a:t>
            </a:r>
          </a:p>
        </p:txBody>
      </p:sp>
      <p:pic>
        <p:nvPicPr>
          <p:cNvPr id="12291" name="Picture 2" descr="F:\ΜΑΘΗΜΑΤΑ\ΧΗΜΕΙΑ 19 04 12\ΤΕΙ 2012\ΦΩΤΟ\P1060360.JPG"/>
          <p:cNvPicPr>
            <a:picLocks noGrp="1" noChangeAspect="1" noChangeArrowheads="1"/>
          </p:cNvPicPr>
          <p:nvPr>
            <p:ph idx="1"/>
          </p:nvPr>
        </p:nvPicPr>
        <p:blipFill>
          <a:blip r:embed="rId2" cstate="print"/>
          <a:srcRect/>
          <a:stretch>
            <a:fillRect/>
          </a:stretch>
        </p:blipFill>
        <p:spPr>
          <a:xfrm>
            <a:off x="1979712" y="1124744"/>
            <a:ext cx="4828032" cy="3621024"/>
          </a:xfrm>
          <a:noFill/>
        </p:spPr>
      </p:pic>
      <p:sp>
        <p:nvSpPr>
          <p:cNvPr id="4" name="3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6</a:t>
            </a:fld>
            <a:endParaRPr lang="en-US">
              <a:solidFill>
                <a:srgbClr val="000000"/>
              </a:solidFill>
            </a:endParaRPr>
          </a:p>
        </p:txBody>
      </p:sp>
      <p:sp>
        <p:nvSpPr>
          <p:cNvPr id="5" name="2 - Θέση περιεχομένου"/>
          <p:cNvSpPr txBox="1">
            <a:spLocks/>
          </p:cNvSpPr>
          <p:nvPr/>
        </p:nvSpPr>
        <p:spPr bwMode="auto">
          <a:xfrm>
            <a:off x="539552" y="5085184"/>
            <a:ext cx="8229600" cy="1396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0" i="0" u="none" strike="noStrike" kern="0" cap="none" spc="0" normalizeH="0" baseline="0" noProof="0" dirty="0" smtClean="0">
                <a:ln>
                  <a:noFill/>
                </a:ln>
                <a:solidFill>
                  <a:srgbClr val="FF0000"/>
                </a:solidFill>
                <a:effectLst/>
                <a:uLnTx/>
                <a:uFillTx/>
                <a:latin typeface="+mn-lt"/>
                <a:ea typeface="+mn-ea"/>
                <a:cs typeface="+mn-cs"/>
              </a:rPr>
              <a:t>Ονομάζονται </a:t>
            </a:r>
            <a:r>
              <a:rPr kumimoji="0" lang="el-GR" sz="2000" b="1" i="0" u="none" strike="noStrike" kern="0" cap="none" spc="0" normalizeH="0" baseline="0" noProof="0" dirty="0" smtClean="0">
                <a:ln>
                  <a:noFill/>
                </a:ln>
                <a:solidFill>
                  <a:srgbClr val="FF0000"/>
                </a:solidFill>
                <a:effectLst/>
                <a:uLnTx/>
                <a:uFillTx/>
                <a:latin typeface="+mn-lt"/>
                <a:ea typeface="+mn-ea"/>
                <a:cs typeface="+mn-cs"/>
              </a:rPr>
              <a:t>υγροσκοπικές </a:t>
            </a:r>
            <a:r>
              <a:rPr kumimoji="0" lang="el-GR" sz="2000" b="0" i="0" u="none" strike="noStrike" kern="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sz="2000" b="0" i="0" u="none" strike="noStrike" kern="0" cap="none" spc="0" normalizeH="0" baseline="0" noProof="0" dirty="0" smtClean="0">
                <a:ln>
                  <a:noFill/>
                </a:ln>
                <a:solidFill>
                  <a:srgbClr val="FF0000"/>
                </a:solidFill>
                <a:effectLst/>
                <a:uLnTx/>
                <a:uFillTx/>
                <a:latin typeface="+mn-lt"/>
                <a:ea typeface="+mn-ea"/>
                <a:cs typeface="+mn-cs"/>
              </a:rPr>
              <a:t>Χρησιμοποιούνται για να αφαιρούν το νερό (υγρασία) από τον ατμοσφαιρικό αέρα.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0"/>
            <a:ext cx="8229600" cy="720726"/>
          </a:xfrm>
        </p:spPr>
        <p:txBody>
          <a:bodyPr/>
          <a:lstStyle/>
          <a:p>
            <a:pPr eaLnBrk="1" hangingPunct="1"/>
            <a:r>
              <a:rPr lang="el-GR" sz="2800" b="1" dirty="0" smtClean="0">
                <a:solidFill>
                  <a:schemeClr val="accent6">
                    <a:lumMod val="60000"/>
                    <a:lumOff val="40000"/>
                  </a:schemeClr>
                </a:solidFill>
                <a:latin typeface="Comic Sans MS" pitchFamily="66" charset="0"/>
              </a:rPr>
              <a:t>Χρήσεις του νερού</a:t>
            </a:r>
            <a:r>
              <a:rPr lang="en-US" sz="2800" dirty="0" smtClean="0">
                <a:solidFill>
                  <a:schemeClr val="accent6">
                    <a:lumMod val="60000"/>
                    <a:lumOff val="40000"/>
                  </a:schemeClr>
                </a:solidFill>
              </a:rPr>
              <a:t> </a:t>
            </a:r>
          </a:p>
        </p:txBody>
      </p:sp>
      <p:pic>
        <p:nvPicPr>
          <p:cNvPr id="14340" name="Picture 4"/>
          <p:cNvPicPr>
            <a:picLocks noChangeAspect="1" noChangeArrowheads="1"/>
          </p:cNvPicPr>
          <p:nvPr/>
        </p:nvPicPr>
        <p:blipFill>
          <a:blip r:embed="rId3" cstate="print"/>
          <a:srcRect/>
          <a:stretch>
            <a:fillRect/>
          </a:stretch>
        </p:blipFill>
        <p:spPr bwMode="auto">
          <a:xfrm>
            <a:off x="1043608" y="620688"/>
            <a:ext cx="7028573" cy="5921186"/>
          </a:xfrm>
          <a:prstGeom prst="rect">
            <a:avLst/>
          </a:prstGeom>
          <a:noFill/>
          <a:ln w="9525">
            <a:noFill/>
            <a:miter lim="800000"/>
            <a:headEnd/>
            <a:tailEnd/>
          </a:ln>
        </p:spPr>
      </p:pic>
      <p:sp>
        <p:nvSpPr>
          <p:cNvPr id="5" name="4 - Ορθογώνιο"/>
          <p:cNvSpPr/>
          <p:nvPr/>
        </p:nvSpPr>
        <p:spPr>
          <a:xfrm>
            <a:off x="5796136" y="4509120"/>
            <a:ext cx="1199367" cy="461665"/>
          </a:xfrm>
          <a:prstGeom prst="rect">
            <a:avLst/>
          </a:prstGeom>
        </p:spPr>
        <p:txBody>
          <a:bodyPr wrap="none">
            <a:spAutoFit/>
          </a:bodyPr>
          <a:lstStyle/>
          <a:p>
            <a:r>
              <a:rPr lang="el-GR" sz="2400" b="1" dirty="0" smtClean="0">
                <a:solidFill>
                  <a:srgbClr val="FF0000"/>
                </a:solidFill>
              </a:rPr>
              <a:t>Αστική</a:t>
            </a:r>
            <a:endParaRPr lang="el-GR" sz="2400" b="1" dirty="0">
              <a:solidFill>
                <a:srgbClr val="FF0000"/>
              </a:solidFill>
            </a:endParaRPr>
          </a:p>
        </p:txBody>
      </p:sp>
      <p:sp>
        <p:nvSpPr>
          <p:cNvPr id="6" name="5 - Ορθογώνιο"/>
          <p:cNvSpPr/>
          <p:nvPr/>
        </p:nvSpPr>
        <p:spPr>
          <a:xfrm>
            <a:off x="611560" y="5733256"/>
            <a:ext cx="2026645" cy="461665"/>
          </a:xfrm>
          <a:prstGeom prst="rect">
            <a:avLst/>
          </a:prstGeom>
        </p:spPr>
        <p:txBody>
          <a:bodyPr wrap="none">
            <a:spAutoFit/>
          </a:bodyPr>
          <a:lstStyle/>
          <a:p>
            <a:r>
              <a:rPr lang="el-GR" sz="2400" b="1" dirty="0" smtClean="0">
                <a:solidFill>
                  <a:srgbClr val="FF0000"/>
                </a:solidFill>
              </a:rPr>
              <a:t>Βιομηχανική</a:t>
            </a:r>
            <a:endParaRPr lang="el-GR" sz="2400" b="1" dirty="0">
              <a:solidFill>
                <a:srgbClr val="FF0000"/>
              </a:solidFill>
            </a:endParaRPr>
          </a:p>
        </p:txBody>
      </p:sp>
      <p:sp>
        <p:nvSpPr>
          <p:cNvPr id="7" name="6 - Ορθογώνιο"/>
          <p:cNvSpPr/>
          <p:nvPr/>
        </p:nvSpPr>
        <p:spPr>
          <a:xfrm>
            <a:off x="467544" y="2780928"/>
            <a:ext cx="1580882" cy="461665"/>
          </a:xfrm>
          <a:prstGeom prst="rect">
            <a:avLst/>
          </a:prstGeom>
        </p:spPr>
        <p:txBody>
          <a:bodyPr wrap="none">
            <a:spAutoFit/>
          </a:bodyPr>
          <a:lstStyle/>
          <a:p>
            <a:r>
              <a:rPr lang="el-GR" sz="2400" b="1" dirty="0" smtClean="0">
                <a:solidFill>
                  <a:srgbClr val="FF0000"/>
                </a:solidFill>
              </a:rPr>
              <a:t>Γεωργική</a:t>
            </a:r>
            <a:endParaRPr lang="el-GR" sz="2400" b="1" dirty="0">
              <a:solidFill>
                <a:srgbClr val="FF0000"/>
              </a:solidFill>
            </a:endParaRPr>
          </a:p>
        </p:txBody>
      </p:sp>
      <p:sp>
        <p:nvSpPr>
          <p:cNvPr id="8" name="7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7</a:t>
            </a:fld>
            <a:endParaRPr 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84213" y="333375"/>
            <a:ext cx="82296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l-GR" sz="4000" b="1" dirty="0">
                <a:solidFill>
                  <a:srgbClr val="DAEDEF">
                    <a:lumMod val="50000"/>
                  </a:srgbClr>
                </a:solidFill>
                <a:effectLst>
                  <a:outerShdw blurRad="38100" dist="38100" dir="2700000" algn="tl">
                    <a:srgbClr val="000000"/>
                  </a:outerShdw>
                </a:effectLst>
              </a:rPr>
              <a:t>Το</a:t>
            </a:r>
            <a:r>
              <a:rPr lang="el-GR" sz="4000" b="1" dirty="0">
                <a:solidFill>
                  <a:srgbClr val="00FFFF"/>
                </a:solidFill>
                <a:effectLst>
                  <a:outerShdw blurRad="38100" dist="38100" dir="2700000" algn="tl">
                    <a:srgbClr val="000000"/>
                  </a:outerShdw>
                </a:effectLst>
              </a:rPr>
              <a:t> </a:t>
            </a:r>
            <a:r>
              <a:rPr lang="el-GR" sz="4000" b="1" dirty="0">
                <a:solidFill>
                  <a:srgbClr val="DAEDEF">
                    <a:lumMod val="50000"/>
                  </a:srgbClr>
                </a:solidFill>
                <a:effectLst>
                  <a:outerShdw blurRad="38100" dist="38100" dir="2700000" algn="tl">
                    <a:srgbClr val="000000"/>
                  </a:outerShdw>
                </a:effectLst>
              </a:rPr>
              <a:t>νερό στο σπίτι</a:t>
            </a:r>
            <a:endParaRPr lang="en-GB" sz="4000" b="1" dirty="0">
              <a:solidFill>
                <a:srgbClr val="DAEDEF">
                  <a:lumMod val="50000"/>
                </a:srgbClr>
              </a:solidFill>
              <a:effectLst>
                <a:outerShdw blurRad="38100" dist="38100" dir="2700000" algn="tl">
                  <a:srgbClr val="000000"/>
                </a:outerShdw>
              </a:effectLst>
            </a:endParaRPr>
          </a:p>
        </p:txBody>
      </p:sp>
      <p:pic>
        <p:nvPicPr>
          <p:cNvPr id="12293" name="Picture 5" descr="HH01602_"/>
          <p:cNvPicPr>
            <a:picLocks noChangeAspect="1" noChangeArrowheads="1"/>
          </p:cNvPicPr>
          <p:nvPr/>
        </p:nvPicPr>
        <p:blipFill>
          <a:blip r:embed="rId2" cstate="print"/>
          <a:srcRect/>
          <a:stretch>
            <a:fillRect/>
          </a:stretch>
        </p:blipFill>
        <p:spPr bwMode="auto">
          <a:xfrm>
            <a:off x="1066800" y="2743200"/>
            <a:ext cx="2217738" cy="1855788"/>
          </a:xfrm>
          <a:prstGeom prst="rect">
            <a:avLst/>
          </a:prstGeom>
          <a:noFill/>
          <a:ln w="9525">
            <a:noFill/>
            <a:miter lim="800000"/>
            <a:headEnd/>
            <a:tailEnd/>
          </a:ln>
        </p:spPr>
      </p:pic>
      <p:pic>
        <p:nvPicPr>
          <p:cNvPr id="12294" name="Picture 6" descr="HH01599_"/>
          <p:cNvPicPr>
            <a:picLocks noChangeAspect="1" noChangeArrowheads="1"/>
          </p:cNvPicPr>
          <p:nvPr/>
        </p:nvPicPr>
        <p:blipFill>
          <a:blip r:embed="rId3" cstate="print"/>
          <a:srcRect/>
          <a:stretch>
            <a:fillRect/>
          </a:stretch>
        </p:blipFill>
        <p:spPr bwMode="auto">
          <a:xfrm>
            <a:off x="6781800" y="2819400"/>
            <a:ext cx="1990725" cy="1835150"/>
          </a:xfrm>
          <a:prstGeom prst="rect">
            <a:avLst/>
          </a:prstGeom>
          <a:noFill/>
          <a:ln w="9525">
            <a:noFill/>
            <a:miter lim="800000"/>
            <a:headEnd/>
            <a:tailEnd/>
          </a:ln>
        </p:spPr>
      </p:pic>
      <p:pic>
        <p:nvPicPr>
          <p:cNvPr id="12295" name="Picture 7" descr="HH01661_"/>
          <p:cNvPicPr>
            <a:picLocks noChangeAspect="1" noChangeArrowheads="1"/>
          </p:cNvPicPr>
          <p:nvPr/>
        </p:nvPicPr>
        <p:blipFill>
          <a:blip r:embed="rId4" cstate="print"/>
          <a:srcRect/>
          <a:stretch>
            <a:fillRect/>
          </a:stretch>
        </p:blipFill>
        <p:spPr bwMode="auto">
          <a:xfrm>
            <a:off x="3429000" y="4648200"/>
            <a:ext cx="2216150" cy="1677988"/>
          </a:xfrm>
          <a:prstGeom prst="rect">
            <a:avLst/>
          </a:prstGeom>
          <a:noFill/>
          <a:ln w="9525">
            <a:noFill/>
            <a:miter lim="800000"/>
            <a:headEnd/>
            <a:tailEnd/>
          </a:ln>
        </p:spPr>
      </p:pic>
      <p:pic>
        <p:nvPicPr>
          <p:cNvPr id="12296" name="Picture 8" descr="FD00443_"/>
          <p:cNvPicPr>
            <a:picLocks noChangeAspect="1" noChangeArrowheads="1"/>
          </p:cNvPicPr>
          <p:nvPr/>
        </p:nvPicPr>
        <p:blipFill>
          <a:blip r:embed="rId5" cstate="print"/>
          <a:srcRect/>
          <a:stretch>
            <a:fillRect/>
          </a:stretch>
        </p:blipFill>
        <p:spPr bwMode="auto">
          <a:xfrm>
            <a:off x="6861175" y="0"/>
            <a:ext cx="2282825" cy="2163763"/>
          </a:xfrm>
          <a:prstGeom prst="rect">
            <a:avLst/>
          </a:prstGeom>
          <a:noFill/>
          <a:ln w="9525">
            <a:noFill/>
            <a:miter lim="800000"/>
            <a:headEnd/>
            <a:tailEnd/>
          </a:ln>
        </p:spPr>
      </p:pic>
      <p:pic>
        <p:nvPicPr>
          <p:cNvPr id="12297" name="Picture 9" descr="HH01314_"/>
          <p:cNvPicPr>
            <a:picLocks noChangeAspect="1" noChangeArrowheads="1"/>
          </p:cNvPicPr>
          <p:nvPr/>
        </p:nvPicPr>
        <p:blipFill>
          <a:blip r:embed="rId6" cstate="print"/>
          <a:srcRect/>
          <a:stretch>
            <a:fillRect/>
          </a:stretch>
        </p:blipFill>
        <p:spPr bwMode="auto">
          <a:xfrm>
            <a:off x="990600" y="457200"/>
            <a:ext cx="2097088" cy="2286000"/>
          </a:xfrm>
          <a:prstGeom prst="rect">
            <a:avLst/>
          </a:prstGeom>
          <a:noFill/>
          <a:ln w="9525">
            <a:noFill/>
            <a:miter lim="800000"/>
            <a:headEnd/>
            <a:tailEnd/>
          </a:ln>
        </p:spPr>
      </p:pic>
      <p:pic>
        <p:nvPicPr>
          <p:cNvPr id="14344" name="Picture 10" descr="AG00180_"/>
          <p:cNvPicPr>
            <a:picLocks noChangeAspect="1" noChangeArrowheads="1" noCrop="1"/>
          </p:cNvPicPr>
          <p:nvPr/>
        </p:nvPicPr>
        <p:blipFill>
          <a:blip r:embed="rId7" cstate="print"/>
          <a:srcRect/>
          <a:stretch>
            <a:fillRect/>
          </a:stretch>
        </p:blipFill>
        <p:spPr bwMode="auto">
          <a:xfrm>
            <a:off x="685800" y="5334000"/>
            <a:ext cx="3200400" cy="1524000"/>
          </a:xfrm>
          <a:prstGeom prst="rect">
            <a:avLst/>
          </a:prstGeom>
          <a:noFill/>
          <a:ln w="9525">
            <a:noFill/>
            <a:miter lim="800000"/>
            <a:headEnd/>
            <a:tailEnd/>
          </a:ln>
        </p:spPr>
      </p:pic>
      <p:pic>
        <p:nvPicPr>
          <p:cNvPr id="12299" name="Picture 11" descr="HH01534_"/>
          <p:cNvPicPr>
            <a:picLocks noChangeAspect="1" noChangeArrowheads="1"/>
          </p:cNvPicPr>
          <p:nvPr/>
        </p:nvPicPr>
        <p:blipFill>
          <a:blip r:embed="rId8" cstate="print"/>
          <a:srcRect/>
          <a:stretch>
            <a:fillRect/>
          </a:stretch>
        </p:blipFill>
        <p:spPr bwMode="auto">
          <a:xfrm>
            <a:off x="6629400" y="4800600"/>
            <a:ext cx="1625600" cy="1868488"/>
          </a:xfrm>
          <a:prstGeom prst="rect">
            <a:avLst/>
          </a:prstGeom>
          <a:noFill/>
          <a:ln w="9525">
            <a:noFill/>
            <a:miter lim="800000"/>
            <a:headEnd/>
            <a:tailEnd/>
          </a:ln>
        </p:spPr>
      </p:pic>
      <p:pic>
        <p:nvPicPr>
          <p:cNvPr id="12300" name="Picture 12" descr="j0076148"/>
          <p:cNvPicPr>
            <a:picLocks noChangeAspect="1" noChangeArrowheads="1" noCrop="1"/>
          </p:cNvPicPr>
          <p:nvPr/>
        </p:nvPicPr>
        <p:blipFill>
          <a:blip r:embed="rId9" cstate="print"/>
          <a:srcRect/>
          <a:stretch>
            <a:fillRect/>
          </a:stretch>
        </p:blipFill>
        <p:spPr bwMode="auto">
          <a:xfrm>
            <a:off x="3810000" y="2286000"/>
            <a:ext cx="2514600" cy="1687513"/>
          </a:xfrm>
          <a:prstGeom prst="rect">
            <a:avLst/>
          </a:prstGeom>
          <a:noFill/>
          <a:ln w="9525">
            <a:noFill/>
            <a:miter lim="800000"/>
            <a:headEnd/>
            <a:tailEnd/>
          </a:ln>
        </p:spPr>
      </p:pic>
      <p:sp>
        <p:nvSpPr>
          <p:cNvPr id="11" name="10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8</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ssolv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ssolve">
                                      <p:cBhvr>
                                        <p:cTn id="17" dur="500"/>
                                        <p:tgtEl>
                                          <p:spTgt spid="122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dissolve">
                                      <p:cBhvr>
                                        <p:cTn id="22" dur="500"/>
                                        <p:tgtEl>
                                          <p:spTgt spid="122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dissolve">
                                      <p:cBhvr>
                                        <p:cTn id="27" dur="500"/>
                                        <p:tgtEl>
                                          <p:spTgt spid="122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dissolve">
                                      <p:cBhvr>
                                        <p:cTn id="32" dur="500"/>
                                        <p:tgtEl>
                                          <p:spTgt spid="122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300"/>
                                        </p:tgtEl>
                                        <p:attrNameLst>
                                          <p:attrName>style.visibility</p:attrName>
                                        </p:attrNameLst>
                                      </p:cBhvr>
                                      <p:to>
                                        <p:strVal val="visible"/>
                                      </p:to>
                                    </p:set>
                                    <p:animEffect transition="in" filter="dissolve">
                                      <p:cBhvr>
                                        <p:cTn id="3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73100" y="490538"/>
            <a:ext cx="8229600" cy="1143000"/>
          </a:xfrm>
          <a:prstGeom prst="rect">
            <a:avLst/>
          </a:prstGeom>
          <a:noFill/>
          <a:ln w="9525">
            <a:noFill/>
            <a:miter lim="800000"/>
            <a:headEnd/>
            <a:tailEnd/>
          </a:ln>
        </p:spPr>
        <p:txBody>
          <a:bodyPr anchor="ctr"/>
          <a:lstStyle/>
          <a:p>
            <a:pPr algn="ctr"/>
            <a:r>
              <a:rPr lang="el-GR" sz="2400" b="1" dirty="0" smtClean="0">
                <a:solidFill>
                  <a:srgbClr val="000000"/>
                </a:solidFill>
              </a:rPr>
              <a:t>Κακή διαχείριση του νερού στη γεωργία</a:t>
            </a:r>
            <a:r>
              <a:rPr lang="el-GR" sz="2400" dirty="0" smtClean="0">
                <a:solidFill>
                  <a:srgbClr val="000000"/>
                </a:solidFill>
              </a:rPr>
              <a:t> </a:t>
            </a:r>
            <a:endParaRPr lang="en-US" sz="2400" dirty="0">
              <a:solidFill>
                <a:srgbClr val="000000"/>
              </a:solidFill>
            </a:endParaRPr>
          </a:p>
        </p:txBody>
      </p:sp>
      <p:sp>
        <p:nvSpPr>
          <p:cNvPr id="21507" name="Rectangle 5"/>
          <p:cNvSpPr>
            <a:spLocks noChangeArrowheads="1"/>
          </p:cNvSpPr>
          <p:nvPr/>
        </p:nvSpPr>
        <p:spPr bwMode="auto">
          <a:xfrm>
            <a:off x="683568" y="2349501"/>
            <a:ext cx="7848872" cy="2519660"/>
          </a:xfrm>
          <a:prstGeom prst="rect">
            <a:avLst/>
          </a:prstGeom>
          <a:noFill/>
          <a:ln w="9525">
            <a:noFill/>
            <a:miter lim="800000"/>
            <a:headEnd/>
            <a:tailEnd/>
          </a:ln>
        </p:spPr>
        <p:txBody>
          <a:bodyPr/>
          <a:lstStyle/>
          <a:p>
            <a:pPr marL="342900" indent="-342900" algn="ctr">
              <a:spcBef>
                <a:spcPct val="20000"/>
              </a:spcBef>
              <a:buFontTx/>
              <a:buChar char="•"/>
            </a:pPr>
            <a:r>
              <a:rPr lang="el-GR" sz="2000" b="1" dirty="0">
                <a:solidFill>
                  <a:srgbClr val="000000"/>
                </a:solidFill>
              </a:rPr>
              <a:t>Ακατάλληλες μέθοδοι άρδευσης </a:t>
            </a:r>
          </a:p>
          <a:p>
            <a:pPr marL="342900" indent="-342900" algn="ctr">
              <a:spcBef>
                <a:spcPct val="20000"/>
              </a:spcBef>
              <a:buFont typeface="Wingdings" pitchFamily="2" charset="2"/>
              <a:buChar char="Ø"/>
            </a:pPr>
            <a:r>
              <a:rPr lang="el-GR" sz="2000" b="1" dirty="0">
                <a:solidFill>
                  <a:srgbClr val="FF0000"/>
                </a:solidFill>
              </a:rPr>
              <a:t>σπατάλη νερού </a:t>
            </a:r>
          </a:p>
          <a:p>
            <a:pPr marL="342900" indent="-342900" algn="ctr">
              <a:spcBef>
                <a:spcPct val="20000"/>
              </a:spcBef>
              <a:buFontTx/>
              <a:buChar char="•"/>
            </a:pPr>
            <a:r>
              <a:rPr lang="el-GR" sz="2000" b="1" dirty="0">
                <a:solidFill>
                  <a:srgbClr val="000000"/>
                </a:solidFill>
              </a:rPr>
              <a:t>Ελλιπής αποστράγγιση των υδάτων </a:t>
            </a:r>
          </a:p>
          <a:p>
            <a:pPr marL="342900" indent="-342900" algn="ctr">
              <a:spcBef>
                <a:spcPct val="20000"/>
              </a:spcBef>
              <a:buFont typeface="Wingdings" pitchFamily="2" charset="2"/>
              <a:buChar char="Ø"/>
            </a:pPr>
            <a:r>
              <a:rPr lang="el-GR" sz="2000" b="1" dirty="0">
                <a:solidFill>
                  <a:srgbClr val="FF0000"/>
                </a:solidFill>
              </a:rPr>
              <a:t>Αλατοποίηση του εδάφους </a:t>
            </a:r>
          </a:p>
          <a:p>
            <a:pPr marL="342900" indent="-342900" algn="ctr">
              <a:spcBef>
                <a:spcPct val="20000"/>
              </a:spcBef>
              <a:buFontTx/>
              <a:buChar char="•"/>
            </a:pPr>
            <a:r>
              <a:rPr lang="el-GR" sz="2000" b="1" dirty="0">
                <a:solidFill>
                  <a:srgbClr val="000000"/>
                </a:solidFill>
              </a:rPr>
              <a:t>Υπεράντληση των υπόγειων υδάτων </a:t>
            </a:r>
          </a:p>
          <a:p>
            <a:pPr marL="342900" indent="-342900" algn="ctr">
              <a:spcBef>
                <a:spcPct val="20000"/>
              </a:spcBef>
              <a:buFont typeface="Wingdings" pitchFamily="2" charset="2"/>
              <a:buChar char="Ø"/>
            </a:pPr>
            <a:r>
              <a:rPr lang="el-GR" sz="2000" b="1" dirty="0">
                <a:solidFill>
                  <a:srgbClr val="FF0000"/>
                </a:solidFill>
              </a:rPr>
              <a:t>Καθιζήσεις εδαφών</a:t>
            </a:r>
            <a:r>
              <a:rPr lang="el-GR" sz="2000" dirty="0">
                <a:solidFill>
                  <a:srgbClr val="FF0000"/>
                </a:solidFill>
              </a:rPr>
              <a:t>  </a:t>
            </a:r>
            <a:endParaRPr lang="en-US" sz="2000" dirty="0">
              <a:solidFill>
                <a:srgbClr val="FF0000"/>
              </a:solidFill>
            </a:endParaRPr>
          </a:p>
        </p:txBody>
      </p:sp>
      <p:sp>
        <p:nvSpPr>
          <p:cNvPr id="4" name="3 - Θέση αριθμού διαφάνειας"/>
          <p:cNvSpPr>
            <a:spLocks noGrp="1"/>
          </p:cNvSpPr>
          <p:nvPr>
            <p:ph type="sldNum" sz="quarter" idx="12"/>
          </p:nvPr>
        </p:nvSpPr>
        <p:spPr/>
        <p:txBody>
          <a:bodyPr/>
          <a:lstStyle/>
          <a:p>
            <a:pPr>
              <a:defRPr/>
            </a:pPr>
            <a:fld id="{C3A713EE-E9DD-4534-AB9D-DFF8B667EE8B}" type="slidenum">
              <a:rPr lang="en-US" smtClean="0">
                <a:solidFill>
                  <a:srgbClr val="000000"/>
                </a:solidFill>
              </a:rPr>
              <a:pPr>
                <a:def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413</Words>
  <Application>Microsoft Office PowerPoint</Application>
  <PresentationFormat>Προβολή στην οθόνη (4:3)</PresentationFormat>
  <Paragraphs>67</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Προεπιλεγμένη σχεδίαση</vt:lpstr>
      <vt:lpstr>Διαφάνεια 1</vt:lpstr>
      <vt:lpstr>Διαφάνεια 2</vt:lpstr>
      <vt:lpstr>Διαφάνεια 3</vt:lpstr>
      <vt:lpstr>ανίχνευση νερού</vt:lpstr>
      <vt:lpstr>ανίχνευση νερού</vt:lpstr>
      <vt:lpstr>Πως ονομάζονται αυτές οι ουσίες;</vt:lpstr>
      <vt:lpstr>Χρήσεις του νερού </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Admin</cp:lastModifiedBy>
  <cp:revision>24</cp:revision>
  <dcterms:created xsi:type="dcterms:W3CDTF">2020-10-09T14:27:13Z</dcterms:created>
  <dcterms:modified xsi:type="dcterms:W3CDTF">2024-11-05T09:23:22Z</dcterms:modified>
</cp:coreProperties>
</file>