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7"/>
  </p:notesMasterIdLst>
  <p:sldIdLst>
    <p:sldId id="258" r:id="rId3"/>
    <p:sldId id="259" r:id="rId4"/>
    <p:sldId id="266" r:id="rId5"/>
    <p:sldId id="267" r:id="rId6"/>
    <p:sldId id="268" r:id="rId7"/>
    <p:sldId id="269" r:id="rId8"/>
    <p:sldId id="260" r:id="rId9"/>
    <p:sldId id="261" r:id="rId10"/>
    <p:sldId id="272" r:id="rId11"/>
    <p:sldId id="277" r:id="rId12"/>
    <p:sldId id="263" r:id="rId13"/>
    <p:sldId id="262" r:id="rId14"/>
    <p:sldId id="270" r:id="rId15"/>
    <p:sldId id="285" r:id="rId16"/>
    <p:sldId id="271" r:id="rId17"/>
    <p:sldId id="264" r:id="rId18"/>
    <p:sldId id="284" r:id="rId19"/>
    <p:sldId id="273" r:id="rId20"/>
    <p:sldId id="278" r:id="rId21"/>
    <p:sldId id="274" r:id="rId22"/>
    <p:sldId id="280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5204-0C07-4496-B044-71C0964572C5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82AB-C1A8-46CE-AD81-43BD31F7D70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717E6-7E37-49B6-90CE-C2854F2EF8E1}" type="slidenum">
              <a:rPr lang="el-GR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Μάθαμε</a:t>
            </a:r>
            <a:r>
              <a:rPr lang="el-GR" baseline="0" dirty="0" smtClean="0"/>
              <a:t> στη Φυσική της </a:t>
            </a:r>
            <a:r>
              <a:rPr lang="el-GR" baseline="0" dirty="0" err="1" smtClean="0"/>
              <a:t>Α΄τάξης</a:t>
            </a:r>
            <a:r>
              <a:rPr lang="el-GR" baseline="0" dirty="0" smtClean="0"/>
              <a:t> ότι :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82AB-C1A8-46CE-AD81-43BD31F7D704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Βρασμός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82AB-C1A8-46CE-AD81-43BD31F7D704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82AB-C1A8-46CE-AD81-43BD31F7D704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D335-BFB6-4111-AA64-62884ACB7F5D}" type="slidenum">
              <a:rPr lang="el-GR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A6736-D71F-414D-928D-6FE728A5C7A6}" type="slidenum">
              <a:rPr lang="el-GR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FCA6F-CE1E-43ED-BE24-8FDCF9C3289A}" type="slidenum">
              <a:rPr lang="el-GR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dirty="0" smtClean="0"/>
              <a:t>Το Βόρειο</a:t>
            </a:r>
            <a:r>
              <a:rPr lang="el-GR" baseline="0" dirty="0" smtClean="0"/>
              <a:t> Σέλας</a:t>
            </a:r>
            <a:endParaRPr 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Στην εργασία 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82AB-C1A8-46CE-AD81-43BD31F7D704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5A0F-DBDF-494F-97D3-49345D8965A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0117-69CA-47F1-B7BA-4E5E301AEF9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DFBD-4EF4-4714-BE00-593721AFD6D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E27F-1DB6-47F7-83A4-8765D6D4589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E71B-A8AB-4103-B558-BD6F87859C0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62A82-09D5-4095-9421-CDF9A29A6FD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8A73B-B17E-4ADF-8A16-D3608A1772F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09838-1BB1-4A71-BA5B-CDC94101286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19BA7-6597-4495-BE0F-C2856AA426FD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0D49B-D1BD-4DFD-B9A5-5547A6305A64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0EE48-2FF4-46CC-BE2A-4C05FD3FCC7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7ACA-0CE3-45F4-B2F0-491822FB496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C0E22-DB42-49EF-8227-D8B4E03A6AAE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1CBB3-D389-403A-9A27-EF5CE8F5F07D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EAF3C-1DFD-43CE-893F-19B3716D7C2D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CBE58-9B9C-4611-9EC6-0C066EB29C3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C5B6-ECE7-47C8-951C-4A428BFB5D7B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484438" y="6248400"/>
            <a:ext cx="4103687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0A663-04B2-41AF-A88B-9215F743B64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484438" y="6248400"/>
            <a:ext cx="4103687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5EB64C-726A-44C7-846D-82DAD015699B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63A1-BCD1-47A4-9F19-E2B3BC398AB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19FB-5B4B-49EF-90C4-63E3A20032B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7F44-D8ED-4293-98C7-B8374870E90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723B-6FC6-4BE1-9695-21280C8B3C7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BFEB-838C-44B7-B5C9-56C0C58722C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232C0-6F64-4B9C-8470-EEA50675F378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D829D-A85F-402E-B9FC-124618051F7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908A85D6-C096-43B7-BC78-36A38EDCC211}" type="slidenum">
              <a:rPr lang="el-GR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48400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fld id="{FF24E7F9-DE28-4809-BA60-E84AD1E6079B}" type="slidenum">
              <a:rPr lang="el-GR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563687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latin typeface="Palatino Linotype" pitchFamily="18" charset="0"/>
              </a:rPr>
              <a:t>Καταστάσεις των υλικών</a:t>
            </a:r>
          </a:p>
        </p:txBody>
      </p:sp>
      <p:pic>
        <p:nvPicPr>
          <p:cNvPr id="205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12875"/>
            <a:ext cx="65532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A723B-6FC6-4BE1-9695-21280C8B3C7D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3" name="Picture 3" descr="C:\Documents and Settings\tselentis\Επιφάνεια εργασίας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657600" cy="27432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843808" y="3717032"/>
            <a:ext cx="264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Εξάχνωση ξηρού πάγου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755576" y="450912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Ο </a:t>
            </a:r>
            <a:r>
              <a:rPr lang="el-GR" dirty="0" smtClean="0"/>
              <a:t>ξηρός πάγος είναι διοξείδιο του άνθρακα </a:t>
            </a:r>
            <a:r>
              <a:rPr lang="el-GR" dirty="0" smtClean="0"/>
              <a:t> </a:t>
            </a:r>
            <a:r>
              <a:rPr lang="el-GR" dirty="0" smtClean="0"/>
              <a:t>σε στερεά μορφή με επιφανειακή θερμοκρασία στους -78°C.</a:t>
            </a:r>
            <a:endParaRPr lang="el-GR" dirty="0"/>
          </a:p>
        </p:txBody>
      </p:sp>
      <p:pic>
        <p:nvPicPr>
          <p:cNvPr id="6" name="Picture 2" descr="Ξηρός Πάγος – The Culinari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4192524" cy="270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752600"/>
          </a:xfrm>
        </p:spPr>
        <p:txBody>
          <a:bodyPr/>
          <a:lstStyle/>
          <a:p>
            <a:pPr eaLnBrk="1" hangingPunct="1"/>
            <a:r>
              <a:rPr lang="el-GR" sz="2800" b="1" dirty="0" smtClean="0">
                <a:solidFill>
                  <a:srgbClr val="FF0000"/>
                </a:solidFill>
                <a:latin typeface="Palatino Linotype" pitchFamily="18" charset="0"/>
              </a:rPr>
              <a:t>Σημείο τήξεως</a:t>
            </a:r>
            <a:r>
              <a:rPr lang="el-GR" sz="2800" b="1" dirty="0" smtClean="0">
                <a:latin typeface="Palatino Linotype" pitchFamily="18" charset="0"/>
              </a:rPr>
              <a:t>: η θερμοκρασία που χωρίζει τη στερεή από την υγρή κατάσταση</a:t>
            </a:r>
          </a:p>
        </p:txBody>
      </p:sp>
      <p:pic>
        <p:nvPicPr>
          <p:cNvPr id="13316" name="Picture 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28130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60" name="Text Box 176"/>
          <p:cNvSpPr txBox="1">
            <a:spLocks noChangeArrowheads="1"/>
          </p:cNvSpPr>
          <p:nvPr/>
        </p:nvSpPr>
        <p:spPr bwMode="auto">
          <a:xfrm>
            <a:off x="4067944" y="2996952"/>
            <a:ext cx="4572000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srgbClr val="FF0000"/>
                </a:solidFill>
                <a:latin typeface="Palatino Linotype" pitchFamily="18" charset="0"/>
              </a:rPr>
              <a:t>Σημείο ζέσεως</a:t>
            </a:r>
            <a:r>
              <a:rPr lang="el-GR" sz="2800" b="1" dirty="0" smtClean="0">
                <a:solidFill>
                  <a:srgbClr val="000000"/>
                </a:solidFill>
                <a:latin typeface="Palatino Linotype" pitchFamily="18" charset="0"/>
              </a:rPr>
              <a:t>: η θερμοκρασία που χωρίζει την υγρή από την αέρια κατάσταση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A723B-6FC6-4BE1-9695-21280C8B3C7D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5334000"/>
            <a:ext cx="8382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rgbClr val="000000"/>
                </a:solidFill>
                <a:latin typeface="Palatino Linotype" pitchFamily="18" charset="0"/>
              </a:rPr>
              <a:t>Σε σταθερή πίεση ίση με 1</a:t>
            </a:r>
            <a:r>
              <a:rPr lang="en-US" sz="3200" b="1" dirty="0" err="1" smtClean="0">
                <a:solidFill>
                  <a:srgbClr val="000000"/>
                </a:solidFill>
                <a:latin typeface="Palatino Linotype" pitchFamily="18" charset="0"/>
              </a:rPr>
              <a:t>atm</a:t>
            </a:r>
            <a:endParaRPr lang="el-GR" sz="3200" b="1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000000"/>
                </a:solidFill>
                <a:latin typeface="Palatino Linotype" pitchFamily="18" charset="0"/>
              </a:rPr>
              <a:t>(πίεση 1 </a:t>
            </a:r>
            <a:r>
              <a:rPr lang="en-US" sz="2000" b="1" dirty="0" err="1" smtClean="0">
                <a:solidFill>
                  <a:srgbClr val="000000"/>
                </a:solidFill>
                <a:latin typeface="Palatino Linotype" pitchFamily="18" charset="0"/>
              </a:rPr>
              <a:t>atm</a:t>
            </a:r>
            <a:r>
              <a:rPr lang="en-US" sz="2000" b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l-GR" sz="2000" b="1" dirty="0" smtClean="0">
                <a:solidFill>
                  <a:srgbClr val="000000"/>
                </a:solidFill>
                <a:latin typeface="Palatino Linotype" pitchFamily="18" charset="0"/>
              </a:rPr>
              <a:t>έχουμε στην επιφάνεια της θάλασσας, όταν αυξάνεται το υψόμετρο η ατμοσφαιρική πίεση μειώνεται) </a:t>
            </a:r>
          </a:p>
        </p:txBody>
      </p:sp>
      <p:sp>
        <p:nvSpPr>
          <p:cNvPr id="12292" name="Rectangle 15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143000"/>
          </a:xfrm>
        </p:spPr>
        <p:txBody>
          <a:bodyPr/>
          <a:lstStyle/>
          <a:p>
            <a:pPr eaLnBrk="1" hangingPunct="1"/>
            <a:r>
              <a:rPr lang="el-GR" sz="2800" b="1" dirty="0" smtClean="0">
                <a:latin typeface="Palatino Linotype" pitchFamily="18" charset="0"/>
              </a:rPr>
              <a:t>Η φυσική κατάσταση του νερού με άνοδο της θερμοκρασίας</a:t>
            </a:r>
          </a:p>
        </p:txBody>
      </p:sp>
      <p:sp>
        <p:nvSpPr>
          <p:cNvPr id="12293" name="Line 24"/>
          <p:cNvSpPr>
            <a:spLocks noChangeShapeType="1"/>
          </p:cNvSpPr>
          <p:nvPr/>
        </p:nvSpPr>
        <p:spPr bwMode="auto">
          <a:xfrm>
            <a:off x="2895600" y="4495800"/>
            <a:ext cx="0" cy="609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l-GR" sz="3200" smtClean="0">
              <a:solidFill>
                <a:srgbClr val="000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124200" y="3429000"/>
            <a:ext cx="5638800" cy="1905000"/>
            <a:chOff x="1728" y="1968"/>
            <a:chExt cx="3552" cy="1200"/>
          </a:xfrm>
        </p:grpSpPr>
        <p:pic>
          <p:nvPicPr>
            <p:cNvPr id="1230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016"/>
              <a:ext cx="139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 Box 22"/>
            <p:cNvSpPr txBox="1">
              <a:spLocks noChangeArrowheads="1"/>
            </p:cNvSpPr>
            <p:nvPr/>
          </p:nvSpPr>
          <p:spPr bwMode="auto">
            <a:xfrm>
              <a:off x="1872" y="2784"/>
              <a:ext cx="24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2800" b="1" dirty="0" smtClean="0">
                  <a:solidFill>
                    <a:srgbClr val="000066"/>
                  </a:solidFill>
                </a:rPr>
                <a:t>0</a:t>
              </a:r>
              <a:r>
                <a:rPr lang="el-GR" sz="2800" b="1" baseline="30000" dirty="0" smtClean="0">
                  <a:solidFill>
                    <a:srgbClr val="000066"/>
                  </a:solidFill>
                </a:rPr>
                <a:t>ο</a:t>
              </a:r>
              <a:r>
                <a:rPr lang="en-US" sz="2800" b="1" dirty="0" smtClean="0">
                  <a:solidFill>
                    <a:srgbClr val="000066"/>
                  </a:solidFill>
                </a:rPr>
                <a:t>C</a:t>
              </a:r>
              <a:r>
                <a:rPr lang="el-GR" sz="2800" b="1" dirty="0" smtClean="0">
                  <a:solidFill>
                    <a:srgbClr val="000066"/>
                  </a:solidFill>
                </a:rPr>
                <a:t>: ο πάγος λιώνει</a:t>
              </a:r>
            </a:p>
          </p:txBody>
        </p:sp>
        <p:sp>
          <p:nvSpPr>
            <p:cNvPr id="12303" name="Line 26"/>
            <p:cNvSpPr>
              <a:spLocks noChangeShapeType="1"/>
            </p:cNvSpPr>
            <p:nvPr/>
          </p:nvSpPr>
          <p:spPr bwMode="auto">
            <a:xfrm>
              <a:off x="1728" y="2688"/>
              <a:ext cx="0" cy="48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l-GR" sz="3200" smtClean="0">
                <a:solidFill>
                  <a:srgbClr val="000000"/>
                </a:solidFill>
              </a:endParaRPr>
            </a:p>
          </p:txBody>
        </p:sp>
        <p:sp>
          <p:nvSpPr>
            <p:cNvPr id="12304" name="Line 27"/>
            <p:cNvSpPr>
              <a:spLocks noChangeShapeType="1"/>
            </p:cNvSpPr>
            <p:nvPr/>
          </p:nvSpPr>
          <p:spPr bwMode="auto">
            <a:xfrm flipH="1">
              <a:off x="1728" y="3168"/>
              <a:ext cx="355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l-GR" sz="3200" smtClean="0">
                <a:solidFill>
                  <a:srgbClr val="000000"/>
                </a:solidFill>
              </a:endParaRPr>
            </a:p>
          </p:txBody>
        </p:sp>
        <p:sp>
          <p:nvSpPr>
            <p:cNvPr id="12305" name="Line 28"/>
            <p:cNvSpPr>
              <a:spLocks noChangeShapeType="1"/>
            </p:cNvSpPr>
            <p:nvPr/>
          </p:nvSpPr>
          <p:spPr bwMode="auto">
            <a:xfrm>
              <a:off x="5280" y="1968"/>
              <a:ext cx="0" cy="120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l-GR" sz="3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33400" y="2057400"/>
            <a:ext cx="5029200" cy="2070100"/>
            <a:chOff x="432" y="1296"/>
            <a:chExt cx="3168" cy="1304"/>
          </a:xfrm>
        </p:grpSpPr>
        <p:pic>
          <p:nvPicPr>
            <p:cNvPr id="12296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1344"/>
              <a:ext cx="1033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 Box 31"/>
            <p:cNvSpPr txBox="1">
              <a:spLocks noChangeArrowheads="1"/>
            </p:cNvSpPr>
            <p:nvPr/>
          </p:nvSpPr>
          <p:spPr bwMode="auto">
            <a:xfrm>
              <a:off x="1104" y="2160"/>
              <a:ext cx="2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2800" b="1" dirty="0" smtClean="0">
                  <a:solidFill>
                    <a:srgbClr val="FF0000"/>
                  </a:solidFill>
                </a:rPr>
                <a:t>100</a:t>
              </a:r>
              <a:r>
                <a:rPr lang="el-GR" sz="2800" b="1" baseline="30000" dirty="0" smtClean="0">
                  <a:solidFill>
                    <a:srgbClr val="FF0000"/>
                  </a:solidFill>
                </a:rPr>
                <a:t>ο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C</a:t>
              </a:r>
              <a:r>
                <a:rPr lang="el-GR" sz="2800" b="1" dirty="0" smtClean="0">
                  <a:solidFill>
                    <a:srgbClr val="FF0000"/>
                  </a:solidFill>
                </a:rPr>
                <a:t>: το νερό βράζει</a:t>
              </a:r>
            </a:p>
          </p:txBody>
        </p:sp>
        <p:sp>
          <p:nvSpPr>
            <p:cNvPr id="12298" name="Line 32"/>
            <p:cNvSpPr>
              <a:spLocks noChangeShapeType="1"/>
            </p:cNvSpPr>
            <p:nvPr/>
          </p:nvSpPr>
          <p:spPr bwMode="auto">
            <a:xfrm>
              <a:off x="432" y="1296"/>
              <a:ext cx="0" cy="12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l-GR" sz="3200" smtClean="0">
                <a:solidFill>
                  <a:srgbClr val="000000"/>
                </a:solidFill>
              </a:endParaRPr>
            </a:p>
          </p:txBody>
        </p:sp>
        <p:sp>
          <p:nvSpPr>
            <p:cNvPr id="12299" name="Line 33"/>
            <p:cNvSpPr>
              <a:spLocks noChangeShapeType="1"/>
            </p:cNvSpPr>
            <p:nvPr/>
          </p:nvSpPr>
          <p:spPr bwMode="auto">
            <a:xfrm flipH="1">
              <a:off x="432" y="2592"/>
              <a:ext cx="31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l-GR" sz="3200" smtClean="0">
                <a:solidFill>
                  <a:srgbClr val="000000"/>
                </a:solidFill>
              </a:endParaRPr>
            </a:p>
          </p:txBody>
        </p:sp>
        <p:sp>
          <p:nvSpPr>
            <p:cNvPr id="12300" name="Line 34"/>
            <p:cNvSpPr>
              <a:spLocks noChangeShapeType="1"/>
            </p:cNvSpPr>
            <p:nvPr/>
          </p:nvSpPr>
          <p:spPr bwMode="auto">
            <a:xfrm>
              <a:off x="3592" y="2120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l-GR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A723B-6FC6-4BE1-9695-21280C8B3C7D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429309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 Όταν η πίεση μεταβάλλεται, το Σ. Τ. ενός στερεού και το Σ. Ζ. ενός υγρού μεταβάλλονται επίσης. </a:t>
            </a:r>
          </a:p>
          <a:p>
            <a:r>
              <a:rPr lang="el-GR" sz="2000" dirty="0" smtClean="0"/>
              <a:t>  Για παράδειγμα, στη </a:t>
            </a:r>
            <a:r>
              <a:rPr lang="el-GR" sz="2000" b="1" dirty="0" smtClean="0"/>
              <a:t>χύτρα ταχύτητας</a:t>
            </a:r>
            <a:r>
              <a:rPr lang="el-GR" sz="2000" dirty="0" smtClean="0"/>
              <a:t>, όπου η πίεση είναι μεγαλύτερη από 1 </a:t>
            </a:r>
            <a:r>
              <a:rPr lang="el-GR" sz="2000" i="1" dirty="0" err="1" smtClean="0"/>
              <a:t>atm</a:t>
            </a:r>
            <a:r>
              <a:rPr lang="el-GR" sz="2000" dirty="0" smtClean="0"/>
              <a:t>, το νερό βράζει σε θερμοκρασία υψηλότερη από τους 100</a:t>
            </a:r>
            <a:r>
              <a:rPr lang="el-GR" sz="2000" baseline="30000" dirty="0" smtClean="0"/>
              <a:t>o</a:t>
            </a:r>
            <a:r>
              <a:rPr lang="el-GR" sz="2000" dirty="0" smtClean="0"/>
              <a:t>C. </a:t>
            </a:r>
          </a:p>
          <a:p>
            <a:r>
              <a:rPr lang="el-GR" sz="2000" dirty="0" smtClean="0"/>
              <a:t>  </a:t>
            </a:r>
            <a:endParaRPr lang="el-GR" sz="20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246" name="AutoShape 6" descr="Karaca Marsilya Χύτρα Ταχύτητας 7 Λίτρ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8" descr="Χύτρες ταχύτητας | Plaisio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66562" name="Picture 2" descr="atmospheric pressure and the boiling point of water - Students | Britannica  Kids | Homework He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4114800" cy="43434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5004048" y="2636912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Αντίθετα</a:t>
            </a:r>
            <a:r>
              <a:rPr lang="el-GR" dirty="0" smtClean="0"/>
              <a:t>, στην </a:t>
            </a:r>
            <a:r>
              <a:rPr lang="el-GR" b="1" dirty="0" smtClean="0"/>
              <a:t>κορυφή του Ολύμπου</a:t>
            </a:r>
            <a:r>
              <a:rPr lang="el-GR" dirty="0" smtClean="0"/>
              <a:t>, όπου η ατμοσφαιρική πίεση είναι μικρότερη από 1 </a:t>
            </a:r>
            <a:r>
              <a:rPr lang="el-GR" dirty="0" err="1" smtClean="0"/>
              <a:t>atm</a:t>
            </a:r>
            <a:r>
              <a:rPr lang="el-GR" dirty="0" smtClean="0"/>
              <a:t>, το νερό βράζει σε θερμοκρασία χαμηλότερη από τους 100 </a:t>
            </a:r>
            <a:r>
              <a:rPr lang="el-GR" baseline="30000" dirty="0" err="1" smtClean="0"/>
              <a:t>o</a:t>
            </a:r>
            <a:r>
              <a:rPr lang="el-GR" dirty="0" err="1" smtClean="0"/>
              <a:t>C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b="1" dirty="0" smtClean="0"/>
              <a:t>Χημεία παντού</a:t>
            </a:r>
          </a:p>
          <a:p>
            <a:r>
              <a:rPr lang="el-GR" sz="2400" i="1" dirty="0" smtClean="0"/>
              <a:t>s, l, g  </a:t>
            </a:r>
            <a:r>
              <a:rPr lang="el-GR" sz="2400" dirty="0" smtClean="0"/>
              <a:t> και... πλάσμα 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611560" y="1700808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 Τι κοινό υπάρχει ανάμεσα σε μια λάμπα με αέριο νέον, στην αστραπή και τον κεραυνό, στο εσωτερικό και την ατμόσφαιρα των άστρων και στα νεφελώματα;</a:t>
            </a:r>
          </a:p>
          <a:p>
            <a:r>
              <a:rPr lang="el-GR" sz="2000" dirty="0" smtClean="0"/>
              <a:t>  Όλα βρίσκονται σε μια τέταρτη φυσική κατάσταση, η οποία ονομάζεται </a:t>
            </a:r>
            <a:r>
              <a:rPr lang="el-GR" sz="2000" b="1" dirty="0" smtClean="0"/>
              <a:t>πλάσμα</a:t>
            </a:r>
            <a:r>
              <a:rPr lang="el-GR" sz="2000" dirty="0" smtClean="0"/>
              <a:t>. Τα υλικά μεταπίπτουν σε αυτή την κατάσταση κάτω από ορισμένες συνθήκες. </a:t>
            </a:r>
            <a:endParaRPr lang="el-GR" sz="2000" dirty="0"/>
          </a:p>
        </p:txBody>
      </p:sp>
      <p:pic>
        <p:nvPicPr>
          <p:cNvPr id="4" name="Picture 4" descr="701px-Lightning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38465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aurora4ho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379912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67544" y="1700808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 Το πλάσμα είναι πολύ διαδεδομένο στο σύμπαν, όμως στη Γη σπανίζει.</a:t>
            </a:r>
          </a:p>
          <a:p>
            <a:r>
              <a:rPr lang="el-GR" sz="2000" dirty="0" smtClean="0"/>
              <a:t>  Τα τελευταία χρόνια βρίσκει νέες εφαρμογές, όπως είναι οι οθόνες πλάσματος, οι οθόνες TFT κ.ά.</a:t>
            </a:r>
            <a:endParaRPr lang="el-GR" sz="2000" dirty="0"/>
          </a:p>
        </p:txBody>
      </p:sp>
      <p:sp>
        <p:nvSpPr>
          <p:cNvPr id="6" name="5 - Ορθογώνιο"/>
          <p:cNvSpPr/>
          <p:nvPr/>
        </p:nvSpPr>
        <p:spPr>
          <a:xfrm>
            <a:off x="5652120" y="4509120"/>
            <a:ext cx="175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Το Βόρειο Σέλας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520940" cy="24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563888" y="764704"/>
            <a:ext cx="1998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Συνοψίζοντας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548680"/>
            <a:ext cx="2469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Στάση για εμπέδωση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683568" y="1772816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1 (σελ. 19)</a:t>
            </a:r>
          </a:p>
          <a:p>
            <a:r>
              <a:rPr lang="el-GR" sz="2000" dirty="0" smtClean="0"/>
              <a:t>Συμπλήρωσε τα κενά στις παρακάτω προτάσεις: </a:t>
            </a:r>
          </a:p>
          <a:p>
            <a:endParaRPr lang="el-GR" sz="2000" dirty="0" smtClean="0"/>
          </a:p>
          <a:p>
            <a:r>
              <a:rPr lang="el-GR" sz="2000" dirty="0" smtClean="0"/>
              <a:t>α. Τα στερεά έχουν …………… όγκο και …………… σχήμα. Τα υγρά έχουν …………… όγκο και ………… σχήμα. Τα αέρια έχουν …………… όγκο και σχήμα.</a:t>
            </a:r>
          </a:p>
          <a:p>
            <a:endParaRPr lang="el-GR" sz="2000" dirty="0" smtClean="0"/>
          </a:p>
          <a:p>
            <a:r>
              <a:rPr lang="el-GR" sz="2000" dirty="0" smtClean="0"/>
              <a:t> β. Η φυσική κατάσταση ενός υλικού μπορεί να αλλάξει, αν μεταβληθούν ……………… ή/ και ……………………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827584" y="548680"/>
            <a:ext cx="2469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Στάση για εμπέδωση</a:t>
            </a:r>
            <a:endParaRPr lang="el-GR" sz="2000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83568" y="2492896"/>
          <a:ext cx="7632848" cy="3096345"/>
        </p:xfrm>
        <a:graphic>
          <a:graphicData uri="http://schemas.openxmlformats.org/drawingml/2006/table">
            <a:tbl>
              <a:tblPr/>
              <a:tblGrid>
                <a:gridCol w="432048"/>
                <a:gridCol w="4248472"/>
                <a:gridCol w="2952328"/>
              </a:tblGrid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 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Μεταβολές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Ονομασίες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D2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α.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Από </a:t>
                      </a:r>
                      <a:r>
                        <a:rPr lang="el-GR" dirty="0"/>
                        <a:t>στερεό σε υγρό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1</a:t>
                      </a:r>
                      <a:r>
                        <a:rPr lang="el-GR" dirty="0"/>
                        <a:t>. Πήξη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β.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Από </a:t>
                      </a:r>
                      <a:r>
                        <a:rPr lang="el-GR" dirty="0"/>
                        <a:t>στερεό σε αέριο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2</a:t>
                      </a:r>
                      <a:r>
                        <a:rPr lang="el-GR" dirty="0"/>
                        <a:t>. Απόθεση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γ.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Από </a:t>
                      </a:r>
                      <a:r>
                        <a:rPr lang="el-GR" dirty="0"/>
                        <a:t>υγρό σε αέριο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3</a:t>
                      </a:r>
                      <a:r>
                        <a:rPr lang="el-GR" dirty="0"/>
                        <a:t>. Υγροποίηση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δ.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Από </a:t>
                      </a:r>
                      <a:r>
                        <a:rPr lang="el-GR" dirty="0"/>
                        <a:t>αέριο σε υγρό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4</a:t>
                      </a:r>
                      <a:r>
                        <a:rPr lang="el-GR" dirty="0"/>
                        <a:t>. Τήξη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ε.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Από </a:t>
                      </a:r>
                      <a:r>
                        <a:rPr lang="el-GR" dirty="0"/>
                        <a:t>υγρό σε στερεό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5</a:t>
                      </a:r>
                      <a:r>
                        <a:rPr lang="el-GR" dirty="0"/>
                        <a:t>. Εξάχνωση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στ.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aseline="0" dirty="0" smtClean="0"/>
                        <a:t>  </a:t>
                      </a:r>
                      <a:r>
                        <a:rPr lang="el-GR" dirty="0" smtClean="0"/>
                        <a:t>Από </a:t>
                      </a:r>
                      <a:r>
                        <a:rPr lang="el-GR" dirty="0"/>
                        <a:t>αέριο σε στερεό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6</a:t>
                      </a:r>
                      <a:r>
                        <a:rPr lang="el-GR" dirty="0"/>
                        <a:t>. Εξάτμιση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5"/>
                    </a:solidFill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899592" y="119675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2 (σελ. 19)</a:t>
            </a:r>
          </a:p>
          <a:p>
            <a:r>
              <a:rPr lang="el-GR" dirty="0" smtClean="0"/>
              <a:t>Αντιστοίχισε </a:t>
            </a:r>
            <a:r>
              <a:rPr lang="el-GR" dirty="0" smtClean="0"/>
              <a:t>τις μεταβολές των υλικών με τις ονομασίες αυτών των μεταβολών: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962" t="14649" r="7857" b="59183"/>
          <a:stretch>
            <a:fillRect/>
          </a:stretch>
        </p:blipFill>
        <p:spPr bwMode="auto">
          <a:xfrm>
            <a:off x="323528" y="1556792"/>
            <a:ext cx="8652426" cy="183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763688" y="692696"/>
            <a:ext cx="5255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Μάθαμε στη Φυσική της </a:t>
            </a:r>
            <a:r>
              <a:rPr lang="el-GR" sz="2400" b="1" dirty="0" err="1" smtClean="0"/>
              <a:t>Α΄τάξης</a:t>
            </a:r>
            <a:r>
              <a:rPr lang="el-GR" sz="2400" b="1" dirty="0" smtClean="0"/>
              <a:t> ότι :</a:t>
            </a:r>
            <a:endParaRPr lang="el-GR" sz="2400" b="1" dirty="0"/>
          </a:p>
        </p:txBody>
      </p:sp>
      <p:pic>
        <p:nvPicPr>
          <p:cNvPr id="4" name="Picture 2" descr="C:\Documents and Settings\tselentis\Τα έγγραφά μου\ΦΥΣΙΚΗ\ΦΥΣΙΚΗ Α 13.14\ΦΩΤΟ\image6.jpg"/>
          <p:cNvPicPr>
            <a:picLocks noChangeAspect="1" noChangeArrowheads="1"/>
          </p:cNvPicPr>
          <p:nvPr/>
        </p:nvPicPr>
        <p:blipFill>
          <a:blip r:embed="rId4" cstate="print"/>
          <a:srcRect r="5707" b="53858"/>
          <a:stretch>
            <a:fillRect/>
          </a:stretch>
        </p:blipFill>
        <p:spPr bwMode="auto">
          <a:xfrm>
            <a:off x="1043608" y="3717032"/>
            <a:ext cx="6958739" cy="1523593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548680"/>
            <a:ext cx="2469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Στάση για εμπέδωση</a:t>
            </a:r>
            <a:endParaRPr lang="el-GR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827584" y="1484784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3 (σελ. 19)</a:t>
            </a:r>
          </a:p>
          <a:p>
            <a:r>
              <a:rPr lang="el-GR" sz="2000" dirty="0" smtClean="0"/>
              <a:t>  Συμπλήρωσε σωστά, στην τελευταία στήλη του πίνακα, τη φυσική κατάσταση κάθε υλικού στους 25 </a:t>
            </a:r>
            <a:r>
              <a:rPr lang="el-GR" sz="2000" baseline="30000" dirty="0" err="1" smtClean="0"/>
              <a:t>o</a:t>
            </a:r>
            <a:r>
              <a:rPr lang="el-GR" sz="2000" dirty="0" err="1" smtClean="0"/>
              <a:t>C</a:t>
            </a:r>
            <a:r>
              <a:rPr lang="el-GR" sz="2000" dirty="0" smtClean="0"/>
              <a:t> :</a:t>
            </a:r>
            <a:endParaRPr lang="el-GR" sz="20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043608" y="3212976"/>
          <a:ext cx="6768752" cy="2103120"/>
        </p:xfrm>
        <a:graphic>
          <a:graphicData uri="http://schemas.openxmlformats.org/drawingml/2006/table">
            <a:tbl>
              <a:tblPr/>
              <a:tblGrid>
                <a:gridCol w="1008112"/>
                <a:gridCol w="1006398"/>
                <a:gridCol w="1218778"/>
                <a:gridCol w="35354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Υλικό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Σ. </a:t>
                      </a:r>
                      <a:r>
                        <a:rPr lang="en-US" b="1"/>
                        <a:t>T. </a:t>
                      </a:r>
                      <a:r>
                        <a:rPr lang="el-GR" b="1"/>
                        <a:t>σε </a:t>
                      </a:r>
                      <a:r>
                        <a:rPr lang="en-US" b="1" baseline="30000"/>
                        <a:t>o</a:t>
                      </a:r>
                      <a:r>
                        <a:rPr lang="en-US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Σ. Ζ. σε </a:t>
                      </a:r>
                      <a:r>
                        <a:rPr lang="en-US" b="1" baseline="30000" dirty="0" err="1"/>
                        <a:t>o</a:t>
                      </a:r>
                      <a:r>
                        <a:rPr lang="en-US" b="1" dirty="0" err="1"/>
                        <a:t>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Φυσική κατάσταση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1.300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–7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–165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–92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883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5ED6-99F8-4C0C-A3E5-3B571F2F3546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95536" y="1772816"/>
            <a:ext cx="2884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Εργασίες για το σπίτι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7544" y="278092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Να κάνεις τις εργασίες </a:t>
            </a:r>
            <a:r>
              <a:rPr lang="el-GR" sz="2000" dirty="0" smtClean="0"/>
              <a:t>2,3</a:t>
            </a:r>
            <a:r>
              <a:rPr lang="el-GR" sz="2000" dirty="0" smtClean="0"/>
              <a:t> </a:t>
            </a:r>
            <a:r>
              <a:rPr lang="el-GR" sz="2000" dirty="0" smtClean="0"/>
              <a:t>(σελ. </a:t>
            </a:r>
            <a:r>
              <a:rPr lang="el-GR" sz="2000" dirty="0" smtClean="0"/>
              <a:t>10) </a:t>
            </a:r>
            <a:r>
              <a:rPr lang="el-GR" sz="2000" dirty="0" smtClean="0"/>
              <a:t>και </a:t>
            </a:r>
            <a:r>
              <a:rPr lang="el-GR" sz="2000" dirty="0" smtClean="0"/>
              <a:t>4,6 </a:t>
            </a:r>
            <a:r>
              <a:rPr lang="el-GR" sz="2000" dirty="0" smtClean="0"/>
              <a:t>(σελ. </a:t>
            </a:r>
            <a:r>
              <a:rPr lang="el-GR" sz="2000" dirty="0" smtClean="0"/>
              <a:t>11)  </a:t>
            </a:r>
            <a:r>
              <a:rPr lang="el-GR" sz="2000" dirty="0" smtClean="0"/>
              <a:t>του ΤΕΤΡΑΔΙΟΥ ΕΡΓΑΣΙΩΝ. 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1115616" y="414908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Στην εργασία </a:t>
            </a:r>
            <a:r>
              <a:rPr lang="el-GR" dirty="0" smtClean="0"/>
              <a:t>2 η τελευταία πρόταση να διορθωθεί έτσι :</a:t>
            </a:r>
          </a:p>
          <a:p>
            <a:r>
              <a:rPr lang="el-GR" dirty="0" smtClean="0"/>
              <a:t>Σε θερμοκρασίες </a:t>
            </a:r>
            <a:r>
              <a:rPr lang="el-GR" b="1" dirty="0" smtClean="0"/>
              <a:t>μεγαλύτερες</a:t>
            </a:r>
            <a:r>
              <a:rPr lang="el-GR" dirty="0" smtClean="0"/>
              <a:t> από -39 και </a:t>
            </a:r>
            <a:r>
              <a:rPr lang="el-GR" b="1" dirty="0" smtClean="0"/>
              <a:t>μικρότερες</a:t>
            </a:r>
            <a:r>
              <a:rPr lang="el-GR" dirty="0" smtClean="0"/>
              <a:t> από 357 </a:t>
            </a:r>
            <a:r>
              <a:rPr lang="el-GR" baseline="30000" dirty="0" smtClean="0"/>
              <a:t>0 </a:t>
            </a:r>
            <a:r>
              <a:rPr lang="en-US" dirty="0" smtClean="0"/>
              <a:t>C </a:t>
            </a:r>
            <a:r>
              <a:rPr lang="el-GR" dirty="0" smtClean="0"/>
              <a:t>ο υδράργυρος είναι …………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27864" t="15730" r="13308" b="16815"/>
          <a:stretch>
            <a:fillRect/>
          </a:stretch>
        </p:blipFill>
        <p:spPr bwMode="auto">
          <a:xfrm>
            <a:off x="1475656" y="764704"/>
            <a:ext cx="6110808" cy="537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4575" t="12433" r="27448" b="22275"/>
          <a:stretch>
            <a:fillRect/>
          </a:stretch>
        </p:blipFill>
        <p:spPr bwMode="auto">
          <a:xfrm>
            <a:off x="899592" y="548680"/>
            <a:ext cx="7061168" cy="54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4575" t="32388" r="25785" b="21827"/>
          <a:stretch>
            <a:fillRect/>
          </a:stretch>
        </p:blipFill>
        <p:spPr bwMode="auto">
          <a:xfrm>
            <a:off x="899592" y="1916832"/>
            <a:ext cx="7233913" cy="28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l-GR" sz="3600" b="1" dirty="0">
                <a:solidFill>
                  <a:srgbClr val="990099"/>
                </a:solidFill>
              </a:rPr>
              <a:t>Φυσική κατάσταση των υλικών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534400" cy="38862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el-GR" sz="2400">
                <a:solidFill>
                  <a:schemeClr val="accent2"/>
                </a:solidFill>
              </a:rPr>
              <a:t> κομμάτι πάγου, κομμάτι μάρμαρου, κόκκος αλατιού, σιδερένιο καρφί</a:t>
            </a:r>
            <a:r>
              <a:rPr lang="el-GR" sz="2400"/>
              <a:t>: βρίσκονται όλα σε </a:t>
            </a:r>
            <a:r>
              <a:rPr lang="el-GR" sz="2400" b="1"/>
              <a:t>στερεή</a:t>
            </a:r>
            <a:r>
              <a:rPr lang="el-GR" sz="2400"/>
              <a:t> κατάσταση. Έχουν ορισμένη μάζα, ορισμένο όγκο και ορισμένο σχήμα.</a:t>
            </a:r>
          </a:p>
          <a:p>
            <a:pPr algn="just">
              <a:lnSpc>
                <a:spcPct val="80000"/>
              </a:lnSpc>
            </a:pPr>
            <a:endParaRPr lang="el-GR" sz="1000"/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l-GR" sz="2400">
                <a:solidFill>
                  <a:schemeClr val="accent2"/>
                </a:solidFill>
              </a:rPr>
              <a:t> νερό, λάδι, οινόπνευμα, βενζίνη</a:t>
            </a:r>
            <a:r>
              <a:rPr lang="el-GR" sz="2400"/>
              <a:t>: βρίσκονται όλα σε </a:t>
            </a:r>
            <a:r>
              <a:rPr lang="el-GR" sz="2400" b="1"/>
              <a:t>υγρή</a:t>
            </a:r>
            <a:r>
              <a:rPr lang="el-GR" sz="2400"/>
              <a:t> κατάσταση. Έχουν ορισμένη μάζα, ορισμένο όγκο, αλλά το σχήμα τους είναι μεταβλητό, ανάλογα με το δοχείο που τα περιέχει.</a:t>
            </a:r>
          </a:p>
          <a:p>
            <a:pPr algn="just">
              <a:lnSpc>
                <a:spcPct val="80000"/>
              </a:lnSpc>
            </a:pPr>
            <a:endParaRPr lang="el-GR" sz="1000"/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l-GR" sz="2400">
                <a:solidFill>
                  <a:schemeClr val="accent2"/>
                </a:solidFill>
              </a:rPr>
              <a:t> υδρατμοί, οξυγόνο, διοξείδιο του άνθρακα</a:t>
            </a:r>
            <a:r>
              <a:rPr lang="el-GR" sz="2400"/>
              <a:t>: βρίσκονται όλα στην </a:t>
            </a:r>
            <a:r>
              <a:rPr lang="el-GR" sz="2400" b="1"/>
              <a:t>αέρια</a:t>
            </a:r>
            <a:r>
              <a:rPr lang="el-GR" sz="2400"/>
              <a:t> κατάσταση. Έχουν ορισμένη μάζα, αλλά ο όγκος και το σχήμα τους μεταβάλλονται, ανάλογα με το δοχείο που τα περιέχει.</a:t>
            </a:r>
          </a:p>
        </p:txBody>
      </p:sp>
      <p:pic>
        <p:nvPicPr>
          <p:cNvPr id="4100" name="Picture 4" descr="Clipboard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17" y="3355985"/>
            <a:ext cx="3596640" cy="2840736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65A0F-DBDF-494F-97D3-49345D8965A5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403" t="30989" r="30731" b="46192"/>
          <a:stretch>
            <a:fillRect/>
          </a:stretch>
        </p:blipFill>
        <p:spPr bwMode="auto">
          <a:xfrm>
            <a:off x="1115616" y="4581128"/>
            <a:ext cx="6808358" cy="14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l-GR" sz="3200" b="1" dirty="0">
                <a:solidFill>
                  <a:schemeClr val="accent2"/>
                </a:solidFill>
              </a:rPr>
              <a:t>Παράγοντες που επηρεάζουν τη φυσική κατάσταση των υλικών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60848"/>
            <a:ext cx="8229600" cy="2438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400" dirty="0"/>
              <a:t>Στο Βόρειο και το Νότιο πόλο που υπάρχουν πολύ χαμηλές θερμοκρασίες το νερό είναι κυρίως πάγος.</a:t>
            </a:r>
          </a:p>
          <a:p>
            <a:pPr algn="just">
              <a:lnSpc>
                <a:spcPct val="80000"/>
              </a:lnSpc>
            </a:pPr>
            <a:r>
              <a:rPr lang="el-GR" sz="2400" dirty="0"/>
              <a:t>Στην εύκρατη και τροπική ζώνη το νερό είναι κυρίως υγρό.</a:t>
            </a:r>
          </a:p>
          <a:p>
            <a:pPr algn="just">
              <a:lnSpc>
                <a:spcPct val="80000"/>
              </a:lnSpc>
            </a:pPr>
            <a:r>
              <a:rPr lang="el-GR" sz="2400" dirty="0"/>
              <a:t>Στις τροπικές περιοχές που κάνει πολλή ζέστη υπάρχει πολύ υγρασία στην ατμόσφαιρα (αέριο νερό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67ACA-0CE3-45F4-B2F0-491822FB4967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6248400" cy="1828800"/>
          </a:xfrm>
        </p:spPr>
        <p:txBody>
          <a:bodyPr/>
          <a:lstStyle/>
          <a:p>
            <a:r>
              <a:rPr lang="el-GR" sz="2800" b="1" dirty="0">
                <a:latin typeface="Palatino Linotype" pitchFamily="18" charset="0"/>
              </a:rPr>
              <a:t>Σε τι κατάσταση βρίσκεται το καύσιμο μέσα στο γκαζάκι;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10699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85800" y="3048000"/>
            <a:ext cx="518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l-GR" sz="2800" b="1" dirty="0" smtClean="0">
                <a:solidFill>
                  <a:srgbClr val="000000"/>
                </a:solidFill>
                <a:latin typeface="Palatino Linotype" pitchFamily="18" charset="0"/>
              </a:rPr>
              <a:t>Αν το ανακινήσουμε κινείται μέσα ένα υγρό.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743200" y="457200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32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l-GR" sz="2800" b="1" dirty="0" smtClean="0">
                <a:solidFill>
                  <a:srgbClr val="000000"/>
                </a:solidFill>
                <a:latin typeface="Palatino Linotype" pitchFamily="18" charset="0"/>
              </a:rPr>
              <a:t>Αν όμως ανοίξουμε τη στρόφιγγα βγαίνει ένα αέριο.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B64C-726A-44C7-846D-82DAD015699B}" type="slidenum">
              <a:rPr lang="el-GR" smtClean="0">
                <a:solidFill>
                  <a:srgbClr val="000000"/>
                </a:solidFill>
              </a:rPr>
              <a:pPr/>
              <a:t>5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 autoUpdateAnimBg="0"/>
      <p:bldP spid="5427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67544" y="1268760"/>
            <a:ext cx="80648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l-GR" sz="2400" dirty="0" smtClean="0"/>
              <a:t>Το βουτάνιο στο γκαζάκι και στον αναπτήρα είναι υγρό, παρόλο που ξέρουμε ότι όταν βγει έξω από αυτά τα δοχεία είναι αέριο. Μέσα στο δοχείο υπήρχε </a:t>
            </a:r>
            <a:r>
              <a:rPr lang="el-GR" sz="2400" b="1" dirty="0" smtClean="0"/>
              <a:t>μεγάλη πίεση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539552" y="296733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Palatino Linotype" pitchFamily="18" charset="0"/>
              </a:rPr>
              <a:t>Επομένως, οι παράγοντες που επηρεάζουν τη φυσική κατάσταση των υλικών είναι…</a:t>
            </a:r>
            <a:endParaRPr lang="el-GR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3568" y="4221088"/>
            <a:ext cx="6110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l-GR" sz="3200" b="1" dirty="0">
                <a:latin typeface="Palatino Linotype" pitchFamily="18" charset="0"/>
              </a:rPr>
              <a:t>…η πίεση και η θερμοκρασία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0E22-DB42-49EF-8227-D8B4E03A6AAE}" type="slidenum">
              <a:rPr lang="el-GR" smtClean="0">
                <a:solidFill>
                  <a:srgbClr val="000000"/>
                </a:solidFill>
              </a:rPr>
              <a:pPr/>
              <a:t>6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32556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chemeClr val="accent2"/>
                </a:solidFill>
              </a:rPr>
              <a:t>Μεταβολές της φυσικής κατάστασης των υλικών λόγω μεταβολής της θερμοκρασίας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4032448" cy="43204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100000"/>
              </a:spcAft>
              <a:buNone/>
            </a:pPr>
            <a:r>
              <a:rPr lang="el-GR" sz="2400" b="1" dirty="0" smtClean="0"/>
              <a:t>Τήξη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(στερεό </a:t>
            </a:r>
            <a:r>
              <a:rPr lang="el-GR" sz="2400" dirty="0" smtClean="0">
                <a:latin typeface="Times New Roman" pitchFamily="18" charset="0"/>
              </a:rPr>
              <a:t>→ υγρό)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  <a:buNone/>
            </a:pPr>
            <a:r>
              <a:rPr lang="el-GR" sz="2400" b="1" dirty="0" smtClean="0">
                <a:latin typeface="Times New Roman" pitchFamily="18" charset="0"/>
              </a:rPr>
              <a:t>Πήξη</a:t>
            </a:r>
            <a:r>
              <a:rPr lang="el-GR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</a:rPr>
              <a:t>(υγρό → στερεό)</a:t>
            </a:r>
          </a:p>
          <a:p>
            <a:pPr eaLnBrk="1" hangingPunct="1">
              <a:spcAft>
                <a:spcPct val="100000"/>
              </a:spcAft>
              <a:buNone/>
            </a:pPr>
            <a:r>
              <a:rPr lang="el-GR" sz="2400" b="1" dirty="0" smtClean="0">
                <a:latin typeface="Times New Roman" pitchFamily="18" charset="0"/>
              </a:rPr>
              <a:t>Βρασμός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</a:rPr>
              <a:t> (υγρό → αέριο από όλη τη μάζα του υγρού)</a:t>
            </a:r>
          </a:p>
          <a:p>
            <a:pPr eaLnBrk="1" hangingPunct="1">
              <a:spcAft>
                <a:spcPct val="100000"/>
              </a:spcAft>
              <a:buNone/>
            </a:pPr>
            <a:r>
              <a:rPr lang="el-GR" sz="2400" b="1" dirty="0" smtClean="0">
                <a:latin typeface="Times New Roman" pitchFamily="18" charset="0"/>
              </a:rPr>
              <a:t>Εξάτμιση</a:t>
            </a:r>
            <a:r>
              <a:rPr lang="el-GR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</a:rPr>
              <a:t>(υγρό → αέριο μόνο από την επιφάνεια του υγρού)</a:t>
            </a:r>
          </a:p>
        </p:txBody>
      </p:sp>
      <p:pic>
        <p:nvPicPr>
          <p:cNvPr id="11266" name="Picture 2" descr="Οι μεταβολές των φυσικών καταστάσεων των υλικώ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318000" cy="2641600"/>
          </a:xfrm>
          <a:prstGeom prst="rect">
            <a:avLst/>
          </a:prstGeom>
          <a:noFill/>
        </p:spPr>
      </p:pic>
      <p:pic>
        <p:nvPicPr>
          <p:cNvPr id="11268" name="Picture 4" descr="img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509120"/>
            <a:ext cx="1895475" cy="217170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6948264" y="6237312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Βρασμός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67ACA-0CE3-45F4-B2F0-491822FB4967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1988840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100000"/>
              </a:spcAft>
            </a:pPr>
            <a:r>
              <a:rPr lang="en-US" sz="2400" b="1" dirty="0" smtClean="0">
                <a:latin typeface="Times New Roman" pitchFamily="18" charset="0"/>
              </a:rPr>
              <a:t>   </a:t>
            </a:r>
            <a:r>
              <a:rPr lang="el-GR" sz="2400" b="1" dirty="0" smtClean="0">
                <a:latin typeface="Times New Roman" pitchFamily="18" charset="0"/>
              </a:rPr>
              <a:t>Υγροποίηση</a:t>
            </a:r>
            <a:r>
              <a:rPr lang="el-GR" sz="2400" dirty="0" smtClean="0">
                <a:latin typeface="Times New Roman" pitchFamily="18" charset="0"/>
              </a:rPr>
              <a:t>/</a:t>
            </a:r>
            <a:r>
              <a:rPr lang="el-GR" sz="2400" b="1" dirty="0" smtClean="0">
                <a:latin typeface="Times New Roman" pitchFamily="18" charset="0"/>
              </a:rPr>
              <a:t>συμπύκνωση</a:t>
            </a:r>
            <a:r>
              <a:rPr lang="el-GR" sz="2400" dirty="0" smtClean="0">
                <a:latin typeface="Times New Roman" pitchFamily="18" charset="0"/>
              </a:rPr>
              <a:t> αερίου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</a:rPr>
              <a:t>(αέριο → υγρό)</a:t>
            </a:r>
          </a:p>
          <a:p>
            <a:pPr>
              <a:spcAft>
                <a:spcPct val="100000"/>
              </a:spcAft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</a:rPr>
              <a:t>Εξάχνωση</a:t>
            </a:r>
            <a:r>
              <a:rPr lang="en-US" sz="2400" b="1" dirty="0" smtClean="0">
                <a:latin typeface="Times New Roman" pitchFamily="18" charset="0"/>
              </a:rPr>
              <a:t>  </a:t>
            </a:r>
            <a:r>
              <a:rPr lang="el-GR" sz="2400" dirty="0" smtClean="0">
                <a:latin typeface="Times New Roman" pitchFamily="18" charset="0"/>
              </a:rPr>
              <a:t> (στερεό → αέριο χωρίς να εμφανιστεί ενδιάμεσα υγρό)</a:t>
            </a:r>
          </a:p>
          <a:p>
            <a:pPr>
              <a:spcAft>
                <a:spcPct val="100000"/>
              </a:spcAft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</a:rPr>
              <a:t>Απόθεση</a:t>
            </a:r>
            <a:r>
              <a:rPr lang="el-GR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l-GR" sz="2400" dirty="0" smtClean="0">
                <a:latin typeface="Times New Roman" pitchFamily="18" charset="0"/>
              </a:rPr>
              <a:t>(αέριο → στερεό, χωρίς να εμφανιστεί  ενδιάμεσα υγρό)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305800" cy="1325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Μεταβολές της φυσικής κατάστασης των υλικών λόγω μεταβολής της θερμοκρασίας </a:t>
            </a:r>
          </a:p>
        </p:txBody>
      </p:sp>
      <p:pic>
        <p:nvPicPr>
          <p:cNvPr id="5" name="Picture 2" descr="Οι μεταβολές των φυσικών καταστάσεων των υλικ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4318000" cy="2641600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tselentis\Επιφάνεια εργασίας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1971675" cy="231457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683568" y="3068960"/>
            <a:ext cx="2638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Συμπύκνωση υδρατμών</a:t>
            </a:r>
            <a:endParaRPr lang="el-GR" sz="2000" dirty="0"/>
          </a:p>
        </p:txBody>
      </p:sp>
      <p:pic>
        <p:nvPicPr>
          <p:cNvPr id="50180" name="Picture 4" descr="C:\Documents and Settings\tselentis\Επιφάνεια εργασίας\αρχείο λήψης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2571750" cy="1781175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187624" y="5733256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Απόθεση πάχνης</a:t>
            </a:r>
            <a:endParaRPr lang="el-GR" sz="2000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3BFEB-838C-44B7-B5C9-56C0C58722CB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1026" name="Picture 2" descr="C:\Documents and Settings\tselentis\Επιφάνεια εργασίας\SUPERIOR-CAMPHOR-_0x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340768"/>
            <a:ext cx="2686050" cy="2371725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4716016" y="4149080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καμφορά </a:t>
            </a:r>
            <a:r>
              <a:rPr lang="el-GR" sz="2000" dirty="0" err="1" smtClean="0"/>
              <a:t>εξαχνώνεται</a:t>
            </a:r>
            <a:r>
              <a:rPr lang="el-GR" sz="2000" dirty="0" smtClean="0"/>
              <a:t>  και διώχνει το σκόρο από τα μάλλινα ρούχα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901</Words>
  <Application>Microsoft Office PowerPoint</Application>
  <PresentationFormat>Προβολή στην οθόνη (4:3)</PresentationFormat>
  <Paragraphs>142</Paragraphs>
  <Slides>24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Προεπιλεγμένη σχεδίαση</vt:lpstr>
      <vt:lpstr>10_Προεπιλεγμένη σχεδίαση</vt:lpstr>
      <vt:lpstr>Καταστάσεις των υλικών</vt:lpstr>
      <vt:lpstr>Διαφάνεια 2</vt:lpstr>
      <vt:lpstr>Φυσική κατάσταση των υλικών</vt:lpstr>
      <vt:lpstr>Παράγοντες που επηρεάζουν τη φυσική κατάσταση των υλικών</vt:lpstr>
      <vt:lpstr>Σε τι κατάσταση βρίσκεται το καύσιμο μέσα στο γκαζάκι;</vt:lpstr>
      <vt:lpstr>Διαφάνεια 6</vt:lpstr>
      <vt:lpstr>Μεταβολές της φυσικής κατάστασης των υλικών λόγω μεταβολής της θερμοκρασίας </vt:lpstr>
      <vt:lpstr>Διαφάνεια 8</vt:lpstr>
      <vt:lpstr>Διαφάνεια 9</vt:lpstr>
      <vt:lpstr>Διαφάνεια 10</vt:lpstr>
      <vt:lpstr>Σημείο τήξεως: η θερμοκρασία που χωρίζει τη στερεή από την υγρή κατάσταση</vt:lpstr>
      <vt:lpstr>Η φυσική κατάσταση του νερού με άνοδο της θερμοκρασίας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ΔΙΟΝΥΣΗΣ</cp:lastModifiedBy>
  <cp:revision>29</cp:revision>
  <dcterms:created xsi:type="dcterms:W3CDTF">2020-09-26T10:20:05Z</dcterms:created>
  <dcterms:modified xsi:type="dcterms:W3CDTF">2024-09-27T17:46:16Z</dcterms:modified>
</cp:coreProperties>
</file>