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64" r:id="rId4"/>
    <p:sldId id="265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EDCFE-8A62-4294-8116-59A81DD7D81E}" type="datetimeFigureOut">
              <a:rPr lang="el-GR" smtClean="0"/>
              <a:pPr/>
              <a:t>15/9/2024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4320D-6572-47AA-8E49-779B6DEEA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Πήγαινε στο :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4320D-6572-47AA-8E49-779B6DEEA5EE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A17A4-6FEC-4238-A659-432E822A25CD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4320D-6572-47AA-8E49-779B6DEEA5EE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5E06-B5A0-4E4F-BB11-8F18C14BE70B}" type="datetime1">
              <a:rPr lang="el-GR" smtClean="0"/>
              <a:pPr/>
              <a:t>15/9/2024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D6D-6CAF-41E0-A32B-1B9E3655BE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8F3E-4CCC-4508-B7EB-4BD4A29E0E96}" type="datetime1">
              <a:rPr lang="el-GR" smtClean="0"/>
              <a:pPr/>
              <a:t>15/9/2024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D6D-6CAF-41E0-A32B-1B9E3655BE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082F2-8DF2-4AAA-A19F-0140FE3EA986}" type="datetime1">
              <a:rPr lang="el-GR" smtClean="0"/>
              <a:pPr/>
              <a:t>15/9/2024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D6D-6CAF-41E0-A32B-1B9E3655BE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A5CC-27DF-4CF3-8675-2CE5875255F9}" type="datetime1">
              <a:rPr lang="el-GR" smtClean="0"/>
              <a:pPr/>
              <a:t>15/9/2024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D6D-6CAF-41E0-A32B-1B9E3655BE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EB821-09FA-4CA8-9E03-BE338E52EF6B}" type="datetime1">
              <a:rPr lang="el-GR" smtClean="0"/>
              <a:pPr/>
              <a:t>15/9/2024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D6D-6CAF-41E0-A32B-1B9E3655BE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48A37-7E0A-402D-A1BB-B23D75D35F5E}" type="datetime1">
              <a:rPr lang="el-GR" smtClean="0"/>
              <a:pPr/>
              <a:t>15/9/2024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D6D-6CAF-41E0-A32B-1B9E3655BE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B971-7AF6-42D3-8951-452AF9AF30F3}" type="datetime1">
              <a:rPr lang="el-GR" smtClean="0"/>
              <a:pPr/>
              <a:t>15/9/2024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D6D-6CAF-41E0-A32B-1B9E3655BE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7F4CD-B391-41EF-832B-60A156887070}" type="datetime1">
              <a:rPr lang="el-GR" smtClean="0"/>
              <a:pPr/>
              <a:t>15/9/2024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D6D-6CAF-41E0-A32B-1B9E3655BE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06E6-4679-467D-8C5A-0A3EC7080C0B}" type="datetime1">
              <a:rPr lang="el-GR" smtClean="0"/>
              <a:pPr/>
              <a:t>15/9/2024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D6D-6CAF-41E0-A32B-1B9E3655BE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9AFD5-6A3D-4BC4-A6B0-A581103DF7ED}" type="datetime1">
              <a:rPr lang="el-GR" smtClean="0"/>
              <a:pPr/>
              <a:t>15/9/2024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D6D-6CAF-41E0-A32B-1B9E3655BE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3A82B-66B5-47EB-BB01-DEA1D07FC0FF}" type="datetime1">
              <a:rPr lang="el-GR" smtClean="0"/>
              <a:pPr/>
              <a:t>15/9/2024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D6D-6CAF-41E0-A32B-1B9E3655BE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D7DD7-4C97-4DAD-872F-FE76E596AD0E}" type="datetime1">
              <a:rPr lang="el-GR" smtClean="0"/>
              <a:pPr/>
              <a:t>15/9/2024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13D6D-6CAF-41E0-A32B-1B9E3655BEF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lor/r/8521/8391?locale=e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051720" y="69269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2400" b="1" dirty="0" smtClean="0"/>
              <a:t>Επωφελής και επιζήμια χρήση των χημικών προϊόντων</a:t>
            </a:r>
            <a:endParaRPr lang="el-GR" sz="2400" dirty="0"/>
          </a:p>
        </p:txBody>
      </p:sp>
      <p:sp>
        <p:nvSpPr>
          <p:cNvPr id="3" name="2 - Ορθογώνιο"/>
          <p:cNvSpPr>
            <a:spLocks noChangeArrowheads="1"/>
          </p:cNvSpPr>
          <p:nvPr/>
        </p:nvSpPr>
        <p:spPr bwMode="auto">
          <a:xfrm>
            <a:off x="323528" y="2060848"/>
            <a:ext cx="842493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2400" dirty="0" smtClean="0">
                <a:solidFill>
                  <a:srgbClr val="000000"/>
                </a:solidFill>
                <a:latin typeface="Palatino Linotype" pitchFamily="18" charset="0"/>
              </a:rPr>
              <a:t>   </a:t>
            </a:r>
            <a:r>
              <a:rPr lang="el-GR" sz="2000" dirty="0" smtClean="0">
                <a:solidFill>
                  <a:srgbClr val="000000"/>
                </a:solidFill>
                <a:latin typeface="Palatino Linotype" pitchFamily="18" charset="0"/>
              </a:rPr>
              <a:t>Πολλές φορές, από άγνοια ή και από ιδιοτελείς σκοπούς, οι γνώσεις και τα προϊόντα της Χημείας χρησιμοποιούνται χωρίς σύνεση με αρνητικές επιπτώσεις.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1043608" y="4077072"/>
            <a:ext cx="65222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Πήγαινε στο : </a:t>
            </a:r>
            <a:r>
              <a:rPr lang="en-US" dirty="0" smtClean="0">
                <a:hlinkClick r:id="rId3"/>
              </a:rPr>
              <a:t>http://photodentro.edu.gr/lor/r/8521/8391?locale=el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D6D-6CAF-41E0-A32B-1B9E3655BEFB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7 - Ορθογώνιο"/>
          <p:cNvSpPr>
            <a:spLocks noChangeArrowheads="1"/>
          </p:cNvSpPr>
          <p:nvPr/>
        </p:nvSpPr>
        <p:spPr bwMode="auto">
          <a:xfrm>
            <a:off x="2411760" y="764704"/>
            <a:ext cx="338437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l-GR" b="1" dirty="0"/>
              <a:t>Απολύμανση νερού </a:t>
            </a:r>
          </a:p>
          <a:p>
            <a:pPr algn="l"/>
            <a:r>
              <a:rPr lang="el-GR" b="1" dirty="0"/>
              <a:t>Αύξηση αγροτικής παραγωγής </a:t>
            </a:r>
          </a:p>
          <a:p>
            <a:pPr algn="l"/>
            <a:r>
              <a:rPr lang="el-GR" b="1" dirty="0"/>
              <a:t>Διάνοιξη τούνελ</a:t>
            </a:r>
          </a:p>
          <a:p>
            <a:pPr algn="l"/>
            <a:r>
              <a:rPr lang="el-GR" b="1" dirty="0"/>
              <a:t>Θεραπεία ασθενών</a:t>
            </a:r>
          </a:p>
          <a:p>
            <a:pPr algn="l"/>
            <a:r>
              <a:rPr lang="el-GR" b="1" dirty="0"/>
              <a:t>Καταπολέμηση εντόμων</a:t>
            </a:r>
          </a:p>
          <a:p>
            <a:pPr algn="l"/>
            <a:r>
              <a:rPr lang="el-GR" b="1" dirty="0"/>
              <a:t>Ανακούφιση πόνου</a:t>
            </a:r>
          </a:p>
          <a:p>
            <a:pPr algn="l"/>
            <a:endParaRPr lang="el-GR" sz="2000" b="1" dirty="0"/>
          </a:p>
        </p:txBody>
      </p:sp>
      <p:sp>
        <p:nvSpPr>
          <p:cNvPr id="22532" name="8 - Ορθογώνιο"/>
          <p:cNvSpPr>
            <a:spLocks noChangeArrowheads="1"/>
          </p:cNvSpPr>
          <p:nvPr/>
        </p:nvSpPr>
        <p:spPr bwMode="auto">
          <a:xfrm>
            <a:off x="5868144" y="764704"/>
            <a:ext cx="309634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l-GR" b="1" dirty="0"/>
              <a:t>Χημικός πόλεμος αερίων Καταστροφή αγρών </a:t>
            </a:r>
          </a:p>
          <a:p>
            <a:pPr algn="l"/>
            <a:r>
              <a:rPr lang="el-GR" b="1" dirty="0"/>
              <a:t>Βομβαρδισμοί</a:t>
            </a:r>
          </a:p>
          <a:p>
            <a:pPr algn="l"/>
            <a:r>
              <a:rPr lang="el-GR" b="1" dirty="0"/>
              <a:t>Υπερκατανάλωση</a:t>
            </a:r>
          </a:p>
          <a:p>
            <a:pPr algn="l"/>
            <a:r>
              <a:rPr lang="el-GR" b="1" dirty="0"/>
              <a:t>Καταστροφή του όζοντος</a:t>
            </a:r>
          </a:p>
          <a:p>
            <a:pPr algn="l"/>
            <a:r>
              <a:rPr lang="el-GR" b="1" dirty="0"/>
              <a:t>Χρήση από ναρκομανείς</a:t>
            </a:r>
            <a:endParaRPr lang="el-GR" dirty="0"/>
          </a:p>
        </p:txBody>
      </p:sp>
      <p:sp>
        <p:nvSpPr>
          <p:cNvPr id="5" name="7 - Ορθογώνιο"/>
          <p:cNvSpPr>
            <a:spLocks noChangeArrowheads="1"/>
          </p:cNvSpPr>
          <p:nvPr/>
        </p:nvSpPr>
        <p:spPr bwMode="auto">
          <a:xfrm>
            <a:off x="323528" y="764704"/>
            <a:ext cx="230425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l-GR" b="1" dirty="0" smtClean="0"/>
              <a:t>ΧΛΩΡΙΟ</a:t>
            </a:r>
            <a:endParaRPr lang="el-GR" b="1" dirty="0"/>
          </a:p>
          <a:p>
            <a:pPr algn="l"/>
            <a:r>
              <a:rPr lang="el-GR" b="1" dirty="0" smtClean="0"/>
              <a:t>ΛΙΠΑΣΜΑΤΑ </a:t>
            </a:r>
            <a:endParaRPr lang="el-GR" b="1" dirty="0"/>
          </a:p>
          <a:p>
            <a:pPr algn="l"/>
            <a:r>
              <a:rPr lang="el-GR" b="1" dirty="0" smtClean="0"/>
              <a:t>ΕΚΡΗΚΤΙΚΑ</a:t>
            </a:r>
            <a:endParaRPr lang="el-GR" b="1" dirty="0"/>
          </a:p>
          <a:p>
            <a:pPr algn="l"/>
            <a:r>
              <a:rPr lang="el-GR" b="1" dirty="0" smtClean="0"/>
              <a:t>ΦΑΡΜΑΚΑ</a:t>
            </a:r>
            <a:endParaRPr lang="el-GR" b="1" dirty="0"/>
          </a:p>
          <a:p>
            <a:pPr algn="l"/>
            <a:r>
              <a:rPr lang="el-GR" b="1" dirty="0" smtClean="0"/>
              <a:t>ΕΝΤΟΜΟΚΤΟΝΑ</a:t>
            </a:r>
            <a:endParaRPr lang="el-GR" b="1" dirty="0"/>
          </a:p>
          <a:p>
            <a:pPr algn="l"/>
            <a:r>
              <a:rPr lang="el-GR" b="1" dirty="0" smtClean="0"/>
              <a:t>ΝΑΡΚΩΤΙΚΑ</a:t>
            </a:r>
            <a:endParaRPr lang="el-GR" b="1" dirty="0"/>
          </a:p>
          <a:p>
            <a:pPr algn="l"/>
            <a:endParaRPr lang="el-GR" sz="2000" b="1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C5ED6-99F8-4C0C-A3E5-3B571F2F3546}" type="slidenum">
              <a:rPr lang="el-GR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l-GR">
              <a:solidFill>
                <a:srgbClr val="000000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899592" y="3212976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  Τελικά, </a:t>
            </a:r>
            <a:r>
              <a:rPr lang="el-GR" b="1" dirty="0" smtClean="0"/>
              <a:t>η κοινωνία των πολιτών </a:t>
            </a:r>
            <a:r>
              <a:rPr lang="el-GR" dirty="0" smtClean="0"/>
              <a:t>έχει την ευθύνη για τον τρόπο με τον οποίο θα χρησιμοποιηθούν τα προϊόντα που παράγει. </a:t>
            </a:r>
          </a:p>
          <a:p>
            <a:r>
              <a:rPr lang="el-GR" dirty="0" smtClean="0"/>
              <a:t>   Η υπεύθυνη χρησιμοποίηση αυτών των προϊόντων προϋποθέτει εμπεριστατωμένη μελέτη, έγκυρη ενημέρωση και τήρηση των σχετικών κανόνων.</a:t>
            </a:r>
            <a:br>
              <a:rPr lang="el-GR" dirty="0" smtClean="0"/>
            </a:br>
            <a:r>
              <a:rPr lang="el-GR" dirty="0" smtClean="0"/>
              <a:t>  Το μάθημα της Χημείας δε φιλοδοξεί να σου δώσει μόνο γνώσεις, αλλά και να σε βοηθήσει να δεις με περισσότερη υπευθυνότητα και αγάπη την κοινωνία και το φυσικό περιβάλλον.</a:t>
            </a:r>
            <a:endParaRPr lang="el-GR" dirty="0"/>
          </a:p>
        </p:txBody>
      </p:sp>
      <p:sp>
        <p:nvSpPr>
          <p:cNvPr id="8" name="7 - Ορθογώνιο"/>
          <p:cNvSpPr/>
          <p:nvPr/>
        </p:nvSpPr>
        <p:spPr>
          <a:xfrm>
            <a:off x="2843808" y="260648"/>
            <a:ext cx="1811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ΣΩΣΤΗ ΧΡΗΣΗ </a:t>
            </a:r>
            <a:endParaRPr lang="el-GR" dirty="0"/>
          </a:p>
        </p:txBody>
      </p:sp>
      <p:sp>
        <p:nvSpPr>
          <p:cNvPr id="10" name="9 - Ορθογώνιο"/>
          <p:cNvSpPr/>
          <p:nvPr/>
        </p:nvSpPr>
        <p:spPr>
          <a:xfrm>
            <a:off x="5940152" y="260648"/>
            <a:ext cx="2642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ΛΑΝΘΑΣΜΕΝΗ ΧΡΗΣΗ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32" grpId="0"/>
      <p:bldP spid="5" grpId="0"/>
      <p:bldP spid="7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C5ED6-99F8-4C0C-A3E5-3B571F2F3546}" type="slidenum">
              <a:rPr lang="el-GR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l-GR">
              <a:solidFill>
                <a:srgbClr val="000000"/>
              </a:solidFill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1187624" y="404664"/>
            <a:ext cx="26212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C00000"/>
                </a:solidFill>
              </a:rPr>
              <a:t>Εργασίες για το σπίτι</a:t>
            </a:r>
            <a:endParaRPr lang="el-GR" sz="2000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32767" t="7135" r="4029" b="13251"/>
          <a:stretch>
            <a:fillRect/>
          </a:stretch>
        </p:blipFill>
        <p:spPr bwMode="auto">
          <a:xfrm>
            <a:off x="1115616" y="1484784"/>
            <a:ext cx="7059407" cy="4686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Ορθογώνιο"/>
          <p:cNvSpPr/>
          <p:nvPr/>
        </p:nvSpPr>
        <p:spPr>
          <a:xfrm>
            <a:off x="1115616" y="1052736"/>
            <a:ext cx="2833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ΤΕΤΡΑΔΙΟ ΕΡΓΑΣΙΩΝ (σελ. 8)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D6D-6CAF-41E0-A32B-1B9E3655BEFB}" type="slidenum">
              <a:rPr lang="el-GR" smtClean="0"/>
              <a:pPr/>
              <a:t>4</a:t>
            </a:fld>
            <a:endParaRPr lang="el-GR"/>
          </a:p>
        </p:txBody>
      </p:sp>
      <p:pic>
        <p:nvPicPr>
          <p:cNvPr id="1026" name="Picture 2" descr="Πλάτων, Μενέξενο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980728"/>
            <a:ext cx="2286000" cy="3073400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2267744" y="443711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dirty="0" smtClean="0"/>
              <a:t>ΠΑΣΑ ΤΕ ΕΠΙΣΤΗΜΗ ΧΩΡΙΖΟΜΕΝΗ ΔΙΚΑΙΟΣΥΝΗΣ ΚΑΙ ΤΗΣ ΑΛΛΗΣ ΑΡΕΤΗΣ, ΠΑΝΟΥΡΓΙΑ ΟΥ ΣΟΦΙΑ ΦΑΙΝΕΤΑΙ</a:t>
            </a:r>
          </a:p>
          <a:p>
            <a:pPr algn="ctr"/>
            <a:r>
              <a:rPr lang="el-GR" dirty="0" smtClean="0"/>
              <a:t>Πλάτων, </a:t>
            </a:r>
            <a:r>
              <a:rPr lang="el-GR" i="1" dirty="0" err="1" smtClean="0"/>
              <a:t>Μενέξενος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2 - Θέση περιεχομένου"/>
          <p:cNvSpPr>
            <a:spLocks noGrp="1"/>
          </p:cNvSpPr>
          <p:nvPr>
            <p:ph idx="1"/>
          </p:nvPr>
        </p:nvSpPr>
        <p:spPr>
          <a:xfrm>
            <a:off x="683568" y="1700808"/>
            <a:ext cx="7774632" cy="41148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000" dirty="0" smtClean="0"/>
              <a:t>     </a:t>
            </a:r>
            <a:r>
              <a:rPr lang="el-GR" sz="2000" dirty="0" smtClean="0"/>
              <a:t>    Για όλα τα παραπάνω τεχνολογικά επιτεύγματα η Χημεία «συνεργάζεται» στενά με πολλές άλλες επιστήμες και τέχνες, όπως είναι η Φυσική, η Φαρμακευτική, η Βιολογία, η Ιατρική, η Γεωπονία, η Γεωλογία, η Αρχαιολογία, η Αρχιτεκτονική, οι Καλές Τέχνες κ.ά.</a:t>
            </a:r>
          </a:p>
          <a:p>
            <a:pPr>
              <a:buFontTx/>
              <a:buNone/>
            </a:pPr>
            <a:r>
              <a:rPr lang="el-GR" sz="2000" dirty="0" smtClean="0"/>
              <a:t>        Η </a:t>
            </a:r>
            <a:r>
              <a:rPr lang="el-GR" sz="2000" b="1" dirty="0" smtClean="0"/>
              <a:t>Χημεία</a:t>
            </a:r>
            <a:r>
              <a:rPr lang="en-US" sz="2000" b="1" dirty="0" smtClean="0"/>
              <a:t> </a:t>
            </a:r>
            <a:r>
              <a:rPr lang="el-GR" sz="2000" dirty="0" smtClean="0"/>
              <a:t>με μεθόδους</a:t>
            </a:r>
            <a:r>
              <a:rPr lang="en-US" sz="2000" dirty="0" smtClean="0"/>
              <a:t> </a:t>
            </a:r>
            <a:r>
              <a:rPr lang="el-GR" sz="2000" dirty="0" smtClean="0"/>
              <a:t>που έχει</a:t>
            </a:r>
            <a:r>
              <a:rPr lang="en-US" sz="2000" dirty="0" smtClean="0"/>
              <a:t> </a:t>
            </a:r>
            <a:r>
              <a:rPr lang="el-GR" sz="2000" dirty="0" smtClean="0"/>
              <a:t>αναπτύξει</a:t>
            </a:r>
            <a:r>
              <a:rPr lang="en-US" sz="2000" dirty="0" smtClean="0"/>
              <a:t> </a:t>
            </a:r>
            <a:r>
              <a:rPr lang="el-GR" sz="2000" dirty="0" smtClean="0"/>
              <a:t>κατόπιν</a:t>
            </a:r>
            <a:r>
              <a:rPr lang="en-US" sz="2000" dirty="0" smtClean="0"/>
              <a:t> </a:t>
            </a:r>
            <a:r>
              <a:rPr lang="el-GR" sz="2000" dirty="0" smtClean="0"/>
              <a:t>έρευνας έχει</a:t>
            </a:r>
            <a:r>
              <a:rPr lang="en-US" sz="2000" dirty="0" smtClean="0"/>
              <a:t> </a:t>
            </a:r>
            <a:r>
              <a:rPr lang="el-GR" sz="2000" dirty="0" smtClean="0"/>
              <a:t>πετύχει την</a:t>
            </a:r>
            <a:r>
              <a:rPr lang="en-US" sz="2000" dirty="0" smtClean="0"/>
              <a:t> </a:t>
            </a:r>
            <a:r>
              <a:rPr lang="el-GR" sz="2000" dirty="0" smtClean="0"/>
              <a:t>μετατροπή</a:t>
            </a:r>
            <a:r>
              <a:rPr lang="en-US" sz="2000" dirty="0" smtClean="0"/>
              <a:t> </a:t>
            </a:r>
            <a:r>
              <a:rPr lang="el-GR" sz="2000" dirty="0" smtClean="0"/>
              <a:t>πρώτων</a:t>
            </a:r>
            <a:r>
              <a:rPr lang="en-US" sz="2000" dirty="0" smtClean="0"/>
              <a:t> </a:t>
            </a:r>
            <a:r>
              <a:rPr lang="el-GR" sz="2000" dirty="0" smtClean="0"/>
              <a:t>υλών σε νέα</a:t>
            </a:r>
            <a:r>
              <a:rPr lang="en-US" sz="2000" dirty="0" smtClean="0"/>
              <a:t> </a:t>
            </a:r>
            <a:r>
              <a:rPr lang="el-GR" sz="2000" dirty="0" smtClean="0"/>
              <a:t>χρήσιμα</a:t>
            </a:r>
            <a:r>
              <a:rPr lang="en-US" sz="2000" dirty="0" smtClean="0"/>
              <a:t> </a:t>
            </a:r>
            <a:r>
              <a:rPr lang="el-GR" sz="2000" dirty="0" smtClean="0"/>
              <a:t>προϊόντα.</a:t>
            </a:r>
            <a:endParaRPr lang="en-US" sz="2000" dirty="0" smtClean="0"/>
          </a:p>
          <a:p>
            <a:pPr>
              <a:buFontTx/>
              <a:buNone/>
            </a:pPr>
            <a:r>
              <a:rPr lang="en-US" sz="2000" dirty="0" smtClean="0"/>
              <a:t>    </a:t>
            </a:r>
            <a:r>
              <a:rPr lang="el-GR" sz="2000" dirty="0" smtClean="0"/>
              <a:t>  </a:t>
            </a:r>
            <a:r>
              <a:rPr lang="en-US" sz="2000" dirty="0" smtClean="0"/>
              <a:t> </a:t>
            </a:r>
            <a:r>
              <a:rPr lang="el-GR" sz="2000" dirty="0" smtClean="0"/>
              <a:t> Έτσι, έχει</a:t>
            </a:r>
            <a:r>
              <a:rPr lang="en-US" sz="2000" dirty="0" smtClean="0"/>
              <a:t> </a:t>
            </a:r>
            <a:r>
              <a:rPr lang="el-GR" sz="2000" dirty="0" smtClean="0"/>
              <a:t>βοηθήσει</a:t>
            </a:r>
            <a:r>
              <a:rPr lang="en-US" sz="2000" dirty="0" smtClean="0"/>
              <a:t> </a:t>
            </a:r>
            <a:r>
              <a:rPr lang="el-GR" sz="2000" dirty="0" smtClean="0"/>
              <a:t>την</a:t>
            </a:r>
            <a:r>
              <a:rPr lang="en-US" sz="2000" dirty="0" smtClean="0"/>
              <a:t> </a:t>
            </a:r>
            <a:r>
              <a:rPr lang="el-GR" sz="2000" dirty="0" smtClean="0"/>
              <a:t>ανάπτυξη</a:t>
            </a:r>
            <a:r>
              <a:rPr lang="en-US" sz="2000" dirty="0" smtClean="0"/>
              <a:t> </a:t>
            </a:r>
            <a:r>
              <a:rPr lang="el-GR" sz="2000" dirty="0" smtClean="0"/>
              <a:t>άλλων επιστημών</a:t>
            </a:r>
            <a:r>
              <a:rPr lang="en-US" sz="2000" dirty="0" smtClean="0"/>
              <a:t> </a:t>
            </a:r>
            <a:r>
              <a:rPr lang="el-GR" sz="2000" dirty="0" smtClean="0"/>
              <a:t>αλλά</a:t>
            </a:r>
            <a:r>
              <a:rPr lang="en-US" sz="2000" dirty="0" smtClean="0"/>
              <a:t> </a:t>
            </a:r>
            <a:r>
              <a:rPr lang="el-GR" sz="2000" dirty="0" smtClean="0"/>
              <a:t>κυρίως την</a:t>
            </a:r>
            <a:r>
              <a:rPr lang="en-US" sz="2000" dirty="0" smtClean="0"/>
              <a:t> </a:t>
            </a:r>
            <a:r>
              <a:rPr lang="el-GR" sz="2000" dirty="0" smtClean="0"/>
              <a:t>εξέλιξη της</a:t>
            </a:r>
            <a:r>
              <a:rPr lang="en-US" sz="2000" dirty="0" smtClean="0"/>
              <a:t> </a:t>
            </a:r>
            <a:r>
              <a:rPr lang="el-GR" sz="2000" dirty="0" smtClean="0"/>
              <a:t>τεχνολογίας</a:t>
            </a:r>
            <a:r>
              <a:rPr lang="en-US" sz="2000" dirty="0" smtClean="0"/>
              <a:t>.</a:t>
            </a:r>
            <a:endParaRPr lang="el-GR" sz="20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DA8422-F798-4DD6-9B86-CE98F5E7C45D}" type="slidenum">
              <a:rPr lang="el-GR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2339752" y="836712"/>
            <a:ext cx="395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Χημεία και άλλες επιστήμες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907704" y="908720"/>
            <a:ext cx="44903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latin typeface="Palatino Linotype" pitchFamily="18" charset="0"/>
              </a:rPr>
              <a:t>Διαγράψτε τις λανθασμένες:</a:t>
            </a:r>
            <a:endParaRPr lang="el-GR" sz="2400" b="1" dirty="0"/>
          </a:p>
        </p:txBody>
      </p:sp>
      <p:sp>
        <p:nvSpPr>
          <p:cNvPr id="3" name="2 - Ορθογώνιο"/>
          <p:cNvSpPr/>
          <p:nvPr/>
        </p:nvSpPr>
        <p:spPr>
          <a:xfrm>
            <a:off x="1475656" y="2204864"/>
            <a:ext cx="66247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>
                <a:latin typeface="Palatino Linotype" pitchFamily="18" charset="0"/>
              </a:rPr>
              <a:t>   </a:t>
            </a:r>
            <a:r>
              <a:rPr lang="el-GR" sz="2000" dirty="0" smtClean="0">
                <a:latin typeface="Palatino Linotype" pitchFamily="18" charset="0"/>
              </a:rPr>
              <a:t>Η χημεία κάνει τη ζωή μας ευκολότερη και ανετότερη.</a:t>
            </a:r>
          </a:p>
          <a:p>
            <a:pPr>
              <a:buFont typeface="Arial" pitchFamily="34" charset="0"/>
              <a:buChar char="•"/>
            </a:pPr>
            <a:r>
              <a:rPr lang="el-GR" sz="2000" dirty="0" smtClean="0">
                <a:latin typeface="Palatino Linotype" pitchFamily="18" charset="0"/>
              </a:rPr>
              <a:t>   Η χημεία ασχολείται με τα υλικά και τους μετασχηματισμούς τους.</a:t>
            </a:r>
          </a:p>
          <a:p>
            <a:pPr>
              <a:buFont typeface="Arial" pitchFamily="34" charset="0"/>
              <a:buChar char="•"/>
            </a:pPr>
            <a:r>
              <a:rPr lang="el-GR" sz="2000" dirty="0" smtClean="0">
                <a:latin typeface="Palatino Linotype" pitchFamily="18" charset="0"/>
              </a:rPr>
              <a:t>   Οι χημικοί μετασχηματισμοί γίνονται μόνο στα εργαστήρια των χημικών.</a:t>
            </a:r>
          </a:p>
          <a:p>
            <a:pPr>
              <a:buFont typeface="Arial" pitchFamily="34" charset="0"/>
              <a:buChar char="•"/>
            </a:pPr>
            <a:r>
              <a:rPr lang="el-GR" sz="2000" dirty="0" smtClean="0">
                <a:latin typeface="Palatino Linotype" pitchFamily="18" charset="0"/>
              </a:rPr>
              <a:t>   Η χημική γνώση για τα υλικά χρησιμοποιείται για μετατροπές των υλικών.</a:t>
            </a:r>
            <a:endParaRPr lang="el-GR" sz="2000" dirty="0">
              <a:latin typeface="Palatino Linotype" pitchFamily="18" charset="0"/>
            </a:endParaRP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691680" y="3645024"/>
            <a:ext cx="5688632" cy="310896"/>
            <a:chOff x="720" y="2616"/>
            <a:chExt cx="4416" cy="272"/>
          </a:xfrm>
        </p:grpSpPr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720" y="2616"/>
              <a:ext cx="44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736" y="2888"/>
              <a:ext cx="30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3D6D-6CAF-41E0-A32B-1B9E3655BEFB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l-GR">
                <a:latin typeface="Palatino Linotype" pitchFamily="18" charset="0"/>
              </a:rPr>
              <a:t>Με λίγα λόγια…</a:t>
            </a:r>
          </a:p>
        </p:txBody>
      </p:sp>
      <p:pic>
        <p:nvPicPr>
          <p:cNvPr id="19471" name="Picture 15" descr="1-1b_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9144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E9DF2C-4C41-41C4-A5A1-B568809073FA}" type="slidenum">
              <a:rPr lang="el-GR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305</Words>
  <Application>Microsoft Office PowerPoint</Application>
  <PresentationFormat>Προβολή στην οθόνη (4:3)</PresentationFormat>
  <Paragraphs>49</Paragraphs>
  <Slides>7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Με λίγα λόγια…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ΔΙΟΝΥΣΗΣ</dc:creator>
  <cp:lastModifiedBy>ΔΙΟΝΥΣΗΣ</cp:lastModifiedBy>
  <cp:revision>5</cp:revision>
  <dcterms:created xsi:type="dcterms:W3CDTF">2024-09-15T14:11:19Z</dcterms:created>
  <dcterms:modified xsi:type="dcterms:W3CDTF">2024-09-15T14:57:27Z</dcterms:modified>
</cp:coreProperties>
</file>