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C0E53-839F-4E9C-BE10-F838283F48CE}" type="datetimeFigureOut">
              <a:rPr lang="el-GR" smtClean="0"/>
              <a:pPr/>
              <a:t>15/9/2024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A95A0-F99A-4EBF-8E3D-D3D042B648A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Στάση για εμπέδωση (σελ. 13)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A17A4-6FEC-4238-A659-432E822A25C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8B26B-029D-40BD-B9CE-A1BE135413A5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30D-8502-4A0A-864D-00ECA8D7E526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60F9-D46C-4AE9-8D20-E9C891CE885C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9662-364F-4C35-AEC3-DC5CE5169211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DCC6-9DCD-4601-8212-A547E022C025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EED8-8217-428A-A806-991AE649CA51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2014-49CC-43EF-BF64-E89B3F7BC63D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FBEE-5961-476A-AF2A-7D5E37D5907D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DC08-82C3-40A1-8C8C-0A38F9BC0E52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2755C-0900-4442-999D-8178D227A92C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DE24-F97E-4E32-8A66-7BDF783D6785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5473-201B-4FE3-99A5-E147DC47768B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CC78-3116-4024-A49C-5B6962AB8043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026B-9AED-4745-B4FA-024AF386F81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zeb7bh1F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/>
              <a:t>Τι είναι η χημεία </a:t>
            </a:r>
            <a:br>
              <a:rPr lang="el-GR" dirty="0" smtClean="0"/>
            </a:br>
            <a:r>
              <a:rPr lang="el-GR" dirty="0" smtClean="0"/>
              <a:t>και γιατί τη μελετάμε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1989138"/>
            <a:ext cx="9144000" cy="4648200"/>
            <a:chOff x="0" y="1392"/>
            <a:chExt cx="5760" cy="2928"/>
          </a:xfrm>
        </p:grpSpPr>
        <p:pic>
          <p:nvPicPr>
            <p:cNvPr id="512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92"/>
              <a:ext cx="2352" cy="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1392"/>
              <a:ext cx="960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392"/>
              <a:ext cx="1392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44" y="1392"/>
              <a:ext cx="105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12" y="2112"/>
              <a:ext cx="1200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0" y="2832"/>
              <a:ext cx="864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9" y="2160"/>
              <a:ext cx="1031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4" y="2961"/>
              <a:ext cx="1488" cy="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35" y="3464"/>
              <a:ext cx="725" cy="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60" y="3540"/>
              <a:ext cx="864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824" y="2256"/>
              <a:ext cx="1695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2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832"/>
              <a:ext cx="419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2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4" y="2832"/>
              <a:ext cx="673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9DF2C-4C41-41C4-A5A1-B568809073FA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1520" y="764704"/>
            <a:ext cx="619268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2000" b="1" dirty="0" smtClean="0"/>
              <a:t>  Η Χημεία ερευνά τη φύση και διδάσκεται από αυτήν</a:t>
            </a:r>
          </a:p>
          <a:p>
            <a:endParaRPr lang="el-GR" dirty="0" smtClean="0"/>
          </a:p>
          <a:p>
            <a:r>
              <a:rPr lang="el-GR" sz="2000" dirty="0" smtClean="0"/>
              <a:t>Στη φύση πραγματοποιούνται χημικοί μετασχηματισμοί, όπως:</a:t>
            </a:r>
          </a:p>
          <a:p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 Η τροφή μετατρέπεται στο σώμα μας σε ιστούς, σε βιολογικά απορρίμματα και σε ενέργεια.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 Τα φυτά φτιάχνουν σάκχαρα με πρώτη ύλη συστατικά του αέρα, νερό και φως (φωτοσύνθεση).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 Στα σπήλαια σχηματίζονται σταλακτίτες και σταλαγμίτες.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 Τα δάση που καίγονται γίνονται στάχτη και καπνός.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r>
              <a:rPr lang="el-GR" sz="2000" b="1" dirty="0" smtClean="0"/>
              <a:t>Οι χημικοί μελετούν τη φύση και πολλές φορές την αντιγράφουν με ευρηματικότητα. Πειραματίζονται με τα υλικά που υπάρχουν στη φύση και δημιουργούν καινούρια.</a:t>
            </a:r>
            <a:endParaRPr lang="el-GR" sz="2000" b="1" dirty="0"/>
          </a:p>
        </p:txBody>
      </p:sp>
      <p:pic>
        <p:nvPicPr>
          <p:cNvPr id="1026" name="Picture 2" descr="Σταλακτίτες και σταλαγμίτ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48880"/>
            <a:ext cx="2371725" cy="1771651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6444208" y="4221088"/>
            <a:ext cx="2567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Σταλακτίτες και σταλαγμίτες</a:t>
            </a:r>
            <a:endParaRPr lang="el-GR" sz="16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5ED6-99F8-4C0C-A3E5-3B571F2F3546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88913"/>
            <a:ext cx="8915400" cy="1008062"/>
          </a:xfrm>
        </p:spPr>
        <p:txBody>
          <a:bodyPr>
            <a:normAutofit/>
          </a:bodyPr>
          <a:lstStyle/>
          <a:p>
            <a:pPr algn="l"/>
            <a:r>
              <a:rPr lang="el-GR" sz="2800" b="1" dirty="0" smtClean="0">
                <a:solidFill>
                  <a:schemeClr val="accent2"/>
                </a:solidFill>
              </a:rPr>
              <a:t>Η Χημεία μελετάει τις ιδιότητες και τους μετασχηματισμούς των υλικών και ασχολείται με:</a:t>
            </a:r>
            <a:r>
              <a:rPr lang="el-GR" sz="2800" b="1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4335463" cy="3276600"/>
          </a:xfrm>
        </p:spPr>
        <p:txBody>
          <a:bodyPr>
            <a:noAutofit/>
          </a:bodyPr>
          <a:lstStyle/>
          <a:p>
            <a:r>
              <a:rPr lang="el-GR" sz="2400" dirty="0" smtClean="0"/>
              <a:t>Τη βασική και την εφαρμοσμένη έρευνα.</a:t>
            </a:r>
          </a:p>
          <a:p>
            <a:r>
              <a:rPr lang="el-GR" sz="2400" dirty="0" smtClean="0"/>
              <a:t>Την επεξεργασία πρώτων υλών και την παραγωγή νέων υλικών.</a:t>
            </a:r>
          </a:p>
          <a:p>
            <a:r>
              <a:rPr lang="el-GR" sz="2400" dirty="0" smtClean="0"/>
              <a:t>Τον έλεγχο της ποιότητας του περιβάλλοντος, των τροφίμων, των φαρμάκων, των καυσίμων κ.α.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 l="34322" t="42191" r="34322" b="25197"/>
          <a:stretch>
            <a:fillRect/>
          </a:stretch>
        </p:blipFill>
        <p:spPr bwMode="auto">
          <a:xfrm>
            <a:off x="5076825" y="2565400"/>
            <a:ext cx="31115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A8422-F798-4DD6-9B86-CE98F5E7C45D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5ED6-99F8-4C0C-A3E5-3B571F2F3546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95536" y="1772816"/>
            <a:ext cx="3463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Στάση για εμπέδωση (σελ. 13)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95536" y="234888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1. Από τα παρακάτω υλικά ποια είναι φυσικά (Φ) και ποια δημιουργούνται από τον άνθρωπο (Α);</a:t>
            </a:r>
          </a:p>
          <a:p>
            <a:endParaRPr lang="el-GR" dirty="0" smtClean="0"/>
          </a:p>
          <a:p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475656" y="3284984"/>
          <a:ext cx="6408712" cy="1645920"/>
        </p:xfrm>
        <a:graphic>
          <a:graphicData uri="http://schemas.openxmlformats.org/drawingml/2006/table">
            <a:tbl>
              <a:tblPr/>
              <a:tblGrid>
                <a:gridCol w="1944216"/>
                <a:gridCol w="2376264"/>
                <a:gridCol w="2088232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α. </a:t>
                      </a:r>
                      <a:r>
                        <a:rPr lang="el-GR" dirty="0" smtClean="0"/>
                        <a:t>Μακαρόνια</a:t>
                      </a:r>
                    </a:p>
                    <a:p>
                      <a:pPr algn="l"/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δ. Φύλλο χαρτιού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ζ</a:t>
                      </a:r>
                      <a:r>
                        <a:rPr lang="el-GR" dirty="0"/>
                        <a:t>. Άμμος θάλασσας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β. Αργό </a:t>
                      </a:r>
                      <a:r>
                        <a:rPr lang="el-GR" dirty="0" smtClean="0"/>
                        <a:t>πετρέλαιο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ε. Φύλλο δέντρου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η. Τσιμέντο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γ. Σύννεφα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dirty="0" smtClean="0"/>
                    </a:p>
                    <a:p>
                      <a:pPr algn="l"/>
                      <a:r>
                        <a:rPr lang="el-GR" dirty="0" smtClean="0"/>
                        <a:t>στ</a:t>
                      </a:r>
                      <a:r>
                        <a:rPr lang="el-GR" dirty="0"/>
                        <a:t>. Πλαστικό μπουκάλι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  <a:prstDash val="solid"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95536" y="1772816"/>
            <a:ext cx="3463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rgbClr val="C00000"/>
                </a:solidFill>
              </a:rPr>
              <a:t>Στάση για εμπέδωση (σελ. 13)</a:t>
            </a:r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A8422-F798-4DD6-9B86-CE98F5E7C45D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95536" y="24208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2. Αντιστοίχισε κάθε υλικό της πρώτης στήλης με ένα προϊόν ή μία δραστηριότητα της δεύτερης στήλης όπου αυτό το υλικό χρησιμοποιείται: </a:t>
            </a:r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619672" y="3356992"/>
          <a:ext cx="5112568" cy="1828800"/>
        </p:xfrm>
        <a:graphic>
          <a:graphicData uri="http://schemas.openxmlformats.org/drawingml/2006/table">
            <a:tbl>
              <a:tblPr/>
              <a:tblGrid>
                <a:gridCol w="2556284"/>
                <a:gridCol w="2556284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Στήλη Ι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/>
                        <a:t>Στήλη ΙΙ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4D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α. Χρώματα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1. Ζάντες αυτοκινήτων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β. Κράμα αλουμινίου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2. </a:t>
                      </a:r>
                      <a:r>
                        <a:rPr lang="el-GR" dirty="0" smtClean="0"/>
                        <a:t>Ζωγραφική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γ. Βαμβάκι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3. Ενέργεια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δ. Φυσικό αέριο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4. Ένδυση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9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5ED6-99F8-4C0C-A3E5-3B571F2F3546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95536" y="1772816"/>
            <a:ext cx="2884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Εργασίες για το σπίτι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67544" y="278092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Να </a:t>
            </a:r>
            <a:r>
              <a:rPr lang="el-GR" sz="2000" dirty="0" smtClean="0"/>
              <a:t>κάνεις τις εργασίες </a:t>
            </a:r>
            <a:r>
              <a:rPr lang="el-GR" sz="2000" dirty="0" smtClean="0"/>
              <a:t>1,2 </a:t>
            </a:r>
            <a:r>
              <a:rPr lang="el-GR" sz="2000" dirty="0" smtClean="0"/>
              <a:t>(σελ. 8) </a:t>
            </a:r>
            <a:r>
              <a:rPr lang="el-GR" sz="2000" dirty="0" smtClean="0"/>
              <a:t>και 5 (σελ. 9)  του </a:t>
            </a:r>
            <a:r>
              <a:rPr lang="el-GR" sz="2000" dirty="0" smtClean="0"/>
              <a:t>ΤΕΤΡΑΔΙΟΥ ΕΡΓΑΣΙΩΝ. 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87624" y="2348880"/>
            <a:ext cx="70567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   Οτιδήποτε υπάρχει γύρω μας ονομάζεται περιβάλλον.</a:t>
            </a:r>
          </a:p>
          <a:p>
            <a:r>
              <a:rPr lang="el-GR" sz="2000" dirty="0" smtClean="0"/>
              <a:t>   Στο περιβάλλον ανήκουν τα δάση, τα ζώα, τα κτίρια, τα αυτοκίνητα, ακόμη και εμείς οι ίδιοι.</a:t>
            </a:r>
          </a:p>
          <a:p>
            <a:r>
              <a:rPr lang="el-GR" sz="2000" dirty="0" smtClean="0"/>
              <a:t>   Το νερό, ο αέρας, το χώμα, τα έμβια όντα και γενικά </a:t>
            </a:r>
            <a:r>
              <a:rPr lang="el-GR" sz="2000" dirty="0" err="1" smtClean="0"/>
              <a:t>ό,τι</a:t>
            </a:r>
            <a:r>
              <a:rPr lang="el-GR" sz="2000" dirty="0" smtClean="0"/>
              <a:t> δημιουργεί η φύση αποτελούν το </a:t>
            </a:r>
            <a:r>
              <a:rPr lang="el-GR" sz="2000" b="1" dirty="0" smtClean="0"/>
              <a:t>φυσικό περιβάλλον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    Τα κτίρια, οι γέφυρες, τα αυτοκίνητα, τα αεροπλάνα και γενικά </a:t>
            </a:r>
            <a:r>
              <a:rPr lang="el-GR" sz="2000" dirty="0" err="1" smtClean="0"/>
              <a:t>ό,τι</a:t>
            </a:r>
            <a:r>
              <a:rPr lang="el-GR" sz="2000" dirty="0" smtClean="0"/>
              <a:t> δημιουργεί ο άνθρωπος αποτελούν το </a:t>
            </a:r>
            <a:r>
              <a:rPr lang="el-GR" sz="2000" b="1" dirty="0" smtClean="0"/>
              <a:t>ανθρωπογενές περιβάλλον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5ED6-99F8-4C0C-A3E5-3B571F2F3546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95536" y="69269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Φυσικό και ανθρωπογενές περιβάλλον </a:t>
            </a:r>
          </a:p>
          <a:p>
            <a:pPr algn="ctr"/>
            <a:r>
              <a:rPr lang="el-GR" sz="2400" b="1" dirty="0" smtClean="0"/>
              <a:t>Επεξεργασία πρώτων υλών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l-GR">
                <a:latin typeface="Palatino Linotype" pitchFamily="18" charset="0"/>
              </a:rPr>
              <a:t>Φυσικό ή ανθρωπογενές;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838200" y="2438400"/>
            <a:ext cx="2667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/>
              <a:t>Δάσος</a:t>
            </a:r>
          </a:p>
          <a:p>
            <a:pPr>
              <a:spcBef>
                <a:spcPct val="50000"/>
              </a:spcBef>
            </a:pPr>
            <a:r>
              <a:rPr lang="el-GR" sz="2800"/>
              <a:t>Λάδι</a:t>
            </a:r>
          </a:p>
          <a:p>
            <a:pPr>
              <a:spcBef>
                <a:spcPct val="50000"/>
              </a:spcBef>
            </a:pPr>
            <a:r>
              <a:rPr lang="el-GR" sz="2800"/>
              <a:t>Υδρογόνο</a:t>
            </a:r>
          </a:p>
          <a:p>
            <a:pPr>
              <a:spcBef>
                <a:spcPct val="50000"/>
              </a:spcBef>
            </a:pPr>
            <a:r>
              <a:rPr lang="el-GR" sz="2800"/>
              <a:t>Λιβάδι</a:t>
            </a:r>
          </a:p>
          <a:p>
            <a:pPr>
              <a:spcBef>
                <a:spcPct val="50000"/>
              </a:spcBef>
            </a:pPr>
            <a:r>
              <a:rPr lang="el-GR" sz="2800"/>
              <a:t>Κατοικίες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029200" y="2286000"/>
            <a:ext cx="2667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800" dirty="0"/>
              <a:t>Μέλι</a:t>
            </a:r>
          </a:p>
          <a:p>
            <a:pPr>
              <a:spcBef>
                <a:spcPct val="50000"/>
              </a:spcBef>
            </a:pPr>
            <a:r>
              <a:rPr lang="el-GR" sz="2800" dirty="0"/>
              <a:t>Πουλιά</a:t>
            </a:r>
          </a:p>
          <a:p>
            <a:pPr>
              <a:spcBef>
                <a:spcPct val="50000"/>
              </a:spcBef>
            </a:pPr>
            <a:r>
              <a:rPr lang="el-GR" sz="2800" dirty="0"/>
              <a:t>Κρασί</a:t>
            </a:r>
          </a:p>
          <a:p>
            <a:pPr>
              <a:spcBef>
                <a:spcPct val="50000"/>
              </a:spcBef>
            </a:pPr>
            <a:r>
              <a:rPr lang="el-GR" sz="2800" dirty="0"/>
              <a:t>Φάρμακα</a:t>
            </a:r>
          </a:p>
          <a:p>
            <a:pPr>
              <a:spcBef>
                <a:spcPct val="50000"/>
              </a:spcBef>
            </a:pPr>
            <a:r>
              <a:rPr lang="el-GR" sz="2800" dirty="0"/>
              <a:t>Χυμοί φρούτων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200400" y="2514600"/>
            <a:ext cx="5746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>
                <a:solidFill>
                  <a:srgbClr val="FF0000"/>
                </a:solidFill>
              </a:rPr>
              <a:t>Φ</a:t>
            </a:r>
          </a:p>
          <a:p>
            <a:r>
              <a:rPr lang="el-GR" sz="4000">
                <a:solidFill>
                  <a:srgbClr val="FF0000"/>
                </a:solidFill>
              </a:rPr>
              <a:t>Α</a:t>
            </a:r>
          </a:p>
          <a:p>
            <a:r>
              <a:rPr lang="el-GR" sz="4000">
                <a:solidFill>
                  <a:srgbClr val="FF0000"/>
                </a:solidFill>
              </a:rPr>
              <a:t>Φ</a:t>
            </a:r>
          </a:p>
          <a:p>
            <a:r>
              <a:rPr lang="el-GR" sz="4000">
                <a:solidFill>
                  <a:srgbClr val="FF0000"/>
                </a:solidFill>
              </a:rPr>
              <a:t>Φ</a:t>
            </a:r>
          </a:p>
          <a:p>
            <a:r>
              <a:rPr lang="el-GR" sz="4000">
                <a:solidFill>
                  <a:srgbClr val="FF0000"/>
                </a:solidFill>
              </a:rPr>
              <a:t>Α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7239000" y="2286000"/>
            <a:ext cx="92044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  Α</a:t>
            </a:r>
            <a:endParaRPr lang="el-GR" sz="4000" dirty="0">
              <a:solidFill>
                <a:srgbClr val="FF0000"/>
              </a:solidFill>
            </a:endParaRPr>
          </a:p>
          <a:p>
            <a:r>
              <a:rPr lang="el-GR" sz="4000" dirty="0">
                <a:solidFill>
                  <a:srgbClr val="FF0000"/>
                </a:solidFill>
              </a:rPr>
              <a:t> </a:t>
            </a:r>
            <a:r>
              <a:rPr lang="el-GR" sz="4000" dirty="0" smtClean="0">
                <a:solidFill>
                  <a:srgbClr val="FF0000"/>
                </a:solidFill>
              </a:rPr>
              <a:t> Φ </a:t>
            </a:r>
            <a:endParaRPr lang="el-GR" sz="4000" dirty="0">
              <a:solidFill>
                <a:srgbClr val="FF0000"/>
              </a:solidFill>
            </a:endParaRPr>
          </a:p>
          <a:p>
            <a:r>
              <a:rPr lang="el-GR" sz="4000" dirty="0" smtClean="0">
                <a:solidFill>
                  <a:srgbClr val="FF0000"/>
                </a:solidFill>
              </a:rPr>
              <a:t>  Α</a:t>
            </a:r>
            <a:endParaRPr lang="el-GR" sz="4000" dirty="0">
              <a:solidFill>
                <a:srgbClr val="FF0000"/>
              </a:solidFill>
            </a:endParaRPr>
          </a:p>
          <a:p>
            <a:r>
              <a:rPr lang="el-GR" sz="4000" dirty="0" smtClean="0">
                <a:solidFill>
                  <a:srgbClr val="FF0000"/>
                </a:solidFill>
              </a:rPr>
              <a:t>  Α</a:t>
            </a:r>
            <a:endParaRPr lang="el-GR" sz="4000" dirty="0">
              <a:solidFill>
                <a:srgbClr val="FF0000"/>
              </a:solidFill>
            </a:endParaRPr>
          </a:p>
          <a:p>
            <a:r>
              <a:rPr lang="el-GR" sz="4000" dirty="0" smtClean="0">
                <a:solidFill>
                  <a:srgbClr val="FF0000"/>
                </a:solidFill>
              </a:rPr>
              <a:t>  Α</a:t>
            </a:r>
            <a:endParaRPr lang="el-GR" sz="4000" dirty="0">
              <a:solidFill>
                <a:srgbClr val="FF0000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9DF2C-4C41-41C4-A5A1-B568809073FA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autoUpdateAnimBg="0"/>
      <p:bldP spid="2050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smtClean="0">
                <a:latin typeface="Palatino Linotype" pitchFamily="18" charset="0"/>
              </a:rPr>
              <a:t>Τι τραβάει το λινάρι μέχρι να γίνει λινό ύφασμα;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66800" y="3124200"/>
            <a:ext cx="3429000" cy="838200"/>
            <a:chOff x="672" y="1968"/>
            <a:chExt cx="2160" cy="528"/>
          </a:xfrm>
        </p:grpSpPr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672" y="1968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3200" smtClean="0">
                  <a:solidFill>
                    <a:srgbClr val="000000"/>
                  </a:solidFill>
                  <a:latin typeface="Palatino Linotype" pitchFamily="18" charset="0"/>
                </a:rPr>
                <a:t>ίνες λιναριού</a:t>
              </a:r>
            </a:p>
          </p:txBody>
        </p:sp>
        <p:sp>
          <p:nvSpPr>
            <p:cNvPr id="13330" name="AutoShape 21"/>
            <p:cNvSpPr>
              <a:spLocks noChangeArrowheads="1"/>
            </p:cNvSpPr>
            <p:nvPr/>
          </p:nvSpPr>
          <p:spPr bwMode="auto">
            <a:xfrm flipV="1">
              <a:off x="2400" y="2112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2400" smtClean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124200" y="4724400"/>
            <a:ext cx="4191000" cy="838200"/>
            <a:chOff x="2736" y="2976"/>
            <a:chExt cx="1872" cy="528"/>
          </a:xfrm>
        </p:grpSpPr>
        <p:sp>
          <p:nvSpPr>
            <p:cNvPr id="13327" name="Text Box 18"/>
            <p:cNvSpPr txBox="1">
              <a:spLocks noChangeArrowheads="1"/>
            </p:cNvSpPr>
            <p:nvPr/>
          </p:nvSpPr>
          <p:spPr bwMode="auto">
            <a:xfrm>
              <a:off x="2736" y="2976"/>
              <a:ext cx="15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3200" smtClean="0">
                  <a:solidFill>
                    <a:srgbClr val="000000"/>
                  </a:solidFill>
                  <a:latin typeface="Palatino Linotype" pitchFamily="18" charset="0"/>
                </a:rPr>
                <a:t>αβαφο ύφασμα</a:t>
              </a:r>
            </a:p>
          </p:txBody>
        </p:sp>
        <p:sp>
          <p:nvSpPr>
            <p:cNvPr id="13328" name="AutoShape 22"/>
            <p:cNvSpPr>
              <a:spLocks noChangeArrowheads="1"/>
            </p:cNvSpPr>
            <p:nvPr/>
          </p:nvSpPr>
          <p:spPr bwMode="auto">
            <a:xfrm flipV="1">
              <a:off x="4176" y="3120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2400" smtClean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124200" y="3962400"/>
            <a:ext cx="2590800" cy="838200"/>
            <a:chOff x="1968" y="2496"/>
            <a:chExt cx="1632" cy="528"/>
          </a:xfrm>
        </p:grpSpPr>
        <p:sp>
          <p:nvSpPr>
            <p:cNvPr id="13325" name="Text Box 17"/>
            <p:cNvSpPr txBox="1">
              <a:spLocks noChangeArrowheads="1"/>
            </p:cNvSpPr>
            <p:nvPr/>
          </p:nvSpPr>
          <p:spPr bwMode="auto">
            <a:xfrm>
              <a:off x="1968" y="2496"/>
              <a:ext cx="15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3200" smtClean="0">
                  <a:solidFill>
                    <a:srgbClr val="000000"/>
                  </a:solidFill>
                  <a:latin typeface="Palatino Linotype" pitchFamily="18" charset="0"/>
                </a:rPr>
                <a:t>νήμα</a:t>
              </a:r>
            </a:p>
          </p:txBody>
        </p:sp>
        <p:sp>
          <p:nvSpPr>
            <p:cNvPr id="13326" name="AutoShape 23"/>
            <p:cNvSpPr>
              <a:spLocks noChangeArrowheads="1"/>
            </p:cNvSpPr>
            <p:nvPr/>
          </p:nvSpPr>
          <p:spPr bwMode="auto">
            <a:xfrm flipV="1">
              <a:off x="3168" y="2640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2400" smtClean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52400" y="2209800"/>
            <a:ext cx="2667000" cy="4159250"/>
            <a:chOff x="96" y="1392"/>
            <a:chExt cx="1680" cy="2620"/>
          </a:xfrm>
        </p:grpSpPr>
        <p:sp>
          <p:nvSpPr>
            <p:cNvPr id="13322" name="Text Box 15"/>
            <p:cNvSpPr txBox="1">
              <a:spLocks noChangeArrowheads="1"/>
            </p:cNvSpPr>
            <p:nvPr/>
          </p:nvSpPr>
          <p:spPr bwMode="auto">
            <a:xfrm>
              <a:off x="96" y="1392"/>
              <a:ext cx="15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3200" smtClean="0">
                  <a:solidFill>
                    <a:srgbClr val="000000"/>
                  </a:solidFill>
                  <a:latin typeface="Palatino Linotype" pitchFamily="18" charset="0"/>
                </a:rPr>
                <a:t>λινάρι</a:t>
              </a:r>
            </a:p>
          </p:txBody>
        </p:sp>
        <p:sp>
          <p:nvSpPr>
            <p:cNvPr id="13323" name="AutoShape 20"/>
            <p:cNvSpPr>
              <a:spLocks noChangeArrowheads="1"/>
            </p:cNvSpPr>
            <p:nvPr/>
          </p:nvSpPr>
          <p:spPr bwMode="auto">
            <a:xfrm flipV="1">
              <a:off x="1344" y="1536"/>
              <a:ext cx="432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2400" smtClean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pic>
          <p:nvPicPr>
            <p:cNvPr id="13324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400"/>
              <a:ext cx="1345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19800" y="1981200"/>
            <a:ext cx="2819400" cy="4008438"/>
            <a:chOff x="3792" y="1248"/>
            <a:chExt cx="1776" cy="2525"/>
          </a:xfrm>
        </p:grpSpPr>
        <p:sp>
          <p:nvSpPr>
            <p:cNvPr id="13320" name="Text Box 19"/>
            <p:cNvSpPr txBox="1">
              <a:spLocks noChangeArrowheads="1"/>
            </p:cNvSpPr>
            <p:nvPr/>
          </p:nvSpPr>
          <p:spPr bwMode="auto">
            <a:xfrm>
              <a:off x="3792" y="3408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3200" smtClean="0">
                  <a:solidFill>
                    <a:srgbClr val="000000"/>
                  </a:solidFill>
                  <a:latin typeface="Palatino Linotype" pitchFamily="18" charset="0"/>
                </a:rPr>
                <a:t>λινό ύφασμα</a:t>
              </a:r>
            </a:p>
          </p:txBody>
        </p:sp>
        <p:pic>
          <p:nvPicPr>
            <p:cNvPr id="13321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1248"/>
              <a:ext cx="1294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69662-364F-4C35-AEC3-DC5CE5169211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066800"/>
          </a:xfrm>
        </p:spPr>
        <p:txBody>
          <a:bodyPr/>
          <a:lstStyle/>
          <a:p>
            <a:r>
              <a:rPr lang="el-GR">
                <a:latin typeface="Palatino Linotype" pitchFamily="18" charset="0"/>
              </a:rPr>
              <a:t>Πώς από αυτό παίρνουμε αυτό;</a:t>
            </a:r>
          </a:p>
        </p:txBody>
      </p:sp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22256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77641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84" name="Freeform 20"/>
          <p:cNvSpPr>
            <a:spLocks/>
          </p:cNvSpPr>
          <p:nvPr/>
        </p:nvSpPr>
        <p:spPr bwMode="auto">
          <a:xfrm>
            <a:off x="2667000" y="1447800"/>
            <a:ext cx="1079500" cy="9271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624" y="288"/>
              </a:cxn>
              <a:cxn ang="0">
                <a:pos x="288" y="528"/>
              </a:cxn>
              <a:cxn ang="0">
                <a:pos x="48" y="576"/>
              </a:cxn>
              <a:cxn ang="0">
                <a:pos x="0" y="576"/>
              </a:cxn>
            </a:cxnLst>
            <a:rect l="0" t="0" r="r" b="b"/>
            <a:pathLst>
              <a:path w="680" h="584">
                <a:moveTo>
                  <a:pt x="624" y="0"/>
                </a:moveTo>
                <a:cubicBezTo>
                  <a:pt x="652" y="100"/>
                  <a:pt x="680" y="200"/>
                  <a:pt x="624" y="288"/>
                </a:cubicBezTo>
                <a:cubicBezTo>
                  <a:pt x="568" y="376"/>
                  <a:pt x="384" y="480"/>
                  <a:pt x="288" y="528"/>
                </a:cubicBezTo>
                <a:cubicBezTo>
                  <a:pt x="192" y="576"/>
                  <a:pt x="96" y="568"/>
                  <a:pt x="48" y="576"/>
                </a:cubicBezTo>
                <a:cubicBezTo>
                  <a:pt x="0" y="584"/>
                  <a:pt x="8" y="576"/>
                  <a:pt x="0" y="57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 flipH="1">
            <a:off x="7848600" y="1447800"/>
            <a:ext cx="76200" cy="320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</a:cxnLst>
            <a:rect l="0" t="0" r="r" b="b"/>
            <a:pathLst>
              <a:path w="1" h="432">
                <a:moveTo>
                  <a:pt x="0" y="0"/>
                </a:moveTo>
                <a:cubicBezTo>
                  <a:pt x="0" y="180"/>
                  <a:pt x="0" y="360"/>
                  <a:pt x="0" y="43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200400" y="1981200"/>
            <a:ext cx="47244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3200" dirty="0" smtClean="0"/>
              <a:t> δέντρα</a:t>
            </a:r>
            <a:endParaRPr lang="el-GR" sz="3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200" dirty="0" smtClean="0"/>
              <a:t> τεμαχισμένα </a:t>
            </a:r>
            <a:r>
              <a:rPr lang="el-GR" sz="3200" dirty="0"/>
              <a:t>δέντρα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200" dirty="0" smtClean="0"/>
              <a:t> αποχρωματισμένος </a:t>
            </a:r>
            <a:r>
              <a:rPr lang="el-GR" sz="3200" dirty="0"/>
              <a:t>πολτός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200" dirty="0" smtClean="0"/>
              <a:t> χαρτί</a:t>
            </a:r>
            <a:endParaRPr lang="el-GR" sz="3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l-GR" sz="3200" dirty="0"/>
              <a:t> βιβλίο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69662-364F-4C35-AEC3-DC5CE5169211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8600"/>
            <a:ext cx="6048375" cy="1219200"/>
          </a:xfrm>
        </p:spPr>
        <p:txBody>
          <a:bodyPr>
            <a:normAutofit fontScale="90000"/>
          </a:bodyPr>
          <a:lstStyle/>
          <a:p>
            <a:pPr algn="l"/>
            <a:r>
              <a:rPr lang="el-GR" sz="2800" b="1" smtClean="0">
                <a:solidFill>
                  <a:schemeClr val="accent2"/>
                </a:solidFill>
              </a:rPr>
              <a:t>Ο άνθρωπος παίρνει υλικά από το φυσικό περιβάλλον και τα μετατρέπει σε επεξεργασμένα προϊόντα.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24175"/>
            <a:ext cx="8507413" cy="3124200"/>
          </a:xfrm>
        </p:spPr>
        <p:txBody>
          <a:bodyPr/>
          <a:lstStyle/>
          <a:p>
            <a:pPr>
              <a:buFontTx/>
              <a:buNone/>
            </a:pPr>
            <a:r>
              <a:rPr lang="el-GR" sz="2400" b="1" smtClean="0"/>
              <a:t>λινάρι →ίνες λιναριού →νήμα →ύφασμα →λινό ρούχο</a:t>
            </a:r>
          </a:p>
          <a:p>
            <a:pPr>
              <a:buFontTx/>
              <a:buNone/>
            </a:pPr>
            <a:endParaRPr lang="el-GR" sz="2400" b="1" smtClean="0"/>
          </a:p>
          <a:p>
            <a:pPr>
              <a:buFontTx/>
              <a:buNone/>
            </a:pPr>
            <a:r>
              <a:rPr lang="el-GR" sz="2400" b="1" smtClean="0"/>
              <a:t>δέντρα →ξύλο →πολτός → αποχρωματισμένος πολτός →χαρτί</a:t>
            </a:r>
          </a:p>
          <a:p>
            <a:pPr>
              <a:buFontTx/>
              <a:buNone/>
            </a:pPr>
            <a:endParaRPr lang="el-GR" sz="2400" b="1" smtClean="0"/>
          </a:p>
          <a:p>
            <a:pPr>
              <a:buFontTx/>
              <a:buNone/>
            </a:pPr>
            <a:r>
              <a:rPr lang="el-GR" sz="2400" b="1" smtClean="0"/>
              <a:t>ασβεστόλιθος →ασβέστης →ασβεστοπολτός →σοβάς</a:t>
            </a:r>
          </a:p>
          <a:p>
            <a:pPr>
              <a:buFontTx/>
              <a:buNone/>
            </a:pPr>
            <a:endParaRPr lang="el-GR" sz="2400" b="1" smtClean="0"/>
          </a:p>
          <a:p>
            <a:pPr>
              <a:buFontTx/>
              <a:buNone/>
            </a:pPr>
            <a:r>
              <a:rPr lang="el-GR" sz="2400" b="1" smtClean="0"/>
              <a:t>βωξίτης →αλουμίνιο →κράματα αλουμινίου→αεροπλάνο</a:t>
            </a:r>
          </a:p>
          <a:p>
            <a:endParaRPr lang="el-GR" sz="2400" b="1" smtClean="0"/>
          </a:p>
          <a:p>
            <a:endParaRPr lang="el-GR" sz="2000" smtClean="0"/>
          </a:p>
        </p:txBody>
      </p:sp>
      <p:pic>
        <p:nvPicPr>
          <p:cNvPr id="5125" name="Picture 5" descr="βοξιτ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88913"/>
            <a:ext cx="2057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916113"/>
            <a:ext cx="266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smtClean="0">
                <a:solidFill>
                  <a:srgbClr val="3333CC"/>
                </a:solidFill>
                <a:latin typeface="Palatino Linotype" pitchFamily="18" charset="0"/>
              </a:rPr>
              <a:t>Πρώτες ύλες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356100" y="1916113"/>
            <a:ext cx="2501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smtClean="0">
                <a:solidFill>
                  <a:srgbClr val="3333CC"/>
                </a:solidFill>
                <a:latin typeface="Palatino Linotype" pitchFamily="18" charset="0"/>
              </a:rPr>
              <a:t>Προϊόντα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A8422-F798-4DD6-9B86-CE98F5E7C45D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5ED6-99F8-4C0C-A3E5-3B571F2F3546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195736" y="980728"/>
            <a:ext cx="5141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Επεξεργασία υλικών και Χημεία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899592" y="249289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Γράψτε στο τετράδιό σας μέσα σε δυο λεπτά τι σας έρχεται στο μυαλό, όταν ακούτε τη λέξη </a:t>
            </a:r>
            <a:r>
              <a:rPr lang="el-GR" b="1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Χημεία</a:t>
            </a:r>
            <a:r>
              <a:rPr lang="el-GR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81000" y="685800"/>
            <a:ext cx="8216900" cy="1092200"/>
            <a:chOff x="240" y="432"/>
            <a:chExt cx="5176" cy="688"/>
          </a:xfrm>
        </p:grpSpPr>
        <p:sp>
          <p:nvSpPr>
            <p:cNvPr id="12304" name="Line 14"/>
            <p:cNvSpPr>
              <a:spLocks noChangeShapeType="1"/>
            </p:cNvSpPr>
            <p:nvPr/>
          </p:nvSpPr>
          <p:spPr bwMode="auto">
            <a:xfrm>
              <a:off x="240" y="1056"/>
              <a:ext cx="5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2400" smtClean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12305" name="Text Box 15"/>
            <p:cNvSpPr txBox="1">
              <a:spLocks noChangeArrowheads="1"/>
            </p:cNvSpPr>
            <p:nvPr/>
          </p:nvSpPr>
          <p:spPr bwMode="auto">
            <a:xfrm>
              <a:off x="3544" y="832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2400" smtClean="0">
                  <a:solidFill>
                    <a:srgbClr val="000000"/>
                  </a:solidFill>
                  <a:latin typeface="Arial Black" pitchFamily="34" charset="0"/>
                </a:rPr>
                <a:t>Χημικά προϊόντα</a:t>
              </a:r>
            </a:p>
          </p:txBody>
        </p:sp>
        <p:pic>
          <p:nvPicPr>
            <p:cNvPr id="12306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432"/>
              <a:ext cx="326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81000" y="2057400"/>
            <a:ext cx="8153400" cy="1244600"/>
            <a:chOff x="288" y="1200"/>
            <a:chExt cx="5136" cy="784"/>
          </a:xfrm>
        </p:grpSpPr>
        <p:sp>
          <p:nvSpPr>
            <p:cNvPr id="12301" name="Line 17"/>
            <p:cNvSpPr>
              <a:spLocks noChangeShapeType="1"/>
            </p:cNvSpPr>
            <p:nvPr/>
          </p:nvSpPr>
          <p:spPr bwMode="auto">
            <a:xfrm>
              <a:off x="288" y="1920"/>
              <a:ext cx="5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2400" smtClean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12302" name="Text Box 18"/>
            <p:cNvSpPr txBox="1">
              <a:spLocks noChangeArrowheads="1"/>
            </p:cNvSpPr>
            <p:nvPr/>
          </p:nvSpPr>
          <p:spPr bwMode="auto">
            <a:xfrm>
              <a:off x="3456" y="1696"/>
              <a:ext cx="1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2400" smtClean="0">
                  <a:solidFill>
                    <a:srgbClr val="000000"/>
                  </a:solidFill>
                  <a:latin typeface="Arial Black" pitchFamily="34" charset="0"/>
                </a:rPr>
                <a:t>Χημεία της φύσης</a:t>
              </a:r>
            </a:p>
          </p:txBody>
        </p:sp>
        <p:pic>
          <p:nvPicPr>
            <p:cNvPr id="12303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200"/>
              <a:ext cx="418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81000" y="3733800"/>
            <a:ext cx="8242300" cy="1143000"/>
            <a:chOff x="240" y="2080"/>
            <a:chExt cx="5192" cy="720"/>
          </a:xfrm>
        </p:grpSpPr>
        <p:sp>
          <p:nvSpPr>
            <p:cNvPr id="12298" name="Line 22"/>
            <p:cNvSpPr>
              <a:spLocks noChangeShapeType="1"/>
            </p:cNvSpPr>
            <p:nvPr/>
          </p:nvSpPr>
          <p:spPr bwMode="auto">
            <a:xfrm>
              <a:off x="240" y="2736"/>
              <a:ext cx="5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diamond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z="2400" smtClean="0">
                <a:solidFill>
                  <a:srgbClr val="000000"/>
                </a:solidFill>
                <a:latin typeface="Palatino Linotype" pitchFamily="18" charset="0"/>
              </a:endParaRPr>
            </a:p>
          </p:txBody>
        </p:sp>
        <p:sp>
          <p:nvSpPr>
            <p:cNvPr id="12299" name="Text Box 23"/>
            <p:cNvSpPr txBox="1">
              <a:spLocks noChangeArrowheads="1"/>
            </p:cNvSpPr>
            <p:nvPr/>
          </p:nvSpPr>
          <p:spPr bwMode="auto">
            <a:xfrm>
              <a:off x="3712" y="2512"/>
              <a:ext cx="1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2400" smtClean="0">
                  <a:solidFill>
                    <a:srgbClr val="000000"/>
                  </a:solidFill>
                  <a:latin typeface="Arial Black" pitchFamily="34" charset="0"/>
                </a:rPr>
                <a:t>Χημική έρευνα</a:t>
              </a:r>
            </a:p>
          </p:txBody>
        </p:sp>
        <p:pic>
          <p:nvPicPr>
            <p:cNvPr id="12300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2080"/>
              <a:ext cx="338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81000" y="5410200"/>
            <a:ext cx="8216900" cy="1273175"/>
            <a:chOff x="240" y="3408"/>
            <a:chExt cx="5176" cy="802"/>
          </a:xfrm>
        </p:grpSpPr>
        <p:sp>
          <p:nvSpPr>
            <p:cNvPr id="12294" name="Text Box 28"/>
            <p:cNvSpPr txBox="1">
              <a:spLocks noChangeArrowheads="1"/>
            </p:cNvSpPr>
            <p:nvPr/>
          </p:nvSpPr>
          <p:spPr bwMode="auto">
            <a:xfrm>
              <a:off x="2352" y="3752"/>
              <a:ext cx="30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l-GR" sz="2400" smtClean="0">
                  <a:solidFill>
                    <a:srgbClr val="000000"/>
                  </a:solidFill>
                  <a:latin typeface="Arial Black" pitchFamily="34" charset="0"/>
                </a:rPr>
                <a:t>Χαρακτηρισμοί της χημείας</a:t>
              </a:r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240" y="3408"/>
              <a:ext cx="5136" cy="802"/>
              <a:chOff x="240" y="3072"/>
              <a:chExt cx="5136" cy="802"/>
            </a:xfrm>
          </p:grpSpPr>
          <p:sp>
            <p:nvSpPr>
              <p:cNvPr id="12296" name="Line 27"/>
              <p:cNvSpPr>
                <a:spLocks noChangeShapeType="1"/>
              </p:cNvSpPr>
              <p:nvPr/>
            </p:nvSpPr>
            <p:spPr bwMode="auto">
              <a:xfrm>
                <a:off x="240" y="3648"/>
                <a:ext cx="5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diamond" w="med" len="med"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z="2400" smtClean="0">
                  <a:solidFill>
                    <a:srgbClr val="000000"/>
                  </a:solidFill>
                  <a:latin typeface="Palatino Linotype" pitchFamily="18" charset="0"/>
                </a:endParaRPr>
              </a:p>
            </p:txBody>
          </p:sp>
          <p:pic>
            <p:nvPicPr>
              <p:cNvPr id="12297" name="Picture 3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3072"/>
                <a:ext cx="267" cy="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9DF2C-4C41-41C4-A5A1-B568809073FA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5ED6-99F8-4C0C-A3E5-3B571F2F3546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l-GR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76" t="12136" r="12176" b="12714"/>
          <a:stretch>
            <a:fillRect/>
          </a:stretch>
        </p:blipFill>
        <p:spPr bwMode="auto">
          <a:xfrm>
            <a:off x="2699792" y="332656"/>
            <a:ext cx="6012245" cy="524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95536" y="1412776"/>
            <a:ext cx="2160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Η Χημεία κάνει τη ζωή μας πιο εύκολη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Η Χημεία φροντίζει για την υγεία μας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/>
              <a:t>  Η Χημεία κάνει τη ζωή μας ευχάριστη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1115616" y="58772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Πήγαινε στο </a:t>
            </a:r>
            <a:r>
              <a:rPr lang="el-GR" dirty="0" smtClean="0"/>
              <a:t>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://www.youtube.com/watch?v=9szeb7bh1FY</a:t>
            </a:r>
            <a:r>
              <a:rPr lang="el-GR" dirty="0" smtClean="0">
                <a:hlinkClick r:id="rId3"/>
              </a:rPr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550</Words>
  <Application>Microsoft Office PowerPoint</Application>
  <PresentationFormat>Προβολή στην οθόνη (4:3)</PresentationFormat>
  <Paragraphs>116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Τι είναι η χημεία  και γιατί τη μελετάμε</vt:lpstr>
      <vt:lpstr>Διαφάνεια 2</vt:lpstr>
      <vt:lpstr>Φυσικό ή ανθρωπογενές;</vt:lpstr>
      <vt:lpstr>Τι τραβάει το λινάρι μέχρι να γίνει λινό ύφασμα;</vt:lpstr>
      <vt:lpstr>Πώς από αυτό παίρνουμε αυτό;</vt:lpstr>
      <vt:lpstr>Ο άνθρωπος παίρνει υλικά από το φυσικό περιβάλλον και τα μετατρέπει σε επεξεργασμένα προϊόντα.</vt:lpstr>
      <vt:lpstr>Διαφάνεια 7</vt:lpstr>
      <vt:lpstr>Διαφάνεια 8</vt:lpstr>
      <vt:lpstr>Διαφάνεια 9</vt:lpstr>
      <vt:lpstr>Διαφάνεια 10</vt:lpstr>
      <vt:lpstr>Η Χημεία μελετάει τις ιδιότητες και τους μετασχηματισμούς των υλικών και ασχολείται με: </vt:lpstr>
      <vt:lpstr>Διαφάνεια 12</vt:lpstr>
      <vt:lpstr>Διαφάνεια 13</vt:lpstr>
      <vt:lpstr>Διαφάνεια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ΔΙΟΝΥΣΗΣ</dc:creator>
  <cp:lastModifiedBy>ΔΙΟΝΥΣΗΣ</cp:lastModifiedBy>
  <cp:revision>9</cp:revision>
  <dcterms:created xsi:type="dcterms:W3CDTF">2024-09-15T13:25:44Z</dcterms:created>
  <dcterms:modified xsi:type="dcterms:W3CDTF">2024-09-15T13:59:36Z</dcterms:modified>
</cp:coreProperties>
</file>