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61" r:id="rId3"/>
    <p:sldId id="274" r:id="rId4"/>
    <p:sldId id="262" r:id="rId5"/>
    <p:sldId id="282" r:id="rId6"/>
    <p:sldId id="273" r:id="rId7"/>
    <p:sldId id="263" r:id="rId8"/>
    <p:sldId id="279" r:id="rId9"/>
    <p:sldId id="280" r:id="rId10"/>
    <p:sldId id="283" r:id="rId11"/>
    <p:sldId id="277" r:id="rId12"/>
    <p:sldId id="27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A03BC-35D7-4203-80FE-A8F06F1B7205}" type="datetimeFigureOut">
              <a:rPr lang="el-GR" smtClean="0"/>
              <a:pPr/>
              <a:t>30/1/2023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7C309D-EAFD-4C22-A08B-BEB8365E6FA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3808F24-A446-4C52-B203-18ABBA4C49D2}" type="slidenum">
              <a:rPr lang="el-GR" smtClean="0"/>
              <a:pPr/>
              <a:t>4</a:t>
            </a:fld>
            <a:endParaRPr lang="el-G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3808F24-A446-4C52-B203-18ABBA4C49D2}" type="slidenum">
              <a:rPr lang="el-GR" smtClean="0"/>
              <a:pPr/>
              <a:t>5</a:t>
            </a:fld>
            <a:endParaRPr lang="el-G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Δες πως γίνονται η μεταγραφή και η μετάφραση σε πραγματικό χρόνο στο :</a:t>
            </a:r>
            <a:endParaRPr lang="el-GR" dirty="0"/>
          </a:p>
        </p:txBody>
      </p:sp>
      <p:sp>
        <p:nvSpPr>
          <p:cNvPr id="4" name="3 - Θέση αριθμού διαφάνειας"/>
          <p:cNvSpPr>
            <a:spLocks noGrp="1"/>
          </p:cNvSpPr>
          <p:nvPr>
            <p:ph type="sldNum" sz="quarter" idx="10"/>
          </p:nvPr>
        </p:nvSpPr>
        <p:spPr/>
        <p:txBody>
          <a:bodyPr/>
          <a:lstStyle/>
          <a:p>
            <a:fld id="{B0AF28A1-35C6-4532-896E-D27C83DA70BC}"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488FDC1-FC3E-4BFC-9603-788EE1848FBA}" type="datetime1">
              <a:rPr lang="el-GR" smtClean="0"/>
              <a:pPr/>
              <a:t>30/1/2023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51AE077-9581-4742-ACB5-CE998368F147}" type="datetime1">
              <a:rPr lang="el-GR" smtClean="0"/>
              <a:pPr/>
              <a:t>30/1/2023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3738A3D-2117-49B1-8F2D-4075353280FF}" type="datetime1">
              <a:rPr lang="el-GR" smtClean="0"/>
              <a:pPr/>
              <a:t>30/1/2023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fld id="{596977FA-87C5-4EF6-A359-F1735B1B05B1}" type="datetime1">
              <a:rPr lang="el-GR" smtClean="0"/>
              <a:pPr>
                <a:defRPr/>
              </a:pPr>
              <a:t>30/1/2023</a:t>
            </a:fld>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811B0529-AF9D-4AE6-A104-FCD35DCFA1B8}" type="slidenum">
              <a:rPr lang="el-GR"/>
              <a:pPr>
                <a:defRPr/>
              </a:pPr>
              <a:t>‹#›</a:t>
            </a:fld>
            <a:endParaRPr lang="el-GR"/>
          </a:p>
        </p:txBody>
      </p:sp>
    </p:spTree>
  </p:cSld>
  <p:clrMapOvr>
    <a:masterClrMapping/>
  </p:clrMapOvr>
  <p:transition spd="med">
    <p:newsflash/>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CA4992C-6C9D-4CDE-B560-25D7EF314013}" type="datetime1">
              <a:rPr lang="el-GR" smtClean="0"/>
              <a:pPr/>
              <a:t>30/1/2023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15C8C55-D3D6-4B62-8411-EC1F41C8FDFC}" type="datetime1">
              <a:rPr lang="el-GR" smtClean="0"/>
              <a:pPr/>
              <a:t>30/1/2023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BB25A47-A241-4CEB-A4F8-C68D4044A104}" type="datetime1">
              <a:rPr lang="el-GR" smtClean="0"/>
              <a:pPr/>
              <a:t>30/1/2023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9B021EF-40F8-48AB-A15B-52BA6F0621C8}" type="datetime1">
              <a:rPr lang="el-GR" smtClean="0"/>
              <a:pPr/>
              <a:t>30/1/2023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F054D77-4728-419D-86D1-5034C9412B9E}" type="datetime1">
              <a:rPr lang="el-GR" smtClean="0"/>
              <a:pPr/>
              <a:t>30/1/2023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6D84E6A-8CB0-4CD9-B0E5-2252DACCD6D9}" type="datetime1">
              <a:rPr lang="el-GR" smtClean="0"/>
              <a:pPr/>
              <a:t>30/1/2023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BF5917C-97DA-4674-B51B-6B97AEBDC5D5}" type="datetime1">
              <a:rPr lang="el-GR" smtClean="0"/>
              <a:pPr/>
              <a:t>30/1/2023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495295-46E9-4024-BF30-E9D7A43F364D}" type="datetime1">
              <a:rPr lang="el-GR" smtClean="0"/>
              <a:pPr/>
              <a:t>30/1/2023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6A1845-6318-42C2-9142-B0479D41950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158C0-FAA1-4EBA-9880-D328CB5FBFD6}" type="datetime1">
              <a:rPr lang="el-GR" smtClean="0"/>
              <a:pPr/>
              <a:t>30/1/2023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A1845-6318-42C2-9142-B0479D41950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sabasci@tin.it?subject=Alimentazione"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youtube.com/watch?v=kLcPtSLxh9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sabasci@tin.it?subject=Alimentazione"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txBox="1">
            <a:spLocks noChangeArrowheads="1"/>
          </p:cNvSpPr>
          <p:nvPr/>
        </p:nvSpPr>
        <p:spPr>
          <a:xfrm>
            <a:off x="0" y="2492896"/>
            <a:ext cx="9144000" cy="4762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tab pos="1616075" algn="l"/>
              </a:tabLst>
              <a:defRPr/>
            </a:pPr>
            <a:r>
              <a:rPr kumimoji="0" lang="el-GR" sz="2400" b="1" i="0" strike="noStrike" kern="1200" cap="none" spc="0" normalizeH="0" baseline="0" noProof="0" dirty="0" smtClean="0">
                <a:ln>
                  <a:noFill/>
                </a:ln>
                <a:solidFill>
                  <a:srgbClr val="003399"/>
                </a:solidFill>
                <a:effectLst>
                  <a:outerShdw blurRad="38100" dist="38100" dir="2700000" algn="tl">
                    <a:srgbClr val="000000"/>
                  </a:outerShdw>
                </a:effectLst>
                <a:uLnTx/>
                <a:uFillTx/>
                <a:latin typeface="Verdana" pitchFamily="34" charset="0"/>
                <a:ea typeface="+mj-ea"/>
                <a:cs typeface="+mj-cs"/>
              </a:rPr>
              <a:t>ΜΕΤΑΓΡΑΦΗ,ΜΕΤΑΦΡΑΣΗ</a:t>
            </a:r>
          </a:p>
          <a:p>
            <a:pPr marL="0" marR="0" lvl="0" indent="0" algn="ctr" defTabSz="914400" rtl="0" eaLnBrk="1" fontAlgn="auto" latinLnBrk="0" hangingPunct="1">
              <a:lnSpc>
                <a:spcPct val="100000"/>
              </a:lnSpc>
              <a:spcBef>
                <a:spcPct val="0"/>
              </a:spcBef>
              <a:spcAft>
                <a:spcPts val="0"/>
              </a:spcAft>
              <a:buClrTx/>
              <a:buSzTx/>
              <a:buFontTx/>
              <a:buNone/>
              <a:tabLst>
                <a:tab pos="1616075" algn="l"/>
              </a:tabLst>
              <a:defRPr/>
            </a:pPr>
            <a:r>
              <a:rPr lang="el-GR" sz="2400" b="1" dirty="0" smtClean="0">
                <a:solidFill>
                  <a:srgbClr val="003399"/>
                </a:solidFill>
                <a:effectLst>
                  <a:outerShdw blurRad="38100" dist="38100" dir="2700000" algn="tl">
                    <a:srgbClr val="000000"/>
                  </a:outerShdw>
                </a:effectLst>
                <a:latin typeface="Verdana" pitchFamily="34" charset="0"/>
                <a:ea typeface="+mj-ea"/>
                <a:cs typeface="+mj-cs"/>
              </a:rPr>
              <a:t>ΕΚΦΡΑΣΗ ΤΗΣ ΓΕΝΕΤΙΚΗΣ ΠΛΗΡΟΦΟΡΙΑΣ</a:t>
            </a:r>
            <a:endParaRPr kumimoji="0" lang="el-GR" sz="2400" b="1" i="0" strike="noStrike" kern="1200" cap="none" spc="0" normalizeH="0" baseline="0" noProof="0" dirty="0" smtClean="0">
              <a:ln>
                <a:noFill/>
              </a:ln>
              <a:solidFill>
                <a:srgbClr val="003399"/>
              </a:solidFill>
              <a:effectLst>
                <a:outerShdw blurRad="38100" dist="38100" dir="2700000" algn="tl">
                  <a:srgbClr val="000000"/>
                </a:outerShdw>
              </a:effectLst>
              <a:uLnTx/>
              <a:uFillTx/>
              <a:latin typeface="Verdana" pitchFamily="34" charset="0"/>
              <a:ea typeface="+mj-ea"/>
              <a:cs typeface="+mj-cs"/>
            </a:endParaRPr>
          </a:p>
        </p:txBody>
      </p:sp>
      <p:sp>
        <p:nvSpPr>
          <p:cNvPr id="3" name="2 - Θέση αριθμού διαφάνειας"/>
          <p:cNvSpPr>
            <a:spLocks noGrp="1"/>
          </p:cNvSpPr>
          <p:nvPr>
            <p:ph type="sldNum" sz="quarter" idx="12"/>
          </p:nvPr>
        </p:nvSpPr>
        <p:spPr/>
        <p:txBody>
          <a:bodyPr/>
          <a:lstStyle/>
          <a:p>
            <a:fld id="{F56A1845-6318-42C2-9142-B0479D41950A}" type="slidenum">
              <a:rPr lang="el-GR" smtClean="0"/>
              <a:pPr/>
              <a:t>1</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F56A1845-6318-42C2-9142-B0479D41950A}" type="slidenum">
              <a:rPr lang="el-GR" smtClean="0"/>
              <a:pPr/>
              <a:t>10</a:t>
            </a:fld>
            <a:endParaRPr lang="el-GR"/>
          </a:p>
        </p:txBody>
      </p:sp>
      <p:sp>
        <p:nvSpPr>
          <p:cNvPr id="3" name="2 - Ορθογώνιο"/>
          <p:cNvSpPr/>
          <p:nvPr/>
        </p:nvSpPr>
        <p:spPr>
          <a:xfrm>
            <a:off x="3275856" y="836712"/>
            <a:ext cx="1269194" cy="400110"/>
          </a:xfrm>
          <a:prstGeom prst="rect">
            <a:avLst/>
          </a:prstGeom>
        </p:spPr>
        <p:txBody>
          <a:bodyPr wrap="none">
            <a:spAutoFit/>
          </a:bodyPr>
          <a:lstStyle/>
          <a:p>
            <a:r>
              <a:rPr lang="el-GR" sz="2000" b="1" dirty="0" smtClean="0"/>
              <a:t>Περίληψη</a:t>
            </a:r>
            <a:endParaRPr lang="el-GR" sz="2000" b="1" dirty="0"/>
          </a:p>
        </p:txBody>
      </p:sp>
      <p:sp>
        <p:nvSpPr>
          <p:cNvPr id="4" name="3 - Ορθογώνιο"/>
          <p:cNvSpPr/>
          <p:nvPr/>
        </p:nvSpPr>
        <p:spPr>
          <a:xfrm>
            <a:off x="539552" y="1772816"/>
            <a:ext cx="7848872" cy="3139321"/>
          </a:xfrm>
          <a:prstGeom prst="rect">
            <a:avLst/>
          </a:prstGeom>
        </p:spPr>
        <p:txBody>
          <a:bodyPr wrap="square">
            <a:spAutoFit/>
          </a:bodyPr>
          <a:lstStyle/>
          <a:p>
            <a:r>
              <a:rPr lang="el-GR" dirty="0" smtClean="0"/>
              <a:t>  Στο μηχανισμό της αντιγραφής του DNA  οι δύο αλυσίδες της διπλής έλικας ξετυλίγονται και καθεμιά λειτουργεί σαν καλούπι για τη σύνθεση μιας νέας συμπληρωματικής αλυσίδας. Κάθε θυγατρική διπλή έλικα που προκύπτει αποτελείται από μία μητρική και από μία νέα αλυσίδα. </a:t>
            </a:r>
          </a:p>
          <a:p>
            <a:r>
              <a:rPr lang="el-GR" dirty="0" smtClean="0"/>
              <a:t>   Ο μηχανισμός με τον οποίο η πληροφορία που υπάρχει στο DNA καθορίζει την αλληλουχία των αμινοξέων στις πρωτεΐνες, περιλαμβάνει δύο διαδικασίες: τη μεταγραφή και τη μετάφραση. </a:t>
            </a:r>
          </a:p>
          <a:p>
            <a:r>
              <a:rPr lang="el-GR" dirty="0" smtClean="0"/>
              <a:t>   Η αντιστοίχιση των </a:t>
            </a:r>
            <a:r>
              <a:rPr lang="el-GR" dirty="0" err="1" smtClean="0"/>
              <a:t>νουκλεοτιδίων</a:t>
            </a:r>
            <a:r>
              <a:rPr lang="el-GR" dirty="0" smtClean="0"/>
              <a:t> του mRNA με τα αμινοξέα των πρωτεϊνών γίνεται μέσω του γενετικού κώδικα, και κάθε </a:t>
            </a:r>
            <a:r>
              <a:rPr lang="el-GR" dirty="0" err="1" smtClean="0"/>
              <a:t>τριπλέτα</a:t>
            </a:r>
            <a:r>
              <a:rPr lang="el-GR" dirty="0" smtClean="0"/>
              <a:t> του mRNA αντιστοιχεί σε ένα </a:t>
            </a:r>
            <a:r>
              <a:rPr lang="el-GR" dirty="0" err="1" smtClean="0"/>
              <a:t>αμινοξύ</a:t>
            </a:r>
            <a:r>
              <a:rPr lang="el-GR" dirty="0" smtClean="0"/>
              <a:t>.</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43608" y="404664"/>
            <a:ext cx="1305165" cy="400110"/>
          </a:xfrm>
          <a:prstGeom prst="rect">
            <a:avLst/>
          </a:prstGeom>
        </p:spPr>
        <p:txBody>
          <a:bodyPr wrap="none">
            <a:spAutoFit/>
          </a:bodyPr>
          <a:lstStyle/>
          <a:p>
            <a:r>
              <a:rPr lang="el-GR" sz="2000" b="1" dirty="0" smtClean="0"/>
              <a:t>Ερωτήσεις</a:t>
            </a:r>
            <a:endParaRPr lang="el-GR" sz="2000" dirty="0"/>
          </a:p>
        </p:txBody>
      </p:sp>
      <p:sp>
        <p:nvSpPr>
          <p:cNvPr id="4" name="3 - Ορθογώνιο"/>
          <p:cNvSpPr/>
          <p:nvPr/>
        </p:nvSpPr>
        <p:spPr>
          <a:xfrm>
            <a:off x="755576" y="1556792"/>
            <a:ext cx="7416824" cy="3139321"/>
          </a:xfrm>
          <a:prstGeom prst="rect">
            <a:avLst/>
          </a:prstGeom>
        </p:spPr>
        <p:txBody>
          <a:bodyPr wrap="square">
            <a:spAutoFit/>
          </a:bodyPr>
          <a:lstStyle/>
          <a:p>
            <a:r>
              <a:rPr lang="el-GR" i="1" dirty="0" smtClean="0"/>
              <a:t>1 (σελ. 102)</a:t>
            </a:r>
          </a:p>
          <a:p>
            <a:r>
              <a:rPr lang="el-GR" i="1" dirty="0" smtClean="0"/>
              <a:t>Να βάλετε σε κύκλο το γράμμα που αντιστοιχεί στη σωστή απάντηση:</a:t>
            </a:r>
          </a:p>
          <a:p>
            <a:endParaRPr lang="el-GR" i="1" dirty="0" smtClean="0"/>
          </a:p>
          <a:p>
            <a:r>
              <a:rPr lang="el-GR" b="1" i="1" dirty="0" smtClean="0"/>
              <a:t>  </a:t>
            </a:r>
            <a:r>
              <a:rPr lang="el-GR" b="1" dirty="0" smtClean="0"/>
              <a:t> Γ. </a:t>
            </a:r>
            <a:r>
              <a:rPr lang="el-GR" i="1" dirty="0" smtClean="0"/>
              <a:t>Η μετάφραση του mRNA:</a:t>
            </a:r>
            <a:endParaRPr lang="el-GR" dirty="0" smtClean="0"/>
          </a:p>
          <a:p>
            <a:r>
              <a:rPr lang="el-GR" b="1" dirty="0" smtClean="0"/>
              <a:t>α. </a:t>
            </a:r>
            <a:r>
              <a:rPr lang="el-GR" i="1" dirty="0" smtClean="0"/>
              <a:t>συντελείται στον πυρήνα του </a:t>
            </a:r>
            <a:r>
              <a:rPr lang="el-GR" i="1" dirty="0" err="1" smtClean="0"/>
              <a:t>ευκαρυωτικού</a:t>
            </a:r>
            <a:r>
              <a:rPr lang="el-GR" i="1" dirty="0" smtClean="0"/>
              <a:t> κυττάρου</a:t>
            </a:r>
            <a:endParaRPr lang="el-GR" dirty="0" smtClean="0"/>
          </a:p>
          <a:p>
            <a:r>
              <a:rPr lang="el-GR" b="1" dirty="0" smtClean="0"/>
              <a:t>β. </a:t>
            </a:r>
            <a:r>
              <a:rPr lang="el-GR" i="1" dirty="0" smtClean="0"/>
              <a:t>γίνεται στο </a:t>
            </a:r>
            <a:r>
              <a:rPr lang="el-GR" i="1" dirty="0" err="1" smtClean="0"/>
              <a:t>ριβόσωμα</a:t>
            </a:r>
            <a:r>
              <a:rPr lang="el-GR" i="1" dirty="0" smtClean="0"/>
              <a:t> με τη συμμετοχή του tRNA</a:t>
            </a:r>
            <a:endParaRPr lang="el-GR" dirty="0" smtClean="0"/>
          </a:p>
          <a:p>
            <a:r>
              <a:rPr lang="el-GR" b="1" dirty="0" smtClean="0"/>
              <a:t>γ. </a:t>
            </a:r>
            <a:r>
              <a:rPr lang="el-GR" i="1" dirty="0" smtClean="0"/>
              <a:t>είναι μια διαδικασία που προηγείται της μεταγραφής</a:t>
            </a:r>
            <a:endParaRPr lang="el-GR" dirty="0" smtClean="0"/>
          </a:p>
          <a:p>
            <a:r>
              <a:rPr lang="el-GR" b="1" dirty="0" smtClean="0"/>
              <a:t>δ. </a:t>
            </a:r>
            <a:r>
              <a:rPr lang="el-GR" i="1" dirty="0" smtClean="0"/>
              <a:t>είναι μια διαδικασία κατά την οποία συμβαίνουν όλα όσα αναφέρονται στα α, β και γ</a:t>
            </a:r>
            <a:endParaRPr lang="el-GR" dirty="0" smtClean="0"/>
          </a:p>
          <a:p>
            <a:endParaRPr lang="el-GR" i="1" dirty="0" smtClean="0"/>
          </a:p>
          <a:p>
            <a:endParaRPr lang="el-G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43608" y="404664"/>
            <a:ext cx="1305165" cy="400110"/>
          </a:xfrm>
          <a:prstGeom prst="rect">
            <a:avLst/>
          </a:prstGeom>
        </p:spPr>
        <p:txBody>
          <a:bodyPr wrap="none">
            <a:spAutoFit/>
          </a:bodyPr>
          <a:lstStyle/>
          <a:p>
            <a:r>
              <a:rPr lang="el-GR" sz="2000" b="1" dirty="0" smtClean="0"/>
              <a:t>Ερωτήσεις</a:t>
            </a:r>
            <a:endParaRPr lang="el-GR" sz="2000" dirty="0"/>
          </a:p>
        </p:txBody>
      </p:sp>
      <p:sp>
        <p:nvSpPr>
          <p:cNvPr id="5" name="4 - Ορθογώνιο"/>
          <p:cNvSpPr/>
          <p:nvPr/>
        </p:nvSpPr>
        <p:spPr>
          <a:xfrm>
            <a:off x="467544" y="1628800"/>
            <a:ext cx="7992888" cy="646331"/>
          </a:xfrm>
          <a:prstGeom prst="rect">
            <a:avLst/>
          </a:prstGeom>
        </p:spPr>
        <p:txBody>
          <a:bodyPr wrap="square">
            <a:spAutoFit/>
          </a:bodyPr>
          <a:lstStyle/>
          <a:p>
            <a:r>
              <a:rPr lang="el-GR" i="1" dirty="0" smtClean="0"/>
              <a:t>2 (σελ. 102)</a:t>
            </a:r>
          </a:p>
          <a:p>
            <a:r>
              <a:rPr lang="el-GR" i="1" dirty="0" smtClean="0"/>
              <a:t>Να αντιστοιχίσετε τους όρους της στήλης Ι με τις κατάλληλες φράσεις της στήλης ΙΙ:</a:t>
            </a:r>
            <a:endParaRPr lang="el-GR" b="1" dirty="0"/>
          </a:p>
        </p:txBody>
      </p:sp>
      <p:graphicFrame>
        <p:nvGraphicFramePr>
          <p:cNvPr id="6" name="5 - Πίνακας"/>
          <p:cNvGraphicFramePr>
            <a:graphicFrameLocks noGrp="1"/>
          </p:cNvGraphicFramePr>
          <p:nvPr/>
        </p:nvGraphicFramePr>
        <p:xfrm>
          <a:off x="1403648" y="2780928"/>
          <a:ext cx="6096000" cy="1854200"/>
        </p:xfrm>
        <a:graphic>
          <a:graphicData uri="http://schemas.openxmlformats.org/drawingml/2006/table">
            <a:tbl>
              <a:tblPr firstRow="1" bandRow="1">
                <a:tableStyleId>{5C22544A-7EE6-4342-B048-85BDC9FD1C3A}</a:tableStyleId>
              </a:tblPr>
              <a:tblGrid>
                <a:gridCol w="2088232"/>
                <a:gridCol w="4007768"/>
              </a:tblGrid>
              <a:tr h="370840">
                <a:tc>
                  <a:txBody>
                    <a:bodyPr/>
                    <a:lstStyle/>
                    <a:p>
                      <a:pPr algn="ctr"/>
                      <a:r>
                        <a:rPr lang="el-GR" dirty="0" smtClean="0"/>
                        <a:t>I</a:t>
                      </a:r>
                      <a:endParaRPr lang="el-GR" dirty="0"/>
                    </a:p>
                  </a:txBody>
                  <a:tcPr/>
                </a:tc>
                <a:tc>
                  <a:txBody>
                    <a:bodyPr/>
                    <a:lstStyle/>
                    <a:p>
                      <a:pPr algn="ctr"/>
                      <a:r>
                        <a:rPr lang="el-GR" dirty="0" smtClean="0"/>
                        <a:t>II</a:t>
                      </a:r>
                      <a:endParaRPr lang="el-GR" dirty="0"/>
                    </a:p>
                  </a:txBody>
                  <a:tcPr/>
                </a:tc>
              </a:tr>
              <a:tr h="370840">
                <a:tc>
                  <a:txBody>
                    <a:bodyPr/>
                    <a:lstStyle/>
                    <a:p>
                      <a:r>
                        <a:rPr lang="el-GR" dirty="0" smtClean="0"/>
                        <a:t>mRNA</a:t>
                      </a:r>
                      <a:endParaRPr lang="el-GR" dirty="0"/>
                    </a:p>
                  </a:txBody>
                  <a:tcPr/>
                </a:tc>
                <a:tc>
                  <a:txBody>
                    <a:bodyPr/>
                    <a:lstStyle/>
                    <a:p>
                      <a:r>
                        <a:rPr lang="el-GR" dirty="0" smtClean="0"/>
                        <a:t>Αποτελεί συστατικό του </a:t>
                      </a:r>
                      <a:r>
                        <a:rPr lang="el-GR" dirty="0" err="1" smtClean="0"/>
                        <a:t>ριβοσώματος</a:t>
                      </a:r>
                      <a:r>
                        <a:rPr lang="el-GR" dirty="0" smtClean="0"/>
                        <a:t>.</a:t>
                      </a:r>
                      <a:endParaRPr lang="el-GR" dirty="0"/>
                    </a:p>
                  </a:txBody>
                  <a:tcPr/>
                </a:tc>
              </a:tr>
              <a:tr h="370840">
                <a:tc>
                  <a:txBody>
                    <a:bodyPr/>
                    <a:lstStyle/>
                    <a:p>
                      <a:r>
                        <a:rPr lang="el-GR" dirty="0" smtClean="0"/>
                        <a:t>tRNA</a:t>
                      </a:r>
                      <a:endParaRPr lang="el-GR" dirty="0"/>
                    </a:p>
                  </a:txBody>
                  <a:tcPr/>
                </a:tc>
                <a:tc>
                  <a:txBody>
                    <a:bodyPr/>
                    <a:lstStyle/>
                    <a:p>
                      <a:r>
                        <a:rPr lang="el-GR" dirty="0" smtClean="0"/>
                        <a:t>Περιέχει την αζωτούχο βάση </a:t>
                      </a:r>
                      <a:r>
                        <a:rPr lang="el-GR" dirty="0" err="1" smtClean="0"/>
                        <a:t>θυμίνη</a:t>
                      </a:r>
                      <a:r>
                        <a:rPr lang="el-GR" dirty="0" smtClean="0"/>
                        <a:t>.</a:t>
                      </a:r>
                      <a:endParaRPr lang="el-GR" dirty="0"/>
                    </a:p>
                  </a:txBody>
                  <a:tcPr/>
                </a:tc>
              </a:tr>
              <a:tr h="370840">
                <a:tc>
                  <a:txBody>
                    <a:bodyPr/>
                    <a:lstStyle/>
                    <a:p>
                      <a:r>
                        <a:rPr lang="el-GR" dirty="0" smtClean="0"/>
                        <a:t>rRNA</a:t>
                      </a:r>
                      <a:endParaRPr lang="el-GR" dirty="0"/>
                    </a:p>
                  </a:txBody>
                  <a:tcPr/>
                </a:tc>
                <a:tc>
                  <a:txBody>
                    <a:bodyPr/>
                    <a:lstStyle/>
                    <a:p>
                      <a:r>
                        <a:rPr lang="el-GR" dirty="0" smtClean="0"/>
                        <a:t>Μεταφέρει τη γενετική πληροφορία.</a:t>
                      </a:r>
                      <a:endParaRPr lang="el-GR" dirty="0"/>
                    </a:p>
                  </a:txBody>
                  <a:tcPr/>
                </a:tc>
              </a:tr>
              <a:tr h="370840">
                <a:tc>
                  <a:txBody>
                    <a:bodyPr/>
                    <a:lstStyle/>
                    <a:p>
                      <a:endParaRPr lang="el-GR"/>
                    </a:p>
                  </a:txBody>
                  <a:tcPr/>
                </a:tc>
                <a:tc>
                  <a:txBody>
                    <a:bodyPr/>
                    <a:lstStyle/>
                    <a:p>
                      <a:r>
                        <a:rPr lang="el-GR" dirty="0" smtClean="0"/>
                        <a:t>Μεταφέρει αμινοξέα στο </a:t>
                      </a:r>
                      <a:r>
                        <a:rPr lang="el-GR" dirty="0" err="1" smtClean="0"/>
                        <a:t>ριβόσωμα</a:t>
                      </a:r>
                      <a:r>
                        <a:rPr lang="el-GR" dirty="0" smtClean="0"/>
                        <a:t>.</a:t>
                      </a:r>
                      <a:endParaRPr lang="el-GR"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2276872"/>
            <a:ext cx="4824536" cy="2031325"/>
          </a:xfrm>
          <a:prstGeom prst="rect">
            <a:avLst/>
          </a:prstGeom>
        </p:spPr>
        <p:txBody>
          <a:bodyPr wrap="square">
            <a:spAutoFit/>
          </a:bodyPr>
          <a:lstStyle/>
          <a:p>
            <a:r>
              <a:rPr lang="el-GR" dirty="0" smtClean="0"/>
              <a:t>   Με τη μεταγραφή όμως δεν παράγεται μόνο </a:t>
            </a:r>
            <a:r>
              <a:rPr lang="en-US" dirty="0" smtClean="0"/>
              <a:t>m</a:t>
            </a:r>
            <a:r>
              <a:rPr lang="el-GR" dirty="0" smtClean="0"/>
              <a:t>RNA. </a:t>
            </a:r>
            <a:endParaRPr lang="en-US" dirty="0" smtClean="0"/>
          </a:p>
          <a:p>
            <a:r>
              <a:rPr lang="en-US" dirty="0" smtClean="0"/>
              <a:t>  </a:t>
            </a:r>
            <a:r>
              <a:rPr lang="el-GR" dirty="0" smtClean="0"/>
              <a:t>Διάφορα τμήματα του DNA μεταγράφονται με τον ίδιο τρόπο, για να συντεθούν και άλλα μόρια RNA, το μεταφορικό RNA (tRNA) και το </a:t>
            </a:r>
            <a:r>
              <a:rPr lang="el-GR" dirty="0" err="1" smtClean="0"/>
              <a:t>ριβοσωμικό</a:t>
            </a:r>
            <a:r>
              <a:rPr lang="el-GR" dirty="0" smtClean="0"/>
              <a:t> RNA (rRNA). </a:t>
            </a:r>
            <a:endParaRPr lang="en-US" dirty="0" smtClean="0"/>
          </a:p>
          <a:p>
            <a:r>
              <a:rPr lang="en-US" dirty="0" smtClean="0"/>
              <a:t> </a:t>
            </a:r>
            <a:endParaRPr lang="el-GR" dirty="0"/>
          </a:p>
        </p:txBody>
      </p:sp>
      <p:pic>
        <p:nvPicPr>
          <p:cNvPr id="3" name="Picture 18" descr="mailuccelinnovola">
            <a:hlinkClick r:id="rId2" tooltip="Scrivici!"/>
          </p:cNvPr>
          <p:cNvPicPr>
            <a:picLocks noChangeAspect="1" noChangeArrowheads="1" noCrop="1"/>
          </p:cNvPicPr>
          <p:nvPr/>
        </p:nvPicPr>
        <p:blipFill>
          <a:blip r:embed="rId3" cstate="print"/>
          <a:srcRect/>
          <a:stretch>
            <a:fillRect/>
          </a:stretch>
        </p:blipFill>
        <p:spPr bwMode="auto">
          <a:xfrm>
            <a:off x="6444208" y="620688"/>
            <a:ext cx="955548" cy="781812"/>
          </a:xfrm>
          <a:prstGeom prst="rect">
            <a:avLst/>
          </a:prstGeom>
          <a:noFill/>
          <a:ln w="9525">
            <a:noFill/>
            <a:miter lim="800000"/>
            <a:headEnd/>
            <a:tailEnd/>
          </a:ln>
        </p:spPr>
      </p:pic>
      <p:pic>
        <p:nvPicPr>
          <p:cNvPr id="4" name="Picture 14" descr="ANd9GcTjDx78QxZnGpqw_Vh-DJcJR3gHMX0cctQTcKk_wTbAmZQvvK0&amp;t=1&amp;usg=__8gmmAesamwnWC7hc-GTNAGZExFg="/>
          <p:cNvPicPr>
            <a:picLocks noChangeAspect="1" noChangeArrowheads="1"/>
          </p:cNvPicPr>
          <p:nvPr/>
        </p:nvPicPr>
        <p:blipFill>
          <a:blip r:embed="rId4" cstate="print"/>
          <a:srcRect/>
          <a:stretch>
            <a:fillRect/>
          </a:stretch>
        </p:blipFill>
        <p:spPr bwMode="auto">
          <a:xfrm>
            <a:off x="6444208" y="4653136"/>
            <a:ext cx="1152525" cy="1147762"/>
          </a:xfrm>
          <a:prstGeom prst="rect">
            <a:avLst/>
          </a:prstGeom>
          <a:noFill/>
          <a:ln w="9525">
            <a:noFill/>
            <a:miter lim="800000"/>
            <a:headEnd/>
            <a:tailEnd/>
          </a:ln>
        </p:spPr>
      </p:pic>
      <p:pic>
        <p:nvPicPr>
          <p:cNvPr id="5" name="Picture 6"/>
          <p:cNvPicPr>
            <a:picLocks noChangeAspect="1" noChangeArrowheads="1"/>
          </p:cNvPicPr>
          <p:nvPr/>
        </p:nvPicPr>
        <p:blipFill>
          <a:blip r:embed="rId5" cstate="print"/>
          <a:srcRect/>
          <a:stretch>
            <a:fillRect/>
          </a:stretch>
        </p:blipFill>
        <p:spPr bwMode="auto">
          <a:xfrm>
            <a:off x="6372200" y="2420888"/>
            <a:ext cx="1157287" cy="1157287"/>
          </a:xfrm>
          <a:prstGeom prst="rect">
            <a:avLst/>
          </a:prstGeom>
          <a:noFill/>
          <a:ln w="9525">
            <a:noFill/>
            <a:miter lim="800000"/>
            <a:headEnd/>
            <a:tailEnd/>
          </a:ln>
        </p:spPr>
      </p:pic>
      <p:sp>
        <p:nvSpPr>
          <p:cNvPr id="6" name="5 - Ορθογώνιο"/>
          <p:cNvSpPr/>
          <p:nvPr/>
        </p:nvSpPr>
        <p:spPr>
          <a:xfrm>
            <a:off x="6588224" y="1628800"/>
            <a:ext cx="776175" cy="369332"/>
          </a:xfrm>
          <a:prstGeom prst="rect">
            <a:avLst/>
          </a:prstGeom>
        </p:spPr>
        <p:txBody>
          <a:bodyPr wrap="none">
            <a:spAutoFit/>
          </a:bodyPr>
          <a:lstStyle/>
          <a:p>
            <a:r>
              <a:rPr lang="el-GR" dirty="0" smtClean="0"/>
              <a:t>mRNA</a:t>
            </a:r>
            <a:endParaRPr lang="el-GR" dirty="0"/>
          </a:p>
        </p:txBody>
      </p:sp>
      <p:sp>
        <p:nvSpPr>
          <p:cNvPr id="7" name="6 - Ορθογώνιο"/>
          <p:cNvSpPr/>
          <p:nvPr/>
        </p:nvSpPr>
        <p:spPr>
          <a:xfrm>
            <a:off x="6660232" y="3717032"/>
            <a:ext cx="668773" cy="369332"/>
          </a:xfrm>
          <a:prstGeom prst="rect">
            <a:avLst/>
          </a:prstGeom>
        </p:spPr>
        <p:txBody>
          <a:bodyPr wrap="none">
            <a:spAutoFit/>
          </a:bodyPr>
          <a:lstStyle/>
          <a:p>
            <a:r>
              <a:rPr lang="el-GR" dirty="0" smtClean="0"/>
              <a:t>tRNA</a:t>
            </a:r>
            <a:endParaRPr lang="el-GR" dirty="0"/>
          </a:p>
        </p:txBody>
      </p:sp>
      <p:sp>
        <p:nvSpPr>
          <p:cNvPr id="8" name="7 - Ορθογώνιο"/>
          <p:cNvSpPr/>
          <p:nvPr/>
        </p:nvSpPr>
        <p:spPr>
          <a:xfrm>
            <a:off x="6588224" y="6021288"/>
            <a:ext cx="671979" cy="369332"/>
          </a:xfrm>
          <a:prstGeom prst="rect">
            <a:avLst/>
          </a:prstGeom>
        </p:spPr>
        <p:txBody>
          <a:bodyPr wrap="none">
            <a:spAutoFit/>
          </a:bodyPr>
          <a:lstStyle/>
          <a:p>
            <a:r>
              <a:rPr lang="el-GR" dirty="0" smtClean="0"/>
              <a:t>rRNA</a:t>
            </a:r>
            <a:endParaRPr lang="el-GR" dirty="0"/>
          </a:p>
        </p:txBody>
      </p:sp>
      <p:sp>
        <p:nvSpPr>
          <p:cNvPr id="9" name="8 - Θέση αριθμού διαφάνειας"/>
          <p:cNvSpPr>
            <a:spLocks noGrp="1"/>
          </p:cNvSpPr>
          <p:nvPr>
            <p:ph type="sldNum" sz="quarter" idx="12"/>
          </p:nvPr>
        </p:nvSpPr>
        <p:spPr/>
        <p:txBody>
          <a:bodyPr/>
          <a:lstStyle/>
          <a:p>
            <a:fld id="{F56A1845-6318-42C2-9142-B0479D41950A}" type="slidenum">
              <a:rPr lang="el-GR" smtClean="0"/>
              <a:pPr/>
              <a:t>2</a:t>
            </a:fld>
            <a:endParaRPr lang="el-GR"/>
          </a:p>
        </p:txBody>
      </p:sp>
      <p:sp>
        <p:nvSpPr>
          <p:cNvPr id="10" name="9 - Ορθογώνιο"/>
          <p:cNvSpPr/>
          <p:nvPr/>
        </p:nvSpPr>
        <p:spPr>
          <a:xfrm>
            <a:off x="1547664" y="476672"/>
            <a:ext cx="5688632" cy="461665"/>
          </a:xfrm>
          <a:prstGeom prst="rect">
            <a:avLst/>
          </a:prstGeom>
        </p:spPr>
        <p:txBody>
          <a:bodyPr wrap="square">
            <a:spAutoFit/>
          </a:bodyPr>
          <a:lstStyle/>
          <a:p>
            <a:pPr algn="ctr"/>
            <a:r>
              <a:rPr lang="el-GR" sz="2400" b="1" dirty="0" smtClean="0"/>
              <a:t>Μετάφραση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1484784"/>
            <a:ext cx="2880320" cy="3970318"/>
          </a:xfrm>
          <a:prstGeom prst="rect">
            <a:avLst/>
          </a:prstGeom>
        </p:spPr>
        <p:txBody>
          <a:bodyPr wrap="square">
            <a:spAutoFit/>
          </a:bodyPr>
          <a:lstStyle/>
          <a:p>
            <a:r>
              <a:rPr lang="el-GR" dirty="0" smtClean="0"/>
              <a:t>Όπως είπαμε στην αρχή κάθε τμήμα του μορίου DNA που έχει τη δυνατότητα να μεταγραφεί ονομάζεται </a:t>
            </a:r>
            <a:r>
              <a:rPr lang="el-GR" b="1" dirty="0" smtClean="0"/>
              <a:t>γονίδιο.</a:t>
            </a:r>
            <a:r>
              <a:rPr lang="el-GR" dirty="0" smtClean="0"/>
              <a:t> </a:t>
            </a:r>
            <a:endParaRPr lang="en-US" dirty="0" smtClean="0"/>
          </a:p>
          <a:p>
            <a:r>
              <a:rPr lang="el-GR" dirty="0" smtClean="0"/>
              <a:t>Τα περισσότερα γονίδια περιέχουν την πληροφορία για τη σύνθεση μιας πρωτεΐνης. </a:t>
            </a:r>
            <a:endParaRPr lang="en-US" dirty="0" smtClean="0"/>
          </a:p>
          <a:p>
            <a:r>
              <a:rPr lang="el-GR" dirty="0" smtClean="0"/>
              <a:t>Το γονίδιο αποτελεί τη στοιχειώδη μονάδα της γενετικής πληροφορίας που μεταβιβάζεται από τους γονείς στα παιδιά τους.</a:t>
            </a:r>
            <a:endParaRPr lang="el-GR" dirty="0"/>
          </a:p>
        </p:txBody>
      </p:sp>
      <p:pic>
        <p:nvPicPr>
          <p:cNvPr id="3" name="Picture 9"/>
          <p:cNvPicPr>
            <a:picLocks noChangeAspect="1" noChangeArrowheads="1"/>
          </p:cNvPicPr>
          <p:nvPr/>
        </p:nvPicPr>
        <p:blipFill>
          <a:blip r:embed="rId2" cstate="print"/>
          <a:srcRect/>
          <a:stretch>
            <a:fillRect/>
          </a:stretch>
        </p:blipFill>
        <p:spPr bwMode="auto">
          <a:xfrm>
            <a:off x="3347864" y="1340768"/>
            <a:ext cx="5485715" cy="382005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F56A1845-6318-42C2-9142-B0479D41950A}" type="slidenum">
              <a:rPr lang="el-GR" smtClean="0"/>
              <a:pPr/>
              <a:t>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18"/>
          <p:cNvSpPr txBox="1">
            <a:spLocks noChangeArrowheads="1"/>
          </p:cNvSpPr>
          <p:nvPr/>
        </p:nvSpPr>
        <p:spPr bwMode="auto">
          <a:xfrm>
            <a:off x="251520" y="980728"/>
            <a:ext cx="4067944" cy="4770537"/>
          </a:xfrm>
          <a:prstGeom prst="rect">
            <a:avLst/>
          </a:prstGeom>
          <a:noFill/>
          <a:ln w="9525">
            <a:noFill/>
            <a:miter lim="800000"/>
            <a:headEnd/>
            <a:tailEnd/>
          </a:ln>
          <a:effectLst/>
        </p:spPr>
        <p:txBody>
          <a:bodyPr wrap="square">
            <a:spAutoFit/>
          </a:bodyPr>
          <a:lstStyle/>
          <a:p>
            <a:pPr marL="176213" indent="-176213">
              <a:spcBef>
                <a:spcPct val="20000"/>
              </a:spcBef>
              <a:defRPr/>
            </a:pPr>
            <a:r>
              <a:rPr lang="en-US" sz="1600" dirty="0" smtClean="0">
                <a:solidFill>
                  <a:srgbClr val="C00000"/>
                </a:solidFill>
                <a:effectLst>
                  <a:outerShdw blurRad="38100" dist="38100" dir="2700000" algn="tl">
                    <a:srgbClr val="000000">
                      <a:alpha val="43137"/>
                    </a:srgbClr>
                  </a:outerShdw>
                </a:effectLst>
              </a:rPr>
              <a:t>     </a:t>
            </a:r>
            <a:r>
              <a:rPr lang="el-GR" sz="1600" dirty="0" smtClean="0"/>
              <a:t>Το mRNA που προκύπτει από τη μεταγραφή προσδένεται σε ένα </a:t>
            </a:r>
            <a:r>
              <a:rPr lang="el-GR" sz="1600" dirty="0" err="1" smtClean="0"/>
              <a:t>ριβόσωμα</a:t>
            </a:r>
            <a:r>
              <a:rPr lang="el-GR" sz="1600" dirty="0" smtClean="0"/>
              <a:t>, για να ξεκινήσει η διαδικασία της </a:t>
            </a:r>
            <a:r>
              <a:rPr lang="el-GR" sz="1600" b="1" dirty="0" smtClean="0"/>
              <a:t>μετάφρασης</a:t>
            </a:r>
            <a:r>
              <a:rPr lang="en-US" sz="1600" b="1" dirty="0" smtClean="0"/>
              <a:t> </a:t>
            </a:r>
            <a:r>
              <a:rPr lang="el-GR" sz="1600" dirty="0" smtClean="0"/>
              <a:t>(</a:t>
            </a:r>
            <a:r>
              <a:rPr lang="el-GR" sz="1600" dirty="0" err="1" smtClean="0"/>
              <a:t>πρωτεϊνοσύνθεση</a:t>
            </a:r>
            <a:r>
              <a:rPr lang="el-GR" sz="1600" dirty="0" smtClean="0"/>
              <a:t>), από την οποία θα προκύψει τελικά η πρωτεΐνη.</a:t>
            </a:r>
          </a:p>
          <a:p>
            <a:pPr marL="176213" indent="-176213">
              <a:spcBef>
                <a:spcPct val="20000"/>
              </a:spcBef>
              <a:defRPr/>
            </a:pPr>
            <a:endParaRPr lang="en-US" sz="1600" dirty="0" smtClean="0"/>
          </a:p>
          <a:p>
            <a:pPr marL="176213" indent="-176213">
              <a:spcBef>
                <a:spcPct val="20000"/>
              </a:spcBef>
              <a:defRPr/>
            </a:pPr>
            <a:r>
              <a:rPr lang="en-US" sz="1600" b="1" dirty="0" smtClean="0"/>
              <a:t>      </a:t>
            </a:r>
            <a:r>
              <a:rPr lang="el-GR" sz="1600" b="1" dirty="0" smtClean="0">
                <a:solidFill>
                  <a:srgbClr val="FF0000"/>
                </a:solidFill>
              </a:rPr>
              <a:t>Μετάφραση</a:t>
            </a:r>
            <a:r>
              <a:rPr lang="en-US" sz="1600" b="1" dirty="0" smtClean="0">
                <a:solidFill>
                  <a:srgbClr val="FF0000"/>
                </a:solidFill>
              </a:rPr>
              <a:t> </a:t>
            </a:r>
            <a:r>
              <a:rPr lang="el-GR" sz="1600" dirty="0" smtClean="0">
                <a:solidFill>
                  <a:srgbClr val="FF0000"/>
                </a:solidFill>
              </a:rPr>
              <a:t>είναι η διαδικασία κατά την οποία γίνεται η σύνθεση πρωτεϊνών (</a:t>
            </a:r>
            <a:r>
              <a:rPr lang="el-GR" sz="1600" dirty="0" err="1" smtClean="0">
                <a:solidFill>
                  <a:srgbClr val="FF0000"/>
                </a:solidFill>
              </a:rPr>
              <a:t>πολυπεπτιδικών</a:t>
            </a:r>
            <a:r>
              <a:rPr lang="el-GR" sz="1600" dirty="0" smtClean="0">
                <a:solidFill>
                  <a:srgbClr val="FF0000"/>
                </a:solidFill>
              </a:rPr>
              <a:t> αλυσίδων) σύμφωνα με την πληροφορία που περιέχεται σε ένα μόριο mRNA.  </a:t>
            </a:r>
            <a:endParaRPr lang="el-GR" sz="1600" dirty="0" smtClean="0"/>
          </a:p>
          <a:p>
            <a:pPr marL="176213" indent="-176213">
              <a:spcBef>
                <a:spcPct val="20000"/>
              </a:spcBef>
              <a:defRPr/>
            </a:pPr>
            <a:r>
              <a:rPr lang="el-GR" sz="1600" dirty="0" smtClean="0"/>
              <a:t>       Τα ριβοσώματα μπορούν να χρησιμοποιηθούν ως θέση μετάφρασης για οποιοδήποτε mRNA.</a:t>
            </a:r>
            <a:endParaRPr lang="el-GR" sz="1600" dirty="0" smtClean="0">
              <a:solidFill>
                <a:srgbClr val="FF0000"/>
              </a:solidFill>
            </a:endParaRPr>
          </a:p>
          <a:p>
            <a:pPr marL="176213" indent="-176213">
              <a:spcBef>
                <a:spcPct val="20000"/>
              </a:spcBef>
              <a:defRPr/>
            </a:pPr>
            <a:r>
              <a:rPr lang="en-US" sz="1600" dirty="0" smtClean="0">
                <a:solidFill>
                  <a:srgbClr val="C00000"/>
                </a:solidFill>
                <a:effectLst>
                  <a:outerShdw blurRad="38100" dist="38100" dir="2700000" algn="tl">
                    <a:srgbClr val="000000">
                      <a:alpha val="43137"/>
                    </a:srgbClr>
                  </a:outerShdw>
                </a:effectLst>
              </a:rPr>
              <a:t>      </a:t>
            </a:r>
            <a:r>
              <a:rPr lang="el-GR" sz="1600" dirty="0" smtClean="0"/>
              <a:t>Στην </a:t>
            </a:r>
            <a:r>
              <a:rPr lang="el-GR" sz="1600" dirty="0" err="1" smtClean="0"/>
              <a:t>πρωτεϊνοσύνθεση</a:t>
            </a:r>
            <a:r>
              <a:rPr lang="el-GR" sz="1600" dirty="0" smtClean="0"/>
              <a:t> είναι απαραίτητη η συμμετοχή και των τριών ειδών RNA που αναφέραμε. </a:t>
            </a:r>
            <a:endParaRPr lang="en-US" sz="1600" dirty="0" smtClean="0"/>
          </a:p>
          <a:p>
            <a:pPr marL="176213" indent="-176213">
              <a:spcBef>
                <a:spcPct val="20000"/>
              </a:spcBef>
              <a:defRPr/>
            </a:pPr>
            <a:r>
              <a:rPr lang="en-US" sz="1600" dirty="0" smtClean="0"/>
              <a:t>       </a:t>
            </a:r>
            <a:endParaRPr lang="el-GR" sz="1600" dirty="0">
              <a:solidFill>
                <a:srgbClr val="9900FF"/>
              </a:solidFill>
              <a:effectLst>
                <a:outerShdw blurRad="38100" dist="38100" dir="2700000" algn="tl">
                  <a:srgbClr val="C0C0C0"/>
                </a:outerShdw>
              </a:effectLst>
            </a:endParaRPr>
          </a:p>
        </p:txBody>
      </p:sp>
      <p:pic>
        <p:nvPicPr>
          <p:cNvPr id="59394" name="Picture 2"/>
          <p:cNvPicPr>
            <a:picLocks noChangeAspect="1" noChangeArrowheads="1"/>
          </p:cNvPicPr>
          <p:nvPr/>
        </p:nvPicPr>
        <p:blipFill>
          <a:blip r:embed="rId3" cstate="print"/>
          <a:srcRect/>
          <a:stretch>
            <a:fillRect/>
          </a:stretch>
        </p:blipFill>
        <p:spPr bwMode="auto">
          <a:xfrm>
            <a:off x="4499992" y="2996952"/>
            <a:ext cx="4427537" cy="1366838"/>
          </a:xfrm>
          <a:prstGeom prst="rect">
            <a:avLst/>
          </a:prstGeom>
          <a:noFill/>
          <a:ln w="9525">
            <a:noFill/>
            <a:miter lim="800000"/>
            <a:headEnd/>
            <a:tailEnd/>
          </a:ln>
        </p:spPr>
      </p:pic>
      <p:pic>
        <p:nvPicPr>
          <p:cNvPr id="8" name="Picture 11" descr="igsinpro"/>
          <p:cNvPicPr>
            <a:picLocks noChangeAspect="1" noChangeArrowheads="1" noCrop="1"/>
          </p:cNvPicPr>
          <p:nvPr/>
        </p:nvPicPr>
        <p:blipFill>
          <a:blip r:embed="rId4" cstate="print"/>
          <a:srcRect/>
          <a:stretch>
            <a:fillRect/>
          </a:stretch>
        </p:blipFill>
        <p:spPr bwMode="auto">
          <a:xfrm>
            <a:off x="5220072" y="1052736"/>
            <a:ext cx="3132138" cy="1584325"/>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pPr>
              <a:defRPr/>
            </a:pPr>
            <a:fld id="{811B0529-AF9D-4AE6-A104-FCD35DCFA1B8}" type="slidenum">
              <a:rPr lang="el-GR" smtClean="0"/>
              <a:pPr>
                <a:defRPr/>
              </a:pPr>
              <a:t>4</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14">
                                            <p:txEl>
                                              <p:pRg st="0" end="0"/>
                                            </p:txEl>
                                          </p:spTgt>
                                        </p:tgtEl>
                                        <p:attrNameLst>
                                          <p:attrName>style.visibility</p:attrName>
                                        </p:attrNameLst>
                                      </p:cBhvr>
                                      <p:to>
                                        <p:strVal val="visible"/>
                                      </p:to>
                                    </p:set>
                                    <p:animEffect transition="in" filter="dissolve">
                                      <p:cBhvr>
                                        <p:cTn id="7" dur="500"/>
                                        <p:tgtEl>
                                          <p:spTgt spid="411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14">
                                            <p:txEl>
                                              <p:pRg st="2" end="2"/>
                                            </p:txEl>
                                          </p:spTgt>
                                        </p:tgtEl>
                                        <p:attrNameLst>
                                          <p:attrName>style.visibility</p:attrName>
                                        </p:attrNameLst>
                                      </p:cBhvr>
                                      <p:to>
                                        <p:strVal val="visible"/>
                                      </p:to>
                                    </p:set>
                                    <p:animEffect transition="in" filter="dissolve">
                                      <p:cBhvr>
                                        <p:cTn id="10" dur="500"/>
                                        <p:tgtEl>
                                          <p:spTgt spid="4114">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114">
                                            <p:txEl>
                                              <p:pRg st="3" end="3"/>
                                            </p:txEl>
                                          </p:spTgt>
                                        </p:tgtEl>
                                        <p:attrNameLst>
                                          <p:attrName>style.visibility</p:attrName>
                                        </p:attrNameLst>
                                      </p:cBhvr>
                                      <p:to>
                                        <p:strVal val="visible"/>
                                      </p:to>
                                    </p:set>
                                    <p:animEffect transition="in" filter="dissolve">
                                      <p:cBhvr>
                                        <p:cTn id="13" dur="500"/>
                                        <p:tgtEl>
                                          <p:spTgt spid="4114">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114">
                                            <p:txEl>
                                              <p:pRg st="4" end="4"/>
                                            </p:txEl>
                                          </p:spTgt>
                                        </p:tgtEl>
                                        <p:attrNameLst>
                                          <p:attrName>style.visibility</p:attrName>
                                        </p:attrNameLst>
                                      </p:cBhvr>
                                      <p:to>
                                        <p:strVal val="visible"/>
                                      </p:to>
                                    </p:set>
                                    <p:animEffect transition="in" filter="dissolve">
                                      <p:cBhvr>
                                        <p:cTn id="16" dur="500"/>
                                        <p:tgtEl>
                                          <p:spTgt spid="411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114">
                                            <p:txEl>
                                              <p:pRg st="5" end="5"/>
                                            </p:txEl>
                                          </p:spTgt>
                                        </p:tgtEl>
                                        <p:attrNameLst>
                                          <p:attrName>style.visibility</p:attrName>
                                        </p:attrNameLst>
                                      </p:cBhvr>
                                      <p:to>
                                        <p:strVal val="visible"/>
                                      </p:to>
                                    </p:set>
                                    <p:animEffect transition="in" filter="dissolve">
                                      <p:cBhvr>
                                        <p:cTn id="19" dur="500"/>
                                        <p:tgtEl>
                                          <p:spTgt spid="4114">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59394"/>
                                        </p:tgtEl>
                                        <p:attrNameLst>
                                          <p:attrName>style.visibility</p:attrName>
                                        </p:attrNameLst>
                                      </p:cBhvr>
                                      <p:to>
                                        <p:strVal val="visible"/>
                                      </p:to>
                                    </p:set>
                                    <p:animEffect transition="in" filter="dissolve">
                                      <p:cBhvr>
                                        <p:cTn id="25"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18"/>
          <p:cNvSpPr txBox="1">
            <a:spLocks noChangeArrowheads="1"/>
          </p:cNvSpPr>
          <p:nvPr/>
        </p:nvSpPr>
        <p:spPr bwMode="auto">
          <a:xfrm>
            <a:off x="107504" y="1484784"/>
            <a:ext cx="4139952" cy="3342453"/>
          </a:xfrm>
          <a:prstGeom prst="rect">
            <a:avLst/>
          </a:prstGeom>
          <a:noFill/>
          <a:ln w="9525">
            <a:noFill/>
            <a:miter lim="800000"/>
            <a:headEnd/>
            <a:tailEnd/>
          </a:ln>
          <a:effectLst/>
        </p:spPr>
        <p:txBody>
          <a:bodyPr wrap="square">
            <a:spAutoFit/>
          </a:bodyPr>
          <a:lstStyle/>
          <a:p>
            <a:pPr marL="176213" indent="-176213">
              <a:spcBef>
                <a:spcPct val="20000"/>
              </a:spcBef>
              <a:defRPr/>
            </a:pPr>
            <a:r>
              <a:rPr lang="el-GR" sz="1600" dirty="0" smtClean="0"/>
              <a:t>     Κάθε </a:t>
            </a:r>
            <a:r>
              <a:rPr lang="el-GR" sz="1600" dirty="0" err="1" smtClean="0"/>
              <a:t>ριβόσωμα</a:t>
            </a:r>
            <a:r>
              <a:rPr lang="el-GR" sz="1600" dirty="0" smtClean="0"/>
              <a:t> αποτελείται από δύο </a:t>
            </a:r>
            <a:r>
              <a:rPr lang="el-GR" sz="1600" dirty="0" err="1" smtClean="0"/>
              <a:t>υπομονάδες</a:t>
            </a:r>
            <a:r>
              <a:rPr lang="el-GR" sz="1600" dirty="0" smtClean="0"/>
              <a:t>, μια μικρή και μια μεγάλη, και έχει μία θέση πρόσδεσης του mRNA στη μικρή </a:t>
            </a:r>
            <a:r>
              <a:rPr lang="el-GR" sz="1600" dirty="0" err="1" smtClean="0"/>
              <a:t>υπομονάδα</a:t>
            </a:r>
            <a:r>
              <a:rPr lang="el-GR" sz="1600" dirty="0" smtClean="0"/>
              <a:t> και δύο θέσεις εισδοχής των tRNA στη μεγάλη </a:t>
            </a:r>
            <a:r>
              <a:rPr lang="el-GR" sz="1600" dirty="0" err="1" smtClean="0"/>
              <a:t>υπομονάδα</a:t>
            </a:r>
            <a:r>
              <a:rPr lang="el-GR" sz="1600" dirty="0" smtClean="0"/>
              <a:t>. </a:t>
            </a:r>
          </a:p>
          <a:p>
            <a:pPr marL="176213" indent="-176213">
              <a:spcBef>
                <a:spcPct val="20000"/>
              </a:spcBef>
              <a:defRPr/>
            </a:pPr>
            <a:r>
              <a:rPr lang="el-GR" sz="1600" dirty="0" smtClean="0"/>
              <a:t>     Το ένα άκρο του mRNA συνδέεται με μια περιοχή του  rRNA του </a:t>
            </a:r>
            <a:r>
              <a:rPr lang="el-GR" sz="1600" dirty="0" err="1" smtClean="0"/>
              <a:t>ριβοσώματος</a:t>
            </a:r>
            <a:r>
              <a:rPr lang="el-GR" sz="1600" dirty="0" smtClean="0"/>
              <a:t> χάρη στη συμπληρωματικότητα των αζωτούχων βάσεων. </a:t>
            </a:r>
            <a:r>
              <a:rPr lang="en-US" sz="1600" dirty="0" smtClean="0"/>
              <a:t>    </a:t>
            </a:r>
            <a:r>
              <a:rPr lang="el-GR" sz="1600" dirty="0" smtClean="0"/>
              <a:t>Στη συνέχεια, κατάλληλα μόρια tRNA, τα οποία εμφανίζουν επίσης συμπληρωματικότητα με το mRNA, μεταφέρουν διαδοχικά στο </a:t>
            </a:r>
            <a:r>
              <a:rPr lang="el-GR" sz="1600" dirty="0" err="1" smtClean="0"/>
              <a:t>ριβόσωμα</a:t>
            </a:r>
            <a:r>
              <a:rPr lang="el-GR" sz="1600" dirty="0" smtClean="0"/>
              <a:t> συγκεκριμένα αμινοξέα. </a:t>
            </a:r>
            <a:endParaRPr lang="el-GR" sz="1600" dirty="0">
              <a:solidFill>
                <a:srgbClr val="9900FF"/>
              </a:solidFill>
              <a:effectLst>
                <a:outerShdw blurRad="38100" dist="38100" dir="2700000" algn="tl">
                  <a:srgbClr val="C0C0C0"/>
                </a:outerShdw>
              </a:effectLst>
            </a:endParaRPr>
          </a:p>
        </p:txBody>
      </p:sp>
      <p:pic>
        <p:nvPicPr>
          <p:cNvPr id="59393" name="Picture 1"/>
          <p:cNvPicPr>
            <a:picLocks noChangeAspect="1" noChangeArrowheads="1"/>
          </p:cNvPicPr>
          <p:nvPr/>
        </p:nvPicPr>
        <p:blipFill>
          <a:blip r:embed="rId3" cstate="print"/>
          <a:srcRect/>
          <a:stretch>
            <a:fillRect/>
          </a:stretch>
        </p:blipFill>
        <p:spPr bwMode="auto">
          <a:xfrm>
            <a:off x="4283968" y="3717032"/>
            <a:ext cx="4679950" cy="2808287"/>
          </a:xfrm>
          <a:prstGeom prst="rect">
            <a:avLst/>
          </a:prstGeom>
          <a:noFill/>
          <a:ln w="9525">
            <a:noFill/>
            <a:miter lim="800000"/>
            <a:headEnd/>
            <a:tailEnd/>
          </a:ln>
        </p:spPr>
      </p:pic>
      <p:pic>
        <p:nvPicPr>
          <p:cNvPr id="59394" name="Picture 2"/>
          <p:cNvPicPr>
            <a:picLocks noChangeAspect="1" noChangeArrowheads="1"/>
          </p:cNvPicPr>
          <p:nvPr/>
        </p:nvPicPr>
        <p:blipFill>
          <a:blip r:embed="rId4" cstate="print"/>
          <a:srcRect/>
          <a:stretch>
            <a:fillRect/>
          </a:stretch>
        </p:blipFill>
        <p:spPr bwMode="auto">
          <a:xfrm>
            <a:off x="4500563" y="2133600"/>
            <a:ext cx="4427537" cy="1366838"/>
          </a:xfrm>
          <a:prstGeom prst="rect">
            <a:avLst/>
          </a:prstGeom>
          <a:noFill/>
          <a:ln w="9525">
            <a:noFill/>
            <a:miter lim="800000"/>
            <a:headEnd/>
            <a:tailEnd/>
          </a:ln>
        </p:spPr>
      </p:pic>
      <p:pic>
        <p:nvPicPr>
          <p:cNvPr id="8" name="Picture 11" descr="igsinpro"/>
          <p:cNvPicPr>
            <a:picLocks noChangeAspect="1" noChangeArrowheads="1" noCrop="1"/>
          </p:cNvPicPr>
          <p:nvPr/>
        </p:nvPicPr>
        <p:blipFill>
          <a:blip r:embed="rId5" cstate="print"/>
          <a:srcRect/>
          <a:stretch>
            <a:fillRect/>
          </a:stretch>
        </p:blipFill>
        <p:spPr bwMode="auto">
          <a:xfrm>
            <a:off x="5219700" y="476250"/>
            <a:ext cx="3132138" cy="1584325"/>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pPr>
              <a:defRPr/>
            </a:pPr>
            <a:fld id="{811B0529-AF9D-4AE6-A104-FCD35DCFA1B8}" type="slidenum">
              <a:rPr lang="el-GR" smtClean="0"/>
              <a:pPr>
                <a:defRPr/>
              </a:pPr>
              <a:t>5</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14">
                                            <p:txEl>
                                              <p:pRg st="0" end="0"/>
                                            </p:txEl>
                                          </p:spTgt>
                                        </p:tgtEl>
                                        <p:attrNameLst>
                                          <p:attrName>style.visibility</p:attrName>
                                        </p:attrNameLst>
                                      </p:cBhvr>
                                      <p:to>
                                        <p:strVal val="visible"/>
                                      </p:to>
                                    </p:set>
                                    <p:animEffect transition="in" filter="dissolve">
                                      <p:cBhvr>
                                        <p:cTn id="7" dur="500"/>
                                        <p:tgtEl>
                                          <p:spTgt spid="411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14">
                                            <p:txEl>
                                              <p:pRg st="1" end="1"/>
                                            </p:txEl>
                                          </p:spTgt>
                                        </p:tgtEl>
                                        <p:attrNameLst>
                                          <p:attrName>style.visibility</p:attrName>
                                        </p:attrNameLst>
                                      </p:cBhvr>
                                      <p:to>
                                        <p:strVal val="visible"/>
                                      </p:to>
                                    </p:set>
                                    <p:animEffect transition="in" filter="dissolve">
                                      <p:cBhvr>
                                        <p:cTn id="10" dur="500"/>
                                        <p:tgtEl>
                                          <p:spTgt spid="411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59394"/>
                                        </p:tgtEl>
                                        <p:attrNameLst>
                                          <p:attrName>style.visibility</p:attrName>
                                        </p:attrNameLst>
                                      </p:cBhvr>
                                      <p:to>
                                        <p:strVal val="visible"/>
                                      </p:to>
                                    </p:set>
                                    <p:animEffect transition="in" filter="dissolve">
                                      <p:cBhvr>
                                        <p:cTn id="16" dur="500"/>
                                        <p:tgtEl>
                                          <p:spTgt spid="5939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Εικ. 5.12 Η διαδικασία της μετάφρασης (πρωτεϊνοσύνθεση)."/>
          <p:cNvPicPr>
            <a:picLocks noChangeAspect="1" noChangeArrowheads="1"/>
          </p:cNvPicPr>
          <p:nvPr/>
        </p:nvPicPr>
        <p:blipFill>
          <a:blip r:embed="rId2" cstate="print"/>
          <a:srcRect/>
          <a:stretch>
            <a:fillRect/>
          </a:stretch>
        </p:blipFill>
        <p:spPr bwMode="auto">
          <a:xfrm>
            <a:off x="4932043" y="188643"/>
            <a:ext cx="3423920" cy="2956560"/>
          </a:xfrm>
          <a:prstGeom prst="rect">
            <a:avLst/>
          </a:prstGeom>
          <a:noFill/>
        </p:spPr>
      </p:pic>
      <p:sp>
        <p:nvSpPr>
          <p:cNvPr id="3" name="2 - Ορθογώνιο"/>
          <p:cNvSpPr/>
          <p:nvPr/>
        </p:nvSpPr>
        <p:spPr>
          <a:xfrm>
            <a:off x="4860032" y="6021288"/>
            <a:ext cx="3312368" cy="646331"/>
          </a:xfrm>
          <a:prstGeom prst="rect">
            <a:avLst/>
          </a:prstGeom>
        </p:spPr>
        <p:txBody>
          <a:bodyPr wrap="square">
            <a:spAutoFit/>
          </a:bodyPr>
          <a:lstStyle/>
          <a:p>
            <a:pPr algn="ctr"/>
            <a:r>
              <a:rPr lang="el-GR" i="1" dirty="0" smtClean="0"/>
              <a:t>Η διαδικασία της μετάφρασης</a:t>
            </a:r>
            <a:r>
              <a:rPr lang="el-GR" dirty="0" smtClean="0"/>
              <a:t/>
            </a:r>
            <a:br>
              <a:rPr lang="el-GR" dirty="0" smtClean="0"/>
            </a:br>
            <a:r>
              <a:rPr lang="el-GR" i="1" dirty="0" smtClean="0"/>
              <a:t>(</a:t>
            </a:r>
            <a:r>
              <a:rPr lang="el-GR" i="1" dirty="0" err="1" smtClean="0"/>
              <a:t>πρωτεϊνοσύνθεση</a:t>
            </a:r>
            <a:r>
              <a:rPr lang="el-GR" i="1" dirty="0" smtClean="0"/>
              <a:t>).</a:t>
            </a:r>
            <a:endParaRPr lang="el-GR" dirty="0"/>
          </a:p>
        </p:txBody>
      </p:sp>
      <p:sp>
        <p:nvSpPr>
          <p:cNvPr id="4" name="3 - Ορθογώνιο"/>
          <p:cNvSpPr/>
          <p:nvPr/>
        </p:nvSpPr>
        <p:spPr>
          <a:xfrm>
            <a:off x="467544" y="2564904"/>
            <a:ext cx="3384376" cy="1366528"/>
          </a:xfrm>
          <a:prstGeom prst="rect">
            <a:avLst/>
          </a:prstGeom>
        </p:spPr>
        <p:txBody>
          <a:bodyPr wrap="square">
            <a:spAutoFit/>
          </a:bodyPr>
          <a:lstStyle/>
          <a:p>
            <a:pPr marL="176213" indent="-176213">
              <a:spcBef>
                <a:spcPct val="20000"/>
              </a:spcBef>
              <a:defRPr/>
            </a:pPr>
            <a:r>
              <a:rPr lang="en-US" dirty="0" smtClean="0"/>
              <a:t>     </a:t>
            </a:r>
            <a:r>
              <a:rPr lang="el-GR" dirty="0" smtClean="0"/>
              <a:t>Κάθε </a:t>
            </a:r>
            <a:r>
              <a:rPr lang="el-GR" dirty="0" err="1" smtClean="0"/>
              <a:t>αμινοξύ</a:t>
            </a:r>
            <a:r>
              <a:rPr lang="el-GR" dirty="0" smtClean="0"/>
              <a:t> συνδέεται με χημικό δεσμό με το επόμενο και έτσι σχηματίζεται η συγκεκριμένη πρωτεΐνη.</a:t>
            </a:r>
            <a:endParaRPr lang="el-GR" dirty="0" smtClean="0">
              <a:solidFill>
                <a:srgbClr val="C00000"/>
              </a:solidFill>
              <a:effectLst>
                <a:outerShdw blurRad="38100" dist="38100" dir="2700000" algn="tl">
                  <a:srgbClr val="000000">
                    <a:alpha val="43137"/>
                  </a:srgbClr>
                </a:outerShdw>
              </a:effectLst>
            </a:endParaRPr>
          </a:p>
          <a:p>
            <a:pPr marL="176213" indent="-176213">
              <a:spcBef>
                <a:spcPct val="20000"/>
              </a:spcBef>
              <a:defRPr/>
            </a:pPr>
            <a:r>
              <a:rPr lang="el-GR" sz="900" dirty="0" smtClean="0">
                <a:solidFill>
                  <a:srgbClr val="C00000"/>
                </a:solidFill>
                <a:effectLst>
                  <a:outerShdw blurRad="38100" dist="38100" dir="2700000" algn="tl">
                    <a:srgbClr val="000000">
                      <a:alpha val="43137"/>
                    </a:srgbClr>
                  </a:outerShdw>
                </a:effectLst>
              </a:rPr>
              <a:t> </a:t>
            </a:r>
            <a:endParaRPr lang="el-GR" sz="900" dirty="0">
              <a:solidFill>
                <a:srgbClr val="C00000"/>
              </a:solidFill>
              <a:effectLst>
                <a:outerShdw blurRad="38100" dist="38100" dir="2700000" algn="tl">
                  <a:srgbClr val="000000">
                    <a:alpha val="43137"/>
                  </a:srgbClr>
                </a:outerShdw>
              </a:effectLst>
            </a:endParaRPr>
          </a:p>
        </p:txBody>
      </p:sp>
      <p:sp>
        <p:nvSpPr>
          <p:cNvPr id="5" name="4 - Θέση αριθμού διαφάνειας"/>
          <p:cNvSpPr>
            <a:spLocks noGrp="1"/>
          </p:cNvSpPr>
          <p:nvPr>
            <p:ph type="sldNum" sz="quarter" idx="12"/>
          </p:nvPr>
        </p:nvSpPr>
        <p:spPr/>
        <p:txBody>
          <a:bodyPr/>
          <a:lstStyle/>
          <a:p>
            <a:fld id="{F56A1845-6318-42C2-9142-B0479D41950A}" type="slidenum">
              <a:rPr lang="el-GR" smtClean="0"/>
              <a:pPr/>
              <a:t>6</a:t>
            </a:fld>
            <a:endParaRPr lang="el-GR"/>
          </a:p>
        </p:txBody>
      </p:sp>
      <p:pic>
        <p:nvPicPr>
          <p:cNvPr id="6" name="Picture 4" descr="translat"/>
          <p:cNvPicPr>
            <a:picLocks noChangeAspect="1" noChangeArrowheads="1" noCrop="1"/>
          </p:cNvPicPr>
          <p:nvPr/>
        </p:nvPicPr>
        <p:blipFill>
          <a:blip r:embed="rId3" cstate="print"/>
          <a:srcRect/>
          <a:stretch>
            <a:fillRect/>
          </a:stretch>
        </p:blipFill>
        <p:spPr bwMode="auto">
          <a:xfrm>
            <a:off x="4139952" y="3212976"/>
            <a:ext cx="4716463" cy="280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nob_proteinsynthesis"/>
          <p:cNvPicPr>
            <a:picLocks noChangeAspect="1" noChangeArrowheads="1"/>
          </p:cNvPicPr>
          <p:nvPr/>
        </p:nvPicPr>
        <p:blipFill>
          <a:blip r:embed="rId3" cstate="print"/>
          <a:srcRect/>
          <a:stretch>
            <a:fillRect/>
          </a:stretch>
        </p:blipFill>
        <p:spPr bwMode="auto">
          <a:xfrm>
            <a:off x="2627784" y="2060848"/>
            <a:ext cx="3822192" cy="3746182"/>
          </a:xfrm>
          <a:prstGeom prst="rect">
            <a:avLst/>
          </a:prstGeom>
          <a:noFill/>
          <a:ln w="9525">
            <a:noFill/>
            <a:miter lim="800000"/>
            <a:headEnd/>
            <a:tailEnd/>
          </a:ln>
        </p:spPr>
      </p:pic>
      <p:sp>
        <p:nvSpPr>
          <p:cNvPr id="4" name="3 - Ορθογώνιο">
            <a:hlinkClick r:id="rId4"/>
          </p:cNvPr>
          <p:cNvSpPr/>
          <p:nvPr/>
        </p:nvSpPr>
        <p:spPr>
          <a:xfrm>
            <a:off x="539552" y="692696"/>
            <a:ext cx="8064896" cy="646331"/>
          </a:xfrm>
          <a:prstGeom prst="rect">
            <a:avLst/>
          </a:prstGeom>
        </p:spPr>
        <p:txBody>
          <a:bodyPr wrap="square">
            <a:spAutoFit/>
          </a:bodyPr>
          <a:lstStyle/>
          <a:p>
            <a:r>
              <a:rPr lang="el-GR" dirty="0" smtClean="0"/>
              <a:t>Δες πως γίνονται η μεταγραφή και η μετάφραση σε πραγματικό χρόνο στο :</a:t>
            </a:r>
            <a:r>
              <a:rPr lang="en-US" dirty="0" smtClean="0"/>
              <a:t> </a:t>
            </a:r>
            <a:r>
              <a:rPr lang="en-US" dirty="0" smtClean="0">
                <a:hlinkClick r:id="rId4"/>
              </a:rPr>
              <a:t>www.youtube.com/watch?v=kLcPtSLxh9w</a:t>
            </a:r>
            <a:endParaRPr lang="el-GR" dirty="0"/>
          </a:p>
        </p:txBody>
      </p:sp>
      <p:sp>
        <p:nvSpPr>
          <p:cNvPr id="5" name="4 - Θέση αριθμού διαφάνειας"/>
          <p:cNvSpPr>
            <a:spLocks noGrp="1"/>
          </p:cNvSpPr>
          <p:nvPr>
            <p:ph type="sldNum" sz="quarter" idx="12"/>
          </p:nvPr>
        </p:nvSpPr>
        <p:spPr/>
        <p:txBody>
          <a:bodyPr/>
          <a:lstStyle/>
          <a:p>
            <a:fld id="{F56A1845-6318-42C2-9142-B0479D41950A}" type="slidenum">
              <a:rPr lang="el-GR" smtClean="0"/>
              <a:pPr/>
              <a:t>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F56A1845-6318-42C2-9142-B0479D41950A}" type="slidenum">
              <a:rPr lang="el-GR" smtClean="0"/>
              <a:pPr/>
              <a:t>8</a:t>
            </a:fld>
            <a:endParaRPr lang="el-GR"/>
          </a:p>
        </p:txBody>
      </p:sp>
      <p:sp>
        <p:nvSpPr>
          <p:cNvPr id="3" name="2 - Ορθογώνιο"/>
          <p:cNvSpPr/>
          <p:nvPr/>
        </p:nvSpPr>
        <p:spPr>
          <a:xfrm>
            <a:off x="971600" y="1772816"/>
            <a:ext cx="7416824" cy="2308324"/>
          </a:xfrm>
          <a:prstGeom prst="rect">
            <a:avLst/>
          </a:prstGeom>
        </p:spPr>
        <p:txBody>
          <a:bodyPr wrap="square">
            <a:spAutoFit/>
          </a:bodyPr>
          <a:lstStyle/>
          <a:p>
            <a:r>
              <a:rPr lang="el-GR" dirty="0" smtClean="0"/>
              <a:t>   Συνοψίζοντας  διαπιστώνουμε ότι η αντιγραφή του DNA διαιωνίζει τη γενετική πληροφορία, ενώ η μετάφραση χρησιμοποιεί αυτή την πληροφορία, για να κατασκευάσει ένα πολυπεπτίδιο (πρωτεΐνη). </a:t>
            </a:r>
          </a:p>
          <a:p>
            <a:r>
              <a:rPr lang="el-GR" dirty="0" smtClean="0"/>
              <a:t>   Η μεταγραφή καθορίζει ποια γονίδια θα εκφραστούν, σε ποιους ιστούς (στους πολυκύτταρους </a:t>
            </a:r>
            <a:r>
              <a:rPr lang="el-GR" dirty="0" err="1" smtClean="0"/>
              <a:t>ευκαρυωτικούς</a:t>
            </a:r>
            <a:r>
              <a:rPr lang="el-GR" dirty="0" smtClean="0"/>
              <a:t> οργανισμούς), και σε ποια στάδια της ανάπτυξης.</a:t>
            </a:r>
          </a:p>
          <a:p>
            <a:r>
              <a:rPr lang="el-GR" dirty="0" smtClean="0"/>
              <a:t>    Όλα τα κύτταρα ενός πολυκύτταρου οργανισμού έχουν το ίδιο DNA. Σε κάθε ομάδα κυττάρων όμως εκφράζονται διαφορετικά γονίδια.</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F56A1845-6318-42C2-9142-B0479D41950A}" type="slidenum">
              <a:rPr lang="el-GR" smtClean="0"/>
              <a:pPr/>
              <a:t>9</a:t>
            </a:fld>
            <a:endParaRPr lang="el-GR"/>
          </a:p>
        </p:txBody>
      </p:sp>
      <p:sp>
        <p:nvSpPr>
          <p:cNvPr id="3" name="2 - Ορθογώνιο"/>
          <p:cNvSpPr/>
          <p:nvPr/>
        </p:nvSpPr>
        <p:spPr>
          <a:xfrm>
            <a:off x="971600" y="836712"/>
            <a:ext cx="7200800" cy="5078313"/>
          </a:xfrm>
          <a:prstGeom prst="rect">
            <a:avLst/>
          </a:prstGeom>
        </p:spPr>
        <p:txBody>
          <a:bodyPr wrap="square">
            <a:spAutoFit/>
          </a:bodyPr>
          <a:lstStyle/>
          <a:p>
            <a:pPr algn="ctr"/>
            <a:r>
              <a:rPr lang="el-GR" sz="2000" b="1" dirty="0" smtClean="0">
                <a:solidFill>
                  <a:srgbClr val="FF0000"/>
                </a:solidFill>
              </a:rPr>
              <a:t>Η Μοριακή Βιολογία με αριθμούς</a:t>
            </a:r>
          </a:p>
          <a:p>
            <a:endParaRPr lang="el-GR" b="1" dirty="0" smtClean="0"/>
          </a:p>
          <a:p>
            <a:endParaRPr lang="el-GR" b="1" dirty="0" smtClean="0"/>
          </a:p>
          <a:p>
            <a:endParaRPr lang="el-GR" b="1" dirty="0" smtClean="0"/>
          </a:p>
          <a:p>
            <a:r>
              <a:rPr lang="el-GR" b="1" dirty="0" smtClean="0"/>
              <a:t>Αγγελιαφόρο RNA (mRNA)</a:t>
            </a:r>
            <a:r>
              <a:rPr lang="el-GR" dirty="0" smtClean="0"/>
              <a:t>. Αποτελεί λιγότερο από το 5% του ολικού RNA του κυττάρου. </a:t>
            </a:r>
          </a:p>
          <a:p>
            <a:endParaRPr lang="el-GR" dirty="0" smtClean="0"/>
          </a:p>
          <a:p>
            <a:endParaRPr lang="el-GR" dirty="0" smtClean="0"/>
          </a:p>
          <a:p>
            <a:endParaRPr lang="el-GR" dirty="0" smtClean="0"/>
          </a:p>
          <a:p>
            <a:r>
              <a:rPr lang="el-GR" dirty="0" smtClean="0"/>
              <a:t/>
            </a:r>
            <a:br>
              <a:rPr lang="el-GR" dirty="0" smtClean="0"/>
            </a:br>
            <a:r>
              <a:rPr lang="el-GR" b="1" dirty="0" err="1" smtClean="0"/>
              <a:t>Ριβοσωμικό</a:t>
            </a:r>
            <a:r>
              <a:rPr lang="el-GR" b="1" dirty="0" smtClean="0"/>
              <a:t> RNA (rRNA)</a:t>
            </a:r>
            <a:r>
              <a:rPr lang="el-GR" dirty="0" smtClean="0"/>
              <a:t>. Είναι το πιο άφθονο από τα είδη RNA και αποτελεί το 80% περίπου του συνολικού RNA του κυττάρου.</a:t>
            </a:r>
          </a:p>
          <a:p>
            <a:endParaRPr lang="el-GR" dirty="0" smtClean="0"/>
          </a:p>
          <a:p>
            <a:endParaRPr lang="el-GR" dirty="0" smtClean="0"/>
          </a:p>
          <a:p>
            <a:endParaRPr lang="el-GR" dirty="0" smtClean="0"/>
          </a:p>
          <a:p>
            <a:r>
              <a:rPr lang="el-GR" dirty="0" smtClean="0"/>
              <a:t/>
            </a:r>
            <a:br>
              <a:rPr lang="el-GR" dirty="0" smtClean="0"/>
            </a:br>
            <a:r>
              <a:rPr lang="el-GR" b="1" dirty="0" smtClean="0"/>
              <a:t>Μεταφορικό RNA (tRNA)</a:t>
            </a:r>
            <a:r>
              <a:rPr lang="el-GR" dirty="0" smtClean="0"/>
              <a:t>. Τα μόρια αυτά αποτελούν το 15% περίπου του συνολικού RNA στο κύτταρο. </a:t>
            </a:r>
            <a:endParaRPr lang="el-GR" dirty="0"/>
          </a:p>
        </p:txBody>
      </p:sp>
      <p:pic>
        <p:nvPicPr>
          <p:cNvPr id="4" name="Picture 18" descr="mailuccelinnovola">
            <a:hlinkClick r:id="rId2" tooltip="Scrivici!"/>
          </p:cNvPr>
          <p:cNvPicPr>
            <a:picLocks noChangeAspect="1" noChangeArrowheads="1" noCrop="1"/>
          </p:cNvPicPr>
          <p:nvPr/>
        </p:nvPicPr>
        <p:blipFill>
          <a:blip r:embed="rId3" cstate="print"/>
          <a:srcRect/>
          <a:stretch>
            <a:fillRect/>
          </a:stretch>
        </p:blipFill>
        <p:spPr bwMode="auto">
          <a:xfrm>
            <a:off x="1043608" y="1124744"/>
            <a:ext cx="955548" cy="781812"/>
          </a:xfrm>
          <a:prstGeom prst="rect">
            <a:avLst/>
          </a:prstGeom>
          <a:noFill/>
          <a:ln w="9525">
            <a:noFill/>
            <a:miter lim="800000"/>
            <a:headEnd/>
            <a:tailEnd/>
          </a:ln>
        </p:spPr>
      </p:pic>
      <p:pic>
        <p:nvPicPr>
          <p:cNvPr id="5" name="Picture 14" descr="ANd9GcTjDx78QxZnGpqw_Vh-DJcJR3gHMX0cctQTcKk_wTbAmZQvvK0&amp;t=1&amp;usg=__8gmmAesamwnWC7hc-GTNAGZExFg="/>
          <p:cNvPicPr>
            <a:picLocks noChangeAspect="1" noChangeArrowheads="1"/>
          </p:cNvPicPr>
          <p:nvPr/>
        </p:nvPicPr>
        <p:blipFill>
          <a:blip r:embed="rId4" cstate="print"/>
          <a:srcRect/>
          <a:stretch>
            <a:fillRect/>
          </a:stretch>
        </p:blipFill>
        <p:spPr bwMode="auto">
          <a:xfrm>
            <a:off x="1187624" y="2636912"/>
            <a:ext cx="857250" cy="853440"/>
          </a:xfrm>
          <a:prstGeom prst="rect">
            <a:avLst/>
          </a:prstGeom>
          <a:noFill/>
          <a:ln w="9525">
            <a:noFill/>
            <a:miter lim="800000"/>
            <a:headEnd/>
            <a:tailEnd/>
          </a:ln>
        </p:spPr>
      </p:pic>
      <p:pic>
        <p:nvPicPr>
          <p:cNvPr id="6" name="Picture 6"/>
          <p:cNvPicPr>
            <a:picLocks noChangeAspect="1" noChangeArrowheads="1"/>
          </p:cNvPicPr>
          <p:nvPr/>
        </p:nvPicPr>
        <p:blipFill>
          <a:blip r:embed="rId5" cstate="print"/>
          <a:srcRect/>
          <a:stretch>
            <a:fillRect/>
          </a:stretch>
        </p:blipFill>
        <p:spPr bwMode="auto">
          <a:xfrm>
            <a:off x="1115616" y="4221088"/>
            <a:ext cx="929770" cy="9297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434</Words>
  <Application>Microsoft Office PowerPoint</Application>
  <PresentationFormat>Προβολή στην οθόνη (4:3)</PresentationFormat>
  <Paragraphs>79</Paragraphs>
  <Slides>12</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ΔΙΟΝΥΣΗΣ</cp:lastModifiedBy>
  <cp:revision>37</cp:revision>
  <dcterms:created xsi:type="dcterms:W3CDTF">2020-05-10T15:12:19Z</dcterms:created>
  <dcterms:modified xsi:type="dcterms:W3CDTF">2023-01-30T09:08:29Z</dcterms:modified>
</cp:coreProperties>
</file>