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59" r:id="rId3"/>
    <p:sldId id="266" r:id="rId4"/>
    <p:sldId id="281" r:id="rId5"/>
    <p:sldId id="258" r:id="rId6"/>
    <p:sldId id="267" r:id="rId7"/>
    <p:sldId id="270" r:id="rId8"/>
    <p:sldId id="268" r:id="rId9"/>
    <p:sldId id="275" r:id="rId10"/>
    <p:sldId id="276" r:id="rId11"/>
    <p:sldId id="264" r:id="rId12"/>
    <p:sldId id="277" r:id="rId13"/>
    <p:sldId id="278" r:id="rId14"/>
    <p:sldId id="273" r:id="rId15"/>
    <p:sldId id="274" r:id="rId16"/>
    <p:sldId id="271" r:id="rId17"/>
    <p:sldId id="280"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4447DA-BE93-4191-8116-F114FAA25D25}" type="datetimeFigureOut">
              <a:rPr lang="el-GR" smtClean="0"/>
              <a:pPr/>
              <a:t>15/10/2022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1C486F-0F2E-47D5-9229-BC78A551D6F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Βακτήρια</a:t>
            </a:r>
            <a:r>
              <a:rPr lang="el-GR" baseline="0" dirty="0" smtClean="0"/>
              <a:t>   </a:t>
            </a:r>
            <a:r>
              <a:rPr lang="el-GR" baseline="0" dirty="0" err="1" smtClean="0"/>
              <a:t>Κυανοβακτήρια</a:t>
            </a:r>
            <a:endParaRPr lang="el-GR" dirty="0"/>
          </a:p>
        </p:txBody>
      </p:sp>
      <p:sp>
        <p:nvSpPr>
          <p:cNvPr id="4" name="3 - Θέση αριθμού διαφάνειας"/>
          <p:cNvSpPr>
            <a:spLocks noGrp="1"/>
          </p:cNvSpPr>
          <p:nvPr>
            <p:ph type="sldNum" sz="quarter" idx="10"/>
          </p:nvPr>
        </p:nvSpPr>
        <p:spPr/>
        <p:txBody>
          <a:bodyPr/>
          <a:lstStyle/>
          <a:p>
            <a:fld id="{ED1C486F-0F2E-47D5-9229-BC78A551D6FA}" type="slidenum">
              <a:rPr lang="el-GR" smtClean="0"/>
              <a:pPr/>
              <a:t>5</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Πρωτόζωα</a:t>
            </a:r>
            <a:r>
              <a:rPr lang="el-GR" baseline="0" dirty="0" smtClean="0"/>
              <a:t>   </a:t>
            </a:r>
            <a:r>
              <a:rPr lang="el-GR" baseline="0" dirty="0" err="1" smtClean="0"/>
              <a:t>Φύκη</a:t>
            </a:r>
            <a:r>
              <a:rPr lang="el-GR" baseline="0" dirty="0" smtClean="0"/>
              <a:t> Ζυμομύκητες</a:t>
            </a:r>
            <a:endParaRPr lang="el-GR" dirty="0"/>
          </a:p>
        </p:txBody>
      </p:sp>
      <p:sp>
        <p:nvSpPr>
          <p:cNvPr id="4" name="3 - Θέση αριθμού διαφάνειας"/>
          <p:cNvSpPr>
            <a:spLocks noGrp="1"/>
          </p:cNvSpPr>
          <p:nvPr>
            <p:ph type="sldNum" sz="quarter" idx="10"/>
          </p:nvPr>
        </p:nvSpPr>
        <p:spPr/>
        <p:txBody>
          <a:bodyPr/>
          <a:lstStyle/>
          <a:p>
            <a:fld id="{ED1C486F-0F2E-47D5-9229-BC78A551D6FA}" type="slidenum">
              <a:rPr lang="el-GR" smtClean="0"/>
              <a:pPr/>
              <a:t>6</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ΑΜΟΙΒΑΔΑ</a:t>
            </a:r>
            <a:endParaRPr lang="el-GR" dirty="0"/>
          </a:p>
        </p:txBody>
      </p:sp>
      <p:sp>
        <p:nvSpPr>
          <p:cNvPr id="4" name="3 - Θέση αριθμού διαφάνειας"/>
          <p:cNvSpPr>
            <a:spLocks noGrp="1"/>
          </p:cNvSpPr>
          <p:nvPr>
            <p:ph type="sldNum" sz="quarter" idx="10"/>
          </p:nvPr>
        </p:nvSpPr>
        <p:spPr/>
        <p:txBody>
          <a:bodyPr/>
          <a:lstStyle/>
          <a:p>
            <a:fld id="{ED1C486F-0F2E-47D5-9229-BC78A551D6FA}" type="slidenum">
              <a:rPr lang="el-GR" smtClean="0"/>
              <a:pPr/>
              <a:t>7</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baseline="0" dirty="0" smtClean="0"/>
              <a:t> </a:t>
            </a:r>
            <a:endParaRPr lang="el-GR" dirty="0"/>
          </a:p>
        </p:txBody>
      </p:sp>
      <p:sp>
        <p:nvSpPr>
          <p:cNvPr id="4" name="3 - Θέση αριθμού διαφάνειας"/>
          <p:cNvSpPr>
            <a:spLocks noGrp="1"/>
          </p:cNvSpPr>
          <p:nvPr>
            <p:ph type="sldNum" sz="quarter" idx="10"/>
          </p:nvPr>
        </p:nvSpPr>
        <p:spPr/>
        <p:txBody>
          <a:bodyPr/>
          <a:lstStyle/>
          <a:p>
            <a:fld id="{C94BC1AB-F82A-4189-8ACD-5ED56A3843B8}" type="slidenum">
              <a:rPr lang="el-GR" smtClean="0"/>
              <a:pPr/>
              <a:t>13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6159DD8E-0B01-453A-AD7F-A21855F057FB}" type="datetime1">
              <a:rPr lang="el-GR" smtClean="0"/>
              <a:pPr/>
              <a:t>15/10/2022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5523D0-9B5E-4E94-9CE5-0094120FEF3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0073516-B2AD-46FF-84FA-E62CA0DD20AC}" type="datetime1">
              <a:rPr lang="el-GR" smtClean="0"/>
              <a:pPr/>
              <a:t>15/10/2022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5523D0-9B5E-4E94-9CE5-0094120FEF3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AE74FC4-42C5-4D6D-A110-EA0AC15591DA}" type="datetime1">
              <a:rPr lang="el-GR" smtClean="0"/>
              <a:pPr/>
              <a:t>15/10/2022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5523D0-9B5E-4E94-9CE5-0094120FEF36}"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endParaRPr lang="el-GR">
              <a:solidFill>
                <a:srgbClr val="000000"/>
              </a:solidFill>
            </a:endParaRPr>
          </a:p>
        </p:txBody>
      </p:sp>
      <p:sp>
        <p:nvSpPr>
          <p:cNvPr id="5" name="4 - Θέση υποσέλιδου"/>
          <p:cNvSpPr>
            <a:spLocks noGrp="1"/>
          </p:cNvSpPr>
          <p:nvPr>
            <p:ph type="ftr" sz="quarter" idx="11"/>
          </p:nvPr>
        </p:nvSpPr>
        <p:spPr/>
        <p:txBody>
          <a:bodyPr/>
          <a:lstStyle>
            <a:lvl1pPr>
              <a:defRPr/>
            </a:lvl1pPr>
          </a:lstStyle>
          <a:p>
            <a:endParaRPr lang="el-GR">
              <a:solidFill>
                <a:srgbClr val="000000"/>
              </a:solidFill>
            </a:endParaRPr>
          </a:p>
        </p:txBody>
      </p:sp>
      <p:sp>
        <p:nvSpPr>
          <p:cNvPr id="6" name="5 - Θέση αριθμού διαφάνειας"/>
          <p:cNvSpPr>
            <a:spLocks noGrp="1"/>
          </p:cNvSpPr>
          <p:nvPr>
            <p:ph type="sldNum" sz="quarter" idx="12"/>
          </p:nvPr>
        </p:nvSpPr>
        <p:spPr/>
        <p:txBody>
          <a:bodyPr/>
          <a:lstStyle>
            <a:lvl1pPr>
              <a:defRPr/>
            </a:lvl1pPr>
          </a:lstStyle>
          <a:p>
            <a:fld id="{93E5051C-0090-4225-B35E-2A6699A61386}" type="slidenum">
              <a:rPr lang="el-GR">
                <a:solidFill>
                  <a:srgbClr val="000000"/>
                </a:solidFill>
              </a:rPr>
              <a:pPr/>
              <a:t>‹#›</a:t>
            </a:fld>
            <a:endParaRPr lang="el-GR">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solidFill>
                <a:srgbClr val="000000"/>
              </a:solidFill>
            </a:endParaRPr>
          </a:p>
        </p:txBody>
      </p:sp>
      <p:sp>
        <p:nvSpPr>
          <p:cNvPr id="5" name="4 - Θέση υποσέλιδου"/>
          <p:cNvSpPr>
            <a:spLocks noGrp="1"/>
          </p:cNvSpPr>
          <p:nvPr>
            <p:ph type="ftr" sz="quarter" idx="11"/>
          </p:nvPr>
        </p:nvSpPr>
        <p:spPr/>
        <p:txBody>
          <a:bodyPr/>
          <a:lstStyle>
            <a:lvl1pPr>
              <a:defRPr/>
            </a:lvl1pPr>
          </a:lstStyle>
          <a:p>
            <a:endParaRPr lang="el-GR">
              <a:solidFill>
                <a:srgbClr val="000000"/>
              </a:solidFill>
            </a:endParaRPr>
          </a:p>
        </p:txBody>
      </p:sp>
      <p:sp>
        <p:nvSpPr>
          <p:cNvPr id="6" name="5 - Θέση αριθμού διαφάνειας"/>
          <p:cNvSpPr>
            <a:spLocks noGrp="1"/>
          </p:cNvSpPr>
          <p:nvPr>
            <p:ph type="sldNum" sz="quarter" idx="12"/>
          </p:nvPr>
        </p:nvSpPr>
        <p:spPr/>
        <p:txBody>
          <a:bodyPr/>
          <a:lstStyle>
            <a:lvl1pPr>
              <a:defRPr/>
            </a:lvl1pPr>
          </a:lstStyle>
          <a:p>
            <a:fld id="{D5F9C01F-E19F-4441-87A5-A323D3BCE32F}" type="slidenum">
              <a:rPr lang="el-GR">
                <a:solidFill>
                  <a:srgbClr val="000000"/>
                </a:solidFill>
              </a:rPr>
              <a:pPr/>
              <a:t>‹#›</a:t>
            </a:fld>
            <a:endParaRPr lang="el-GR">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solidFill>
                <a:srgbClr val="000000"/>
              </a:solidFill>
            </a:endParaRPr>
          </a:p>
        </p:txBody>
      </p:sp>
      <p:sp>
        <p:nvSpPr>
          <p:cNvPr id="5" name="4 - Θέση υποσέλιδου"/>
          <p:cNvSpPr>
            <a:spLocks noGrp="1"/>
          </p:cNvSpPr>
          <p:nvPr>
            <p:ph type="ftr" sz="quarter" idx="11"/>
          </p:nvPr>
        </p:nvSpPr>
        <p:spPr/>
        <p:txBody>
          <a:bodyPr/>
          <a:lstStyle>
            <a:lvl1pPr>
              <a:defRPr/>
            </a:lvl1pPr>
          </a:lstStyle>
          <a:p>
            <a:endParaRPr lang="el-GR">
              <a:solidFill>
                <a:srgbClr val="000000"/>
              </a:solidFill>
            </a:endParaRPr>
          </a:p>
        </p:txBody>
      </p:sp>
      <p:sp>
        <p:nvSpPr>
          <p:cNvPr id="6" name="5 - Θέση αριθμού διαφάνειας"/>
          <p:cNvSpPr>
            <a:spLocks noGrp="1"/>
          </p:cNvSpPr>
          <p:nvPr>
            <p:ph type="sldNum" sz="quarter" idx="12"/>
          </p:nvPr>
        </p:nvSpPr>
        <p:spPr/>
        <p:txBody>
          <a:bodyPr/>
          <a:lstStyle>
            <a:lvl1pPr>
              <a:defRPr/>
            </a:lvl1pPr>
          </a:lstStyle>
          <a:p>
            <a:fld id="{E36EE76F-2521-4BB2-96BC-FC0946C02C68}" type="slidenum">
              <a:rPr lang="el-GR">
                <a:solidFill>
                  <a:srgbClr val="000000"/>
                </a:solidFill>
              </a:rPr>
              <a:pPr/>
              <a:t>‹#›</a:t>
            </a:fld>
            <a:endParaRPr lang="el-GR">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solidFill>
                <a:srgbClr val="000000"/>
              </a:solidFill>
            </a:endParaRPr>
          </a:p>
        </p:txBody>
      </p:sp>
      <p:sp>
        <p:nvSpPr>
          <p:cNvPr id="6" name="5 - Θέση υποσέλιδου"/>
          <p:cNvSpPr>
            <a:spLocks noGrp="1"/>
          </p:cNvSpPr>
          <p:nvPr>
            <p:ph type="ftr" sz="quarter" idx="11"/>
          </p:nvPr>
        </p:nvSpPr>
        <p:spPr/>
        <p:txBody>
          <a:bodyPr/>
          <a:lstStyle>
            <a:lvl1pPr>
              <a:defRPr/>
            </a:lvl1pPr>
          </a:lstStyle>
          <a:p>
            <a:endParaRPr lang="el-GR">
              <a:solidFill>
                <a:srgbClr val="000000"/>
              </a:solidFill>
            </a:endParaRPr>
          </a:p>
        </p:txBody>
      </p:sp>
      <p:sp>
        <p:nvSpPr>
          <p:cNvPr id="7" name="6 - Θέση αριθμού διαφάνειας"/>
          <p:cNvSpPr>
            <a:spLocks noGrp="1"/>
          </p:cNvSpPr>
          <p:nvPr>
            <p:ph type="sldNum" sz="quarter" idx="12"/>
          </p:nvPr>
        </p:nvSpPr>
        <p:spPr/>
        <p:txBody>
          <a:bodyPr/>
          <a:lstStyle>
            <a:lvl1pPr>
              <a:defRPr/>
            </a:lvl1pPr>
          </a:lstStyle>
          <a:p>
            <a:fld id="{76517ADB-8089-4A15-BFA2-94770EE6C6C5}" type="slidenum">
              <a:rPr lang="el-GR">
                <a:solidFill>
                  <a:srgbClr val="000000"/>
                </a:solidFill>
              </a:rPr>
              <a:pPr/>
              <a:t>‹#›</a:t>
            </a:fld>
            <a:endParaRPr lang="el-GR">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solidFill>
                <a:srgbClr val="000000"/>
              </a:solidFill>
            </a:endParaRPr>
          </a:p>
        </p:txBody>
      </p:sp>
      <p:sp>
        <p:nvSpPr>
          <p:cNvPr id="8" name="7 - Θέση υποσέλιδου"/>
          <p:cNvSpPr>
            <a:spLocks noGrp="1"/>
          </p:cNvSpPr>
          <p:nvPr>
            <p:ph type="ftr" sz="quarter" idx="11"/>
          </p:nvPr>
        </p:nvSpPr>
        <p:spPr/>
        <p:txBody>
          <a:bodyPr/>
          <a:lstStyle>
            <a:lvl1pPr>
              <a:defRPr/>
            </a:lvl1pPr>
          </a:lstStyle>
          <a:p>
            <a:endParaRPr lang="el-GR">
              <a:solidFill>
                <a:srgbClr val="000000"/>
              </a:solidFill>
            </a:endParaRPr>
          </a:p>
        </p:txBody>
      </p:sp>
      <p:sp>
        <p:nvSpPr>
          <p:cNvPr id="9" name="8 - Θέση αριθμού διαφάνειας"/>
          <p:cNvSpPr>
            <a:spLocks noGrp="1"/>
          </p:cNvSpPr>
          <p:nvPr>
            <p:ph type="sldNum" sz="quarter" idx="12"/>
          </p:nvPr>
        </p:nvSpPr>
        <p:spPr/>
        <p:txBody>
          <a:bodyPr/>
          <a:lstStyle>
            <a:lvl1pPr>
              <a:defRPr/>
            </a:lvl1pPr>
          </a:lstStyle>
          <a:p>
            <a:fld id="{65BDD383-4826-4BB8-90C4-43EB0226FA88}" type="slidenum">
              <a:rPr lang="el-GR">
                <a:solidFill>
                  <a:srgbClr val="000000"/>
                </a:solidFill>
              </a:rPr>
              <a:pPr/>
              <a:t>‹#›</a:t>
            </a:fld>
            <a:endParaRPr lang="el-GR">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solidFill>
                <a:srgbClr val="000000"/>
              </a:solidFill>
            </a:endParaRPr>
          </a:p>
        </p:txBody>
      </p:sp>
      <p:sp>
        <p:nvSpPr>
          <p:cNvPr id="4" name="3 - Θέση υποσέλιδου"/>
          <p:cNvSpPr>
            <a:spLocks noGrp="1"/>
          </p:cNvSpPr>
          <p:nvPr>
            <p:ph type="ftr" sz="quarter" idx="11"/>
          </p:nvPr>
        </p:nvSpPr>
        <p:spPr/>
        <p:txBody>
          <a:bodyPr/>
          <a:lstStyle>
            <a:lvl1pPr>
              <a:defRPr/>
            </a:lvl1pPr>
          </a:lstStyle>
          <a:p>
            <a:endParaRPr lang="el-GR">
              <a:solidFill>
                <a:srgbClr val="000000"/>
              </a:solidFill>
            </a:endParaRPr>
          </a:p>
        </p:txBody>
      </p:sp>
      <p:sp>
        <p:nvSpPr>
          <p:cNvPr id="5" name="4 - Θέση αριθμού διαφάνειας"/>
          <p:cNvSpPr>
            <a:spLocks noGrp="1"/>
          </p:cNvSpPr>
          <p:nvPr>
            <p:ph type="sldNum" sz="quarter" idx="12"/>
          </p:nvPr>
        </p:nvSpPr>
        <p:spPr/>
        <p:txBody>
          <a:bodyPr/>
          <a:lstStyle>
            <a:lvl1pPr>
              <a:defRPr/>
            </a:lvl1pPr>
          </a:lstStyle>
          <a:p>
            <a:fld id="{869E698A-6F2C-409D-A94F-33551F031C4A}" type="slidenum">
              <a:rPr lang="el-GR">
                <a:solidFill>
                  <a:srgbClr val="000000"/>
                </a:solidFill>
              </a:rPr>
              <a:pPr/>
              <a:t>‹#›</a:t>
            </a:fld>
            <a:endParaRPr lang="el-GR">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solidFill>
                <a:srgbClr val="000000"/>
              </a:solidFill>
            </a:endParaRPr>
          </a:p>
        </p:txBody>
      </p:sp>
      <p:sp>
        <p:nvSpPr>
          <p:cNvPr id="3" name="2 - Θέση υποσέλιδου"/>
          <p:cNvSpPr>
            <a:spLocks noGrp="1"/>
          </p:cNvSpPr>
          <p:nvPr>
            <p:ph type="ftr" sz="quarter" idx="11"/>
          </p:nvPr>
        </p:nvSpPr>
        <p:spPr/>
        <p:txBody>
          <a:bodyPr/>
          <a:lstStyle>
            <a:lvl1pPr>
              <a:defRPr/>
            </a:lvl1pPr>
          </a:lstStyle>
          <a:p>
            <a:endParaRPr lang="el-GR">
              <a:solidFill>
                <a:srgbClr val="000000"/>
              </a:solidFill>
            </a:endParaRPr>
          </a:p>
        </p:txBody>
      </p:sp>
      <p:sp>
        <p:nvSpPr>
          <p:cNvPr id="4" name="3 - Θέση αριθμού διαφάνειας"/>
          <p:cNvSpPr>
            <a:spLocks noGrp="1"/>
          </p:cNvSpPr>
          <p:nvPr>
            <p:ph type="sldNum" sz="quarter" idx="12"/>
          </p:nvPr>
        </p:nvSpPr>
        <p:spPr/>
        <p:txBody>
          <a:bodyPr/>
          <a:lstStyle>
            <a:lvl1pPr>
              <a:defRPr/>
            </a:lvl1pPr>
          </a:lstStyle>
          <a:p>
            <a:fld id="{A295F288-BC63-4E39-9DAB-0097971C295E}" type="slidenum">
              <a:rPr lang="el-GR">
                <a:solidFill>
                  <a:srgbClr val="000000"/>
                </a:solidFill>
              </a:rPr>
              <a:pPr/>
              <a:t>‹#›</a:t>
            </a:fld>
            <a:endParaRPr lang="el-GR">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solidFill>
                <a:srgbClr val="000000"/>
              </a:solidFill>
            </a:endParaRPr>
          </a:p>
        </p:txBody>
      </p:sp>
      <p:sp>
        <p:nvSpPr>
          <p:cNvPr id="6" name="5 - Θέση υποσέλιδου"/>
          <p:cNvSpPr>
            <a:spLocks noGrp="1"/>
          </p:cNvSpPr>
          <p:nvPr>
            <p:ph type="ftr" sz="quarter" idx="11"/>
          </p:nvPr>
        </p:nvSpPr>
        <p:spPr/>
        <p:txBody>
          <a:bodyPr/>
          <a:lstStyle>
            <a:lvl1pPr>
              <a:defRPr/>
            </a:lvl1pPr>
          </a:lstStyle>
          <a:p>
            <a:endParaRPr lang="el-GR">
              <a:solidFill>
                <a:srgbClr val="000000"/>
              </a:solidFill>
            </a:endParaRPr>
          </a:p>
        </p:txBody>
      </p:sp>
      <p:sp>
        <p:nvSpPr>
          <p:cNvPr id="7" name="6 - Θέση αριθμού διαφάνειας"/>
          <p:cNvSpPr>
            <a:spLocks noGrp="1"/>
          </p:cNvSpPr>
          <p:nvPr>
            <p:ph type="sldNum" sz="quarter" idx="12"/>
          </p:nvPr>
        </p:nvSpPr>
        <p:spPr/>
        <p:txBody>
          <a:bodyPr/>
          <a:lstStyle>
            <a:lvl1pPr>
              <a:defRPr/>
            </a:lvl1pPr>
          </a:lstStyle>
          <a:p>
            <a:fld id="{14D5C6AB-8842-4DDE-AAA4-BD2488E561FB}" type="slidenum">
              <a:rPr lang="el-GR">
                <a:solidFill>
                  <a:srgbClr val="000000"/>
                </a:solidFill>
              </a:rPr>
              <a:pPr/>
              <a:t>‹#›</a:t>
            </a:fld>
            <a:endParaRPr lang="el-GR">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A75CA14-2146-4F6E-A93A-2B279A512266}" type="datetime1">
              <a:rPr lang="el-GR" smtClean="0"/>
              <a:pPr/>
              <a:t>15/10/2022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5523D0-9B5E-4E94-9CE5-0094120FEF36}" type="slidenum">
              <a:rPr lang="el-GR" smtClean="0"/>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solidFill>
                <a:srgbClr val="000000"/>
              </a:solidFill>
            </a:endParaRPr>
          </a:p>
        </p:txBody>
      </p:sp>
      <p:sp>
        <p:nvSpPr>
          <p:cNvPr id="6" name="5 - Θέση υποσέλιδου"/>
          <p:cNvSpPr>
            <a:spLocks noGrp="1"/>
          </p:cNvSpPr>
          <p:nvPr>
            <p:ph type="ftr" sz="quarter" idx="11"/>
          </p:nvPr>
        </p:nvSpPr>
        <p:spPr/>
        <p:txBody>
          <a:bodyPr/>
          <a:lstStyle>
            <a:lvl1pPr>
              <a:defRPr/>
            </a:lvl1pPr>
          </a:lstStyle>
          <a:p>
            <a:endParaRPr lang="el-GR">
              <a:solidFill>
                <a:srgbClr val="000000"/>
              </a:solidFill>
            </a:endParaRPr>
          </a:p>
        </p:txBody>
      </p:sp>
      <p:sp>
        <p:nvSpPr>
          <p:cNvPr id="7" name="6 - Θέση αριθμού διαφάνειας"/>
          <p:cNvSpPr>
            <a:spLocks noGrp="1"/>
          </p:cNvSpPr>
          <p:nvPr>
            <p:ph type="sldNum" sz="quarter" idx="12"/>
          </p:nvPr>
        </p:nvSpPr>
        <p:spPr/>
        <p:txBody>
          <a:bodyPr/>
          <a:lstStyle>
            <a:lvl1pPr>
              <a:defRPr/>
            </a:lvl1pPr>
          </a:lstStyle>
          <a:p>
            <a:fld id="{A2E3A596-D64F-45BD-B408-B8FD7C0C4C00}" type="slidenum">
              <a:rPr lang="el-GR">
                <a:solidFill>
                  <a:srgbClr val="000000"/>
                </a:solidFill>
              </a:rPr>
              <a:pPr/>
              <a:t>‹#›</a:t>
            </a:fld>
            <a:endParaRPr lang="el-GR">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solidFill>
                <a:srgbClr val="000000"/>
              </a:solidFill>
            </a:endParaRPr>
          </a:p>
        </p:txBody>
      </p:sp>
      <p:sp>
        <p:nvSpPr>
          <p:cNvPr id="5" name="4 - Θέση υποσέλιδου"/>
          <p:cNvSpPr>
            <a:spLocks noGrp="1"/>
          </p:cNvSpPr>
          <p:nvPr>
            <p:ph type="ftr" sz="quarter" idx="11"/>
          </p:nvPr>
        </p:nvSpPr>
        <p:spPr/>
        <p:txBody>
          <a:bodyPr/>
          <a:lstStyle>
            <a:lvl1pPr>
              <a:defRPr/>
            </a:lvl1pPr>
          </a:lstStyle>
          <a:p>
            <a:endParaRPr lang="el-GR">
              <a:solidFill>
                <a:srgbClr val="000000"/>
              </a:solidFill>
            </a:endParaRPr>
          </a:p>
        </p:txBody>
      </p:sp>
      <p:sp>
        <p:nvSpPr>
          <p:cNvPr id="6" name="5 - Θέση αριθμού διαφάνειας"/>
          <p:cNvSpPr>
            <a:spLocks noGrp="1"/>
          </p:cNvSpPr>
          <p:nvPr>
            <p:ph type="sldNum" sz="quarter" idx="12"/>
          </p:nvPr>
        </p:nvSpPr>
        <p:spPr/>
        <p:txBody>
          <a:bodyPr/>
          <a:lstStyle>
            <a:lvl1pPr>
              <a:defRPr/>
            </a:lvl1pPr>
          </a:lstStyle>
          <a:p>
            <a:fld id="{03090453-07D1-42B8-9331-F65B41F7C750}" type="slidenum">
              <a:rPr lang="el-GR">
                <a:solidFill>
                  <a:srgbClr val="000000"/>
                </a:solidFill>
              </a:rPr>
              <a:pPr/>
              <a:t>‹#›</a:t>
            </a:fld>
            <a:endParaRPr lang="el-GR">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solidFill>
                <a:srgbClr val="000000"/>
              </a:solidFill>
            </a:endParaRPr>
          </a:p>
        </p:txBody>
      </p:sp>
      <p:sp>
        <p:nvSpPr>
          <p:cNvPr id="5" name="4 - Θέση υποσέλιδου"/>
          <p:cNvSpPr>
            <a:spLocks noGrp="1"/>
          </p:cNvSpPr>
          <p:nvPr>
            <p:ph type="ftr" sz="quarter" idx="11"/>
          </p:nvPr>
        </p:nvSpPr>
        <p:spPr/>
        <p:txBody>
          <a:bodyPr/>
          <a:lstStyle>
            <a:lvl1pPr>
              <a:defRPr/>
            </a:lvl1pPr>
          </a:lstStyle>
          <a:p>
            <a:endParaRPr lang="el-GR">
              <a:solidFill>
                <a:srgbClr val="000000"/>
              </a:solidFill>
            </a:endParaRPr>
          </a:p>
        </p:txBody>
      </p:sp>
      <p:sp>
        <p:nvSpPr>
          <p:cNvPr id="6" name="5 - Θέση αριθμού διαφάνειας"/>
          <p:cNvSpPr>
            <a:spLocks noGrp="1"/>
          </p:cNvSpPr>
          <p:nvPr>
            <p:ph type="sldNum" sz="quarter" idx="12"/>
          </p:nvPr>
        </p:nvSpPr>
        <p:spPr/>
        <p:txBody>
          <a:bodyPr/>
          <a:lstStyle>
            <a:lvl1pPr>
              <a:defRPr/>
            </a:lvl1pPr>
          </a:lstStyle>
          <a:p>
            <a:fld id="{8F591733-CFF3-4F2B-BDE3-4446CB01F861}" type="slidenum">
              <a:rPr lang="el-GR">
                <a:solidFill>
                  <a:srgbClr val="000000"/>
                </a:solidFill>
              </a:rPr>
              <a:pPr/>
              <a:t>‹#›</a:t>
            </a:fld>
            <a:endParaRPr lang="el-GR">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Τίτλος, 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600200"/>
            <a:ext cx="4038600" cy="21859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3938588"/>
            <a:ext cx="4038600" cy="218757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ημερομηνίας"/>
          <p:cNvSpPr>
            <a:spLocks noGrp="1"/>
          </p:cNvSpPr>
          <p:nvPr>
            <p:ph type="dt" sz="half" idx="10"/>
          </p:nvPr>
        </p:nvSpPr>
        <p:spPr>
          <a:xfrm>
            <a:off x="457200" y="6245225"/>
            <a:ext cx="2133600" cy="476250"/>
          </a:xfrm>
        </p:spPr>
        <p:txBody>
          <a:bodyPr/>
          <a:lstStyle>
            <a:lvl1pPr>
              <a:defRPr/>
            </a:lvl1pPr>
          </a:lstStyle>
          <a:p>
            <a:endParaRPr lang="el-GR">
              <a:solidFill>
                <a:srgbClr val="000000"/>
              </a:solidFill>
            </a:endParaRPr>
          </a:p>
        </p:txBody>
      </p:sp>
      <p:sp>
        <p:nvSpPr>
          <p:cNvPr id="7" name="6 - Θέση υποσέλιδου"/>
          <p:cNvSpPr>
            <a:spLocks noGrp="1"/>
          </p:cNvSpPr>
          <p:nvPr>
            <p:ph type="ftr" sz="quarter" idx="11"/>
          </p:nvPr>
        </p:nvSpPr>
        <p:spPr>
          <a:xfrm>
            <a:off x="3124200" y="6245225"/>
            <a:ext cx="2895600" cy="476250"/>
          </a:xfrm>
        </p:spPr>
        <p:txBody>
          <a:bodyPr/>
          <a:lstStyle>
            <a:lvl1pPr>
              <a:defRPr/>
            </a:lvl1pPr>
          </a:lstStyle>
          <a:p>
            <a:endParaRPr lang="el-GR">
              <a:solidFill>
                <a:srgbClr val="000000"/>
              </a:solidFill>
            </a:endParaRPr>
          </a:p>
        </p:txBody>
      </p:sp>
      <p:sp>
        <p:nvSpPr>
          <p:cNvPr id="8" name="7 - Θέση αριθμού διαφάνειας"/>
          <p:cNvSpPr>
            <a:spLocks noGrp="1"/>
          </p:cNvSpPr>
          <p:nvPr>
            <p:ph type="sldNum" sz="quarter" idx="12"/>
          </p:nvPr>
        </p:nvSpPr>
        <p:spPr>
          <a:xfrm>
            <a:off x="6553200" y="6245225"/>
            <a:ext cx="2133600" cy="476250"/>
          </a:xfrm>
        </p:spPr>
        <p:txBody>
          <a:bodyPr/>
          <a:lstStyle>
            <a:lvl1pPr>
              <a:defRPr/>
            </a:lvl1pPr>
          </a:lstStyle>
          <a:p>
            <a:fld id="{9C7C60DF-9B6D-4037-88C3-6E36782CF79B}" type="slidenum">
              <a:rPr lang="el-GR">
                <a:solidFill>
                  <a:srgbClr val="000000"/>
                </a:solidFill>
              </a:rPr>
              <a:pPr/>
              <a:t>‹#›</a:t>
            </a:fld>
            <a:endParaRPr lang="el-GR">
              <a:solidFill>
                <a:srgbClr val="000000"/>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a:xfrm>
            <a:off x="457200" y="6245225"/>
            <a:ext cx="2133600" cy="476250"/>
          </a:xfrm>
        </p:spPr>
        <p:txBody>
          <a:bodyPr/>
          <a:lstStyle>
            <a:lvl1pPr>
              <a:defRPr/>
            </a:lvl1pPr>
          </a:lstStyle>
          <a:p>
            <a:endParaRPr lang="el-GR">
              <a:solidFill>
                <a:srgbClr val="000000"/>
              </a:solidFill>
            </a:endParaRP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endParaRPr lang="el-GR">
              <a:solidFill>
                <a:srgbClr val="000000"/>
              </a:solidFill>
            </a:endParaRPr>
          </a:p>
        </p:txBody>
      </p:sp>
      <p:sp>
        <p:nvSpPr>
          <p:cNvPr id="7" name="6 - Θέση αριθμού διαφάνειας"/>
          <p:cNvSpPr>
            <a:spLocks noGrp="1"/>
          </p:cNvSpPr>
          <p:nvPr>
            <p:ph type="sldNum" sz="quarter" idx="12"/>
          </p:nvPr>
        </p:nvSpPr>
        <p:spPr>
          <a:xfrm>
            <a:off x="6553200" y="6245225"/>
            <a:ext cx="2133600" cy="476250"/>
          </a:xfrm>
        </p:spPr>
        <p:txBody>
          <a:bodyPr/>
          <a:lstStyle>
            <a:lvl1pPr>
              <a:defRPr/>
            </a:lvl1pPr>
          </a:lstStyle>
          <a:p>
            <a:fld id="{7429D141-4A78-4111-A1EF-8692C532AC4F}" type="slidenum">
              <a:rPr lang="el-GR">
                <a:solidFill>
                  <a:srgbClr val="000000"/>
                </a:solidFill>
              </a:rPr>
              <a:pPr/>
              <a:t>‹#›</a:t>
            </a:fld>
            <a:endParaRPr lang="el-GR">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1E10BE2-A46B-4609-8363-BB657653B336}" type="datetime1">
              <a:rPr lang="el-GR" smtClean="0"/>
              <a:pPr/>
              <a:t>15/10/2022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5523D0-9B5E-4E94-9CE5-0094120FEF3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6A3D7E18-319A-4619-BBFA-4D8E4F395E5C}" type="datetime1">
              <a:rPr lang="el-GR" smtClean="0"/>
              <a:pPr/>
              <a:t>15/10/2022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45523D0-9B5E-4E94-9CE5-0094120FEF3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B865DAC0-1777-472A-BF1F-B8B59E062D5D}" type="datetime1">
              <a:rPr lang="el-GR" smtClean="0"/>
              <a:pPr/>
              <a:t>15/10/2022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45523D0-9B5E-4E94-9CE5-0094120FEF3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63FA16EE-D3C5-4548-BD92-AA075BED11CA}" type="datetime1">
              <a:rPr lang="el-GR" smtClean="0"/>
              <a:pPr/>
              <a:t>15/10/2022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45523D0-9B5E-4E94-9CE5-0094120FEF3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6CBF5FC-AB69-4809-A52A-AEEF56C8A81F}" type="datetime1">
              <a:rPr lang="el-GR" smtClean="0"/>
              <a:pPr/>
              <a:t>15/10/2022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45523D0-9B5E-4E94-9CE5-0094120FEF3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F8EED56-5C88-412E-A665-2612EDC3781A}" type="datetime1">
              <a:rPr lang="el-GR" smtClean="0"/>
              <a:pPr/>
              <a:t>15/10/2022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45523D0-9B5E-4E94-9CE5-0094120FEF3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D6F15E8-ADB6-4A3D-87F7-FEC68722C4EF}" type="datetime1">
              <a:rPr lang="el-GR" smtClean="0"/>
              <a:pPr/>
              <a:t>15/10/2022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45523D0-9B5E-4E94-9CE5-0094120FEF3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A51EA8-9FCF-4080-86C6-BAD4CA06A34A}" type="datetime1">
              <a:rPr lang="el-GR" smtClean="0"/>
              <a:pPr/>
              <a:t>15/10/2022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523D0-9B5E-4E94-9CE5-0094120FEF3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l-GR"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l-GR"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A68E95B-325D-4D84-87FF-718A7101303E}" type="slidenum">
              <a:rPr lang="el-GR" smtClean="0">
                <a:solidFill>
                  <a:srgbClr val="000000"/>
                </a:solidFill>
              </a:rPr>
              <a:pPr fontAlgn="base">
                <a:spcBef>
                  <a:spcPct val="0"/>
                </a:spcBef>
                <a:spcAft>
                  <a:spcPct val="0"/>
                </a:spcAft>
              </a:pPr>
              <a:t>‹#›</a:t>
            </a:fld>
            <a:endParaRPr lang="el-GR"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0p9TyXwJsdM"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914;&#921;&#925;&#932;&#917;&#92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MxbwiACd0Tw"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fI7nEWUjk3A&amp;t=26s" TargetMode="External"/><Relationship Id="rId2" Type="http://schemas.openxmlformats.org/officeDocument/2006/relationships/image" Target="../media/image10.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0" y="2564904"/>
            <a:ext cx="9144000" cy="47625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strike="noStrike" kern="1200" cap="none" spc="0" normalizeH="0" baseline="0" noProof="0" dirty="0" smtClean="0">
                <a:ln>
                  <a:noFill/>
                </a:ln>
                <a:effectLst>
                  <a:outerShdw blurRad="38100" dist="38100" dir="2700000" algn="tl">
                    <a:srgbClr val="C0C0C0"/>
                  </a:outerShdw>
                </a:effectLst>
                <a:uLnTx/>
                <a:uFillTx/>
                <a:latin typeface="Verdana" pitchFamily="34" charset="0"/>
                <a:ea typeface="+mj-ea"/>
                <a:cs typeface="+mj-cs"/>
              </a:rPr>
              <a:t>KYTTA</a:t>
            </a:r>
            <a:r>
              <a:rPr kumimoji="0" lang="el-GR" sz="2400" b="1" i="0" strike="noStrike" kern="1200" cap="none" spc="0" normalizeH="0" baseline="0" noProof="0" dirty="0" smtClean="0">
                <a:ln>
                  <a:noFill/>
                </a:ln>
                <a:effectLst>
                  <a:outerShdw blurRad="38100" dist="38100" dir="2700000" algn="tl">
                    <a:srgbClr val="C0C0C0"/>
                  </a:outerShdw>
                </a:effectLst>
                <a:uLnTx/>
                <a:uFillTx/>
                <a:latin typeface="Verdana" pitchFamily="34" charset="0"/>
                <a:ea typeface="+mj-ea"/>
                <a:cs typeface="+mj-cs"/>
              </a:rPr>
              <a:t>Ρ</a:t>
            </a:r>
            <a:r>
              <a:rPr kumimoji="0" lang="en-US" sz="2400" b="1" i="0" strike="noStrike" kern="1200" cap="none" spc="0" normalizeH="0" baseline="0" noProof="0" dirty="0" smtClean="0">
                <a:ln>
                  <a:noFill/>
                </a:ln>
                <a:effectLst>
                  <a:outerShdw blurRad="38100" dist="38100" dir="2700000" algn="tl">
                    <a:srgbClr val="C0C0C0"/>
                  </a:outerShdw>
                </a:effectLst>
                <a:uLnTx/>
                <a:uFillTx/>
                <a:latin typeface="Verdana" pitchFamily="34" charset="0"/>
                <a:ea typeface="+mj-ea"/>
                <a:cs typeface="+mj-cs"/>
              </a:rPr>
              <a:t>O: </a:t>
            </a:r>
            <a:r>
              <a:rPr kumimoji="0" lang="el-GR" sz="2400" b="1" i="0" strike="noStrike" kern="1200" cap="none" spc="0" normalizeH="0" baseline="0" noProof="0" dirty="0" smtClean="0">
                <a:ln>
                  <a:noFill/>
                </a:ln>
                <a:effectLst>
                  <a:outerShdw blurRad="38100" dist="38100" dir="2700000" algn="tl">
                    <a:srgbClr val="C0C0C0"/>
                  </a:outerShdw>
                </a:effectLst>
                <a:uLnTx/>
                <a:uFillTx/>
                <a:latin typeface="Verdana" pitchFamily="34" charset="0"/>
                <a:ea typeface="+mj-ea"/>
                <a:cs typeface="+mj-cs"/>
              </a:rPr>
              <a:t>Η ΜΟΝΑΔΑ ΤΗΣ ΖΩΗΣ</a:t>
            </a:r>
          </a:p>
        </p:txBody>
      </p:sp>
      <p:sp>
        <p:nvSpPr>
          <p:cNvPr id="3" name="2 - Θέση αριθμού διαφάνειας"/>
          <p:cNvSpPr>
            <a:spLocks noGrp="1"/>
          </p:cNvSpPr>
          <p:nvPr>
            <p:ph type="sldNum" sz="quarter" idx="12"/>
          </p:nvPr>
        </p:nvSpPr>
        <p:spPr/>
        <p:txBody>
          <a:bodyPr/>
          <a:lstStyle/>
          <a:p>
            <a:fld id="{545523D0-9B5E-4E94-9CE5-0094120FEF36}" type="slidenum">
              <a:rPr lang="el-GR" smtClean="0"/>
              <a:pPr/>
              <a:t>1</a:t>
            </a:fld>
            <a:endParaRPr lang="el-G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83568" y="2060848"/>
            <a:ext cx="7848872" cy="1938992"/>
          </a:xfrm>
          <a:prstGeom prst="rect">
            <a:avLst/>
          </a:prstGeom>
        </p:spPr>
        <p:txBody>
          <a:bodyPr wrap="square">
            <a:spAutoFit/>
          </a:bodyPr>
          <a:lstStyle/>
          <a:p>
            <a:r>
              <a:rPr lang="el-GR" sz="2000" dirty="0" smtClean="0"/>
              <a:t>   Οι πολυκύτταροι οργανισμοί, όπως ο άνθρωπος ή η παπαρούνα, αποτελούνται από πολλά διαφορετικά </a:t>
            </a:r>
            <a:r>
              <a:rPr lang="el-GR" sz="2000" dirty="0" err="1" smtClean="0"/>
              <a:t>ευκαρυωτικά</a:t>
            </a:r>
            <a:r>
              <a:rPr lang="el-GR" sz="2000" dirty="0" smtClean="0"/>
              <a:t> κύτταρα. </a:t>
            </a:r>
          </a:p>
          <a:p>
            <a:r>
              <a:rPr lang="el-GR" sz="2000" dirty="0" smtClean="0"/>
              <a:t>  Τα κύτταρα αυτά παρουσιάζουν ομοιότητες αλλά και διαφορές που αφορούν τη δομή και τη λειτουργία τους. </a:t>
            </a:r>
          </a:p>
          <a:p>
            <a:r>
              <a:rPr lang="el-GR" sz="2000" dirty="0" smtClean="0"/>
              <a:t>   Παράλληλα όμως συνεργάζονται μεταξύ τους, με αποτέλεσμα να μπορεί να λειτουργήσει και να επιβιώσει ολόκληρος ο οργανισμός.</a:t>
            </a:r>
            <a:endParaRPr lang="el-GR" sz="2000" dirty="0"/>
          </a:p>
        </p:txBody>
      </p:sp>
      <p:sp>
        <p:nvSpPr>
          <p:cNvPr id="3" name="2 - Θέση αριθμού διαφάνειας"/>
          <p:cNvSpPr>
            <a:spLocks noGrp="1"/>
          </p:cNvSpPr>
          <p:nvPr>
            <p:ph type="sldNum" sz="quarter" idx="12"/>
          </p:nvPr>
        </p:nvSpPr>
        <p:spPr/>
        <p:txBody>
          <a:bodyPr/>
          <a:lstStyle/>
          <a:p>
            <a:fld id="{545523D0-9B5E-4E94-9CE5-0094120FEF36}" type="slidenum">
              <a:rPr lang="el-GR" smtClean="0"/>
              <a:pPr/>
              <a:t>10</a:t>
            </a:fld>
            <a:endParaRPr 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545523D0-9B5E-4E94-9CE5-0094120FEF36}" type="slidenum">
              <a:rPr lang="el-GR" smtClean="0"/>
              <a:pPr/>
              <a:t>11</a:t>
            </a:fld>
            <a:endParaRPr lang="el-GR"/>
          </a:p>
        </p:txBody>
      </p:sp>
      <p:pic>
        <p:nvPicPr>
          <p:cNvPr id="2050" name="Picture 2" descr="Εικ. 1.15 Κάθε είδος κυττάρου στο ανθρώπινο σώμα επιτελεί συγκεκριμένη λειτουργία. Έτσι, για παράδειγμα, το νευρικό κύτταρο (α) διαβιβάζει μηνύματα. Ένα τμήμα του θυμίζει καλώδιο. Το ερυθρό αιμοσφαίριο (β) οφείλει το χρώμα του σε μία πρωτεΐνη, την αιμοσφαιρίνη, η οποία μεταφέρει οξυγόνο. Το σπερματοζωάριο (γ) διαθέτει μαστίγιο, γιατί πρέπει να κινηθεί μέχρι να συναντήσει το ωάριο. Τα οστικά κύτταρα (δ) και τα μυϊκά (ε) έχουν δομή που εξυπηρετεί τις λειτουργίες τους."/>
          <p:cNvPicPr>
            <a:picLocks noChangeAspect="1" noChangeArrowheads="1"/>
          </p:cNvPicPr>
          <p:nvPr/>
        </p:nvPicPr>
        <p:blipFill>
          <a:blip r:embed="rId2" cstate="print"/>
          <a:srcRect/>
          <a:stretch>
            <a:fillRect/>
          </a:stretch>
        </p:blipFill>
        <p:spPr bwMode="auto">
          <a:xfrm>
            <a:off x="1187624" y="476672"/>
            <a:ext cx="6720840" cy="3749040"/>
          </a:xfrm>
          <a:prstGeom prst="rect">
            <a:avLst/>
          </a:prstGeom>
          <a:noFill/>
        </p:spPr>
      </p:pic>
      <p:sp>
        <p:nvSpPr>
          <p:cNvPr id="4" name="3 - Ορθογώνιο"/>
          <p:cNvSpPr/>
          <p:nvPr/>
        </p:nvSpPr>
        <p:spPr>
          <a:xfrm>
            <a:off x="467544" y="4653136"/>
            <a:ext cx="8352928" cy="1754326"/>
          </a:xfrm>
          <a:prstGeom prst="rect">
            <a:avLst/>
          </a:prstGeom>
        </p:spPr>
        <p:txBody>
          <a:bodyPr wrap="square">
            <a:spAutoFit/>
          </a:bodyPr>
          <a:lstStyle/>
          <a:p>
            <a:r>
              <a:rPr lang="en-US" i="1" dirty="0" smtClean="0"/>
              <a:t>   </a:t>
            </a:r>
            <a:r>
              <a:rPr lang="el-GR" i="1" dirty="0" smtClean="0"/>
              <a:t>Κάθε είδος κυττάρου στο ανθρώπινο σώμα επιτελεί συγκεκριμένη λειτουργία. Έτσι, για παράδειγμα, το νευρικό κύτταρο (α) διαβιβάζει μηνύματα. Ένα τμήμα του θυμίζει καλώδιο. Το ερυθρό αιμοσφαίριο (β) οφείλει το χρώμα του σε μία πρωτεΐνη, την αιμοσφαιρίνη, η οποία μεταφέρει οξυγόνο. Το σπερματοζωάριο (γ) διαθέτει μαστίγιο, γιατί πρέπει να κινηθεί μέχρι να συναντήσει το ωάριο. Τα οστικά κύτταρα (δ) και τα μυϊκά (ε) έχουν δομή που εξυπηρετεί τις λειτουργίες τους.</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545523D0-9B5E-4E94-9CE5-0094120FEF36}" type="slidenum">
              <a:rPr lang="el-GR" smtClean="0"/>
              <a:pPr/>
              <a:t>12</a:t>
            </a:fld>
            <a:endParaRPr lang="el-GR"/>
          </a:p>
        </p:txBody>
      </p:sp>
      <p:pic>
        <p:nvPicPr>
          <p:cNvPr id="1026" name="Picture 2" descr="Εικ. 1.16 Τα ριζικά τριχίδια (α και δ) είναι αποφυάδες κυττάρων της ρίζας. Είναι πολύ λεπτά και μακριά και έτσι μπορούν να απορροφούν νερό από το έδαφος. Τα κύτταρα του ξυλώματος (β και ε) σχηματίζουν μικρούς σωλήνες που μεταφέρουν το νερό από τις ρίζες προς τα υπόλοιπα μέρη του φυτού. Τα κύτταρα των φύλλων (γ και στ) διαθέτουν πολλούς χλωροπλάστες και έτσι μπορούν να φωτοσυνθέτουν."/>
          <p:cNvPicPr>
            <a:picLocks noChangeAspect="1" noChangeArrowheads="1"/>
          </p:cNvPicPr>
          <p:nvPr/>
        </p:nvPicPr>
        <p:blipFill>
          <a:blip r:embed="rId2" cstate="print"/>
          <a:srcRect/>
          <a:stretch>
            <a:fillRect/>
          </a:stretch>
        </p:blipFill>
        <p:spPr bwMode="auto">
          <a:xfrm>
            <a:off x="1187624" y="188640"/>
            <a:ext cx="6515100" cy="4965700"/>
          </a:xfrm>
          <a:prstGeom prst="rect">
            <a:avLst/>
          </a:prstGeom>
          <a:noFill/>
        </p:spPr>
      </p:pic>
      <p:sp>
        <p:nvSpPr>
          <p:cNvPr id="4" name="3 - Ορθογώνιο"/>
          <p:cNvSpPr/>
          <p:nvPr/>
        </p:nvSpPr>
        <p:spPr>
          <a:xfrm>
            <a:off x="323528" y="5157192"/>
            <a:ext cx="8496944" cy="1477328"/>
          </a:xfrm>
          <a:prstGeom prst="rect">
            <a:avLst/>
          </a:prstGeom>
        </p:spPr>
        <p:txBody>
          <a:bodyPr wrap="square">
            <a:spAutoFit/>
          </a:bodyPr>
          <a:lstStyle/>
          <a:p>
            <a:r>
              <a:rPr lang="en-US" i="1" dirty="0" smtClean="0"/>
              <a:t>  </a:t>
            </a:r>
            <a:r>
              <a:rPr lang="el-GR" i="1" dirty="0" smtClean="0"/>
              <a:t>Τα ριζικά </a:t>
            </a:r>
            <a:r>
              <a:rPr lang="el-GR" i="1" dirty="0" err="1" smtClean="0"/>
              <a:t>τριχίδια</a:t>
            </a:r>
            <a:r>
              <a:rPr lang="el-GR" i="1" dirty="0" smtClean="0"/>
              <a:t> (α και δ) είναι αποφυάδες κυττάρων της ρίζας. Είναι πολύ λεπτά και μακριά και έτσι μπορούν να απορροφούν νερό από το έδαφος. Τα κύτταρα του </a:t>
            </a:r>
            <a:r>
              <a:rPr lang="el-GR" i="1" dirty="0" err="1" smtClean="0"/>
              <a:t>ξυλώματος</a:t>
            </a:r>
            <a:r>
              <a:rPr lang="el-GR" i="1" dirty="0" smtClean="0"/>
              <a:t> (β και ε) σχηματίζουν μικρούς σωλήνες που μεταφέρουν το νερό από τις ρίζες προς τα υπόλοιπα μέρη του φυτού. Τα κύτταρα των φύλλων (γ και στ) διαθέτουν πολλούς χλωροπλάστες και έτσι μπορούν να </a:t>
            </a:r>
            <a:r>
              <a:rPr lang="el-GR" i="1" dirty="0" err="1" smtClean="0"/>
              <a:t>φωτοσυνθέτουν</a:t>
            </a:r>
            <a:r>
              <a:rPr lang="el-GR" i="1" dirty="0" smtClean="0"/>
              <a:t>.</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43608" y="764704"/>
            <a:ext cx="1994905" cy="461665"/>
          </a:xfrm>
          <a:prstGeom prst="rect">
            <a:avLst/>
          </a:prstGeom>
        </p:spPr>
        <p:txBody>
          <a:bodyPr wrap="none">
            <a:spAutoFit/>
          </a:bodyPr>
          <a:lstStyle/>
          <a:p>
            <a:r>
              <a:rPr lang="el-GR" sz="2400" b="1" dirty="0" smtClean="0"/>
              <a:t>Ας σκεφτούμε</a:t>
            </a:r>
            <a:endParaRPr lang="el-GR" sz="2400" dirty="0"/>
          </a:p>
        </p:txBody>
      </p:sp>
      <p:sp>
        <p:nvSpPr>
          <p:cNvPr id="3" name="2 - Ορθογώνιο"/>
          <p:cNvSpPr/>
          <p:nvPr/>
        </p:nvSpPr>
        <p:spPr>
          <a:xfrm>
            <a:off x="755576" y="1628800"/>
            <a:ext cx="7056784" cy="1200329"/>
          </a:xfrm>
          <a:prstGeom prst="rect">
            <a:avLst/>
          </a:prstGeom>
        </p:spPr>
        <p:txBody>
          <a:bodyPr wrap="square">
            <a:spAutoFit/>
          </a:bodyPr>
          <a:lstStyle/>
          <a:p>
            <a:r>
              <a:rPr lang="el-GR" b="1" dirty="0" smtClean="0"/>
              <a:t>   Στο εσωτερικό των μιτοχονδρίων και των </a:t>
            </a:r>
            <a:r>
              <a:rPr lang="el-GR" b="1" dirty="0" err="1" smtClean="0"/>
              <a:t>χλωροπλαστών</a:t>
            </a:r>
            <a:r>
              <a:rPr lang="el-GR" b="1" dirty="0" smtClean="0"/>
              <a:t> υπάρχουν DNA, </a:t>
            </a:r>
            <a:r>
              <a:rPr lang="el-GR" b="1" dirty="0" err="1" smtClean="0"/>
              <a:t>ριβοσώματα</a:t>
            </a:r>
            <a:r>
              <a:rPr lang="el-GR" b="1" dirty="0" smtClean="0"/>
              <a:t> και διάφορα ένζυμα. Με βάση αυτά τα δεδομένα μπορείτε να εξηγήσετε γιατί τα συγκεκριμένα κυτταρικά οργανίδια χαρακτηρίζονται από σχετική αυτονομία;</a:t>
            </a:r>
            <a:endParaRPr lang="el-GR" dirty="0"/>
          </a:p>
        </p:txBody>
      </p:sp>
      <p:sp>
        <p:nvSpPr>
          <p:cNvPr id="6" name="5 - Ορθογώνιο"/>
          <p:cNvSpPr/>
          <p:nvPr/>
        </p:nvSpPr>
        <p:spPr>
          <a:xfrm>
            <a:off x="611560" y="3284984"/>
            <a:ext cx="7938135" cy="923330"/>
          </a:xfrm>
          <a:prstGeom prst="rect">
            <a:avLst/>
          </a:prstGeom>
        </p:spPr>
        <p:txBody>
          <a:bodyPr wrap="none">
            <a:spAutoFit/>
          </a:bodyPr>
          <a:lstStyle/>
          <a:p>
            <a:r>
              <a:rPr lang="el-GR" dirty="0" smtClean="0"/>
              <a:t>  Στο </a:t>
            </a:r>
            <a:r>
              <a:rPr lang="en-US" dirty="0" smtClean="0"/>
              <a:t>DNA </a:t>
            </a:r>
            <a:r>
              <a:rPr lang="el-GR" dirty="0" smtClean="0"/>
              <a:t>που περιέχουν υπάρχουν πληροφορίες  για ορισμένες λειτουργίες τους.</a:t>
            </a:r>
          </a:p>
          <a:p>
            <a:r>
              <a:rPr lang="el-GR" dirty="0" smtClean="0"/>
              <a:t>  Στα </a:t>
            </a:r>
            <a:r>
              <a:rPr lang="el-GR" dirty="0" err="1" smtClean="0"/>
              <a:t>ριβοσώματά</a:t>
            </a:r>
            <a:r>
              <a:rPr lang="el-GR" dirty="0" smtClean="0"/>
              <a:t> τους παράγονται κάποιες πρωτεΐνες.</a:t>
            </a:r>
          </a:p>
          <a:p>
            <a:r>
              <a:rPr lang="el-GR" dirty="0" smtClean="0"/>
              <a:t>  Χρειάζονται όμως τις πληροφορίες του πυρήνα για να λειτουργήσουν.</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476672"/>
            <a:ext cx="1191352" cy="369332"/>
          </a:xfrm>
          <a:prstGeom prst="rect">
            <a:avLst/>
          </a:prstGeom>
        </p:spPr>
        <p:txBody>
          <a:bodyPr wrap="none">
            <a:spAutoFit/>
          </a:bodyPr>
          <a:lstStyle/>
          <a:p>
            <a:r>
              <a:rPr lang="el-GR" b="1" dirty="0" smtClean="0"/>
              <a:t>Ερωτήσεις</a:t>
            </a:r>
            <a:endParaRPr lang="el-GR" dirty="0"/>
          </a:p>
        </p:txBody>
      </p:sp>
      <p:sp>
        <p:nvSpPr>
          <p:cNvPr id="3" name="2 - Ορθογώνιο"/>
          <p:cNvSpPr/>
          <p:nvPr/>
        </p:nvSpPr>
        <p:spPr>
          <a:xfrm>
            <a:off x="611560" y="1052736"/>
            <a:ext cx="7344816" cy="5078313"/>
          </a:xfrm>
          <a:prstGeom prst="rect">
            <a:avLst/>
          </a:prstGeom>
        </p:spPr>
        <p:txBody>
          <a:bodyPr wrap="square">
            <a:spAutoFit/>
          </a:bodyPr>
          <a:lstStyle/>
          <a:p>
            <a:r>
              <a:rPr lang="el-GR" i="1" dirty="0" smtClean="0"/>
              <a:t>1 (σελ. 26)</a:t>
            </a:r>
          </a:p>
          <a:p>
            <a:r>
              <a:rPr lang="el-GR" i="1" dirty="0" smtClean="0"/>
              <a:t> Να βάλετε σε κύκλο το γράμμα που αντιστοιχεί στη φράση που συμπληρώνει σωστά την πρόταση:</a:t>
            </a:r>
          </a:p>
          <a:p>
            <a:endParaRPr lang="el-GR" b="1" dirty="0" smtClean="0"/>
          </a:p>
          <a:p>
            <a:r>
              <a:rPr lang="el-GR" b="1" dirty="0" smtClean="0"/>
              <a:t>Α.</a:t>
            </a:r>
            <a:r>
              <a:rPr lang="el-GR" i="1" dirty="0" smtClean="0"/>
              <a:t> Ορισμένοι μονοκύτταροι οργανισμοί μετακινούνται με:</a:t>
            </a:r>
            <a:endParaRPr lang="el-GR" dirty="0" smtClean="0"/>
          </a:p>
          <a:p>
            <a:r>
              <a:rPr lang="el-GR" b="1" dirty="0" smtClean="0"/>
              <a:t>α.</a:t>
            </a:r>
            <a:r>
              <a:rPr lang="el-GR" i="1" dirty="0" smtClean="0"/>
              <a:t> πόδια</a:t>
            </a:r>
            <a:endParaRPr lang="el-GR" dirty="0" smtClean="0"/>
          </a:p>
          <a:p>
            <a:r>
              <a:rPr lang="el-GR" b="1" dirty="0" smtClean="0"/>
              <a:t>β.</a:t>
            </a:r>
            <a:r>
              <a:rPr lang="el-GR" i="1" dirty="0" smtClean="0"/>
              <a:t> </a:t>
            </a:r>
            <a:r>
              <a:rPr lang="el-GR" i="1" dirty="0" err="1" smtClean="0"/>
              <a:t>ψευδοπόδια</a:t>
            </a:r>
            <a:endParaRPr lang="el-GR" dirty="0" smtClean="0"/>
          </a:p>
          <a:p>
            <a:r>
              <a:rPr lang="el-GR" b="1" dirty="0" smtClean="0"/>
              <a:t>γ.</a:t>
            </a:r>
            <a:r>
              <a:rPr lang="el-GR" i="1" dirty="0" smtClean="0"/>
              <a:t> </a:t>
            </a:r>
            <a:r>
              <a:rPr lang="el-GR" i="1" dirty="0" err="1" smtClean="0"/>
              <a:t>ριβοσώματα</a:t>
            </a:r>
            <a:endParaRPr lang="el-GR" dirty="0" smtClean="0"/>
          </a:p>
          <a:p>
            <a:r>
              <a:rPr lang="el-GR" b="1" dirty="0" smtClean="0"/>
              <a:t>δ.</a:t>
            </a:r>
            <a:r>
              <a:rPr lang="el-GR" i="1" dirty="0" smtClean="0"/>
              <a:t> όλα όσα αναφέρονται στα α, β και γ</a:t>
            </a:r>
            <a:endParaRPr lang="el-GR" dirty="0" smtClean="0"/>
          </a:p>
          <a:p>
            <a:r>
              <a:rPr lang="el-GR" dirty="0" smtClean="0"/>
              <a:t/>
            </a:r>
            <a:br>
              <a:rPr lang="el-GR" dirty="0" smtClean="0"/>
            </a:br>
            <a:r>
              <a:rPr lang="el-GR" b="1" dirty="0" smtClean="0"/>
              <a:t>B.</a:t>
            </a:r>
            <a:r>
              <a:rPr lang="el-GR" i="1" dirty="0" smtClean="0"/>
              <a:t> Η φωτοσύνθεση είναι μία διαδικασία των φυτών που γίνεται στα οργανίδια που ονομάζονται:</a:t>
            </a:r>
            <a:endParaRPr lang="el-GR" dirty="0" smtClean="0"/>
          </a:p>
          <a:p>
            <a:r>
              <a:rPr lang="el-GR" b="1" dirty="0" smtClean="0"/>
              <a:t>α.</a:t>
            </a:r>
            <a:r>
              <a:rPr lang="el-GR" i="1" dirty="0" smtClean="0"/>
              <a:t> μιτοχόνδρια</a:t>
            </a:r>
            <a:endParaRPr lang="el-GR" dirty="0" smtClean="0"/>
          </a:p>
          <a:p>
            <a:r>
              <a:rPr lang="el-GR" b="1" dirty="0" smtClean="0"/>
              <a:t>β.</a:t>
            </a:r>
            <a:r>
              <a:rPr lang="el-GR" i="1" dirty="0" smtClean="0"/>
              <a:t> πυρήνες</a:t>
            </a:r>
            <a:endParaRPr lang="el-GR" dirty="0" smtClean="0"/>
          </a:p>
          <a:p>
            <a:r>
              <a:rPr lang="el-GR" b="1" dirty="0" smtClean="0"/>
              <a:t>γ.</a:t>
            </a:r>
            <a:r>
              <a:rPr lang="el-GR" i="1" dirty="0" smtClean="0"/>
              <a:t> </a:t>
            </a:r>
            <a:r>
              <a:rPr lang="el-GR" i="1" dirty="0" err="1" smtClean="0"/>
              <a:t>λυσοσώματα</a:t>
            </a:r>
            <a:endParaRPr lang="el-GR" dirty="0" smtClean="0"/>
          </a:p>
          <a:p>
            <a:r>
              <a:rPr lang="el-GR" b="1" dirty="0" smtClean="0"/>
              <a:t>δ.</a:t>
            </a:r>
            <a:r>
              <a:rPr lang="el-GR" i="1" dirty="0" smtClean="0"/>
              <a:t> </a:t>
            </a:r>
            <a:r>
              <a:rPr lang="el-GR" i="1" dirty="0" err="1" smtClean="0"/>
              <a:t>χλωροπλάστες</a:t>
            </a:r>
            <a:endParaRPr lang="el-GR" dirty="0" smtClean="0"/>
          </a:p>
          <a:p>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827584" y="1124744"/>
            <a:ext cx="3975832" cy="646331"/>
          </a:xfrm>
          <a:prstGeom prst="rect">
            <a:avLst/>
          </a:prstGeom>
        </p:spPr>
        <p:txBody>
          <a:bodyPr wrap="none">
            <a:spAutoFit/>
          </a:bodyPr>
          <a:lstStyle/>
          <a:p>
            <a:r>
              <a:rPr lang="el-GR" i="1" dirty="0" smtClean="0"/>
              <a:t>3 (σελ. 27)</a:t>
            </a:r>
          </a:p>
          <a:p>
            <a:r>
              <a:rPr lang="el-GR" i="1" dirty="0" smtClean="0"/>
              <a:t>Να βάλετε ένα + στην κατάλληλη στήλη:</a:t>
            </a:r>
            <a:endParaRPr lang="el-GR" b="1" dirty="0"/>
          </a:p>
        </p:txBody>
      </p:sp>
      <p:sp>
        <p:nvSpPr>
          <p:cNvPr id="5222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pitchFamily="34" charset="0"/>
              </a:rPr>
              <a:t/>
            </a:r>
            <a:br>
              <a:rPr kumimoji="0" lang="el-GR" sz="1800" b="0" i="0" u="none" strike="noStrike" cap="none" normalizeH="0" baseline="0" smtClean="0">
                <a:ln>
                  <a:noFill/>
                </a:ln>
                <a:solidFill>
                  <a:schemeClr val="tx1"/>
                </a:solidFill>
                <a:effectLst/>
                <a:latin typeface="Arial" pitchFamily="34" charset="0"/>
              </a:rPr>
            </a:br>
            <a:endParaRPr kumimoji="0" lang="el-GR" sz="1800" b="0" i="0" u="none" strike="noStrike" cap="none" normalizeH="0" baseline="0" smtClean="0">
              <a:ln>
                <a:noFill/>
              </a:ln>
              <a:solidFill>
                <a:schemeClr val="tx1"/>
              </a:solidFill>
              <a:effectLst/>
              <a:latin typeface="Arial" pitchFamily="34" charset="0"/>
            </a:endParaRPr>
          </a:p>
        </p:txBody>
      </p:sp>
      <p:graphicFrame>
        <p:nvGraphicFramePr>
          <p:cNvPr id="7" name="6 - Πίνακας"/>
          <p:cNvGraphicFramePr>
            <a:graphicFrameLocks noGrp="1"/>
          </p:cNvGraphicFramePr>
          <p:nvPr/>
        </p:nvGraphicFramePr>
        <p:xfrm>
          <a:off x="755576" y="2060848"/>
          <a:ext cx="6744072" cy="3337560"/>
        </p:xfrm>
        <a:graphic>
          <a:graphicData uri="http://schemas.openxmlformats.org/drawingml/2006/table">
            <a:tbl>
              <a:tblPr firstRow="1" bandRow="1">
                <a:tableStyleId>{5C22544A-7EE6-4342-B048-85BDC9FD1C3A}</a:tableStyleId>
              </a:tblPr>
              <a:tblGrid>
                <a:gridCol w="2664296"/>
                <a:gridCol w="1831752"/>
                <a:gridCol w="2248024"/>
              </a:tblGrid>
              <a:tr h="370840">
                <a:tc>
                  <a:txBody>
                    <a:bodyPr/>
                    <a:lstStyle/>
                    <a:p>
                      <a:endParaRPr lang="el-GR" dirty="0"/>
                    </a:p>
                  </a:txBody>
                  <a:tcPr/>
                </a:tc>
                <a:tc gridSpan="2">
                  <a:txBody>
                    <a:bodyPr/>
                    <a:lstStyle/>
                    <a:p>
                      <a:pPr algn="ctr"/>
                      <a:r>
                        <a:rPr lang="el-GR" dirty="0" smtClean="0"/>
                        <a:t>ΚΥΤΤΑΡΟ</a:t>
                      </a:r>
                      <a:endParaRPr lang="el-GR" dirty="0"/>
                    </a:p>
                  </a:txBody>
                  <a:tcPr/>
                </a:tc>
                <a:tc hMerge="1">
                  <a:txBody>
                    <a:bodyPr/>
                    <a:lstStyle/>
                    <a:p>
                      <a:endParaRPr lang="el-GR" dirty="0"/>
                    </a:p>
                  </a:txBody>
                  <a:tcPr/>
                </a:tc>
              </a:tr>
              <a:tr h="370840">
                <a:tc>
                  <a:txBody>
                    <a:bodyPr/>
                    <a:lstStyle/>
                    <a:p>
                      <a:endParaRPr lang="el-GR"/>
                    </a:p>
                  </a:txBody>
                  <a:tcPr/>
                </a:tc>
                <a:tc>
                  <a:txBody>
                    <a:bodyPr/>
                    <a:lstStyle/>
                    <a:p>
                      <a:pPr algn="ctr"/>
                      <a:r>
                        <a:rPr lang="el-GR" b="1" dirty="0" err="1" smtClean="0">
                          <a:solidFill>
                            <a:srgbClr val="FF0000"/>
                          </a:solidFill>
                        </a:rPr>
                        <a:t>Ευκαρυωτικό</a:t>
                      </a:r>
                      <a:endParaRPr lang="el-GR" b="1" dirty="0">
                        <a:solidFill>
                          <a:srgbClr val="FF0000"/>
                        </a:solidFill>
                      </a:endParaRPr>
                    </a:p>
                  </a:txBody>
                  <a:tcPr/>
                </a:tc>
                <a:tc>
                  <a:txBody>
                    <a:bodyPr/>
                    <a:lstStyle/>
                    <a:p>
                      <a:pPr algn="ctr"/>
                      <a:r>
                        <a:rPr lang="el-GR" b="1" dirty="0" err="1" smtClean="0">
                          <a:solidFill>
                            <a:srgbClr val="FF0000"/>
                          </a:solidFill>
                        </a:rPr>
                        <a:t>Προκαρυωτικό</a:t>
                      </a:r>
                      <a:endParaRPr lang="el-GR" b="1" dirty="0">
                        <a:solidFill>
                          <a:srgbClr val="FF0000"/>
                        </a:solidFill>
                      </a:endParaRPr>
                    </a:p>
                  </a:txBody>
                  <a:tcPr/>
                </a:tc>
              </a:tr>
              <a:tr h="370840">
                <a:tc>
                  <a:txBody>
                    <a:bodyPr/>
                    <a:lstStyle/>
                    <a:p>
                      <a:pPr algn="l"/>
                      <a:r>
                        <a:rPr lang="el-GR" dirty="0" err="1" smtClean="0"/>
                        <a:t>ριβοσώματα</a:t>
                      </a:r>
                      <a:endParaRPr lang="el-GR" dirty="0"/>
                    </a:p>
                  </a:txBody>
                  <a:tcPr/>
                </a:tc>
                <a:tc>
                  <a:txBody>
                    <a:bodyPr/>
                    <a:lstStyle/>
                    <a:p>
                      <a:endParaRPr lang="el-GR"/>
                    </a:p>
                  </a:txBody>
                  <a:tcPr/>
                </a:tc>
                <a:tc>
                  <a:txBody>
                    <a:bodyPr/>
                    <a:lstStyle/>
                    <a:p>
                      <a:endParaRPr lang="el-GR"/>
                    </a:p>
                  </a:txBody>
                  <a:tcPr/>
                </a:tc>
              </a:tr>
              <a:tr h="370840">
                <a:tc>
                  <a:txBody>
                    <a:bodyPr/>
                    <a:lstStyle/>
                    <a:p>
                      <a:pPr algn="l"/>
                      <a:r>
                        <a:rPr lang="el-GR" dirty="0" smtClean="0"/>
                        <a:t>μιτοχόνδρια</a:t>
                      </a:r>
                      <a:endParaRPr lang="el-GR" dirty="0"/>
                    </a:p>
                  </a:txBody>
                  <a:tcPr/>
                </a:tc>
                <a:tc>
                  <a:txBody>
                    <a:bodyPr/>
                    <a:lstStyle/>
                    <a:p>
                      <a:endParaRPr lang="el-GR"/>
                    </a:p>
                  </a:txBody>
                  <a:tcPr/>
                </a:tc>
                <a:tc>
                  <a:txBody>
                    <a:bodyPr/>
                    <a:lstStyle/>
                    <a:p>
                      <a:endParaRPr lang="el-GR"/>
                    </a:p>
                  </a:txBody>
                  <a:tcPr/>
                </a:tc>
              </a:tr>
              <a:tr h="370840">
                <a:tc>
                  <a:txBody>
                    <a:bodyPr/>
                    <a:lstStyle/>
                    <a:p>
                      <a:pPr algn="l"/>
                      <a:r>
                        <a:rPr lang="el-GR" dirty="0" err="1" smtClean="0"/>
                        <a:t>χλωροπλάστες</a:t>
                      </a:r>
                      <a:endParaRPr lang="el-GR" dirty="0"/>
                    </a:p>
                  </a:txBody>
                  <a:tcPr/>
                </a:tc>
                <a:tc>
                  <a:txBody>
                    <a:bodyPr/>
                    <a:lstStyle/>
                    <a:p>
                      <a:endParaRPr lang="el-GR"/>
                    </a:p>
                  </a:txBody>
                  <a:tcPr/>
                </a:tc>
                <a:tc>
                  <a:txBody>
                    <a:bodyPr/>
                    <a:lstStyle/>
                    <a:p>
                      <a:endParaRPr lang="el-GR"/>
                    </a:p>
                  </a:txBody>
                  <a:tcPr/>
                </a:tc>
              </a:tr>
              <a:tr h="370840">
                <a:tc>
                  <a:txBody>
                    <a:bodyPr/>
                    <a:lstStyle/>
                    <a:p>
                      <a:pPr algn="l"/>
                      <a:r>
                        <a:rPr lang="el-GR" dirty="0" smtClean="0"/>
                        <a:t>κυτταρικό τοίχωμα</a:t>
                      </a:r>
                      <a:endParaRPr lang="el-GR" dirty="0"/>
                    </a:p>
                  </a:txBody>
                  <a:tcPr/>
                </a:tc>
                <a:tc>
                  <a:txBody>
                    <a:bodyPr/>
                    <a:lstStyle/>
                    <a:p>
                      <a:endParaRPr lang="el-GR"/>
                    </a:p>
                  </a:txBody>
                  <a:tcPr/>
                </a:tc>
                <a:tc>
                  <a:txBody>
                    <a:bodyPr/>
                    <a:lstStyle/>
                    <a:p>
                      <a:endParaRPr lang="el-GR"/>
                    </a:p>
                  </a:txBody>
                  <a:tcPr/>
                </a:tc>
              </a:tr>
              <a:tr h="370840">
                <a:tc>
                  <a:txBody>
                    <a:bodyPr/>
                    <a:lstStyle/>
                    <a:p>
                      <a:pPr algn="l"/>
                      <a:r>
                        <a:rPr lang="el-GR" dirty="0" smtClean="0"/>
                        <a:t>πλασματική  μεμβράνη</a:t>
                      </a:r>
                      <a:endParaRPr lang="el-GR" dirty="0"/>
                    </a:p>
                  </a:txBody>
                  <a:tcPr/>
                </a:tc>
                <a:tc>
                  <a:txBody>
                    <a:bodyPr/>
                    <a:lstStyle/>
                    <a:p>
                      <a:endParaRPr lang="el-GR"/>
                    </a:p>
                  </a:txBody>
                  <a:tcPr/>
                </a:tc>
                <a:tc>
                  <a:txBody>
                    <a:bodyPr/>
                    <a:lstStyle/>
                    <a:p>
                      <a:endParaRPr lang="el-GR"/>
                    </a:p>
                  </a:txBody>
                  <a:tcPr/>
                </a:tc>
              </a:tr>
              <a:tr h="370840">
                <a:tc>
                  <a:txBody>
                    <a:bodyPr/>
                    <a:lstStyle/>
                    <a:p>
                      <a:pPr algn="l"/>
                      <a:r>
                        <a:rPr lang="el-GR" dirty="0" smtClean="0"/>
                        <a:t>πυρήνας</a:t>
                      </a:r>
                      <a:endParaRPr lang="el-GR" dirty="0"/>
                    </a:p>
                  </a:txBody>
                  <a:tcPr/>
                </a:tc>
                <a:tc>
                  <a:txBody>
                    <a:bodyPr/>
                    <a:lstStyle/>
                    <a:p>
                      <a:endParaRPr lang="el-GR"/>
                    </a:p>
                  </a:txBody>
                  <a:tcPr/>
                </a:tc>
                <a:tc>
                  <a:txBody>
                    <a:bodyPr/>
                    <a:lstStyle/>
                    <a:p>
                      <a:endParaRPr lang="el-GR"/>
                    </a:p>
                  </a:txBody>
                  <a:tcPr/>
                </a:tc>
              </a:tr>
              <a:tr h="370840">
                <a:tc>
                  <a:txBody>
                    <a:bodyPr/>
                    <a:lstStyle/>
                    <a:p>
                      <a:pPr algn="l"/>
                      <a:r>
                        <a:rPr lang="el-GR" dirty="0" smtClean="0"/>
                        <a:t>γενετικό υλικό</a:t>
                      </a:r>
                      <a:endParaRPr lang="el-GR" dirty="0"/>
                    </a:p>
                  </a:txBody>
                  <a:tcPr/>
                </a:tc>
                <a:tc>
                  <a:txBody>
                    <a:bodyPr/>
                    <a:lstStyle/>
                    <a:p>
                      <a:endParaRPr lang="el-GR"/>
                    </a:p>
                  </a:txBody>
                  <a:tcPr/>
                </a:tc>
                <a:tc>
                  <a:txBody>
                    <a:bodyPr/>
                    <a:lstStyle/>
                    <a:p>
                      <a:endParaRPr lang="el-GR" dirty="0"/>
                    </a:p>
                  </a:txBody>
                  <a:tcPr/>
                </a:tc>
              </a:tr>
            </a:tbl>
          </a:graphicData>
        </a:graphic>
      </p:graphicFrame>
      <p:sp>
        <p:nvSpPr>
          <p:cNvPr id="6" name="5 - Ορθογώνιο"/>
          <p:cNvSpPr/>
          <p:nvPr/>
        </p:nvSpPr>
        <p:spPr>
          <a:xfrm>
            <a:off x="683568" y="548680"/>
            <a:ext cx="1529586" cy="461665"/>
          </a:xfrm>
          <a:prstGeom prst="rect">
            <a:avLst/>
          </a:prstGeom>
        </p:spPr>
        <p:txBody>
          <a:bodyPr wrap="none">
            <a:spAutoFit/>
          </a:bodyPr>
          <a:lstStyle/>
          <a:p>
            <a:r>
              <a:rPr lang="el-GR" sz="2400" b="1" dirty="0" smtClean="0"/>
              <a:t>Ερωτήσεις</a:t>
            </a:r>
            <a:endParaRPr lang="el-GR" sz="2400" dirty="0"/>
          </a:p>
        </p:txBody>
      </p:sp>
      <p:sp>
        <p:nvSpPr>
          <p:cNvPr id="8" name="7 - Θέση αριθμού διαφάνειας"/>
          <p:cNvSpPr>
            <a:spLocks noGrp="1"/>
          </p:cNvSpPr>
          <p:nvPr>
            <p:ph type="sldNum" sz="quarter" idx="12"/>
          </p:nvPr>
        </p:nvSpPr>
        <p:spPr/>
        <p:txBody>
          <a:bodyPr/>
          <a:lstStyle/>
          <a:p>
            <a:fld id="{545523D0-9B5E-4E94-9CE5-0094120FEF36}" type="slidenum">
              <a:rPr lang="el-GR" smtClean="0"/>
              <a:pPr/>
              <a:t>15</a:t>
            </a:fld>
            <a:endParaRPr lang="el-G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827584" y="1124744"/>
            <a:ext cx="3975832" cy="646331"/>
          </a:xfrm>
          <a:prstGeom prst="rect">
            <a:avLst/>
          </a:prstGeom>
        </p:spPr>
        <p:txBody>
          <a:bodyPr wrap="none">
            <a:spAutoFit/>
          </a:bodyPr>
          <a:lstStyle/>
          <a:p>
            <a:r>
              <a:rPr lang="el-GR" i="1" dirty="0" smtClean="0"/>
              <a:t>3 (σελ. 27)</a:t>
            </a:r>
          </a:p>
          <a:p>
            <a:r>
              <a:rPr lang="el-GR" i="1" dirty="0" smtClean="0"/>
              <a:t>Να βάλετε ένα + στην κατάλληλη στήλη:</a:t>
            </a:r>
            <a:endParaRPr lang="el-GR" b="1" dirty="0"/>
          </a:p>
        </p:txBody>
      </p:sp>
      <p:sp>
        <p:nvSpPr>
          <p:cNvPr id="5222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pitchFamily="34" charset="0"/>
              </a:rPr>
              <a:t/>
            </a:r>
            <a:br>
              <a:rPr kumimoji="0" lang="el-GR" sz="1800" b="0" i="0" u="none" strike="noStrike" cap="none" normalizeH="0" baseline="0" smtClean="0">
                <a:ln>
                  <a:noFill/>
                </a:ln>
                <a:solidFill>
                  <a:schemeClr val="tx1"/>
                </a:solidFill>
                <a:effectLst/>
                <a:latin typeface="Arial" pitchFamily="34" charset="0"/>
              </a:rPr>
            </a:br>
            <a:endParaRPr kumimoji="0" lang="el-GR" sz="1800" b="0" i="0" u="none" strike="noStrike" cap="none" normalizeH="0" baseline="0" smtClean="0">
              <a:ln>
                <a:noFill/>
              </a:ln>
              <a:solidFill>
                <a:schemeClr val="tx1"/>
              </a:solidFill>
              <a:effectLst/>
              <a:latin typeface="Arial" pitchFamily="34" charset="0"/>
            </a:endParaRPr>
          </a:p>
        </p:txBody>
      </p:sp>
      <p:graphicFrame>
        <p:nvGraphicFramePr>
          <p:cNvPr id="7" name="6 - Πίνακας"/>
          <p:cNvGraphicFramePr>
            <a:graphicFrameLocks noGrp="1"/>
          </p:cNvGraphicFramePr>
          <p:nvPr/>
        </p:nvGraphicFramePr>
        <p:xfrm>
          <a:off x="755576" y="2060848"/>
          <a:ext cx="6744072" cy="3337560"/>
        </p:xfrm>
        <a:graphic>
          <a:graphicData uri="http://schemas.openxmlformats.org/drawingml/2006/table">
            <a:tbl>
              <a:tblPr firstRow="1" bandRow="1">
                <a:tableStyleId>{5C22544A-7EE6-4342-B048-85BDC9FD1C3A}</a:tableStyleId>
              </a:tblPr>
              <a:tblGrid>
                <a:gridCol w="2664296"/>
                <a:gridCol w="1831752"/>
                <a:gridCol w="2248024"/>
              </a:tblGrid>
              <a:tr h="370840">
                <a:tc>
                  <a:txBody>
                    <a:bodyPr/>
                    <a:lstStyle/>
                    <a:p>
                      <a:endParaRPr lang="el-GR" dirty="0"/>
                    </a:p>
                  </a:txBody>
                  <a:tcPr/>
                </a:tc>
                <a:tc gridSpan="2">
                  <a:txBody>
                    <a:bodyPr/>
                    <a:lstStyle/>
                    <a:p>
                      <a:pPr algn="ctr"/>
                      <a:r>
                        <a:rPr lang="el-GR" dirty="0" smtClean="0"/>
                        <a:t>ΚΥΤΤΑΡΟ</a:t>
                      </a:r>
                      <a:endParaRPr lang="el-GR" dirty="0"/>
                    </a:p>
                  </a:txBody>
                  <a:tcPr/>
                </a:tc>
                <a:tc hMerge="1">
                  <a:txBody>
                    <a:bodyPr/>
                    <a:lstStyle/>
                    <a:p>
                      <a:endParaRPr lang="el-GR" dirty="0"/>
                    </a:p>
                  </a:txBody>
                  <a:tcPr/>
                </a:tc>
              </a:tr>
              <a:tr h="370840">
                <a:tc>
                  <a:txBody>
                    <a:bodyPr/>
                    <a:lstStyle/>
                    <a:p>
                      <a:endParaRPr lang="el-GR"/>
                    </a:p>
                  </a:txBody>
                  <a:tcPr/>
                </a:tc>
                <a:tc>
                  <a:txBody>
                    <a:bodyPr/>
                    <a:lstStyle/>
                    <a:p>
                      <a:pPr algn="ctr"/>
                      <a:r>
                        <a:rPr lang="el-GR" b="1" dirty="0" err="1" smtClean="0">
                          <a:solidFill>
                            <a:srgbClr val="FF0000"/>
                          </a:solidFill>
                        </a:rPr>
                        <a:t>Ευκαρυωτικό</a:t>
                      </a:r>
                      <a:endParaRPr lang="el-GR" b="1" dirty="0">
                        <a:solidFill>
                          <a:srgbClr val="FF0000"/>
                        </a:solidFill>
                      </a:endParaRPr>
                    </a:p>
                  </a:txBody>
                  <a:tcPr/>
                </a:tc>
                <a:tc>
                  <a:txBody>
                    <a:bodyPr/>
                    <a:lstStyle/>
                    <a:p>
                      <a:pPr algn="ctr"/>
                      <a:r>
                        <a:rPr lang="el-GR" b="1" dirty="0" err="1" smtClean="0">
                          <a:solidFill>
                            <a:srgbClr val="FF0000"/>
                          </a:solidFill>
                        </a:rPr>
                        <a:t>Προκαρυωτικό</a:t>
                      </a:r>
                      <a:endParaRPr lang="el-GR" b="1" dirty="0">
                        <a:solidFill>
                          <a:srgbClr val="FF0000"/>
                        </a:solidFill>
                      </a:endParaRPr>
                    </a:p>
                  </a:txBody>
                  <a:tcPr/>
                </a:tc>
              </a:tr>
              <a:tr h="370840">
                <a:tc>
                  <a:txBody>
                    <a:bodyPr/>
                    <a:lstStyle/>
                    <a:p>
                      <a:pPr algn="l"/>
                      <a:r>
                        <a:rPr lang="el-GR" dirty="0" err="1" smtClean="0"/>
                        <a:t>ριβοσώματα</a:t>
                      </a:r>
                      <a:endParaRPr lang="el-GR" dirty="0"/>
                    </a:p>
                  </a:txBody>
                  <a:tcPr/>
                </a:tc>
                <a:tc>
                  <a:txBody>
                    <a:bodyPr/>
                    <a:lstStyle/>
                    <a:p>
                      <a:pPr algn="ctr"/>
                      <a:r>
                        <a:rPr lang="en-US" dirty="0" smtClean="0"/>
                        <a:t>+</a:t>
                      </a:r>
                      <a:endParaRPr lang="el-GR" dirty="0"/>
                    </a:p>
                  </a:txBody>
                  <a:tcPr/>
                </a:tc>
                <a:tc>
                  <a:txBody>
                    <a:bodyPr/>
                    <a:lstStyle/>
                    <a:p>
                      <a:pPr algn="ctr"/>
                      <a:r>
                        <a:rPr lang="en-US" dirty="0" smtClean="0"/>
                        <a:t>+</a:t>
                      </a:r>
                      <a:endParaRPr lang="el-GR" dirty="0"/>
                    </a:p>
                  </a:txBody>
                  <a:tcPr/>
                </a:tc>
              </a:tr>
              <a:tr h="370840">
                <a:tc>
                  <a:txBody>
                    <a:bodyPr/>
                    <a:lstStyle/>
                    <a:p>
                      <a:pPr algn="l"/>
                      <a:r>
                        <a:rPr lang="el-GR" dirty="0" smtClean="0"/>
                        <a:t>μιτοχόνδρια</a:t>
                      </a:r>
                      <a:endParaRPr lang="el-GR" dirty="0"/>
                    </a:p>
                  </a:txBody>
                  <a:tcPr/>
                </a:tc>
                <a:tc>
                  <a:txBody>
                    <a:bodyPr/>
                    <a:lstStyle/>
                    <a:p>
                      <a:pPr algn="ctr"/>
                      <a:r>
                        <a:rPr lang="en-US" dirty="0" smtClean="0"/>
                        <a:t>+</a:t>
                      </a:r>
                      <a:endParaRPr lang="el-GR" dirty="0"/>
                    </a:p>
                  </a:txBody>
                  <a:tcPr/>
                </a:tc>
                <a:tc>
                  <a:txBody>
                    <a:bodyPr/>
                    <a:lstStyle/>
                    <a:p>
                      <a:pPr algn="ctr"/>
                      <a:endParaRPr lang="el-GR" dirty="0"/>
                    </a:p>
                  </a:txBody>
                  <a:tcPr/>
                </a:tc>
              </a:tr>
              <a:tr h="370840">
                <a:tc>
                  <a:txBody>
                    <a:bodyPr/>
                    <a:lstStyle/>
                    <a:p>
                      <a:pPr algn="l"/>
                      <a:r>
                        <a:rPr lang="el-GR" dirty="0" err="1" smtClean="0"/>
                        <a:t>χλωροπλάστες</a:t>
                      </a:r>
                      <a:endParaRPr lang="el-GR" dirty="0"/>
                    </a:p>
                  </a:txBody>
                  <a:tcPr/>
                </a:tc>
                <a:tc>
                  <a:txBody>
                    <a:bodyPr/>
                    <a:lstStyle/>
                    <a:p>
                      <a:pPr algn="ctr"/>
                      <a:r>
                        <a:rPr lang="en-US" dirty="0" smtClean="0"/>
                        <a:t>+</a:t>
                      </a:r>
                      <a:endParaRPr lang="el-GR" dirty="0"/>
                    </a:p>
                  </a:txBody>
                  <a:tcPr/>
                </a:tc>
                <a:tc>
                  <a:txBody>
                    <a:bodyPr/>
                    <a:lstStyle/>
                    <a:p>
                      <a:pPr algn="ctr"/>
                      <a:endParaRPr lang="el-GR" dirty="0"/>
                    </a:p>
                  </a:txBody>
                  <a:tcPr/>
                </a:tc>
              </a:tr>
              <a:tr h="370840">
                <a:tc>
                  <a:txBody>
                    <a:bodyPr/>
                    <a:lstStyle/>
                    <a:p>
                      <a:pPr algn="l"/>
                      <a:r>
                        <a:rPr lang="el-GR" dirty="0" smtClean="0"/>
                        <a:t>κυτταρικό τοίχωμα</a:t>
                      </a:r>
                      <a:endParaRPr lang="el-GR" dirty="0"/>
                    </a:p>
                  </a:txBody>
                  <a:tcPr/>
                </a:tc>
                <a:tc>
                  <a:txBody>
                    <a:bodyPr/>
                    <a:lstStyle/>
                    <a:p>
                      <a:pPr algn="ctr"/>
                      <a:r>
                        <a:rPr lang="en-US" dirty="0" smtClean="0"/>
                        <a:t>+</a:t>
                      </a:r>
                      <a:endParaRPr lang="el-GR" dirty="0"/>
                    </a:p>
                  </a:txBody>
                  <a:tcPr/>
                </a:tc>
                <a:tc>
                  <a:txBody>
                    <a:bodyPr/>
                    <a:lstStyle/>
                    <a:p>
                      <a:pPr algn="ctr"/>
                      <a:r>
                        <a:rPr lang="en-US" dirty="0" smtClean="0"/>
                        <a:t>+</a:t>
                      </a:r>
                      <a:endParaRPr lang="el-GR" dirty="0"/>
                    </a:p>
                  </a:txBody>
                  <a:tcPr/>
                </a:tc>
              </a:tr>
              <a:tr h="370840">
                <a:tc>
                  <a:txBody>
                    <a:bodyPr/>
                    <a:lstStyle/>
                    <a:p>
                      <a:pPr algn="l"/>
                      <a:r>
                        <a:rPr lang="el-GR" dirty="0" smtClean="0"/>
                        <a:t>πλασματική  μεμβράνη</a:t>
                      </a:r>
                      <a:endParaRPr lang="el-GR" dirty="0"/>
                    </a:p>
                  </a:txBody>
                  <a:tcPr/>
                </a:tc>
                <a:tc>
                  <a:txBody>
                    <a:bodyPr/>
                    <a:lstStyle/>
                    <a:p>
                      <a:pPr algn="ctr"/>
                      <a:r>
                        <a:rPr lang="en-US" dirty="0" smtClean="0"/>
                        <a:t>+</a:t>
                      </a:r>
                      <a:endParaRPr lang="el-GR" dirty="0"/>
                    </a:p>
                  </a:txBody>
                  <a:tcPr/>
                </a:tc>
                <a:tc>
                  <a:txBody>
                    <a:bodyPr/>
                    <a:lstStyle/>
                    <a:p>
                      <a:pPr algn="ctr"/>
                      <a:r>
                        <a:rPr lang="en-US" dirty="0" smtClean="0"/>
                        <a:t>+</a:t>
                      </a:r>
                      <a:endParaRPr lang="el-GR" dirty="0"/>
                    </a:p>
                  </a:txBody>
                  <a:tcPr/>
                </a:tc>
              </a:tr>
              <a:tr h="370840">
                <a:tc>
                  <a:txBody>
                    <a:bodyPr/>
                    <a:lstStyle/>
                    <a:p>
                      <a:pPr algn="l"/>
                      <a:r>
                        <a:rPr lang="el-GR" dirty="0" smtClean="0"/>
                        <a:t>πυρήνας</a:t>
                      </a:r>
                      <a:endParaRPr lang="el-GR" dirty="0"/>
                    </a:p>
                  </a:txBody>
                  <a:tcPr/>
                </a:tc>
                <a:tc>
                  <a:txBody>
                    <a:bodyPr/>
                    <a:lstStyle/>
                    <a:p>
                      <a:pPr algn="ctr"/>
                      <a:r>
                        <a:rPr lang="en-US" dirty="0" smtClean="0"/>
                        <a:t>+</a:t>
                      </a:r>
                      <a:endParaRPr lang="el-GR" dirty="0"/>
                    </a:p>
                  </a:txBody>
                  <a:tcPr/>
                </a:tc>
                <a:tc>
                  <a:txBody>
                    <a:bodyPr/>
                    <a:lstStyle/>
                    <a:p>
                      <a:pPr algn="ctr"/>
                      <a:endParaRPr lang="el-GR" dirty="0"/>
                    </a:p>
                  </a:txBody>
                  <a:tcPr/>
                </a:tc>
              </a:tr>
              <a:tr h="370840">
                <a:tc>
                  <a:txBody>
                    <a:bodyPr/>
                    <a:lstStyle/>
                    <a:p>
                      <a:pPr algn="l"/>
                      <a:r>
                        <a:rPr lang="el-GR" dirty="0" smtClean="0"/>
                        <a:t>γενετικό υλικό</a:t>
                      </a:r>
                      <a:endParaRPr lang="el-GR" dirty="0"/>
                    </a:p>
                  </a:txBody>
                  <a:tcPr/>
                </a:tc>
                <a:tc>
                  <a:txBody>
                    <a:bodyPr/>
                    <a:lstStyle/>
                    <a:p>
                      <a:pPr algn="ctr"/>
                      <a:r>
                        <a:rPr lang="en-US" dirty="0" smtClean="0"/>
                        <a:t>+</a:t>
                      </a:r>
                      <a:endParaRPr lang="el-GR" dirty="0"/>
                    </a:p>
                  </a:txBody>
                  <a:tcPr/>
                </a:tc>
                <a:tc>
                  <a:txBody>
                    <a:bodyPr/>
                    <a:lstStyle/>
                    <a:p>
                      <a:pPr algn="ctr"/>
                      <a:r>
                        <a:rPr lang="en-US" dirty="0" smtClean="0"/>
                        <a:t>+</a:t>
                      </a:r>
                      <a:endParaRPr lang="el-GR" dirty="0"/>
                    </a:p>
                  </a:txBody>
                  <a:tcPr/>
                </a:tc>
              </a:tr>
            </a:tbl>
          </a:graphicData>
        </a:graphic>
      </p:graphicFrame>
      <p:sp>
        <p:nvSpPr>
          <p:cNvPr id="6" name="5 - Ορθογώνιο"/>
          <p:cNvSpPr/>
          <p:nvPr/>
        </p:nvSpPr>
        <p:spPr>
          <a:xfrm>
            <a:off x="683568" y="548680"/>
            <a:ext cx="1529586" cy="461665"/>
          </a:xfrm>
          <a:prstGeom prst="rect">
            <a:avLst/>
          </a:prstGeom>
        </p:spPr>
        <p:txBody>
          <a:bodyPr wrap="none">
            <a:spAutoFit/>
          </a:bodyPr>
          <a:lstStyle/>
          <a:p>
            <a:r>
              <a:rPr lang="el-GR" sz="2400" b="1" dirty="0" smtClean="0"/>
              <a:t>Ερωτήσεις</a:t>
            </a:r>
            <a:endParaRPr lang="el-GR" sz="2400" dirty="0"/>
          </a:p>
        </p:txBody>
      </p:sp>
      <p:sp>
        <p:nvSpPr>
          <p:cNvPr id="8" name="7 - Θέση αριθμού διαφάνειας"/>
          <p:cNvSpPr>
            <a:spLocks noGrp="1"/>
          </p:cNvSpPr>
          <p:nvPr>
            <p:ph type="sldNum" sz="quarter" idx="12"/>
          </p:nvPr>
        </p:nvSpPr>
        <p:spPr/>
        <p:txBody>
          <a:bodyPr/>
          <a:lstStyle/>
          <a:p>
            <a:fld id="{545523D0-9B5E-4E94-9CE5-0094120FEF36}" type="slidenum">
              <a:rPr lang="el-GR" smtClean="0"/>
              <a:pPr/>
              <a:t>16</a:t>
            </a:fld>
            <a:endParaRPr lang="el-G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548680"/>
            <a:ext cx="3571683" cy="461665"/>
          </a:xfrm>
          <a:prstGeom prst="rect">
            <a:avLst/>
          </a:prstGeom>
        </p:spPr>
        <p:txBody>
          <a:bodyPr wrap="none">
            <a:spAutoFit/>
          </a:bodyPr>
          <a:lstStyle/>
          <a:p>
            <a:r>
              <a:rPr lang="el-GR" sz="2400" b="1" dirty="0" smtClean="0"/>
              <a:t>Το </a:t>
            </a:r>
            <a:r>
              <a:rPr lang="el-GR" sz="2400" b="1" dirty="0" err="1" smtClean="0"/>
              <a:t>προκαρυωτικό</a:t>
            </a:r>
            <a:r>
              <a:rPr lang="el-GR" sz="2400" b="1" dirty="0" smtClean="0"/>
              <a:t> κύτταρο</a:t>
            </a:r>
            <a:endParaRPr lang="el-GR" sz="2400" b="1" dirty="0"/>
          </a:p>
        </p:txBody>
      </p:sp>
      <p:sp>
        <p:nvSpPr>
          <p:cNvPr id="3" name="2 - Ορθογώνιο"/>
          <p:cNvSpPr/>
          <p:nvPr/>
        </p:nvSpPr>
        <p:spPr>
          <a:xfrm>
            <a:off x="323528" y="1412776"/>
            <a:ext cx="5112568" cy="4524315"/>
          </a:xfrm>
          <a:prstGeom prst="rect">
            <a:avLst/>
          </a:prstGeom>
        </p:spPr>
        <p:txBody>
          <a:bodyPr wrap="square">
            <a:spAutoFit/>
          </a:bodyPr>
          <a:lstStyle/>
          <a:p>
            <a:r>
              <a:rPr lang="en-US" dirty="0" smtClean="0"/>
              <a:t>   </a:t>
            </a:r>
            <a:r>
              <a:rPr lang="el-GR" dirty="0" smtClean="0"/>
              <a:t>Τα κύτταρα των οποίων το γενετικό υλικό (DNA) δεν περιβάλλεται από πυρηνική μεμβράνη ονομάζονται </a:t>
            </a:r>
            <a:r>
              <a:rPr lang="el-GR" b="1" dirty="0" err="1" smtClean="0"/>
              <a:t>προκαρυωτικά</a:t>
            </a:r>
            <a:r>
              <a:rPr lang="el-GR" dirty="0" smtClean="0"/>
              <a:t>. </a:t>
            </a:r>
            <a:endParaRPr lang="en-US" dirty="0" smtClean="0"/>
          </a:p>
          <a:p>
            <a:r>
              <a:rPr lang="en-US" dirty="0" smtClean="0"/>
              <a:t>   </a:t>
            </a:r>
            <a:r>
              <a:rPr lang="el-GR" dirty="0" smtClean="0"/>
              <a:t>Οι πλέον χαρακτηριστικοί </a:t>
            </a:r>
            <a:r>
              <a:rPr lang="el-GR" dirty="0" err="1" smtClean="0"/>
              <a:t>προκαρυωτικοί</a:t>
            </a:r>
            <a:r>
              <a:rPr lang="el-GR" dirty="0" smtClean="0"/>
              <a:t> οργανισμοί είναι τα </a:t>
            </a:r>
            <a:r>
              <a:rPr lang="el-GR" b="1" dirty="0" smtClean="0"/>
              <a:t>βακτήρια</a:t>
            </a:r>
            <a:r>
              <a:rPr lang="en-US" dirty="0" smtClean="0"/>
              <a:t> .</a:t>
            </a:r>
            <a:r>
              <a:rPr lang="el-GR" dirty="0" smtClean="0"/>
              <a:t> Τα βακτήρια είναι μονοκύτταροι οργανισμοί, το κύτταρό τους είναι μικρότερο από το </a:t>
            </a:r>
            <a:r>
              <a:rPr lang="el-GR" dirty="0" err="1" smtClean="0"/>
              <a:t>ευκαρυωτικό</a:t>
            </a:r>
            <a:r>
              <a:rPr lang="el-GR" dirty="0" smtClean="0"/>
              <a:t> και </a:t>
            </a:r>
            <a:r>
              <a:rPr lang="el-GR" dirty="0" smtClean="0">
                <a:solidFill>
                  <a:srgbClr val="FF0000"/>
                </a:solidFill>
              </a:rPr>
              <a:t>δεν διαθέτουν οργανίδια</a:t>
            </a:r>
            <a:r>
              <a:rPr lang="el-GR" dirty="0" smtClean="0"/>
              <a:t>. </a:t>
            </a:r>
            <a:endParaRPr lang="en-US" dirty="0" smtClean="0"/>
          </a:p>
          <a:p>
            <a:r>
              <a:rPr lang="en-US" dirty="0" smtClean="0"/>
              <a:t>   </a:t>
            </a:r>
            <a:r>
              <a:rPr lang="el-GR" dirty="0" smtClean="0"/>
              <a:t>Η δομή τους είναι απλή. Περιβάλλονται από πλασματική μεμβράνη, η οποία έχει ίδια δομή με αυτή του </a:t>
            </a:r>
            <a:r>
              <a:rPr lang="el-GR" dirty="0" err="1" smtClean="0"/>
              <a:t>ευκαρυωτικού</a:t>
            </a:r>
            <a:r>
              <a:rPr lang="el-GR" dirty="0" smtClean="0"/>
              <a:t> κυττάρου, και στο κυτταρόπλασμά τους υπάρχουν </a:t>
            </a:r>
            <a:r>
              <a:rPr lang="el-GR" b="1" dirty="0" smtClean="0"/>
              <a:t>ελεύθερα </a:t>
            </a:r>
            <a:r>
              <a:rPr lang="el-GR" b="1" dirty="0" err="1" smtClean="0"/>
              <a:t>ριβοσώματα</a:t>
            </a:r>
            <a:r>
              <a:rPr lang="el-GR" b="1" dirty="0" smtClean="0"/>
              <a:t> </a:t>
            </a:r>
            <a:r>
              <a:rPr lang="el-GR" dirty="0" smtClean="0"/>
              <a:t>στα οποία γίνεται η </a:t>
            </a:r>
            <a:r>
              <a:rPr lang="el-GR" dirty="0" err="1" smtClean="0"/>
              <a:t>πρωτεϊνοσύνθεση</a:t>
            </a:r>
            <a:r>
              <a:rPr lang="el-GR" dirty="0" smtClean="0"/>
              <a:t>. Η πλασματική τους μεμβράνη περιβάλλεται από </a:t>
            </a:r>
            <a:r>
              <a:rPr lang="el-GR" b="1" dirty="0" smtClean="0"/>
              <a:t>κυτταρικό τοίχωμα</a:t>
            </a:r>
            <a:r>
              <a:rPr lang="el-GR" dirty="0" smtClean="0"/>
              <a:t>, το οποίο έχει διαφορετική χημική σύσταση από αυτή του φυτικού κυττάρου.</a:t>
            </a:r>
            <a:endParaRPr lang="el-GR" dirty="0"/>
          </a:p>
        </p:txBody>
      </p:sp>
      <p:pic>
        <p:nvPicPr>
          <p:cNvPr id="50178" name="Picture 2" descr="Εικ. 1.12 Το προκαρυωτικό κύτταρο."/>
          <p:cNvPicPr>
            <a:picLocks noChangeAspect="1" noChangeArrowheads="1"/>
          </p:cNvPicPr>
          <p:nvPr/>
        </p:nvPicPr>
        <p:blipFill>
          <a:blip r:embed="rId2" cstate="print"/>
          <a:srcRect/>
          <a:stretch>
            <a:fillRect/>
          </a:stretch>
        </p:blipFill>
        <p:spPr bwMode="auto">
          <a:xfrm>
            <a:off x="5868144" y="2348880"/>
            <a:ext cx="2750820" cy="1520190"/>
          </a:xfrm>
          <a:prstGeom prst="rect">
            <a:avLst/>
          </a:prstGeom>
          <a:noFill/>
        </p:spPr>
      </p:pic>
      <p:sp>
        <p:nvSpPr>
          <p:cNvPr id="5" name="4 - Ορθογώνιο"/>
          <p:cNvSpPr/>
          <p:nvPr/>
        </p:nvSpPr>
        <p:spPr>
          <a:xfrm>
            <a:off x="5724128" y="4005064"/>
            <a:ext cx="2696123" cy="369332"/>
          </a:xfrm>
          <a:prstGeom prst="rect">
            <a:avLst/>
          </a:prstGeom>
        </p:spPr>
        <p:txBody>
          <a:bodyPr wrap="none">
            <a:spAutoFit/>
          </a:bodyPr>
          <a:lstStyle/>
          <a:p>
            <a:r>
              <a:rPr lang="el-GR" i="1" dirty="0" smtClean="0"/>
              <a:t>Το </a:t>
            </a:r>
            <a:r>
              <a:rPr lang="el-GR" i="1" dirty="0" err="1" smtClean="0"/>
              <a:t>προκαρυωτικό</a:t>
            </a:r>
            <a:r>
              <a:rPr lang="el-GR" i="1" dirty="0" smtClean="0"/>
              <a:t> κύτταρο.</a:t>
            </a:r>
            <a:endParaRPr lang="el-GR" dirty="0"/>
          </a:p>
        </p:txBody>
      </p:sp>
      <p:sp>
        <p:nvSpPr>
          <p:cNvPr id="6" name="5 - Θέση αριθμού διαφάνειας"/>
          <p:cNvSpPr>
            <a:spLocks noGrp="1"/>
          </p:cNvSpPr>
          <p:nvPr>
            <p:ph type="sldNum" sz="quarter" idx="12"/>
          </p:nvPr>
        </p:nvSpPr>
        <p:spPr/>
        <p:txBody>
          <a:bodyPr/>
          <a:lstStyle/>
          <a:p>
            <a:fld id="{545523D0-9B5E-4E94-9CE5-0094120FEF36}" type="slidenum">
              <a:rPr lang="el-GR" smtClean="0"/>
              <a:pPr/>
              <a:t>2</a:t>
            </a:fld>
            <a:endParaRPr lang="el-G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545523D0-9B5E-4E94-9CE5-0094120FEF36}" type="slidenum">
              <a:rPr lang="el-GR" smtClean="0"/>
              <a:pPr/>
              <a:t>3</a:t>
            </a:fld>
            <a:endParaRPr lang="el-GR"/>
          </a:p>
        </p:txBody>
      </p:sp>
      <p:pic>
        <p:nvPicPr>
          <p:cNvPr id="1026" name="Picture 2" descr="C:\Users\ΔΙΟΝΥΣΗΣ\Downloads\img24.jpg"/>
          <p:cNvPicPr>
            <a:picLocks noChangeAspect="1" noChangeArrowheads="1"/>
          </p:cNvPicPr>
          <p:nvPr/>
        </p:nvPicPr>
        <p:blipFill>
          <a:blip r:embed="rId2" cstate="print"/>
          <a:srcRect/>
          <a:stretch>
            <a:fillRect/>
          </a:stretch>
        </p:blipFill>
        <p:spPr bwMode="auto">
          <a:xfrm>
            <a:off x="2339752" y="2780928"/>
            <a:ext cx="3638550" cy="2957513"/>
          </a:xfrm>
          <a:prstGeom prst="rect">
            <a:avLst/>
          </a:prstGeom>
          <a:noFill/>
        </p:spPr>
      </p:pic>
      <p:sp>
        <p:nvSpPr>
          <p:cNvPr id="4" name="3 - Ορθογώνιο"/>
          <p:cNvSpPr/>
          <p:nvPr/>
        </p:nvSpPr>
        <p:spPr>
          <a:xfrm>
            <a:off x="899592" y="764704"/>
            <a:ext cx="7560840" cy="1200329"/>
          </a:xfrm>
          <a:prstGeom prst="rect">
            <a:avLst/>
          </a:prstGeom>
        </p:spPr>
        <p:txBody>
          <a:bodyPr wrap="square">
            <a:spAutoFit/>
          </a:bodyPr>
          <a:lstStyle/>
          <a:p>
            <a:r>
              <a:rPr lang="el-GR" dirty="0" smtClean="0"/>
              <a:t>  </a:t>
            </a:r>
            <a:r>
              <a:rPr lang="en-US" dirty="0" smtClean="0"/>
              <a:t> </a:t>
            </a:r>
            <a:r>
              <a:rPr lang="el-GR" dirty="0" smtClean="0"/>
              <a:t>Σε ορισμένα βακτήρια το κυτταρικό τοίχωμα περιβάλλεται από ένα άλλο περίβλημα, την </a:t>
            </a:r>
            <a:r>
              <a:rPr lang="el-GR" b="1" dirty="0" smtClean="0"/>
              <a:t>κάψα</a:t>
            </a:r>
            <a:r>
              <a:rPr lang="el-GR" dirty="0" smtClean="0"/>
              <a:t>. </a:t>
            </a:r>
            <a:endParaRPr lang="en-US" dirty="0" smtClean="0"/>
          </a:p>
          <a:p>
            <a:r>
              <a:rPr lang="en-US" dirty="0" smtClean="0"/>
              <a:t>  </a:t>
            </a:r>
            <a:r>
              <a:rPr lang="el-GR" dirty="0" smtClean="0"/>
              <a:t> Συχνά </a:t>
            </a:r>
            <a:r>
              <a:rPr lang="el-GR" dirty="0" smtClean="0"/>
              <a:t>διαθέτουν ειδικούς σχηματισμούς (μαστίγια ή βλεφαρίδες) οι οποίοι εξυπηρετούν τη μετακίνησή τους.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611560" y="908720"/>
            <a:ext cx="7704856" cy="1477328"/>
          </a:xfrm>
          <a:prstGeom prst="rect">
            <a:avLst/>
          </a:prstGeom>
        </p:spPr>
        <p:txBody>
          <a:bodyPr wrap="square">
            <a:spAutoFit/>
          </a:bodyPr>
          <a:lstStyle/>
          <a:p>
            <a:r>
              <a:rPr lang="el-GR" dirty="0" smtClean="0"/>
              <a:t>  Ορισμένα </a:t>
            </a:r>
            <a:r>
              <a:rPr lang="el-GR" dirty="0" smtClean="0"/>
              <a:t>βακτήρια, όταν βρεθούν σε αντίξοες περιβαλλοντικές συνθήκες (π.χ. πολύ υψηλές ή πολύ χαμηλές θερμοκρασίες), αφυδατώνονται και μετατρέπονται σε ανθεκτικές μορφές που ονομάζονται </a:t>
            </a:r>
            <a:r>
              <a:rPr lang="el-GR" b="1" dirty="0" err="1" smtClean="0"/>
              <a:t>ενδοσπόρια</a:t>
            </a:r>
            <a:r>
              <a:rPr lang="el-GR" dirty="0" smtClean="0"/>
              <a:t>. Όταν οι συνθήκες ξαναγίνουν ευνοϊκές, από κάθε </a:t>
            </a:r>
            <a:r>
              <a:rPr lang="el-GR" dirty="0" err="1" smtClean="0"/>
              <a:t>ενδοσπόριο</a:t>
            </a:r>
            <a:r>
              <a:rPr lang="el-GR" dirty="0" smtClean="0"/>
              <a:t> θα προκύψει ένα βακτήριο.</a:t>
            </a:r>
            <a:endParaRPr lang="el-GR" dirty="0"/>
          </a:p>
        </p:txBody>
      </p:sp>
      <p:pic>
        <p:nvPicPr>
          <p:cNvPr id="53252" name="Picture 4" descr="Εικ. 1.13 Από ένα ενδοσπόριο προκύπτει ένα βακτήριο."/>
          <p:cNvPicPr>
            <a:picLocks noChangeAspect="1" noChangeArrowheads="1"/>
          </p:cNvPicPr>
          <p:nvPr/>
        </p:nvPicPr>
        <p:blipFill>
          <a:blip r:embed="rId2" cstate="print"/>
          <a:srcRect/>
          <a:stretch>
            <a:fillRect/>
          </a:stretch>
        </p:blipFill>
        <p:spPr bwMode="auto">
          <a:xfrm>
            <a:off x="3059832" y="3573016"/>
            <a:ext cx="2475738" cy="1187196"/>
          </a:xfrm>
          <a:prstGeom prst="rect">
            <a:avLst/>
          </a:prstGeom>
          <a:noFill/>
        </p:spPr>
      </p:pic>
      <p:sp>
        <p:nvSpPr>
          <p:cNvPr id="6" name="5 - Ορθογώνιο"/>
          <p:cNvSpPr/>
          <p:nvPr/>
        </p:nvSpPr>
        <p:spPr>
          <a:xfrm>
            <a:off x="2699792" y="4869160"/>
            <a:ext cx="3384376" cy="646331"/>
          </a:xfrm>
          <a:prstGeom prst="rect">
            <a:avLst/>
          </a:prstGeom>
        </p:spPr>
        <p:txBody>
          <a:bodyPr wrap="square">
            <a:spAutoFit/>
          </a:bodyPr>
          <a:lstStyle/>
          <a:p>
            <a:r>
              <a:rPr lang="el-GR" i="1" dirty="0" smtClean="0"/>
              <a:t>Από ένα </a:t>
            </a:r>
            <a:r>
              <a:rPr lang="el-GR" i="1" dirty="0" err="1" smtClean="0"/>
              <a:t>ενδοσπόριο</a:t>
            </a:r>
            <a:r>
              <a:rPr lang="el-GR" i="1" dirty="0" smtClean="0"/>
              <a:t> προκύπτει</a:t>
            </a:r>
            <a:r>
              <a:rPr lang="el-GR" dirty="0" smtClean="0"/>
              <a:t/>
            </a:r>
            <a:br>
              <a:rPr lang="el-GR" dirty="0" smtClean="0"/>
            </a:br>
            <a:r>
              <a:rPr lang="el-GR" i="1" dirty="0" smtClean="0"/>
              <a:t>ένα βακτήριο.</a:t>
            </a:r>
            <a:endParaRPr lang="el-GR" dirty="0"/>
          </a:p>
        </p:txBody>
      </p:sp>
      <p:sp>
        <p:nvSpPr>
          <p:cNvPr id="5" name="4 - Θέση αριθμού διαφάνειας"/>
          <p:cNvSpPr>
            <a:spLocks noGrp="1"/>
          </p:cNvSpPr>
          <p:nvPr>
            <p:ph type="sldNum" sz="quarter" idx="12"/>
          </p:nvPr>
        </p:nvSpPr>
        <p:spPr/>
        <p:txBody>
          <a:bodyPr/>
          <a:lstStyle/>
          <a:p>
            <a:fld id="{545523D0-9B5E-4E94-9CE5-0094120FEF36}" type="slidenum">
              <a:rPr lang="el-GR" smtClean="0"/>
              <a:pPr/>
              <a:t>4</a:t>
            </a:fld>
            <a:endParaRPr lang="el-G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53252"/>
                                        </p:tgtEl>
                                        <p:attrNameLst>
                                          <p:attrName>style.visibility</p:attrName>
                                        </p:attrNameLst>
                                      </p:cBhvr>
                                      <p:to>
                                        <p:strVal val="visible"/>
                                      </p:to>
                                    </p:set>
                                    <p:animEffect transition="in" filter="slide(fromBottom)">
                                      <p:cBhvr>
                                        <p:cTn id="12" dur="500"/>
                                        <p:tgtEl>
                                          <p:spTgt spid="53252"/>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slide(fromBottom)">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83568" y="332656"/>
            <a:ext cx="7488832" cy="461665"/>
          </a:xfrm>
          <a:prstGeom prst="rect">
            <a:avLst/>
          </a:prstGeom>
        </p:spPr>
        <p:txBody>
          <a:bodyPr wrap="square">
            <a:spAutoFit/>
          </a:bodyPr>
          <a:lstStyle/>
          <a:p>
            <a:r>
              <a:rPr lang="el-GR" sz="2400" b="1" dirty="0" smtClean="0"/>
              <a:t>Διαφορετικά κύτταρα για διαφορετικές λειτουργίες</a:t>
            </a:r>
            <a:endParaRPr lang="el-GR" sz="2400" b="1" dirty="0"/>
          </a:p>
        </p:txBody>
      </p:sp>
      <p:sp>
        <p:nvSpPr>
          <p:cNvPr id="3" name="2 - Ορθογώνιο"/>
          <p:cNvSpPr/>
          <p:nvPr/>
        </p:nvSpPr>
        <p:spPr>
          <a:xfrm>
            <a:off x="539552" y="980728"/>
            <a:ext cx="7776864" cy="2246769"/>
          </a:xfrm>
          <a:prstGeom prst="rect">
            <a:avLst/>
          </a:prstGeom>
        </p:spPr>
        <p:txBody>
          <a:bodyPr wrap="square">
            <a:spAutoFit/>
          </a:bodyPr>
          <a:lstStyle/>
          <a:p>
            <a:r>
              <a:rPr lang="en-US" dirty="0" smtClean="0"/>
              <a:t>  </a:t>
            </a:r>
            <a:r>
              <a:rPr lang="el-GR" sz="2000" dirty="0" smtClean="0"/>
              <a:t>Οι οργανισμοί μπορεί να είναι μονοκύτταροι ή πολυκύτταροι. Οι απλούστεροι οργανισμοί της Γης είναι οι μονοκύτταροι, και συνήθως δεν είναι ορατοί με γυμνό μάτι.</a:t>
            </a:r>
            <a:endParaRPr lang="en-US" sz="2000" dirty="0" smtClean="0"/>
          </a:p>
          <a:p>
            <a:r>
              <a:rPr lang="en-US" sz="2000" dirty="0" smtClean="0"/>
              <a:t>  </a:t>
            </a:r>
            <a:r>
              <a:rPr lang="el-GR" sz="2000" dirty="0" smtClean="0"/>
              <a:t> Αυτοί μπορεί να είναι:</a:t>
            </a:r>
          </a:p>
          <a:p>
            <a:pPr>
              <a:buFont typeface="Arial" pitchFamily="34" charset="0"/>
              <a:buChar char="•"/>
            </a:pPr>
            <a:r>
              <a:rPr lang="en-US" sz="2000" dirty="0" smtClean="0"/>
              <a:t>  </a:t>
            </a:r>
            <a:r>
              <a:rPr lang="el-GR" sz="2000" dirty="0" err="1" smtClean="0"/>
              <a:t>προκαρυωτικοί</a:t>
            </a:r>
            <a:r>
              <a:rPr lang="el-GR" sz="2000" dirty="0" smtClean="0"/>
              <a:t>, όπως τα βακτήρια και τα </a:t>
            </a:r>
            <a:r>
              <a:rPr lang="el-GR" sz="2000" dirty="0" err="1" smtClean="0"/>
              <a:t>κυανοβακτήρια</a:t>
            </a:r>
            <a:r>
              <a:rPr lang="el-GR" sz="2000" dirty="0" smtClean="0"/>
              <a:t>, που θεωρούνται τα πρώτα κύτταρα που εμφανίστηκαν στη Γη </a:t>
            </a:r>
          </a:p>
          <a:p>
            <a:endParaRPr lang="el-GR" sz="2000" dirty="0"/>
          </a:p>
        </p:txBody>
      </p:sp>
      <p:pic>
        <p:nvPicPr>
          <p:cNvPr id="3074" name="Picture 2"/>
          <p:cNvPicPr>
            <a:picLocks noChangeAspect="1" noChangeArrowheads="1"/>
          </p:cNvPicPr>
          <p:nvPr/>
        </p:nvPicPr>
        <p:blipFill>
          <a:blip r:embed="rId3" cstate="print"/>
          <a:srcRect/>
          <a:stretch>
            <a:fillRect/>
          </a:stretch>
        </p:blipFill>
        <p:spPr bwMode="auto">
          <a:xfrm>
            <a:off x="1043608" y="3284984"/>
            <a:ext cx="2663825" cy="2879725"/>
          </a:xfrm>
          <a:prstGeom prst="rect">
            <a:avLst/>
          </a:prstGeom>
          <a:noFill/>
          <a:ln w="9525">
            <a:miter lim="800000"/>
            <a:headEnd/>
            <a:tailEnd/>
          </a:ln>
          <a:effectLst/>
        </p:spPr>
      </p:pic>
      <p:pic>
        <p:nvPicPr>
          <p:cNvPr id="3076" name="Picture 4" descr="Introduction to the Cyanobacteria"/>
          <p:cNvPicPr>
            <a:picLocks noChangeAspect="1" noChangeArrowheads="1"/>
          </p:cNvPicPr>
          <p:nvPr/>
        </p:nvPicPr>
        <p:blipFill>
          <a:blip r:embed="rId4" cstate="print"/>
          <a:srcRect/>
          <a:stretch>
            <a:fillRect/>
          </a:stretch>
        </p:blipFill>
        <p:spPr bwMode="auto">
          <a:xfrm>
            <a:off x="4427984" y="3429000"/>
            <a:ext cx="3849053" cy="2631758"/>
          </a:xfrm>
          <a:prstGeom prst="rect">
            <a:avLst/>
          </a:prstGeom>
          <a:noFill/>
        </p:spPr>
      </p:pic>
      <p:sp>
        <p:nvSpPr>
          <p:cNvPr id="7" name="6 - Ορθογώνιο"/>
          <p:cNvSpPr/>
          <p:nvPr/>
        </p:nvSpPr>
        <p:spPr>
          <a:xfrm>
            <a:off x="1043608" y="6309320"/>
            <a:ext cx="1071127" cy="369332"/>
          </a:xfrm>
          <a:prstGeom prst="rect">
            <a:avLst/>
          </a:prstGeom>
        </p:spPr>
        <p:txBody>
          <a:bodyPr wrap="none">
            <a:spAutoFit/>
          </a:bodyPr>
          <a:lstStyle/>
          <a:p>
            <a:r>
              <a:rPr lang="el-GR" dirty="0" smtClean="0"/>
              <a:t>Βακτήρια</a:t>
            </a:r>
            <a:endParaRPr lang="el-GR" dirty="0"/>
          </a:p>
        </p:txBody>
      </p:sp>
      <p:sp>
        <p:nvSpPr>
          <p:cNvPr id="8" name="7 - Ορθογώνιο"/>
          <p:cNvSpPr/>
          <p:nvPr/>
        </p:nvSpPr>
        <p:spPr>
          <a:xfrm>
            <a:off x="4572000" y="6237312"/>
            <a:ext cx="1672253" cy="369332"/>
          </a:xfrm>
          <a:prstGeom prst="rect">
            <a:avLst/>
          </a:prstGeom>
        </p:spPr>
        <p:txBody>
          <a:bodyPr wrap="none">
            <a:spAutoFit/>
          </a:bodyPr>
          <a:lstStyle/>
          <a:p>
            <a:r>
              <a:rPr lang="el-GR" dirty="0" err="1" smtClean="0"/>
              <a:t>Κυανοβακτήρια</a:t>
            </a:r>
            <a:endParaRPr lang="el-GR" dirty="0"/>
          </a:p>
        </p:txBody>
      </p:sp>
      <p:sp>
        <p:nvSpPr>
          <p:cNvPr id="9" name="8 - Θέση αριθμού διαφάνειας"/>
          <p:cNvSpPr>
            <a:spLocks noGrp="1"/>
          </p:cNvSpPr>
          <p:nvPr>
            <p:ph type="sldNum" sz="quarter" idx="12"/>
          </p:nvPr>
        </p:nvSpPr>
        <p:spPr/>
        <p:txBody>
          <a:bodyPr/>
          <a:lstStyle/>
          <a:p>
            <a:fld id="{545523D0-9B5E-4E94-9CE5-0094120FEF36}" type="slidenum">
              <a:rPr lang="el-GR" smtClean="0"/>
              <a:pPr/>
              <a:t>5</a:t>
            </a:fld>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par>
                                <p:cTn id="13" presetID="1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nodeType="clickEffect">
                                  <p:stCondLst>
                                    <p:cond delay="0"/>
                                  </p:stCondLst>
                                  <p:childTnLst>
                                    <p:set>
                                      <p:cBhvr>
                                        <p:cTn id="19" dur="1" fill="hold">
                                          <p:stCondLst>
                                            <p:cond delay="0"/>
                                          </p:stCondLst>
                                        </p:cTn>
                                        <p:tgtEl>
                                          <p:spTgt spid="3074"/>
                                        </p:tgtEl>
                                        <p:attrNameLst>
                                          <p:attrName>style.visibility</p:attrName>
                                        </p:attrNameLst>
                                      </p:cBhvr>
                                      <p:to>
                                        <p:strVal val="visible"/>
                                      </p:to>
                                    </p:set>
                                    <p:animEffect transition="in" filter="slide(fromBottom)">
                                      <p:cBhvr>
                                        <p:cTn id="20" dur="500"/>
                                        <p:tgtEl>
                                          <p:spTgt spid="3074"/>
                                        </p:tgtEl>
                                      </p:cBhvr>
                                    </p:animEffect>
                                  </p:childTnLst>
                                </p:cTn>
                              </p:par>
                              <p:par>
                                <p:cTn id="21" presetID="1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slide(fromBottom)">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nodeType="clickEffect">
                                  <p:stCondLst>
                                    <p:cond delay="0"/>
                                  </p:stCondLst>
                                  <p:childTnLst>
                                    <p:set>
                                      <p:cBhvr>
                                        <p:cTn id="27" dur="1" fill="hold">
                                          <p:stCondLst>
                                            <p:cond delay="0"/>
                                          </p:stCondLst>
                                        </p:cTn>
                                        <p:tgtEl>
                                          <p:spTgt spid="3076"/>
                                        </p:tgtEl>
                                        <p:attrNameLst>
                                          <p:attrName>style.visibility</p:attrName>
                                        </p:attrNameLst>
                                      </p:cBhvr>
                                      <p:to>
                                        <p:strVal val="visible"/>
                                      </p:to>
                                    </p:set>
                                    <p:animEffect transition="in" filter="slide(fromBottom)">
                                      <p:cBhvr>
                                        <p:cTn id="28" dur="500"/>
                                        <p:tgtEl>
                                          <p:spTgt spid="3076"/>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slide(fromBottom)">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0"/>
          <p:cNvPicPr>
            <a:picLocks noChangeAspect="1" noChangeArrowheads="1"/>
          </p:cNvPicPr>
          <p:nvPr/>
        </p:nvPicPr>
        <p:blipFill>
          <a:blip r:embed="rId3" cstate="print"/>
          <a:srcRect/>
          <a:stretch>
            <a:fillRect/>
          </a:stretch>
        </p:blipFill>
        <p:spPr bwMode="auto">
          <a:xfrm>
            <a:off x="4572000" y="4221088"/>
            <a:ext cx="3457575" cy="1512887"/>
          </a:xfrm>
          <a:prstGeom prst="rect">
            <a:avLst/>
          </a:prstGeom>
          <a:noFill/>
        </p:spPr>
      </p:pic>
      <p:sp>
        <p:nvSpPr>
          <p:cNvPr id="30722" name="AutoShape 2" descr="Protozoa Stock Illustrations – 1,523 Protozoa Stock Illustrations, Vectors  &amp; Clipart - Dreamstim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30724" name="AutoShape 4" descr="Protozoa Stock Illustrations – 1,523 Protozoa Stock Illustrations, Vectors  &amp; Clipart - Dreamstim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4" name="13 - Ορθογώνιο"/>
          <p:cNvSpPr/>
          <p:nvPr/>
        </p:nvSpPr>
        <p:spPr>
          <a:xfrm>
            <a:off x="5868144" y="5949280"/>
            <a:ext cx="1429879" cy="369332"/>
          </a:xfrm>
          <a:prstGeom prst="rect">
            <a:avLst/>
          </a:prstGeom>
        </p:spPr>
        <p:txBody>
          <a:bodyPr wrap="none">
            <a:spAutoFit/>
          </a:bodyPr>
          <a:lstStyle/>
          <a:p>
            <a:r>
              <a:rPr lang="el-GR" dirty="0" smtClean="0"/>
              <a:t>Ζυμομύκητες</a:t>
            </a:r>
            <a:endParaRPr lang="el-GR" dirty="0"/>
          </a:p>
        </p:txBody>
      </p:sp>
      <p:sp>
        <p:nvSpPr>
          <p:cNvPr id="15" name="14 - Θέση αριθμού διαφάνειας"/>
          <p:cNvSpPr>
            <a:spLocks noGrp="1"/>
          </p:cNvSpPr>
          <p:nvPr>
            <p:ph type="sldNum" sz="quarter" idx="12"/>
          </p:nvPr>
        </p:nvSpPr>
        <p:spPr/>
        <p:txBody>
          <a:bodyPr/>
          <a:lstStyle/>
          <a:p>
            <a:fld id="{545523D0-9B5E-4E94-9CE5-0094120FEF36}" type="slidenum">
              <a:rPr lang="el-GR" smtClean="0"/>
              <a:pPr/>
              <a:t>6</a:t>
            </a:fld>
            <a:endParaRPr lang="el-GR"/>
          </a:p>
        </p:txBody>
      </p:sp>
      <p:pic>
        <p:nvPicPr>
          <p:cNvPr id="10" name="Picture 5" descr="C:\Documents and Settings\tselentis\Επιφάνεια εργασίας\set-unicellular-organisms-protozoa-paramecium-caudatum-amoeba-proteus-euglena-viridis-set-unicellular-organisms-protozoa-144723989.jpg"/>
          <p:cNvPicPr>
            <a:picLocks noChangeAspect="1" noChangeArrowheads="1"/>
          </p:cNvPicPr>
          <p:nvPr/>
        </p:nvPicPr>
        <p:blipFill>
          <a:blip r:embed="rId4" cstate="print"/>
          <a:srcRect/>
          <a:stretch>
            <a:fillRect/>
          </a:stretch>
        </p:blipFill>
        <p:spPr bwMode="auto">
          <a:xfrm>
            <a:off x="755576" y="3140968"/>
            <a:ext cx="2926080" cy="1810512"/>
          </a:xfrm>
          <a:prstGeom prst="rect">
            <a:avLst/>
          </a:prstGeom>
          <a:noFill/>
        </p:spPr>
      </p:pic>
      <p:sp>
        <p:nvSpPr>
          <p:cNvPr id="11" name="10 - Ορθογώνιο"/>
          <p:cNvSpPr/>
          <p:nvPr/>
        </p:nvSpPr>
        <p:spPr>
          <a:xfrm>
            <a:off x="1547664" y="5157192"/>
            <a:ext cx="1179938" cy="369332"/>
          </a:xfrm>
          <a:prstGeom prst="rect">
            <a:avLst/>
          </a:prstGeom>
        </p:spPr>
        <p:txBody>
          <a:bodyPr wrap="none">
            <a:spAutoFit/>
          </a:bodyPr>
          <a:lstStyle/>
          <a:p>
            <a:r>
              <a:rPr lang="el-GR" dirty="0" smtClean="0"/>
              <a:t>Πρωτόζωα</a:t>
            </a:r>
            <a:endParaRPr lang="el-GR" dirty="0"/>
          </a:p>
        </p:txBody>
      </p:sp>
      <p:sp>
        <p:nvSpPr>
          <p:cNvPr id="13" name="12 - Ορθογώνιο"/>
          <p:cNvSpPr/>
          <p:nvPr/>
        </p:nvSpPr>
        <p:spPr>
          <a:xfrm>
            <a:off x="5940152" y="3645024"/>
            <a:ext cx="712054" cy="369332"/>
          </a:xfrm>
          <a:prstGeom prst="rect">
            <a:avLst/>
          </a:prstGeom>
        </p:spPr>
        <p:txBody>
          <a:bodyPr wrap="none">
            <a:spAutoFit/>
          </a:bodyPr>
          <a:lstStyle/>
          <a:p>
            <a:r>
              <a:rPr lang="el-GR" dirty="0" err="1" smtClean="0"/>
              <a:t>Φύκη</a:t>
            </a:r>
            <a:endParaRPr lang="el-GR" dirty="0"/>
          </a:p>
        </p:txBody>
      </p:sp>
      <p:pic>
        <p:nvPicPr>
          <p:cNvPr id="16" name="Picture 2" descr="Chlorella Images, Stock Photos &amp;amp; Vectors | Shutterstock"/>
          <p:cNvPicPr>
            <a:picLocks noChangeAspect="1" noChangeArrowheads="1"/>
          </p:cNvPicPr>
          <p:nvPr/>
        </p:nvPicPr>
        <p:blipFill>
          <a:blip r:embed="rId5" cstate="print"/>
          <a:srcRect b="8436"/>
          <a:stretch>
            <a:fillRect/>
          </a:stretch>
        </p:blipFill>
        <p:spPr bwMode="auto">
          <a:xfrm>
            <a:off x="4860032" y="1484784"/>
            <a:ext cx="2971800" cy="1953598"/>
          </a:xfrm>
          <a:prstGeom prst="rect">
            <a:avLst/>
          </a:prstGeom>
          <a:noFill/>
        </p:spPr>
      </p:pic>
      <p:sp>
        <p:nvSpPr>
          <p:cNvPr id="12" name="11 - Ορθογώνιο"/>
          <p:cNvSpPr/>
          <p:nvPr/>
        </p:nvSpPr>
        <p:spPr>
          <a:xfrm>
            <a:off x="971600" y="620688"/>
            <a:ext cx="7200800" cy="400110"/>
          </a:xfrm>
          <a:prstGeom prst="rect">
            <a:avLst/>
          </a:prstGeom>
        </p:spPr>
        <p:txBody>
          <a:bodyPr wrap="square">
            <a:spAutoFit/>
          </a:bodyPr>
          <a:lstStyle/>
          <a:p>
            <a:pPr>
              <a:buFont typeface="Arial" pitchFamily="34" charset="0"/>
              <a:buChar char="•"/>
            </a:pPr>
            <a:r>
              <a:rPr lang="en-US" sz="2000" dirty="0" smtClean="0"/>
              <a:t> </a:t>
            </a:r>
            <a:r>
              <a:rPr lang="el-GR" sz="2000" dirty="0" smtClean="0"/>
              <a:t>  </a:t>
            </a:r>
            <a:r>
              <a:rPr lang="el-GR" sz="2000" dirty="0" err="1" smtClean="0"/>
              <a:t>ευκαρυωτικοί</a:t>
            </a:r>
            <a:r>
              <a:rPr lang="el-GR" sz="2000" dirty="0" smtClean="0"/>
              <a:t>, όπως τα πρωτόζωα, κάποια </a:t>
            </a:r>
            <a:r>
              <a:rPr lang="el-GR" sz="2000" dirty="0" err="1" smtClean="0"/>
              <a:t>φύκη</a:t>
            </a:r>
            <a:r>
              <a:rPr lang="el-GR" sz="2000" dirty="0" smtClean="0"/>
              <a:t> και μύκητες.</a:t>
            </a:r>
            <a:endParaRPr lang="el-G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lide(fromBottom)">
                                      <p:cBhvr>
                                        <p:cTn id="7" dur="500"/>
                                        <p:tgtEl>
                                          <p:spTgt spid="10"/>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slide(fromBottom)">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836712"/>
            <a:ext cx="8064896" cy="1323439"/>
          </a:xfrm>
          <a:prstGeom prst="rect">
            <a:avLst/>
          </a:prstGeom>
        </p:spPr>
        <p:txBody>
          <a:bodyPr wrap="square">
            <a:spAutoFit/>
          </a:bodyPr>
          <a:lstStyle/>
          <a:p>
            <a:r>
              <a:rPr lang="el-GR" dirty="0" smtClean="0"/>
              <a:t>    </a:t>
            </a:r>
            <a:r>
              <a:rPr lang="el-GR" sz="2000" dirty="0" smtClean="0"/>
              <a:t>Οι μονοκύτταροι οργανισμοί, όπως τα πρωτόζωα, </a:t>
            </a:r>
            <a:r>
              <a:rPr lang="el-GR" sz="2000" dirty="0" err="1" smtClean="0"/>
              <a:t>π.χ</a:t>
            </a:r>
            <a:r>
              <a:rPr lang="el-GR" sz="2000" dirty="0" smtClean="0"/>
              <a:t> η αμοιβάδα, αποτελούνται από ένα κύτταρο, το οποίο επιτελεί όλες τις λειτουργίες που απαιτούνται για την ανάπτυξη και την αναπαραγωγή του οργανισμού. </a:t>
            </a:r>
            <a:r>
              <a:rPr lang="en-US" sz="2000" dirty="0" smtClean="0"/>
              <a:t> </a:t>
            </a:r>
          </a:p>
          <a:p>
            <a:r>
              <a:rPr lang="en-US" sz="2000" dirty="0" smtClean="0"/>
              <a:t>   </a:t>
            </a:r>
            <a:endParaRPr lang="el-GR" sz="2000" dirty="0"/>
          </a:p>
        </p:txBody>
      </p:sp>
      <p:sp>
        <p:nvSpPr>
          <p:cNvPr id="7" name="6 - Θέση αριθμού διαφάνειας"/>
          <p:cNvSpPr>
            <a:spLocks noGrp="1"/>
          </p:cNvSpPr>
          <p:nvPr>
            <p:ph type="sldNum" sz="quarter" idx="12"/>
          </p:nvPr>
        </p:nvSpPr>
        <p:spPr/>
        <p:txBody>
          <a:bodyPr/>
          <a:lstStyle/>
          <a:p>
            <a:fld id="{545523D0-9B5E-4E94-9CE5-0094120FEF36}" type="slidenum">
              <a:rPr lang="el-GR" smtClean="0"/>
              <a:pPr/>
              <a:t>7</a:t>
            </a:fld>
            <a:endParaRPr lang="el-GR"/>
          </a:p>
        </p:txBody>
      </p:sp>
      <p:sp>
        <p:nvSpPr>
          <p:cNvPr id="8" name="7 - Ορθογώνιο">
            <a:hlinkClick r:id="rId3"/>
          </p:cNvPr>
          <p:cNvSpPr/>
          <p:nvPr/>
        </p:nvSpPr>
        <p:spPr>
          <a:xfrm>
            <a:off x="1979712" y="5373216"/>
            <a:ext cx="4262705" cy="369332"/>
          </a:xfrm>
          <a:prstGeom prst="rect">
            <a:avLst/>
          </a:prstGeom>
        </p:spPr>
        <p:txBody>
          <a:bodyPr wrap="none">
            <a:spAutoFit/>
          </a:bodyPr>
          <a:lstStyle/>
          <a:p>
            <a:r>
              <a:rPr lang="en-US" dirty="0" smtClean="0">
                <a:hlinkClick r:id="rId3"/>
              </a:rPr>
              <a:t>www.youtube.com/watch?v=0p9TyXwJsdM</a:t>
            </a:r>
            <a:endParaRPr lang="el-GR" dirty="0"/>
          </a:p>
        </p:txBody>
      </p:sp>
      <p:sp>
        <p:nvSpPr>
          <p:cNvPr id="9" name="8 - Ορθογώνιο">
            <a:hlinkClick r:id="rId4" action="ppaction://hlinkfile"/>
          </p:cNvPr>
          <p:cNvSpPr/>
          <p:nvPr/>
        </p:nvSpPr>
        <p:spPr>
          <a:xfrm>
            <a:off x="3203848" y="5013176"/>
            <a:ext cx="1243354" cy="369332"/>
          </a:xfrm>
          <a:prstGeom prst="rect">
            <a:avLst/>
          </a:prstGeom>
        </p:spPr>
        <p:txBody>
          <a:bodyPr wrap="none">
            <a:spAutoFit/>
          </a:bodyPr>
          <a:lstStyle/>
          <a:p>
            <a:r>
              <a:rPr lang="el-GR" dirty="0" smtClean="0"/>
              <a:t>ΑΜΟΙΒΑΔΑ</a:t>
            </a:r>
            <a:endParaRPr lang="el-GR" dirty="0"/>
          </a:p>
        </p:txBody>
      </p:sp>
      <p:sp>
        <p:nvSpPr>
          <p:cNvPr id="6" name="5 - Ορθογώνιο"/>
          <p:cNvSpPr/>
          <p:nvPr/>
        </p:nvSpPr>
        <p:spPr>
          <a:xfrm>
            <a:off x="467544" y="1916832"/>
            <a:ext cx="8064896" cy="1908215"/>
          </a:xfrm>
          <a:prstGeom prst="rect">
            <a:avLst/>
          </a:prstGeom>
        </p:spPr>
        <p:txBody>
          <a:bodyPr wrap="square">
            <a:spAutoFit/>
          </a:bodyPr>
          <a:lstStyle/>
          <a:p>
            <a:r>
              <a:rPr lang="en-US" dirty="0" smtClean="0"/>
              <a:t>  </a:t>
            </a:r>
            <a:endParaRPr lang="en-US" sz="2000" dirty="0" smtClean="0"/>
          </a:p>
          <a:p>
            <a:r>
              <a:rPr lang="en-US" sz="2000" dirty="0" smtClean="0"/>
              <a:t>   </a:t>
            </a:r>
            <a:r>
              <a:rPr lang="el-GR" sz="2000" dirty="0" smtClean="0"/>
              <a:t>Ορισμένοι μονοκύτταροι οργανισμοί μετακινούνται με τη βοήθεια μαστιγίων ή βλεφαρίδων που διαθέτουν, ενώ άλλοι μετακινούνται σχηματίζοντας </a:t>
            </a:r>
            <a:r>
              <a:rPr lang="el-GR" sz="2000" dirty="0" err="1" smtClean="0"/>
              <a:t>ψευδοπόδια</a:t>
            </a:r>
            <a:r>
              <a:rPr lang="el-GR" sz="2000" dirty="0" smtClean="0"/>
              <a:t>. </a:t>
            </a:r>
            <a:endParaRPr lang="en-US" sz="2000" dirty="0" smtClean="0"/>
          </a:p>
          <a:p>
            <a:r>
              <a:rPr lang="en-US" sz="2000" dirty="0" smtClean="0"/>
              <a:t>    </a:t>
            </a:r>
            <a:r>
              <a:rPr lang="el-GR" sz="2000" dirty="0" smtClean="0"/>
              <a:t>Επίσης, ορισμένοι μονοκύτταροι οργανισμοί, όπως τα </a:t>
            </a:r>
            <a:r>
              <a:rPr lang="el-GR" sz="2000" dirty="0" err="1" smtClean="0"/>
              <a:t>κυανοβακτήρια</a:t>
            </a:r>
            <a:r>
              <a:rPr lang="el-GR" sz="2000" dirty="0" smtClean="0"/>
              <a:t> και τα μονοκύτταρα </a:t>
            </a:r>
            <a:r>
              <a:rPr lang="el-GR" sz="2000" dirty="0" err="1" smtClean="0"/>
              <a:t>φύκη</a:t>
            </a:r>
            <a:r>
              <a:rPr lang="el-GR" sz="2000" dirty="0" smtClean="0"/>
              <a:t>, </a:t>
            </a:r>
            <a:r>
              <a:rPr lang="el-GR" sz="2000" dirty="0" err="1" smtClean="0"/>
              <a:t>φωτοσυνθέτουν</a:t>
            </a:r>
            <a:r>
              <a:rPr lang="el-GR" sz="2000" dirty="0" smtClean="0"/>
              <a:t>.</a:t>
            </a:r>
            <a:endParaRPr lang="el-G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88913"/>
            <a:ext cx="5483225" cy="777875"/>
          </a:xfrm>
        </p:spPr>
        <p:txBody>
          <a:bodyPr/>
          <a:lstStyle/>
          <a:p>
            <a:r>
              <a:rPr lang="en-US" i="1" dirty="0"/>
              <a:t>Paramecium sp.</a:t>
            </a:r>
            <a:endParaRPr lang="el-GR" i="1" dirty="0"/>
          </a:p>
        </p:txBody>
      </p:sp>
      <p:grpSp>
        <p:nvGrpSpPr>
          <p:cNvPr id="2" name="Group 24"/>
          <p:cNvGrpSpPr>
            <a:grpSpLocks/>
          </p:cNvGrpSpPr>
          <p:nvPr/>
        </p:nvGrpSpPr>
        <p:grpSpPr bwMode="auto">
          <a:xfrm>
            <a:off x="179388" y="1052515"/>
            <a:ext cx="8618538" cy="4824757"/>
            <a:chOff x="113" y="663"/>
            <a:chExt cx="5429" cy="3439"/>
          </a:xfrm>
        </p:grpSpPr>
        <p:pic>
          <p:nvPicPr>
            <p:cNvPr id="10248" name="Picture 8" descr="paramecium2"/>
            <p:cNvPicPr>
              <a:picLocks noChangeAspect="1" noChangeArrowheads="1"/>
            </p:cNvPicPr>
            <p:nvPr/>
          </p:nvPicPr>
          <p:blipFill>
            <a:blip r:embed="rId2" cstate="print">
              <a:clrChange>
                <a:clrFrom>
                  <a:srgbClr val="FFFFFF"/>
                </a:clrFrom>
                <a:clrTo>
                  <a:srgbClr val="FFFFFF">
                    <a:alpha val="0"/>
                  </a:srgbClr>
                </a:clrTo>
              </a:clrChange>
            </a:blip>
            <a:srcRect l="2289" t="2209"/>
            <a:stretch>
              <a:fillRect/>
            </a:stretch>
          </p:blipFill>
          <p:spPr bwMode="auto">
            <a:xfrm>
              <a:off x="793" y="663"/>
              <a:ext cx="4749" cy="3439"/>
            </a:xfrm>
            <a:prstGeom prst="rect">
              <a:avLst/>
            </a:prstGeom>
            <a:noFill/>
            <a:ln/>
            <a:effectLst/>
          </p:spPr>
        </p:pic>
        <p:sp>
          <p:nvSpPr>
            <p:cNvPr id="10252" name="Text Box 12"/>
            <p:cNvSpPr txBox="1">
              <a:spLocks noChangeArrowheads="1"/>
            </p:cNvSpPr>
            <p:nvPr/>
          </p:nvSpPr>
          <p:spPr bwMode="auto">
            <a:xfrm>
              <a:off x="2925" y="3225"/>
              <a:ext cx="635" cy="258"/>
            </a:xfrm>
            <a:prstGeom prst="rect">
              <a:avLst/>
            </a:prstGeom>
            <a:solidFill>
              <a:srgbClr val="FFFF99"/>
            </a:solidFill>
            <a:ln w="12700">
              <a:solidFill>
                <a:schemeClr val="tx1"/>
              </a:solidFill>
              <a:miter lim="800000"/>
              <a:headEnd/>
              <a:tailEnd/>
            </a:ln>
            <a:effectLst/>
          </p:spPr>
          <p:txBody>
            <a:bodyPr>
              <a:spAutoFit/>
            </a:bodyPr>
            <a:lstStyle/>
            <a:p>
              <a:pPr>
                <a:spcBef>
                  <a:spcPct val="50000"/>
                </a:spcBef>
              </a:pPr>
              <a:r>
                <a:rPr lang="el-GR" sz="2000">
                  <a:solidFill>
                    <a:srgbClr val="69431D"/>
                  </a:solidFill>
                  <a:latin typeface="Comic Sans MS" pitchFamily="66" charset="0"/>
                </a:rPr>
                <a:t>Στόμα </a:t>
              </a:r>
            </a:p>
          </p:txBody>
        </p:sp>
        <p:sp>
          <p:nvSpPr>
            <p:cNvPr id="10253" name="Text Box 13"/>
            <p:cNvSpPr txBox="1">
              <a:spLocks noChangeArrowheads="1"/>
            </p:cNvSpPr>
            <p:nvPr/>
          </p:nvSpPr>
          <p:spPr bwMode="auto">
            <a:xfrm>
              <a:off x="1065" y="1748"/>
              <a:ext cx="862" cy="450"/>
            </a:xfrm>
            <a:prstGeom prst="rect">
              <a:avLst/>
            </a:prstGeom>
            <a:solidFill>
              <a:srgbClr val="FFFF99"/>
            </a:solidFill>
            <a:ln w="12700">
              <a:solidFill>
                <a:schemeClr val="tx1"/>
              </a:solidFill>
              <a:miter lim="800000"/>
              <a:headEnd/>
              <a:tailEnd/>
            </a:ln>
            <a:effectLst/>
          </p:spPr>
          <p:txBody>
            <a:bodyPr>
              <a:spAutoFit/>
            </a:bodyPr>
            <a:lstStyle/>
            <a:p>
              <a:pPr>
                <a:spcBef>
                  <a:spcPct val="50000"/>
                </a:spcBef>
              </a:pPr>
              <a:r>
                <a:rPr lang="el-GR" sz="2000">
                  <a:solidFill>
                    <a:srgbClr val="69431D"/>
                  </a:solidFill>
                  <a:latin typeface="Comic Sans MS" pitchFamily="66" charset="0"/>
                </a:rPr>
                <a:t>Πεπτικό κενοτόπιο</a:t>
              </a:r>
            </a:p>
          </p:txBody>
        </p:sp>
        <p:sp>
          <p:nvSpPr>
            <p:cNvPr id="10254" name="Text Box 14"/>
            <p:cNvSpPr txBox="1">
              <a:spLocks noChangeArrowheads="1"/>
            </p:cNvSpPr>
            <p:nvPr/>
          </p:nvSpPr>
          <p:spPr bwMode="auto">
            <a:xfrm>
              <a:off x="2018" y="926"/>
              <a:ext cx="1270" cy="834"/>
            </a:xfrm>
            <a:prstGeom prst="rect">
              <a:avLst/>
            </a:prstGeom>
            <a:solidFill>
              <a:srgbClr val="FFFF99"/>
            </a:solidFill>
            <a:ln w="12700">
              <a:solidFill>
                <a:schemeClr val="tx1"/>
              </a:solidFill>
              <a:miter lim="800000"/>
              <a:headEnd/>
              <a:tailEnd/>
            </a:ln>
            <a:effectLst/>
          </p:spPr>
          <p:txBody>
            <a:bodyPr>
              <a:spAutoFit/>
            </a:bodyPr>
            <a:lstStyle/>
            <a:p>
              <a:pPr>
                <a:spcBef>
                  <a:spcPct val="50000"/>
                </a:spcBef>
              </a:pPr>
              <a:r>
                <a:rPr lang="el-GR" sz="2000" dirty="0" err="1">
                  <a:solidFill>
                    <a:srgbClr val="69431D"/>
                  </a:solidFill>
                  <a:latin typeface="Comic Sans MS" pitchFamily="66" charset="0"/>
                </a:rPr>
                <a:t>Μακροπυρήνας</a:t>
              </a:r>
              <a:r>
                <a:rPr lang="el-GR" sz="2000" dirty="0">
                  <a:solidFill>
                    <a:srgbClr val="69431D"/>
                  </a:solidFill>
                  <a:latin typeface="Comic Sans MS" pitchFamily="66" charset="0"/>
                </a:rPr>
                <a:t>: ελέγχει τις λειτουργίες του </a:t>
              </a:r>
              <a:r>
                <a:rPr lang="en-US" sz="2000" i="1" dirty="0">
                  <a:solidFill>
                    <a:srgbClr val="69431D"/>
                  </a:solidFill>
                  <a:latin typeface="Comic Sans MS" pitchFamily="66" charset="0"/>
                </a:rPr>
                <a:t>Paramecium</a:t>
              </a:r>
              <a:endParaRPr lang="el-GR" sz="2000" i="1" dirty="0">
                <a:solidFill>
                  <a:srgbClr val="69431D"/>
                </a:solidFill>
                <a:latin typeface="Comic Sans MS" pitchFamily="66" charset="0"/>
              </a:endParaRPr>
            </a:p>
          </p:txBody>
        </p:sp>
        <p:sp>
          <p:nvSpPr>
            <p:cNvPr id="10256" name="Text Box 16"/>
            <p:cNvSpPr txBox="1">
              <a:spLocks noChangeArrowheads="1"/>
            </p:cNvSpPr>
            <p:nvPr/>
          </p:nvSpPr>
          <p:spPr bwMode="auto">
            <a:xfrm>
              <a:off x="113" y="2750"/>
              <a:ext cx="952" cy="258"/>
            </a:xfrm>
            <a:prstGeom prst="rect">
              <a:avLst/>
            </a:prstGeom>
            <a:solidFill>
              <a:srgbClr val="FFFF99"/>
            </a:solidFill>
            <a:ln w="12700">
              <a:solidFill>
                <a:schemeClr val="tx1"/>
              </a:solidFill>
              <a:miter lim="800000"/>
              <a:headEnd/>
              <a:tailEnd/>
            </a:ln>
            <a:effectLst/>
          </p:spPr>
          <p:txBody>
            <a:bodyPr>
              <a:spAutoFit/>
            </a:bodyPr>
            <a:lstStyle/>
            <a:p>
              <a:pPr>
                <a:spcBef>
                  <a:spcPct val="50000"/>
                </a:spcBef>
              </a:pPr>
              <a:r>
                <a:rPr lang="el-GR" sz="2000">
                  <a:solidFill>
                    <a:srgbClr val="69431D"/>
                  </a:solidFill>
                  <a:latin typeface="Comic Sans MS" pitchFamily="66" charset="0"/>
                </a:rPr>
                <a:t>Βλεφαρίδες </a:t>
              </a:r>
            </a:p>
          </p:txBody>
        </p:sp>
        <p:sp>
          <p:nvSpPr>
            <p:cNvPr id="10257" name="Text Box 17"/>
            <p:cNvSpPr txBox="1">
              <a:spLocks noChangeArrowheads="1"/>
            </p:cNvSpPr>
            <p:nvPr/>
          </p:nvSpPr>
          <p:spPr bwMode="auto">
            <a:xfrm>
              <a:off x="1201" y="3430"/>
              <a:ext cx="1407" cy="258"/>
            </a:xfrm>
            <a:prstGeom prst="rect">
              <a:avLst/>
            </a:prstGeom>
            <a:solidFill>
              <a:srgbClr val="FFFF99"/>
            </a:solidFill>
            <a:ln w="12700">
              <a:solidFill>
                <a:schemeClr val="tx1"/>
              </a:solidFill>
              <a:miter lim="800000"/>
              <a:headEnd/>
              <a:tailEnd/>
            </a:ln>
            <a:effectLst/>
          </p:spPr>
          <p:txBody>
            <a:bodyPr>
              <a:spAutoFit/>
            </a:bodyPr>
            <a:lstStyle/>
            <a:p>
              <a:pPr>
                <a:spcBef>
                  <a:spcPct val="50000"/>
                </a:spcBef>
              </a:pPr>
              <a:r>
                <a:rPr lang="el-GR" sz="2000">
                  <a:solidFill>
                    <a:srgbClr val="69431D"/>
                  </a:solidFill>
                  <a:latin typeface="Comic Sans MS" pitchFamily="66" charset="0"/>
                </a:rPr>
                <a:t>κυτταροπρωκτός</a:t>
              </a:r>
            </a:p>
          </p:txBody>
        </p:sp>
        <p:sp>
          <p:nvSpPr>
            <p:cNvPr id="10258" name="Line 18"/>
            <p:cNvSpPr>
              <a:spLocks noChangeShapeType="1"/>
            </p:cNvSpPr>
            <p:nvPr/>
          </p:nvSpPr>
          <p:spPr bwMode="auto">
            <a:xfrm>
              <a:off x="1065" y="2931"/>
              <a:ext cx="273" cy="0"/>
            </a:xfrm>
            <a:prstGeom prst="line">
              <a:avLst/>
            </a:prstGeom>
            <a:noFill/>
            <a:ln w="28575">
              <a:solidFill>
                <a:schemeClr val="tx1"/>
              </a:solidFill>
              <a:round/>
              <a:headEnd/>
              <a:tailEnd/>
            </a:ln>
            <a:effectLst/>
          </p:spPr>
          <p:txBody>
            <a:bodyPr/>
            <a:lstStyle/>
            <a:p>
              <a:endParaRPr lang="el-GR"/>
            </a:p>
          </p:txBody>
        </p:sp>
        <p:sp>
          <p:nvSpPr>
            <p:cNvPr id="10259" name="Line 19"/>
            <p:cNvSpPr>
              <a:spLocks noChangeShapeType="1"/>
            </p:cNvSpPr>
            <p:nvPr/>
          </p:nvSpPr>
          <p:spPr bwMode="auto">
            <a:xfrm>
              <a:off x="1791" y="2205"/>
              <a:ext cx="318" cy="590"/>
            </a:xfrm>
            <a:prstGeom prst="line">
              <a:avLst/>
            </a:prstGeom>
            <a:noFill/>
            <a:ln w="28575">
              <a:solidFill>
                <a:schemeClr val="tx1"/>
              </a:solidFill>
              <a:round/>
              <a:headEnd/>
              <a:tailEnd/>
            </a:ln>
            <a:effectLst/>
          </p:spPr>
          <p:txBody>
            <a:bodyPr/>
            <a:lstStyle/>
            <a:p>
              <a:endParaRPr lang="el-GR"/>
            </a:p>
          </p:txBody>
        </p:sp>
        <p:sp>
          <p:nvSpPr>
            <p:cNvPr id="10260" name="Line 20"/>
            <p:cNvSpPr>
              <a:spLocks noChangeShapeType="1"/>
            </p:cNvSpPr>
            <p:nvPr/>
          </p:nvSpPr>
          <p:spPr bwMode="auto">
            <a:xfrm>
              <a:off x="2608" y="1752"/>
              <a:ext cx="544" cy="408"/>
            </a:xfrm>
            <a:prstGeom prst="line">
              <a:avLst/>
            </a:prstGeom>
            <a:noFill/>
            <a:ln w="28575">
              <a:solidFill>
                <a:schemeClr val="tx1"/>
              </a:solidFill>
              <a:round/>
              <a:headEnd/>
              <a:tailEnd/>
            </a:ln>
            <a:effectLst/>
          </p:spPr>
          <p:txBody>
            <a:bodyPr/>
            <a:lstStyle/>
            <a:p>
              <a:endParaRPr lang="el-GR"/>
            </a:p>
          </p:txBody>
        </p:sp>
        <p:sp>
          <p:nvSpPr>
            <p:cNvPr id="10262" name="Line 22"/>
            <p:cNvSpPr>
              <a:spLocks noChangeShapeType="1"/>
            </p:cNvSpPr>
            <p:nvPr/>
          </p:nvSpPr>
          <p:spPr bwMode="auto">
            <a:xfrm>
              <a:off x="2970" y="2886"/>
              <a:ext cx="454" cy="317"/>
            </a:xfrm>
            <a:prstGeom prst="line">
              <a:avLst/>
            </a:prstGeom>
            <a:noFill/>
            <a:ln w="28575">
              <a:solidFill>
                <a:schemeClr val="tx1"/>
              </a:solidFill>
              <a:round/>
              <a:headEnd/>
              <a:tailEnd/>
            </a:ln>
            <a:effectLst/>
          </p:spPr>
          <p:txBody>
            <a:bodyPr/>
            <a:lstStyle/>
            <a:p>
              <a:endParaRPr lang="el-GR"/>
            </a:p>
          </p:txBody>
        </p:sp>
        <p:sp>
          <p:nvSpPr>
            <p:cNvPr id="10263" name="Line 23"/>
            <p:cNvSpPr>
              <a:spLocks noChangeShapeType="1"/>
            </p:cNvSpPr>
            <p:nvPr/>
          </p:nvSpPr>
          <p:spPr bwMode="auto">
            <a:xfrm>
              <a:off x="1882" y="3339"/>
              <a:ext cx="45" cy="91"/>
            </a:xfrm>
            <a:prstGeom prst="line">
              <a:avLst/>
            </a:prstGeom>
            <a:noFill/>
            <a:ln w="28575">
              <a:solidFill>
                <a:schemeClr val="tx1"/>
              </a:solidFill>
              <a:round/>
              <a:headEnd/>
              <a:tailEnd/>
            </a:ln>
            <a:effectLst/>
          </p:spPr>
          <p:txBody>
            <a:bodyPr/>
            <a:lstStyle/>
            <a:p>
              <a:endParaRPr lang="el-GR"/>
            </a:p>
          </p:txBody>
        </p:sp>
      </p:grpSp>
      <p:sp>
        <p:nvSpPr>
          <p:cNvPr id="15" name="14 - Ορθογώνιο"/>
          <p:cNvSpPr/>
          <p:nvPr/>
        </p:nvSpPr>
        <p:spPr>
          <a:xfrm>
            <a:off x="1979712" y="6021288"/>
            <a:ext cx="5256584" cy="369332"/>
          </a:xfrm>
          <a:prstGeom prst="rect">
            <a:avLst/>
          </a:prstGeom>
        </p:spPr>
        <p:txBody>
          <a:bodyPr wrap="square">
            <a:spAutoFit/>
          </a:bodyPr>
          <a:lstStyle/>
          <a:p>
            <a:r>
              <a:rPr lang="en-US" dirty="0" smtClean="0">
                <a:hlinkClick r:id="rId3"/>
              </a:rPr>
              <a:t>https://www.youtube.com/watch?v=MxbwiACd0Tw</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7115" name="Rectangle 11"/>
          <p:cNvSpPr>
            <a:spLocks noChangeArrowheads="1"/>
          </p:cNvSpPr>
          <p:nvPr/>
        </p:nvSpPr>
        <p:spPr bwMode="auto">
          <a:xfrm>
            <a:off x="269875" y="5846763"/>
            <a:ext cx="2867025" cy="701675"/>
          </a:xfrm>
          <a:prstGeom prst="rect">
            <a:avLst/>
          </a:prstGeom>
          <a:noFill/>
          <a:ln w="9525">
            <a:noFill/>
            <a:miter lim="800000"/>
            <a:headEnd/>
            <a:tailEnd/>
          </a:ln>
          <a:effectLst/>
        </p:spPr>
        <p:txBody>
          <a:bodyPr wrap="none">
            <a:spAutoFit/>
          </a:bodyPr>
          <a:lstStyle/>
          <a:p>
            <a:pPr fontAlgn="base">
              <a:spcBef>
                <a:spcPct val="0"/>
              </a:spcBef>
              <a:spcAft>
                <a:spcPct val="0"/>
              </a:spcAft>
            </a:pPr>
            <a:r>
              <a:rPr lang="en-US" sz="4000" i="1" dirty="0" smtClean="0">
                <a:solidFill>
                  <a:srgbClr val="FFFF00"/>
                </a:solidFill>
              </a:rPr>
              <a:t>Euglena sp</a:t>
            </a:r>
            <a:r>
              <a:rPr lang="el-GR" sz="4000" i="1" dirty="0" smtClean="0">
                <a:solidFill>
                  <a:srgbClr val="FFFF00"/>
                </a:solidFill>
              </a:rPr>
              <a:t>.</a:t>
            </a:r>
          </a:p>
        </p:txBody>
      </p:sp>
      <p:grpSp>
        <p:nvGrpSpPr>
          <p:cNvPr id="2" name="Group 14"/>
          <p:cNvGrpSpPr>
            <a:grpSpLocks/>
          </p:cNvGrpSpPr>
          <p:nvPr/>
        </p:nvGrpSpPr>
        <p:grpSpPr bwMode="auto">
          <a:xfrm>
            <a:off x="3781425" y="152400"/>
            <a:ext cx="3814763" cy="6194425"/>
            <a:chOff x="2382" y="96"/>
            <a:chExt cx="2403" cy="3902"/>
          </a:xfrm>
        </p:grpSpPr>
        <p:sp>
          <p:nvSpPr>
            <p:cNvPr id="47108" name="Text Box 4"/>
            <p:cNvSpPr txBox="1">
              <a:spLocks noChangeArrowheads="1"/>
            </p:cNvSpPr>
            <p:nvPr/>
          </p:nvSpPr>
          <p:spPr bwMode="auto">
            <a:xfrm>
              <a:off x="2472" y="96"/>
              <a:ext cx="907" cy="288"/>
            </a:xfrm>
            <a:prstGeom prst="rect">
              <a:avLst/>
            </a:prstGeom>
            <a:solidFill>
              <a:srgbClr val="FFFF99"/>
            </a:solidFill>
            <a:ln w="9525">
              <a:noFill/>
              <a:miter lim="800000"/>
              <a:headEnd/>
              <a:tailEnd/>
            </a:ln>
            <a:effectLst/>
          </p:spPr>
          <p:txBody>
            <a:bodyPr>
              <a:spAutoFit/>
            </a:bodyPr>
            <a:lstStyle/>
            <a:p>
              <a:pPr fontAlgn="base">
                <a:spcBef>
                  <a:spcPct val="50000"/>
                </a:spcBef>
                <a:spcAft>
                  <a:spcPct val="0"/>
                </a:spcAft>
              </a:pPr>
              <a:r>
                <a:rPr lang="el-GR" sz="2400" smtClean="0">
                  <a:solidFill>
                    <a:srgbClr val="000000"/>
                  </a:solidFill>
                  <a:latin typeface="Comic Sans MS" pitchFamily="66" charset="0"/>
                </a:rPr>
                <a:t>μαστίγιο</a:t>
              </a:r>
            </a:p>
          </p:txBody>
        </p:sp>
        <p:sp>
          <p:nvSpPr>
            <p:cNvPr id="47109" name="Text Box 5"/>
            <p:cNvSpPr txBox="1">
              <a:spLocks noChangeArrowheads="1"/>
            </p:cNvSpPr>
            <p:nvPr/>
          </p:nvSpPr>
          <p:spPr bwMode="auto">
            <a:xfrm>
              <a:off x="2382" y="482"/>
              <a:ext cx="1178" cy="288"/>
            </a:xfrm>
            <a:prstGeom prst="rect">
              <a:avLst/>
            </a:prstGeom>
            <a:solidFill>
              <a:srgbClr val="FFFF99"/>
            </a:solidFill>
            <a:ln w="9525">
              <a:noFill/>
              <a:miter lim="800000"/>
              <a:headEnd/>
              <a:tailEnd/>
            </a:ln>
            <a:effectLst/>
          </p:spPr>
          <p:txBody>
            <a:bodyPr>
              <a:spAutoFit/>
            </a:bodyPr>
            <a:lstStyle/>
            <a:p>
              <a:pPr fontAlgn="base">
                <a:spcBef>
                  <a:spcPct val="50000"/>
                </a:spcBef>
                <a:spcAft>
                  <a:spcPct val="0"/>
                </a:spcAft>
              </a:pPr>
              <a:r>
                <a:rPr lang="el-GR" sz="2400" dirty="0" err="1" smtClean="0">
                  <a:solidFill>
                    <a:srgbClr val="000000"/>
                  </a:solidFill>
                  <a:latin typeface="Comic Sans MS" pitchFamily="66" charset="0"/>
                </a:rPr>
                <a:t>φωτοδέκτης</a:t>
              </a:r>
              <a:endParaRPr lang="el-GR" sz="2400" dirty="0" smtClean="0">
                <a:solidFill>
                  <a:srgbClr val="000000"/>
                </a:solidFill>
                <a:latin typeface="Comic Sans MS" pitchFamily="66" charset="0"/>
              </a:endParaRPr>
            </a:p>
          </p:txBody>
        </p:sp>
        <p:sp>
          <p:nvSpPr>
            <p:cNvPr id="47110" name="Text Box 6"/>
            <p:cNvSpPr txBox="1">
              <a:spLocks noChangeArrowheads="1"/>
            </p:cNvSpPr>
            <p:nvPr/>
          </p:nvSpPr>
          <p:spPr bwMode="auto">
            <a:xfrm>
              <a:off x="2562" y="1661"/>
              <a:ext cx="1225" cy="250"/>
            </a:xfrm>
            <a:prstGeom prst="rect">
              <a:avLst/>
            </a:prstGeom>
            <a:solidFill>
              <a:srgbClr val="FFFF99"/>
            </a:solidFill>
            <a:ln w="9525">
              <a:noFill/>
              <a:miter lim="800000"/>
              <a:headEnd/>
              <a:tailEnd/>
            </a:ln>
            <a:effectLst/>
          </p:spPr>
          <p:txBody>
            <a:bodyPr>
              <a:spAutoFit/>
            </a:bodyPr>
            <a:lstStyle/>
            <a:p>
              <a:pPr fontAlgn="base">
                <a:spcBef>
                  <a:spcPct val="50000"/>
                </a:spcBef>
                <a:spcAft>
                  <a:spcPct val="0"/>
                </a:spcAft>
              </a:pPr>
              <a:r>
                <a:rPr lang="el-GR" sz="2000" dirty="0" err="1" smtClean="0">
                  <a:solidFill>
                    <a:srgbClr val="000000"/>
                  </a:solidFill>
                  <a:latin typeface="Comic Sans MS" pitchFamily="66" charset="0"/>
                </a:rPr>
                <a:t>Χλωροπλάστες</a:t>
              </a:r>
              <a:endParaRPr lang="el-GR" sz="2000" dirty="0" smtClean="0">
                <a:solidFill>
                  <a:srgbClr val="000000"/>
                </a:solidFill>
                <a:latin typeface="Comic Sans MS" pitchFamily="66" charset="0"/>
              </a:endParaRPr>
            </a:p>
          </p:txBody>
        </p:sp>
        <p:sp>
          <p:nvSpPr>
            <p:cNvPr id="47111" name="Text Box 7"/>
            <p:cNvSpPr txBox="1">
              <a:spLocks noChangeArrowheads="1"/>
            </p:cNvSpPr>
            <p:nvPr/>
          </p:nvSpPr>
          <p:spPr bwMode="auto">
            <a:xfrm>
              <a:off x="2744" y="2160"/>
              <a:ext cx="907" cy="288"/>
            </a:xfrm>
            <a:prstGeom prst="rect">
              <a:avLst/>
            </a:prstGeom>
            <a:solidFill>
              <a:srgbClr val="FFFF99"/>
            </a:solidFill>
            <a:ln w="9525">
              <a:noFill/>
              <a:miter lim="800000"/>
              <a:headEnd/>
              <a:tailEnd/>
            </a:ln>
            <a:effectLst/>
          </p:spPr>
          <p:txBody>
            <a:bodyPr>
              <a:spAutoFit/>
            </a:bodyPr>
            <a:lstStyle/>
            <a:p>
              <a:pPr fontAlgn="base">
                <a:spcBef>
                  <a:spcPct val="50000"/>
                </a:spcBef>
                <a:spcAft>
                  <a:spcPct val="0"/>
                </a:spcAft>
              </a:pPr>
              <a:r>
                <a:rPr lang="el-GR" sz="2400" smtClean="0">
                  <a:solidFill>
                    <a:srgbClr val="000000"/>
                  </a:solidFill>
                  <a:latin typeface="Comic Sans MS" pitchFamily="66" charset="0"/>
                </a:rPr>
                <a:t>πυρήνας</a:t>
              </a:r>
            </a:p>
          </p:txBody>
        </p:sp>
        <p:sp>
          <p:nvSpPr>
            <p:cNvPr id="47112" name="Text Box 8"/>
            <p:cNvSpPr txBox="1">
              <a:spLocks noChangeArrowheads="1"/>
            </p:cNvSpPr>
            <p:nvPr/>
          </p:nvSpPr>
          <p:spPr bwMode="auto">
            <a:xfrm>
              <a:off x="2789" y="2750"/>
              <a:ext cx="1089" cy="252"/>
            </a:xfrm>
            <a:prstGeom prst="rect">
              <a:avLst/>
            </a:prstGeom>
            <a:solidFill>
              <a:srgbClr val="FFFF99"/>
            </a:solidFill>
            <a:ln w="9525">
              <a:noFill/>
              <a:miter lim="800000"/>
              <a:headEnd/>
              <a:tailEnd/>
            </a:ln>
            <a:effectLst/>
          </p:spPr>
          <p:txBody>
            <a:bodyPr>
              <a:spAutoFit/>
            </a:bodyPr>
            <a:lstStyle/>
            <a:p>
              <a:pPr algn="ctr" fontAlgn="base">
                <a:spcBef>
                  <a:spcPct val="50000"/>
                </a:spcBef>
                <a:spcAft>
                  <a:spcPct val="0"/>
                </a:spcAft>
              </a:pPr>
              <a:endParaRPr lang="el-GR" sz="2000" dirty="0" smtClean="0">
                <a:solidFill>
                  <a:srgbClr val="000000"/>
                </a:solidFill>
                <a:latin typeface="Comic Sans MS" pitchFamily="66" charset="0"/>
              </a:endParaRPr>
            </a:p>
          </p:txBody>
        </p:sp>
        <p:sp>
          <p:nvSpPr>
            <p:cNvPr id="47113" name="Text Box 9"/>
            <p:cNvSpPr txBox="1">
              <a:spLocks noChangeArrowheads="1"/>
            </p:cNvSpPr>
            <p:nvPr/>
          </p:nvSpPr>
          <p:spPr bwMode="auto">
            <a:xfrm>
              <a:off x="2835" y="3203"/>
              <a:ext cx="1905" cy="442"/>
            </a:xfrm>
            <a:prstGeom prst="rect">
              <a:avLst/>
            </a:prstGeom>
            <a:solidFill>
              <a:srgbClr val="FFFF99"/>
            </a:solidFill>
            <a:ln w="9525">
              <a:noFill/>
              <a:miter lim="800000"/>
              <a:headEnd/>
              <a:tailEnd/>
            </a:ln>
            <a:effectLst/>
          </p:spPr>
          <p:txBody>
            <a:bodyPr>
              <a:spAutoFit/>
            </a:bodyPr>
            <a:lstStyle/>
            <a:p>
              <a:pPr fontAlgn="base">
                <a:spcBef>
                  <a:spcPct val="50000"/>
                </a:spcBef>
                <a:spcAft>
                  <a:spcPct val="0"/>
                </a:spcAft>
              </a:pPr>
              <a:r>
                <a:rPr lang="el-GR" sz="2000" smtClean="0">
                  <a:solidFill>
                    <a:srgbClr val="000000"/>
                  </a:solidFill>
                  <a:latin typeface="Comic Sans MS" pitchFamily="66" charset="0"/>
                </a:rPr>
                <a:t>Μιτοχόνδρια (αόρατα στη φωτογραφία)</a:t>
              </a:r>
            </a:p>
          </p:txBody>
        </p:sp>
        <p:sp>
          <p:nvSpPr>
            <p:cNvPr id="47114" name="Text Box 10"/>
            <p:cNvSpPr txBox="1">
              <a:spLocks noChangeArrowheads="1"/>
            </p:cNvSpPr>
            <p:nvPr/>
          </p:nvSpPr>
          <p:spPr bwMode="auto">
            <a:xfrm>
              <a:off x="2971" y="3748"/>
              <a:ext cx="1814" cy="250"/>
            </a:xfrm>
            <a:prstGeom prst="rect">
              <a:avLst/>
            </a:prstGeom>
            <a:solidFill>
              <a:srgbClr val="FFFF99"/>
            </a:solidFill>
            <a:ln w="9525">
              <a:noFill/>
              <a:miter lim="800000"/>
              <a:headEnd/>
              <a:tailEnd/>
            </a:ln>
            <a:effectLst/>
          </p:spPr>
          <p:txBody>
            <a:bodyPr>
              <a:spAutoFit/>
            </a:bodyPr>
            <a:lstStyle/>
            <a:p>
              <a:pPr fontAlgn="base">
                <a:spcBef>
                  <a:spcPct val="50000"/>
                </a:spcBef>
                <a:spcAft>
                  <a:spcPct val="0"/>
                </a:spcAft>
              </a:pPr>
              <a:r>
                <a:rPr lang="el-GR" sz="2000" smtClean="0">
                  <a:solidFill>
                    <a:srgbClr val="000000"/>
                  </a:solidFill>
                  <a:latin typeface="Comic Sans MS" pitchFamily="66" charset="0"/>
                </a:rPr>
                <a:t>Ραβδωτή μεμβράνη</a:t>
              </a:r>
            </a:p>
          </p:txBody>
        </p:sp>
        <p:sp>
          <p:nvSpPr>
            <p:cNvPr id="47116" name="Text Box 12"/>
            <p:cNvSpPr txBox="1">
              <a:spLocks noChangeArrowheads="1"/>
            </p:cNvSpPr>
            <p:nvPr/>
          </p:nvSpPr>
          <p:spPr bwMode="auto">
            <a:xfrm>
              <a:off x="2653" y="1253"/>
              <a:ext cx="1043" cy="252"/>
            </a:xfrm>
            <a:prstGeom prst="rect">
              <a:avLst/>
            </a:prstGeom>
            <a:solidFill>
              <a:srgbClr val="FFFF99"/>
            </a:solidFill>
            <a:ln w="9525">
              <a:noFill/>
              <a:miter lim="800000"/>
              <a:headEnd/>
              <a:tailEnd/>
            </a:ln>
            <a:effectLst/>
          </p:spPr>
          <p:txBody>
            <a:bodyPr wrap="square">
              <a:spAutoFit/>
            </a:bodyPr>
            <a:lstStyle/>
            <a:p>
              <a:pPr fontAlgn="base">
                <a:spcBef>
                  <a:spcPct val="50000"/>
                </a:spcBef>
                <a:spcAft>
                  <a:spcPct val="0"/>
                </a:spcAft>
              </a:pPr>
              <a:endParaRPr lang="el-GR" sz="2000" dirty="0" smtClean="0">
                <a:solidFill>
                  <a:srgbClr val="000000"/>
                </a:solidFill>
                <a:latin typeface="Comic Sans MS" pitchFamily="66" charset="0"/>
              </a:endParaRPr>
            </a:p>
          </p:txBody>
        </p:sp>
      </p:grpSp>
      <p:sp>
        <p:nvSpPr>
          <p:cNvPr id="12" name="11 - Ορθογώνιο"/>
          <p:cNvSpPr/>
          <p:nvPr/>
        </p:nvSpPr>
        <p:spPr>
          <a:xfrm>
            <a:off x="3995936" y="6381328"/>
            <a:ext cx="4968552" cy="307777"/>
          </a:xfrm>
          <a:prstGeom prst="rect">
            <a:avLst/>
          </a:prstGeom>
        </p:spPr>
        <p:txBody>
          <a:bodyPr wrap="square">
            <a:spAutoFit/>
          </a:bodyPr>
          <a:lstStyle/>
          <a:p>
            <a:r>
              <a:rPr lang="en-US" sz="1400" dirty="0" smtClean="0">
                <a:hlinkClick r:id="rId3"/>
              </a:rPr>
              <a:t>https://www.youtube.com/watch?v=fI7nEWUjk3A&amp;t=26s</a:t>
            </a:r>
            <a:endParaRPr lang="el-GR" sz="1400" dirty="0"/>
          </a:p>
        </p:txBody>
      </p:sp>
    </p:spTree>
  </p:cSld>
  <p:clrMapOvr>
    <a:masterClrMapping/>
  </p:clrMapOvr>
  <p:transition>
    <p:strips dir="rd"/>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otozwa">
  <a:themeElements>
    <a:clrScheme name="protozw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otozw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tozw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otozw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otozw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otozw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otozw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otozw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otozw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otozw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otozw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otozw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otozw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otozw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670</Words>
  <Application>Microsoft Office PowerPoint</Application>
  <PresentationFormat>Προβολή στην οθόνη (4:3)</PresentationFormat>
  <Paragraphs>126</Paragraphs>
  <Slides>16</Slides>
  <Notes>4</Notes>
  <HiddenSlides>0</HiddenSlides>
  <MMClips>0</MMClips>
  <ScaleCrop>false</ScaleCrop>
  <HeadingPairs>
    <vt:vector size="4" baseType="variant">
      <vt:variant>
        <vt:lpstr>Θέμα</vt:lpstr>
      </vt:variant>
      <vt:variant>
        <vt:i4>2</vt:i4>
      </vt:variant>
      <vt:variant>
        <vt:lpstr>Τίτλοι διαφανειών</vt:lpstr>
      </vt:variant>
      <vt:variant>
        <vt:i4>16</vt:i4>
      </vt:variant>
    </vt:vector>
  </HeadingPairs>
  <TitlesOfParts>
    <vt:vector size="18" baseType="lpstr">
      <vt:lpstr>Θέμα του Office</vt:lpstr>
      <vt:lpstr>1_protozwa</vt:lpstr>
      <vt:lpstr>Διαφάνεια 1</vt:lpstr>
      <vt:lpstr>Διαφάνεια 2</vt:lpstr>
      <vt:lpstr>Διαφάνεια 3</vt:lpstr>
      <vt:lpstr>Διαφάνεια 4</vt:lpstr>
      <vt:lpstr>Διαφάνεια 5</vt:lpstr>
      <vt:lpstr>Διαφάνεια 6</vt:lpstr>
      <vt:lpstr>Διαφάνεια 7</vt:lpstr>
      <vt:lpstr>Paramecium sp.</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vector>
  </TitlesOfParts>
  <Company>Το όνομα της εταιρείας σας</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Το όνομα χρήστη σας</dc:creator>
  <cp:lastModifiedBy>ΔΙΟΝΥΣΗΣ</cp:lastModifiedBy>
  <cp:revision>21</cp:revision>
  <dcterms:created xsi:type="dcterms:W3CDTF">2020-10-31T20:33:26Z</dcterms:created>
  <dcterms:modified xsi:type="dcterms:W3CDTF">2022-10-15T16:25:42Z</dcterms:modified>
</cp:coreProperties>
</file>