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6" r:id="rId3"/>
    <p:sldId id="275" r:id="rId4"/>
    <p:sldId id="268" r:id="rId5"/>
    <p:sldId id="269" r:id="rId6"/>
    <p:sldId id="258" r:id="rId7"/>
    <p:sldId id="259" r:id="rId8"/>
    <p:sldId id="260" r:id="rId9"/>
    <p:sldId id="261" r:id="rId10"/>
    <p:sldId id="278" r:id="rId11"/>
    <p:sldId id="270" r:id="rId12"/>
    <p:sldId id="271" r:id="rId13"/>
    <p:sldId id="276" r:id="rId14"/>
    <p:sldId id="273" r:id="rId15"/>
    <p:sldId id="262" r:id="rId16"/>
    <p:sldId id="263" r:id="rId17"/>
    <p:sldId id="277" r:id="rId18"/>
    <p:sldId id="265" r:id="rId19"/>
    <p:sldId id="274" r:id="rId20"/>
    <p:sldId id="26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D1FA-CCDD-4090-86BA-5AF6E79FD910}" type="datetimeFigureOut">
              <a:rPr lang="el-GR" smtClean="0"/>
              <a:pPr/>
              <a:t>14/8/2023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A973-62A1-4B58-81FB-82C3E5A6871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5C8A5-DC1A-4EE9-83D7-9484C46E6EE0}" type="slidenum">
              <a:rPr lang="en-GB"/>
              <a:pPr/>
              <a:t>7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πρωτεΐνη Αιμοσφαιρίνη μεταφέρει το οξυγόνο σε όλο το σώμα. ΜΟΡΙΟ ΟΞΥΓΟΝΟΥ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A460F-1DEB-4D4F-BD68-6992C3B01BE5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45F15-85C9-44AB-AB49-2C4F8B66FEF1}" type="slidenum">
              <a:rPr lang="en-GB"/>
              <a:pPr/>
              <a:t>9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Μερικές </a:t>
            </a:r>
            <a:r>
              <a:rPr lang="el-GR" dirty="0" err="1" smtClean="0"/>
              <a:t>πρωτείνες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A973-62A1-4B58-81FB-82C3E5A6871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798A7-828B-4C86-A044-953585625F4F}" type="slidenum">
              <a:rPr lang="en-GB"/>
              <a:pPr/>
              <a:t>16</a:t>
            </a:fld>
            <a:endParaRPr lang="en-GB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</a:t>
            </a:r>
            <a:r>
              <a:rPr lang="el-GR" baseline="0" dirty="0" smtClean="0"/>
              <a:t> ΜΟΡΙΑ ΤΗΣ ΖΩΗΣ</a:t>
            </a:r>
          </a:p>
          <a:p>
            <a:r>
              <a:rPr lang="el-GR" baseline="0" dirty="0" smtClean="0"/>
              <a:t>ΟΡΓΑΝΙΚΕΣ ΕΝΩΣΕΙΣ</a:t>
            </a:r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ΧΗΜΙΚΑ ΣΥΣΤΑΤΙΚΑ ΤΗΣ ΖΩΗΣ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25789-8A52-4C5B-BA04-790C8A2EB494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772C-1793-400A-896A-E1FFA3D07190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B0BA-61C1-4498-BB0C-CCE9AB88F9D6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5097-4B65-47E7-B0D6-421C60E2D5B7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33CB-5325-4612-9407-48380ED5B223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F879-4164-41A3-BEC1-49D9C20FF32E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964-9FC4-4693-BF61-625CE65701CC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298F-831C-4A7E-BADE-483FEC35B31D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D8F91-B95D-4C0F-8CDC-1BADE0DFE066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0146-B011-4678-8DAC-97B1290115D9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4F6-68C3-4053-B940-8AF0F9AA4C0F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571D-7688-4492-AA78-6703D3576DA9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59AF-AA9E-47EC-9DE4-AA45B455E725}" type="datetime1">
              <a:rPr lang="el-GR" smtClean="0"/>
              <a:pPr/>
              <a:t>14/8/2023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2B25-2FD0-4576-8BD1-7D1201FACAA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&#934;&#937;&#932;&#927;&#916;&#917;&#925;&#932;&#929;&#927;/systatika_zwhs.zi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dentro.edu.gr/lor/r/8521/3080?locale=e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339752" y="256490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800" b="1" dirty="0" smtClean="0"/>
              <a:t>ΤΑ ΜΟΡΙΑ ΤΗΣ ΖΩΗΣ</a:t>
            </a:r>
          </a:p>
          <a:p>
            <a:pPr algn="ctr"/>
            <a:r>
              <a:rPr lang="el-GR" sz="2400" dirty="0" smtClean="0"/>
              <a:t>ΟΡΓΑΝΙΚΕΣ ΕΝΩΣΕΙΣ</a:t>
            </a: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1115616" y="55172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Μερικές </a:t>
            </a:r>
            <a:r>
              <a:rPr lang="el-GR" dirty="0" smtClean="0"/>
              <a:t>πρωτεΐνες είναι χρήσιμες ως δομικά στοιχεία, όπως η </a:t>
            </a:r>
            <a:r>
              <a:rPr lang="el-GR" b="1" dirty="0" smtClean="0"/>
              <a:t>κερατίνη</a:t>
            </a:r>
            <a:r>
              <a:rPr lang="el-GR" dirty="0" smtClean="0"/>
              <a:t> που συνιστά την πρωτεΐνη των μαλλιών.</a:t>
            </a:r>
            <a:endParaRPr lang="el-GR" dirty="0"/>
          </a:p>
        </p:txBody>
      </p:sp>
      <p:pic>
        <p:nvPicPr>
          <p:cNvPr id="2050" name="Picture 2" descr="Chemical structure of human keratin intermediate filaments. These are essential structural components of skin, hair and other related tissues. - 166477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4664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124744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</a:t>
            </a:r>
            <a:r>
              <a:rPr lang="el-GR" sz="2000" dirty="0" smtClean="0"/>
              <a:t>Τα </a:t>
            </a:r>
            <a:r>
              <a:rPr lang="el-GR" sz="2000" b="1" dirty="0" smtClean="0"/>
              <a:t>λιπίδια</a:t>
            </a:r>
            <a:r>
              <a:rPr lang="el-GR" sz="2000" dirty="0" smtClean="0"/>
              <a:t> </a:t>
            </a:r>
            <a:r>
              <a:rPr lang="el-GR" sz="2000" dirty="0" smtClean="0">
                <a:solidFill>
                  <a:srgbClr val="FF0000"/>
                </a:solidFill>
              </a:rPr>
              <a:t>μπορεί να είναι δομικά συστατικά των κυττάρων ή αποθήκες ενέργειας των οργανισμών</a:t>
            </a:r>
            <a:r>
              <a:rPr lang="el-GR" sz="2000" dirty="0" smtClean="0"/>
              <a:t>, επειδή κατά τη διάσπασή τους απελευθερώνεται μεγάλο ποσό ενέργειας, διπλάσιο από αυτό που απελευθερώνεται από τους υδατάνθρακες.</a:t>
            </a:r>
            <a:endParaRPr lang="el-GR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56880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4077072"/>
            <a:ext cx="2843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smtClean="0"/>
              <a:t>Σχηματισμός </a:t>
            </a:r>
            <a:r>
              <a:rPr lang="el-GR" dirty="0"/>
              <a:t>μεμβράνης από διπλό στρώμα </a:t>
            </a:r>
            <a:r>
              <a:rPr lang="el-GR" dirty="0" err="1"/>
              <a:t>φωσφολιπιδίων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436510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 </a:t>
            </a:r>
            <a:r>
              <a:rPr lang="el-GR" sz="2000" i="1" dirty="0" smtClean="0"/>
              <a:t>Ένα μόριο λίπους σχηματίζεται</a:t>
            </a:r>
            <a:r>
              <a:rPr lang="en-US" sz="2000" i="1" dirty="0" smtClean="0"/>
              <a:t> </a:t>
            </a:r>
            <a:r>
              <a:rPr lang="el-GR" sz="2000" i="1" dirty="0" smtClean="0"/>
              <a:t>από την ένωση τριών μορίων λιπαρών</a:t>
            </a:r>
            <a:r>
              <a:rPr lang="en-US" sz="2000" i="1" dirty="0" smtClean="0"/>
              <a:t> </a:t>
            </a:r>
            <a:r>
              <a:rPr lang="el-GR" sz="2000" i="1" dirty="0" smtClean="0"/>
              <a:t>οξέων με ένα μόριο </a:t>
            </a:r>
            <a:r>
              <a:rPr lang="el-GR" sz="2000" i="1" dirty="0" err="1" smtClean="0"/>
              <a:t>γλυκερόλης</a:t>
            </a:r>
            <a:r>
              <a:rPr lang="el-GR" sz="2000" i="1" dirty="0" smtClean="0"/>
              <a:t>.</a:t>
            </a:r>
            <a:endParaRPr lang="el-GR" sz="2000" dirty="0"/>
          </a:p>
        </p:txBody>
      </p:sp>
      <p:pic>
        <p:nvPicPr>
          <p:cNvPr id="1026" name="Picture 2" descr="C:\Documents and Settings\tselentis\Επιφάνεια εργασίας\img1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0" y="1412766"/>
            <a:ext cx="2754630" cy="2331720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3528" y="134076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 smtClean="0"/>
              <a:t>   Τα </a:t>
            </a:r>
            <a:r>
              <a:rPr lang="el-GR" sz="2000" b="1" dirty="0" smtClean="0"/>
              <a:t>νουκλεϊκά οξέα</a:t>
            </a:r>
            <a:r>
              <a:rPr lang="el-GR" sz="2000" dirty="0" smtClean="0"/>
              <a:t> είναι δύο, το </a:t>
            </a:r>
            <a:r>
              <a:rPr lang="el-GR" sz="2000" dirty="0" err="1" smtClean="0"/>
              <a:t>δεοξυριβονουκλεϊκό</a:t>
            </a:r>
            <a:r>
              <a:rPr lang="el-GR" sz="2000" dirty="0" smtClean="0"/>
              <a:t> οξύ (DNA) και το </a:t>
            </a:r>
            <a:r>
              <a:rPr lang="el-GR" sz="2000" dirty="0" err="1" smtClean="0"/>
              <a:t>ριβονουκλεϊκό</a:t>
            </a:r>
            <a:r>
              <a:rPr lang="el-GR" sz="2000" dirty="0" smtClean="0"/>
              <a:t> οξύ (RNA). 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  Τα μόρια αυτά σχετίζονται με τον καθορισμό των κληρονομικών γνωρισμάτων και ελέγχουν τις λειτουργίες των οργανισμών.   </a:t>
            </a:r>
            <a:r>
              <a:rPr lang="el-GR" sz="2000" dirty="0" smtClean="0"/>
              <a:t>Δομούνται από απλούστερες ενώσεις, τα </a:t>
            </a:r>
            <a:r>
              <a:rPr lang="el-GR" sz="2000" dirty="0" err="1" smtClean="0"/>
              <a:t>νουκλεοτίδια</a:t>
            </a:r>
            <a:r>
              <a:rPr lang="el-GR" sz="2000" dirty="0" smtClean="0"/>
              <a:t>, τα οποία ενώνονται μεταξύ τους και σχηματίζουν </a:t>
            </a:r>
            <a:r>
              <a:rPr lang="el-GR" sz="2000" dirty="0" err="1" smtClean="0"/>
              <a:t>πολυνουκλεοτιδικές</a:t>
            </a:r>
            <a:r>
              <a:rPr lang="el-GR" sz="2000" dirty="0" smtClean="0"/>
              <a:t> αλυσίδες.</a:t>
            </a:r>
            <a:endParaRPr lang="el-GR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29527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427984" y="5949280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DNA</a:t>
            </a:r>
            <a:endParaRPr lang="en-GB" b="1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522920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i="1" dirty="0" smtClean="0"/>
              <a:t> </a:t>
            </a:r>
            <a:r>
              <a:rPr lang="el-GR" sz="2000" i="1" dirty="0" smtClean="0"/>
              <a:t>Τα </a:t>
            </a:r>
            <a:r>
              <a:rPr lang="el-GR" sz="2000" i="1" dirty="0" err="1" smtClean="0"/>
              <a:t>νουκλεοτίδια</a:t>
            </a:r>
            <a:r>
              <a:rPr lang="el-GR" sz="2000" i="1" dirty="0" smtClean="0"/>
              <a:t> (α) σχηματίζουν</a:t>
            </a:r>
            <a:r>
              <a:rPr lang="en-US" sz="2000" i="1" dirty="0" smtClean="0"/>
              <a:t>  </a:t>
            </a:r>
            <a:r>
              <a:rPr lang="el-GR" sz="2000" i="1" dirty="0" err="1" smtClean="0"/>
              <a:t>πολυνουκλεοτιδικές</a:t>
            </a:r>
            <a:r>
              <a:rPr lang="el-GR" sz="2000" i="1" dirty="0" smtClean="0"/>
              <a:t> αλυσίδες (β).</a:t>
            </a:r>
            <a:endParaRPr lang="el-GR" sz="2000" dirty="0"/>
          </a:p>
        </p:txBody>
      </p:sp>
      <p:pic>
        <p:nvPicPr>
          <p:cNvPr id="2050" name="Picture 2" descr="C:\Documents and Settings\tselentis\Επιφάνεια εργασίας\img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66660" cy="3703320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707904" y="5805264"/>
            <a:ext cx="1440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 dirty="0" smtClean="0"/>
              <a:t>Μόριο </a:t>
            </a:r>
            <a:r>
              <a:rPr lang="en-US" b="1" dirty="0" smtClean="0"/>
              <a:t>RNA</a:t>
            </a:r>
            <a:endParaRPr lang="en-GB" b="1" dirty="0"/>
          </a:p>
        </p:txBody>
      </p:sp>
      <p:pic>
        <p:nvPicPr>
          <p:cNvPr id="9217" name="Picture 1" descr="C:\Documents and Settings\tselentis\Τα έγγραφά μου\Downloads\0-jqWnuAiW5FGRXf1C.png"/>
          <p:cNvPicPr>
            <a:picLocks noChangeAspect="1" noChangeArrowheads="1"/>
          </p:cNvPicPr>
          <p:nvPr/>
        </p:nvPicPr>
        <p:blipFill>
          <a:blip r:embed="rId2" cstate="print"/>
          <a:srcRect b="13297"/>
          <a:stretch>
            <a:fillRect/>
          </a:stretch>
        </p:blipFill>
        <p:spPr bwMode="auto">
          <a:xfrm>
            <a:off x="3059832" y="188640"/>
            <a:ext cx="2743200" cy="5492569"/>
          </a:xfrm>
          <a:prstGeom prst="rect">
            <a:avLst/>
          </a:prstGeo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4103687" cy="519113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b="1" dirty="0" smtClean="0"/>
              <a:t>Τι μάθαμε</a:t>
            </a:r>
            <a:endParaRPr lang="en-GB" sz="2800" b="1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3440113"/>
            <a:ext cx="7416800" cy="30845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800" dirty="0" smtClean="0"/>
              <a:t>  Οργανικές </a:t>
            </a:r>
            <a:r>
              <a:rPr lang="el-GR" sz="2800" dirty="0"/>
              <a:t>ενώσεις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b="1" dirty="0"/>
              <a:t> </a:t>
            </a:r>
            <a:r>
              <a:rPr lang="el-GR" sz="2800" dirty="0"/>
              <a:t>Πρωτεΐνες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dirty="0"/>
              <a:t> Λιπίδια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dirty="0"/>
              <a:t> Υδατάνθρακες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dirty="0"/>
              <a:t> Νουκλεϊκά οξέα</a:t>
            </a:r>
            <a:endParaRPr lang="en-GB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4213" y="1339850"/>
            <a:ext cx="6264275" cy="180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800" dirty="0" smtClean="0"/>
              <a:t>  Ανόργανες </a:t>
            </a:r>
            <a:r>
              <a:rPr lang="el-GR" sz="2800" dirty="0"/>
              <a:t>ενώσεις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b="1" dirty="0"/>
              <a:t> </a:t>
            </a:r>
            <a:r>
              <a:rPr lang="el-GR" sz="2800" dirty="0"/>
              <a:t>Νερό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dirty="0"/>
              <a:t> Άλατα</a:t>
            </a:r>
            <a:endParaRPr lang="en-GB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17</a:t>
            </a:fld>
            <a:endParaRPr lang="el-GR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259632" y="76470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Ερωτήσεις</a:t>
                      </a:r>
                      <a:endParaRPr lang="el-GR" dirty="0" smtClean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Προβλήματα</a:t>
                      </a:r>
                      <a:endParaRPr lang="el-GR" dirty="0" smtClean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Δραστηριότητες</a:t>
                      </a:r>
                      <a:endParaRPr lang="el-GR" dirty="0" smtClean="0"/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827584" y="213285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1 (σελ. 21)</a:t>
            </a:r>
          </a:p>
          <a:p>
            <a:r>
              <a:rPr lang="el-GR" i="1" dirty="0" smtClean="0"/>
              <a:t>Να αντιστοιχίσετε τους όρους της στήλης Ι με τους κατάλληλους όρους της στήλης ΙΙ:</a:t>
            </a:r>
          </a:p>
          <a:p>
            <a:endParaRPr lang="el-GR" b="1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475656" y="350100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ΙΙ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Πρωτεΐνες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Μονοσακχαρίτες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Υδατάνθρακες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Αμινοξέα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Λιπίδια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Νουκλεοτίδια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Νουκλεϊκά οξέα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83568" y="1628800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2 (σελ. 21)</a:t>
            </a:r>
          </a:p>
          <a:p>
            <a:r>
              <a:rPr lang="el-GR" b="1" i="1" dirty="0" smtClean="0"/>
              <a:t> </a:t>
            </a:r>
            <a:r>
              <a:rPr lang="el-GR" i="1" dirty="0" smtClean="0"/>
              <a:t>Να συμπληρώσετε με τους κατάλληλους όρους τα κενά στις παρακάτω προτάσεις:</a:t>
            </a:r>
          </a:p>
          <a:p>
            <a:endParaRPr lang="el-GR" b="1" dirty="0" smtClean="0"/>
          </a:p>
          <a:p>
            <a:r>
              <a:rPr lang="el-GR" b="1" dirty="0" smtClean="0"/>
              <a:t>α.</a:t>
            </a:r>
            <a:r>
              <a:rPr lang="el-GR" i="1" dirty="0" smtClean="0"/>
              <a:t> Το νερό είναι το κυριότερο συστατικό των οργανισμών. Έχει μεγάλη ................. ικανότητα, γιατί σε αυτό μπορούν να διαλυθούν πολλές χημικές ουσίες, και αποτελεί περίπου το ....... % του ανθρώπινου σώματος.</a:t>
            </a:r>
            <a:endParaRPr lang="el-GR" dirty="0" smtClean="0"/>
          </a:p>
          <a:p>
            <a:r>
              <a:rPr lang="el-GR" b="1" dirty="0" smtClean="0"/>
              <a:t>β.</a:t>
            </a:r>
            <a:r>
              <a:rPr lang="el-GR" i="1" dirty="0" smtClean="0"/>
              <a:t> Τα δομικά συστατικά των .................... είναι τα αμινοξέα ενώ των .....................</a:t>
            </a:r>
            <a:r>
              <a:rPr lang="en-US" i="1" dirty="0" smtClean="0"/>
              <a:t>..........</a:t>
            </a:r>
            <a:r>
              <a:rPr lang="el-GR" i="1" dirty="0" smtClean="0"/>
              <a:t> οι μονοσακχαρίτες.</a:t>
            </a:r>
            <a:endParaRPr lang="el-GR" dirty="0" smtClean="0"/>
          </a:p>
          <a:p>
            <a:r>
              <a:rPr lang="el-GR" b="1" dirty="0" smtClean="0"/>
              <a:t>γ.</a:t>
            </a:r>
            <a:r>
              <a:rPr lang="el-GR" i="1" dirty="0" smtClean="0"/>
              <a:t> Τα νουκλεϊκά οξέα είναι ................................................ οξύ (DNA) και ........................................... οξύ (RNA).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ΒΙΟΛΟΓΙΑ\ΣΑΡΩΣΕΙΣ\Scan1.JPG"/>
          <p:cNvPicPr>
            <a:picLocks noChangeAspect="1" noChangeArrowheads="1"/>
          </p:cNvPicPr>
          <p:nvPr/>
        </p:nvPicPr>
        <p:blipFill>
          <a:blip r:embed="rId2" cstate="print"/>
          <a:srcRect t="6397" b="21211"/>
          <a:stretch>
            <a:fillRect/>
          </a:stretch>
        </p:blipFill>
        <p:spPr bwMode="auto">
          <a:xfrm>
            <a:off x="1907704" y="404664"/>
            <a:ext cx="6047232" cy="6192392"/>
          </a:xfrm>
          <a:prstGeom prst="rect">
            <a:avLst/>
          </a:prstGeo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2132856"/>
            <a:ext cx="7704856" cy="24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       </a:t>
            </a:r>
            <a:r>
              <a:rPr lang="el-GR" sz="2000" dirty="0" smtClean="0"/>
              <a:t>Οι οργανισμοί δομούνται κυρίως από ενώσεις του άνθρακα με το υδρογόνο, το οξυγόνο και το άζωτο, οι οποίες ονομάζονται </a:t>
            </a:r>
            <a:r>
              <a:rPr lang="el-GR" sz="2000" b="1" dirty="0" smtClean="0"/>
              <a:t>οργανικές</a:t>
            </a:r>
            <a:r>
              <a:rPr lang="el-GR" sz="2000" dirty="0" smtClean="0"/>
              <a:t>. Οργανικές ενώσεις που συναντάμε στα κύτταρα όλων των οργανισμών είναι </a:t>
            </a:r>
            <a:r>
              <a:rPr lang="el-GR" sz="2000" dirty="0" smtClean="0">
                <a:solidFill>
                  <a:srgbClr val="FF0000"/>
                </a:solidFill>
              </a:rPr>
              <a:t>οι υδατάνθρακες, οι πρωτεΐνες, τα νουκλεϊκά οξέα και τα λιπίδια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>
            <a:hlinkClick r:id="rId3" action="ppaction://hlinkfile"/>
          </p:cNvPr>
          <p:cNvSpPr/>
          <p:nvPr/>
        </p:nvSpPr>
        <p:spPr>
          <a:xfrm>
            <a:off x="2627784" y="2492896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ΤΑ ΧΗΜΙΚΑ ΣΥΣΤΑΤΙΚΑ ΤΗΣ ΖΩΗΣ </a:t>
            </a:r>
          </a:p>
          <a:p>
            <a:r>
              <a:rPr lang="el-GR" dirty="0" smtClean="0"/>
              <a:t>  Συμπλήρωσε τον πίνακα στο :</a:t>
            </a:r>
            <a:endParaRPr lang="el-GR" dirty="0"/>
          </a:p>
        </p:txBody>
      </p:sp>
      <p:sp>
        <p:nvSpPr>
          <p:cNvPr id="3" name="2 - Ορθογώνιο">
            <a:hlinkClick r:id="rId4"/>
          </p:cNvPr>
          <p:cNvSpPr/>
          <p:nvPr/>
        </p:nvSpPr>
        <p:spPr>
          <a:xfrm>
            <a:off x="1691680" y="321297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http://photodentro.edu.gr/lor/r/8521/3080?locale=el</a:t>
            </a:r>
            <a:endParaRPr lang="en-US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148478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 smtClean="0"/>
              <a:t>Οι </a:t>
            </a:r>
            <a:r>
              <a:rPr lang="el-GR" sz="2000" b="1" dirty="0" smtClean="0"/>
              <a:t>υδατάνθρακες</a:t>
            </a:r>
            <a:r>
              <a:rPr lang="el-GR" sz="2000" dirty="0" smtClean="0"/>
              <a:t> (σάκχαρα) </a:t>
            </a:r>
            <a:r>
              <a:rPr lang="el-GR" sz="2000" dirty="0" smtClean="0">
                <a:solidFill>
                  <a:srgbClr val="FF0000"/>
                </a:solidFill>
              </a:rPr>
              <a:t>αποτελούν πηγή ενέργειας για τους οργανισμούς</a:t>
            </a:r>
            <a:r>
              <a:rPr lang="el-GR" sz="2000" dirty="0" smtClean="0"/>
              <a:t>. Αυτό συμβαίνει επειδή κατά τη διάσπασή τους απελευθερώνεται μεγάλο ποσό ενέργειας. </a:t>
            </a:r>
            <a:r>
              <a:rPr lang="el-GR" sz="2000" dirty="0" smtClean="0">
                <a:solidFill>
                  <a:srgbClr val="FF0000"/>
                </a:solidFill>
              </a:rPr>
              <a:t>Ορισμένοι από αυτούς αποτελούν δομικά συστατικά των κυττάρων</a:t>
            </a:r>
            <a:r>
              <a:rPr lang="el-GR" sz="2000" dirty="0" smtClean="0"/>
              <a:t>. Οι υδατάνθρακες μπορεί να είναι απλοί, όπως η γλυκόζη (μονοσακχαρίτης), ή σύνθετοι, όπως το άμυλο, η κυτταρίνη κ.ά. (πολυσακχαρίτες). Οι πολυσακχαρίτες είναι αποτέλεσμα της συνένωσης μονοσακχαριτών.</a:t>
            </a:r>
            <a:endParaRPr lang="el-GR" sz="2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3813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52120" y="4869160"/>
            <a:ext cx="288131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Το μόριο της γλυκόζης</a:t>
            </a:r>
            <a:endParaRPr lang="en-GB" sz="20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228184" y="5589240"/>
            <a:ext cx="1655762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800" b="1" dirty="0"/>
              <a:t>C</a:t>
            </a:r>
            <a:r>
              <a:rPr lang="en-GB" sz="2800" b="1" baseline="-30000" dirty="0"/>
              <a:t>6</a:t>
            </a:r>
            <a:r>
              <a:rPr lang="en-GB" sz="2800" b="1" dirty="0"/>
              <a:t>H</a:t>
            </a:r>
            <a:r>
              <a:rPr lang="en-GB" sz="2800" b="1" baseline="-30000" dirty="0"/>
              <a:t>12</a:t>
            </a:r>
            <a:r>
              <a:rPr lang="en-GB" sz="2800" b="1" dirty="0"/>
              <a:t>O</a:t>
            </a:r>
            <a:r>
              <a:rPr lang="en-GB" sz="2800" b="1" baseline="-30000" dirty="0"/>
              <a:t>6</a:t>
            </a:r>
            <a:r>
              <a:rPr lang="en-GB" sz="2400" b="1" dirty="0"/>
              <a:t> 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Εικ. 1.3 Πολλά μόρια γλυκόζης (α) ενώνονται με χημικούς δεσμούς και σχηματίζουν: γλυκογόνο (β), άμυλο (γ) και κυτταρίνη (δ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000750" cy="33147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331640" y="4725144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   </a:t>
            </a:r>
            <a:r>
              <a:rPr lang="el-GR" sz="2000" i="1" dirty="0" smtClean="0"/>
              <a:t>Πολλά μόρια γλυκόζης (α)</a:t>
            </a:r>
            <a:r>
              <a:rPr lang="en-US" sz="2000" i="1" dirty="0" smtClean="0"/>
              <a:t> </a:t>
            </a:r>
            <a:r>
              <a:rPr lang="el-GR" sz="2000" i="1" dirty="0" smtClean="0"/>
              <a:t>ενώνονται με χημικούς δεσμούς και</a:t>
            </a:r>
            <a:r>
              <a:rPr lang="en-US" sz="2000" i="1" dirty="0" smtClean="0"/>
              <a:t> </a:t>
            </a:r>
            <a:r>
              <a:rPr lang="el-GR" sz="2000" i="1" dirty="0" smtClean="0"/>
              <a:t>σχηματίζουν: γλυκογόνο (β), άμυλο (γ)</a:t>
            </a:r>
            <a:r>
              <a:rPr lang="en-US" sz="2000" i="1" dirty="0" smtClean="0"/>
              <a:t> </a:t>
            </a:r>
            <a:r>
              <a:rPr lang="el-GR" sz="2000" i="1" dirty="0" smtClean="0"/>
              <a:t>και κυτταρίνη (δ).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55576" y="2204864"/>
            <a:ext cx="79208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  </a:t>
            </a:r>
            <a:r>
              <a:rPr lang="el-GR" sz="2000" dirty="0" smtClean="0"/>
              <a:t>Οι </a:t>
            </a:r>
            <a:r>
              <a:rPr lang="el-GR" sz="2000" b="1" dirty="0" smtClean="0"/>
              <a:t>πρωτεΐνες</a:t>
            </a:r>
            <a:r>
              <a:rPr lang="el-GR" sz="2000" dirty="0" smtClean="0"/>
              <a:t> </a:t>
            </a:r>
            <a:r>
              <a:rPr lang="el-GR" sz="2000" dirty="0" smtClean="0">
                <a:solidFill>
                  <a:srgbClr val="FF0000"/>
                </a:solidFill>
              </a:rPr>
              <a:t>αποτελούν δομικά ή λειτουργικά συστατικά των κυττάρων </a:t>
            </a:r>
            <a:r>
              <a:rPr lang="el-GR" sz="2000" dirty="0" smtClean="0"/>
              <a:t>και δομούνται από απλούστερες ενώσεις, τα αμινοξέα.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l-GR" sz="2000" dirty="0" smtClean="0"/>
              <a:t> Στη φύση υπάρχουν περισσότερα από 170 διαφορετικά αμινοξέα, αλλά </a:t>
            </a:r>
            <a:r>
              <a:rPr lang="el-GR" sz="2000" dirty="0" smtClean="0">
                <a:solidFill>
                  <a:srgbClr val="FF0000"/>
                </a:solidFill>
              </a:rPr>
              <a:t>στη δημιουργία των πρωτεϊνών συμμετέχουν μόνο 20.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 Τα αμινοξέα συνδέονται μεταξύ τους με χημικούς δεσμούς.    Όπως τα 24 γράμματα του ελληνικού αλφαβήτου δημιουργούν χιλιάδες λέξεις, τα αμινοξέα συνδυάζονται κατάλληλα και δημιουργούν χιλιάδες πρωτεΐνες.</a:t>
            </a:r>
            <a:endParaRPr lang="en-US" sz="2000" dirty="0" smtClean="0"/>
          </a:p>
          <a:p>
            <a:r>
              <a:rPr lang="en-US" sz="2400" dirty="0" smtClean="0"/>
              <a:t>  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Εικ. 1.4 Τα αμινοξέα (α) ενώνονται μεταξύ τους με χημικούς (πεπτιδικούς) δεσμούς και σχηματίζουν πρωτεΐνες (πολυπεπτίδια) (β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47760" cy="197358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39552" y="37890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 </a:t>
            </a:r>
            <a:r>
              <a:rPr lang="el-GR" i="1" dirty="0" smtClean="0"/>
              <a:t>Τα αμινοξέα (α) ενώνονται</a:t>
            </a:r>
            <a:r>
              <a:rPr lang="en-US" i="1" dirty="0" smtClean="0"/>
              <a:t> </a:t>
            </a:r>
            <a:r>
              <a:rPr lang="el-GR" i="1" dirty="0" smtClean="0"/>
              <a:t>μεταξύ τους με χημικούς (</a:t>
            </a:r>
            <a:r>
              <a:rPr lang="el-GR" i="1" dirty="0" err="1" smtClean="0"/>
              <a:t>πεπτιδικούς</a:t>
            </a:r>
            <a:r>
              <a:rPr lang="el-GR" i="1" dirty="0" smtClean="0"/>
              <a:t>)</a:t>
            </a:r>
            <a:r>
              <a:rPr lang="en-US" i="1" dirty="0" smtClean="0"/>
              <a:t> </a:t>
            </a:r>
            <a:r>
              <a:rPr lang="el-GR" i="1" dirty="0" smtClean="0"/>
              <a:t>δεσμούς και σχηματίζουν πρωτεΐνες</a:t>
            </a:r>
            <a:r>
              <a:rPr lang="en-US" i="1" dirty="0" smtClean="0"/>
              <a:t> </a:t>
            </a:r>
            <a:r>
              <a:rPr lang="el-GR" i="1" dirty="0" smtClean="0"/>
              <a:t>(πολυπεπτίδια) (β).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63888" y="692696"/>
            <a:ext cx="1944687" cy="427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200" b="1" dirty="0" smtClean="0"/>
              <a:t>ΠΡΩΤΕΙΝΗ</a:t>
            </a:r>
            <a:endParaRPr lang="en-GB" sz="2200" b="1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5532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Αποτέλεσμα εικόνας για ΜΟΡΙΟ ΑΙΜΟΣΦΑΙΡΙΝ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1" name="AutoShape 7" descr="Αποτέλεσμα εικόνας για ΜΟΡΙΟ ΑΙΜΟΣΦΑΙΡΙΝ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C:\Documents and Settings\tselentis\Τα έγγραφά μου\Downloads\tmp2A83_thum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5095875" cy="4572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683568" y="404664"/>
            <a:ext cx="2770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ΔΟΜΗ ΑΙΜΟΣΦΑΙΡΙΝΗΣ</a:t>
            </a:r>
            <a:endParaRPr lang="el-GR" sz="2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539552" y="3933056"/>
            <a:ext cx="2409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ΕΡΥΘΡΟ ΑΙΜΟΣΦΑΙΡΙΟ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4860032" y="1124744"/>
            <a:ext cx="17187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b="1" dirty="0" smtClean="0"/>
              <a:t>ΑΙΜΟΣΦΑΙΡΙΝΗ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827584" y="594928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πρωτεΐνη Αιμοσφαιρίνη μεταφέρει το οξυγόνο σε όλο το σώμα.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339752" y="1988840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b="1" dirty="0" smtClean="0"/>
              <a:t>                  ΜΟΡΙΟ </a:t>
            </a:r>
          </a:p>
          <a:p>
            <a:r>
              <a:rPr lang="el-GR" b="1" dirty="0" smtClean="0"/>
              <a:t>           ΟΞΥΓΟΝΟΥ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860032" y="4509120"/>
            <a:ext cx="25202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Η πρωτεΐνη Αιμοσφαιρίνη μεταφέρει το οξυγόνο σε όλο το σώμα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858958" cy="489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1560" y="188913"/>
            <a:ext cx="77768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/>
              <a:t>Μία πρωτεΐνη: το ένζυμο </a:t>
            </a:r>
            <a:r>
              <a:rPr lang="el-GR" sz="2000" b="1" dirty="0" err="1" smtClean="0"/>
              <a:t>εξοκινάση</a:t>
            </a:r>
            <a:endParaRPr lang="el-GR" sz="2000" b="1" dirty="0" smtClean="0"/>
          </a:p>
          <a:p>
            <a:pPr>
              <a:spcBef>
                <a:spcPct val="50000"/>
              </a:spcBef>
            </a:pPr>
            <a:r>
              <a:rPr lang="el-GR" sz="2000" dirty="0" smtClean="0"/>
              <a:t>Τα ένζυμα είναι καταλύτες. </a:t>
            </a:r>
            <a:r>
              <a:rPr lang="el-GR" sz="2000" dirty="0" smtClean="0"/>
              <a:t>Με </a:t>
            </a:r>
            <a:r>
              <a:rPr lang="el-GR" sz="2000" dirty="0" smtClean="0"/>
              <a:t>τη βοήθεια των ενζύμων γίνονται ταχύτερα οι περισσότερες χημικές αντιδράσεις στους οργανισμούς.</a:t>
            </a:r>
            <a:endParaRPr lang="en-GB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2B25-2FD0-4576-8BD1-7D1201FACAA1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346</Words>
  <Application>Microsoft Office PowerPoint</Application>
  <PresentationFormat>Προβολή στην οθόνη (4:3)</PresentationFormat>
  <Paragraphs>96</Paragraphs>
  <Slides>20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Company>Το όνομα της εταιρείας σας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Το όνομα χρήστη σας</dc:creator>
  <cp:lastModifiedBy>ΔΙΟΝΥΣΗΣ</cp:lastModifiedBy>
  <cp:revision>14</cp:revision>
  <dcterms:created xsi:type="dcterms:W3CDTF">2020-10-06T19:05:04Z</dcterms:created>
  <dcterms:modified xsi:type="dcterms:W3CDTF">2023-08-14T19:59:32Z</dcterms:modified>
</cp:coreProperties>
</file>