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9" r:id="rId2"/>
    <p:sldId id="271" r:id="rId3"/>
    <p:sldId id="275" r:id="rId4"/>
    <p:sldId id="280" r:id="rId5"/>
    <p:sldId id="281" r:id="rId6"/>
    <p:sldId id="282" r:id="rId7"/>
    <p:sldId id="265" r:id="rId8"/>
    <p:sldId id="266" r:id="rId9"/>
    <p:sldId id="276" r:id="rId10"/>
    <p:sldId id="268" r:id="rId11"/>
    <p:sldId id="277" r:id="rId12"/>
    <p:sldId id="272" r:id="rId13"/>
    <p:sldId id="278" r:id="rId14"/>
    <p:sldId id="273" r:id="rId15"/>
    <p:sldId id="274"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1220E9-069E-4B50-A807-2AC42B904BE9}" type="datetimeFigureOut">
              <a:rPr lang="el-GR" smtClean="0"/>
              <a:pPr/>
              <a:t>14/8/2023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00D907-0106-4392-81EA-BFFC30899B5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Τα</a:t>
            </a:r>
            <a:r>
              <a:rPr lang="el-GR" baseline="0" dirty="0" smtClean="0"/>
              <a:t> μόρια της ζωής Ανόργανες ενώσεις</a:t>
            </a:r>
            <a:endParaRPr lang="el-GR" dirty="0"/>
          </a:p>
        </p:txBody>
      </p:sp>
      <p:sp>
        <p:nvSpPr>
          <p:cNvPr id="4" name="3 - Θέση αριθμού διαφάνειας"/>
          <p:cNvSpPr>
            <a:spLocks noGrp="1"/>
          </p:cNvSpPr>
          <p:nvPr>
            <p:ph type="sldNum" sz="quarter" idx="10"/>
          </p:nvPr>
        </p:nvSpPr>
        <p:spPr/>
        <p:txBody>
          <a:bodyPr/>
          <a:lstStyle/>
          <a:p>
            <a:fld id="{0700D907-0106-4392-81EA-BFFC30899B52}"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_________________________________________________________________</a:t>
            </a:r>
            <a:endParaRPr lang="el-GR" dirty="0"/>
          </a:p>
        </p:txBody>
      </p:sp>
      <p:sp>
        <p:nvSpPr>
          <p:cNvPr id="4" name="3 - Θέση αριθμού διαφάνειας"/>
          <p:cNvSpPr>
            <a:spLocks noGrp="1"/>
          </p:cNvSpPr>
          <p:nvPr>
            <p:ph type="sldNum" sz="quarter" idx="10"/>
          </p:nvPr>
        </p:nvSpPr>
        <p:spPr/>
        <p:txBody>
          <a:bodyPr/>
          <a:lstStyle/>
          <a:p>
            <a:fld id="{0700D907-0106-4392-81EA-BFFC30899B52}" type="slidenum">
              <a:rPr lang="el-GR" smtClean="0"/>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507C4-B11E-4122-A860-02299B7F9E6C}" type="slidenum">
              <a:rPr lang="en-GB"/>
              <a:pPr/>
              <a:t>11</a:t>
            </a:fld>
            <a:endParaRPr lang="en-GB"/>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8E0FD69-FEF3-41B9-A745-CE5A20D617D5}" type="datetimeFigureOut">
              <a:rPr lang="el-GR" smtClean="0"/>
              <a:pPr/>
              <a:t>14/8/2023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FE8DC8-B981-4B84-A355-3F3389B23A7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8E0FD69-FEF3-41B9-A745-CE5A20D617D5}" type="datetimeFigureOut">
              <a:rPr lang="el-GR" smtClean="0"/>
              <a:pPr/>
              <a:t>14/8/2023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FE8DC8-B981-4B84-A355-3F3389B23A7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8E0FD69-FEF3-41B9-A745-CE5A20D617D5}" type="datetimeFigureOut">
              <a:rPr lang="el-GR" smtClean="0"/>
              <a:pPr/>
              <a:t>14/8/2023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FE8DC8-B981-4B84-A355-3F3389B23A7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8E0FD69-FEF3-41B9-A745-CE5A20D617D5}" type="datetimeFigureOut">
              <a:rPr lang="el-GR" smtClean="0"/>
              <a:pPr/>
              <a:t>14/8/2023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FE8DC8-B981-4B84-A355-3F3389B23A7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8E0FD69-FEF3-41B9-A745-CE5A20D617D5}" type="datetimeFigureOut">
              <a:rPr lang="el-GR" smtClean="0"/>
              <a:pPr/>
              <a:t>14/8/2023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FE8DC8-B981-4B84-A355-3F3389B23A7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8E0FD69-FEF3-41B9-A745-CE5A20D617D5}" type="datetimeFigureOut">
              <a:rPr lang="el-GR" smtClean="0"/>
              <a:pPr/>
              <a:t>14/8/2023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FFE8DC8-B981-4B84-A355-3F3389B23A7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8E0FD69-FEF3-41B9-A745-CE5A20D617D5}" type="datetimeFigureOut">
              <a:rPr lang="el-GR" smtClean="0"/>
              <a:pPr/>
              <a:t>14/8/2023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FFE8DC8-B981-4B84-A355-3F3389B23A7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8E0FD69-FEF3-41B9-A745-CE5A20D617D5}" type="datetimeFigureOut">
              <a:rPr lang="el-GR" smtClean="0"/>
              <a:pPr/>
              <a:t>14/8/2023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FFE8DC8-B981-4B84-A355-3F3389B23A7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8E0FD69-FEF3-41B9-A745-CE5A20D617D5}" type="datetimeFigureOut">
              <a:rPr lang="el-GR" smtClean="0"/>
              <a:pPr/>
              <a:t>14/8/2023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FFE8DC8-B981-4B84-A355-3F3389B23A7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8E0FD69-FEF3-41B9-A745-CE5A20D617D5}" type="datetimeFigureOut">
              <a:rPr lang="el-GR" smtClean="0"/>
              <a:pPr/>
              <a:t>14/8/2023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FFE8DC8-B981-4B84-A355-3F3389B23A7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8E0FD69-FEF3-41B9-A745-CE5A20D617D5}" type="datetimeFigureOut">
              <a:rPr lang="el-GR" smtClean="0"/>
              <a:pPr/>
              <a:t>14/8/2023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FFE8DC8-B981-4B84-A355-3F3389B23A7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0FD69-FEF3-41B9-A745-CE5A20D617D5}" type="datetimeFigureOut">
              <a:rPr lang="el-GR" smtClean="0"/>
              <a:pPr/>
              <a:t>14/8/2023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E8DC8-B981-4B84-A355-3F3389B23A7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43808" y="2420888"/>
            <a:ext cx="3172087" cy="954107"/>
          </a:xfrm>
          <a:prstGeom prst="rect">
            <a:avLst/>
          </a:prstGeom>
        </p:spPr>
        <p:txBody>
          <a:bodyPr wrap="none">
            <a:spAutoFit/>
          </a:bodyPr>
          <a:lstStyle/>
          <a:p>
            <a:pPr algn="ctr"/>
            <a:r>
              <a:rPr lang="el-GR" sz="2800" b="1" dirty="0" smtClean="0"/>
              <a:t>Τα μόρια της ζωής</a:t>
            </a:r>
          </a:p>
          <a:p>
            <a:pPr algn="ctr"/>
            <a:r>
              <a:rPr lang="el-GR" sz="2800" b="1" dirty="0" smtClean="0"/>
              <a:t> </a:t>
            </a:r>
            <a:r>
              <a:rPr lang="el-GR" sz="2800" b="1" dirty="0" smtClean="0">
                <a:solidFill>
                  <a:srgbClr val="FF0000"/>
                </a:solidFill>
              </a:rPr>
              <a:t>Ανόργανες ενώσεις</a:t>
            </a:r>
            <a:endParaRPr lang="el-GR" sz="28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03648" y="1268760"/>
            <a:ext cx="7283152" cy="4525963"/>
          </a:xfrm>
        </p:spPr>
        <p:txBody>
          <a:bodyPr>
            <a:normAutofit/>
          </a:bodyPr>
          <a:lstStyle/>
          <a:p>
            <a:pPr>
              <a:buNone/>
            </a:pPr>
            <a:r>
              <a:rPr lang="el-GR" sz="2400" dirty="0" smtClean="0"/>
              <a:t>       Το νερό είναι και το κυριότερο συστατικό των οργανισμών. </a:t>
            </a:r>
            <a:r>
              <a:rPr lang="el-GR" sz="2400" dirty="0" smtClean="0">
                <a:solidFill>
                  <a:srgbClr val="FF0000"/>
                </a:solidFill>
              </a:rPr>
              <a:t>Το 70% περίπου του ανθρώπινου σώματος είναι νερό </a:t>
            </a:r>
            <a:r>
              <a:rPr lang="el-GR" sz="2400" dirty="0" smtClean="0"/>
              <a:t>και από αυτό περισσότερο από το μισό βρίσκεται στο εσωτερικό των κυττάρων. </a:t>
            </a:r>
          </a:p>
          <a:p>
            <a:pPr>
              <a:buNone/>
            </a:pPr>
            <a:r>
              <a:rPr lang="el-GR" sz="2400" dirty="0" smtClean="0"/>
              <a:t>       Η παρουσία του εκεί βοηθάει την ομαλή λειτουργία του κυττάρου. Αυτό συμβαίνει επειδή </a:t>
            </a:r>
            <a:r>
              <a:rPr lang="el-GR" sz="2400" dirty="0" smtClean="0">
                <a:solidFill>
                  <a:srgbClr val="FF0000"/>
                </a:solidFill>
              </a:rPr>
              <a:t>το νερό έχει μεγάλη διαλυτική ικανότητα</a:t>
            </a:r>
            <a:r>
              <a:rPr lang="el-GR" sz="2400" dirty="0" smtClean="0"/>
              <a:t>. </a:t>
            </a:r>
            <a:endParaRPr lang="en-US" sz="2400" dirty="0" smtClean="0"/>
          </a:p>
          <a:p>
            <a:pPr>
              <a:buNone/>
            </a:pPr>
            <a:r>
              <a:rPr lang="en-US" sz="2400" dirty="0" smtClean="0"/>
              <a:t>        </a:t>
            </a:r>
            <a:r>
              <a:rPr lang="el-GR" sz="2400" dirty="0" smtClean="0"/>
              <a:t>Επιπλέον, το νερό είναι απαραίτητο και για τη μεταφορά ουσιών σε όλους τους οργανισμούς, ζωικούς ή φυτικούς.</a:t>
            </a:r>
            <a:endParaRPr lang="el-GR" sz="2400" dirty="0"/>
          </a:p>
        </p:txBody>
      </p:sp>
      <p:pic>
        <p:nvPicPr>
          <p:cNvPr id="39938" name="Picture 2" descr="εικόνα"/>
          <p:cNvPicPr>
            <a:picLocks noChangeAspect="1" noChangeArrowheads="1"/>
          </p:cNvPicPr>
          <p:nvPr/>
        </p:nvPicPr>
        <p:blipFill>
          <a:blip r:embed="rId2" cstate="print"/>
          <a:srcRect/>
          <a:stretch>
            <a:fillRect/>
          </a:stretch>
        </p:blipFill>
        <p:spPr bwMode="auto">
          <a:xfrm>
            <a:off x="611560" y="2276872"/>
            <a:ext cx="781050" cy="14763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3" cstate="print"/>
          <a:srcRect/>
          <a:stretch>
            <a:fillRect/>
          </a:stretch>
        </p:blipFill>
        <p:spPr bwMode="auto">
          <a:xfrm>
            <a:off x="5003800" y="2781300"/>
            <a:ext cx="3816350" cy="3787775"/>
          </a:xfrm>
          <a:prstGeom prst="rect">
            <a:avLst/>
          </a:prstGeom>
          <a:noFill/>
          <a:ln w="9525">
            <a:noFill/>
            <a:miter lim="800000"/>
            <a:headEnd/>
            <a:tailEnd/>
          </a:ln>
          <a:effectLst/>
        </p:spPr>
      </p:pic>
      <p:pic>
        <p:nvPicPr>
          <p:cNvPr id="11271" name="Picture 7"/>
          <p:cNvPicPr>
            <a:picLocks noChangeAspect="1" noChangeArrowheads="1"/>
          </p:cNvPicPr>
          <p:nvPr/>
        </p:nvPicPr>
        <p:blipFill>
          <a:blip r:embed="rId4" cstate="print"/>
          <a:srcRect/>
          <a:stretch>
            <a:fillRect/>
          </a:stretch>
        </p:blipFill>
        <p:spPr bwMode="auto">
          <a:xfrm>
            <a:off x="611188" y="404813"/>
            <a:ext cx="3600450" cy="3095625"/>
          </a:xfrm>
          <a:prstGeom prst="rect">
            <a:avLst/>
          </a:prstGeom>
          <a:noFill/>
          <a:ln w="9525">
            <a:noFill/>
            <a:miter lim="800000"/>
            <a:headEnd/>
            <a:tailEnd/>
          </a:ln>
          <a:effectLst/>
        </p:spPr>
      </p:pic>
      <p:pic>
        <p:nvPicPr>
          <p:cNvPr id="11272" name="Picture 8"/>
          <p:cNvPicPr>
            <a:picLocks noChangeAspect="1" noChangeArrowheads="1"/>
          </p:cNvPicPr>
          <p:nvPr/>
        </p:nvPicPr>
        <p:blipFill>
          <a:blip r:embed="rId5" cstate="print"/>
          <a:srcRect/>
          <a:stretch>
            <a:fillRect/>
          </a:stretch>
        </p:blipFill>
        <p:spPr bwMode="auto">
          <a:xfrm>
            <a:off x="684213" y="3573463"/>
            <a:ext cx="3600450" cy="1576387"/>
          </a:xfrm>
          <a:prstGeom prst="rect">
            <a:avLst/>
          </a:prstGeom>
          <a:noFill/>
          <a:ln w="9525">
            <a:noFill/>
            <a:miter lim="800000"/>
            <a:headEnd/>
            <a:tailEnd/>
          </a:ln>
          <a:effectLst/>
        </p:spPr>
      </p:pic>
      <p:sp>
        <p:nvSpPr>
          <p:cNvPr id="11273" name="Text Box 9"/>
          <p:cNvSpPr txBox="1">
            <a:spLocks noChangeArrowheads="1"/>
          </p:cNvSpPr>
          <p:nvPr/>
        </p:nvSpPr>
        <p:spPr bwMode="auto">
          <a:xfrm>
            <a:off x="755650" y="5876925"/>
            <a:ext cx="2881313" cy="466725"/>
          </a:xfrm>
          <a:prstGeom prst="rect">
            <a:avLst/>
          </a:prstGeom>
          <a:noFill/>
          <a:ln w="9525">
            <a:solidFill>
              <a:schemeClr val="tx1"/>
            </a:solidFill>
            <a:miter lim="800000"/>
            <a:headEnd/>
            <a:tailEnd/>
          </a:ln>
          <a:effectLst/>
        </p:spPr>
        <p:txBody>
          <a:bodyPr>
            <a:spAutoFit/>
          </a:bodyPr>
          <a:lstStyle/>
          <a:p>
            <a:pPr>
              <a:spcBef>
                <a:spcPct val="50000"/>
              </a:spcBef>
            </a:pPr>
            <a:r>
              <a:rPr lang="el-GR" sz="2400"/>
              <a:t>Το μόριο του νερού</a:t>
            </a:r>
            <a:endParaRPr lang="en-GB" sz="2400"/>
          </a:p>
        </p:txBody>
      </p:sp>
      <p:sp>
        <p:nvSpPr>
          <p:cNvPr id="11274" name="Line 10"/>
          <p:cNvSpPr>
            <a:spLocks noChangeShapeType="1"/>
          </p:cNvSpPr>
          <p:nvPr/>
        </p:nvSpPr>
        <p:spPr bwMode="auto">
          <a:xfrm flipV="1">
            <a:off x="2195513" y="5157788"/>
            <a:ext cx="0" cy="647700"/>
          </a:xfrm>
          <a:prstGeom prst="line">
            <a:avLst/>
          </a:prstGeom>
          <a:noFill/>
          <a:ln w="9525">
            <a:solidFill>
              <a:schemeClr val="tx1"/>
            </a:solidFill>
            <a:round/>
            <a:headEnd/>
            <a:tailEnd type="triangle" w="med" len="med"/>
          </a:ln>
          <a:effectLst/>
        </p:spPr>
        <p:txBody>
          <a:bodyPr/>
          <a:lstStyle/>
          <a:p>
            <a:endParaRPr lang="el-GR"/>
          </a:p>
        </p:txBody>
      </p:sp>
      <p:sp>
        <p:nvSpPr>
          <p:cNvPr id="11275" name="Text Box 11"/>
          <p:cNvSpPr txBox="1">
            <a:spLocks noChangeArrowheads="1"/>
          </p:cNvSpPr>
          <p:nvPr/>
        </p:nvSpPr>
        <p:spPr bwMode="auto">
          <a:xfrm>
            <a:off x="5219700" y="836613"/>
            <a:ext cx="3095625" cy="650875"/>
          </a:xfrm>
          <a:prstGeom prst="rect">
            <a:avLst/>
          </a:prstGeom>
          <a:noFill/>
          <a:ln w="9525">
            <a:solidFill>
              <a:schemeClr val="tx1"/>
            </a:solidFill>
            <a:miter lim="800000"/>
            <a:headEnd/>
            <a:tailEnd/>
          </a:ln>
          <a:effectLst/>
        </p:spPr>
        <p:txBody>
          <a:bodyPr>
            <a:spAutoFit/>
          </a:bodyPr>
          <a:lstStyle/>
          <a:p>
            <a:pPr>
              <a:spcBef>
                <a:spcPct val="50000"/>
              </a:spcBef>
            </a:pPr>
            <a:r>
              <a:rPr lang="el-GR"/>
              <a:t>Μόρια νερού ενωμένα μεταξύ τους</a:t>
            </a:r>
            <a:endParaRPr lang="en-GB"/>
          </a:p>
        </p:txBody>
      </p:sp>
      <p:sp>
        <p:nvSpPr>
          <p:cNvPr id="11276" name="Line 12"/>
          <p:cNvSpPr>
            <a:spLocks noChangeShapeType="1"/>
          </p:cNvSpPr>
          <p:nvPr/>
        </p:nvSpPr>
        <p:spPr bwMode="auto">
          <a:xfrm>
            <a:off x="6804025" y="1557338"/>
            <a:ext cx="0" cy="647700"/>
          </a:xfrm>
          <a:prstGeom prst="line">
            <a:avLst/>
          </a:prstGeom>
          <a:noFill/>
          <a:ln w="9525">
            <a:solidFill>
              <a:schemeClr val="tx1"/>
            </a:solidFill>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1556792"/>
            <a:ext cx="7632848" cy="3785652"/>
          </a:xfrm>
          <a:prstGeom prst="rect">
            <a:avLst/>
          </a:prstGeom>
        </p:spPr>
        <p:txBody>
          <a:bodyPr wrap="square">
            <a:spAutoFit/>
          </a:bodyPr>
          <a:lstStyle/>
          <a:p>
            <a:r>
              <a:rPr lang="el-GR" sz="2400" dirty="0" smtClean="0"/>
              <a:t>   Το νερό που ρέει στην κοίτη ενός ποταμού παρασύρει άλατα από το έδαφος και τα γύρω πετρώματα και τα οδηγεί στη θάλασσα. </a:t>
            </a:r>
          </a:p>
          <a:p>
            <a:r>
              <a:rPr lang="el-GR" sz="2400" dirty="0" smtClean="0"/>
              <a:t>  Αποτέλεσμα αυτού είναι το νερό της θάλασσας να είναι αλμυρό (περιέχει περίπου 4% διαλυμένα άλατα). Όταν στη συνέχεια το νερό αυτό εξατμίζεται, τα άλατα παραμένουν στη θάλασσα. </a:t>
            </a:r>
          </a:p>
          <a:p>
            <a:r>
              <a:rPr lang="el-GR" sz="2400" dirty="0" smtClean="0"/>
              <a:t>  Η βροχή που σχηματίζεται και πέφτει εμπλουτίζοντας τις λίμνες και τον υπόγειο υδροφόρο ορίζοντα δεν περιέχει άλατα.</a:t>
            </a:r>
            <a:endParaRPr lang="el-G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27584" y="1988840"/>
            <a:ext cx="3240360" cy="2520280"/>
          </a:xfrm>
        </p:spPr>
        <p:txBody>
          <a:bodyPr>
            <a:normAutofit/>
          </a:bodyPr>
          <a:lstStyle/>
          <a:p>
            <a:pPr>
              <a:buNone/>
            </a:pPr>
            <a:r>
              <a:rPr lang="el-GR" sz="2000" dirty="0" smtClean="0"/>
              <a:t>         Άλλοι οργανισμοί έχουν προσαρμοστεί και ζουν στα γλυκά νερά των ποταμών και των λιμνών και άλλοι στα αλμυρά νερά των θαλασσών.</a:t>
            </a:r>
            <a:endParaRPr lang="el-GR" sz="2000" dirty="0"/>
          </a:p>
        </p:txBody>
      </p:sp>
      <p:pic>
        <p:nvPicPr>
          <p:cNvPr id="1026" name="Picture 2" descr="εικόνα"/>
          <p:cNvPicPr>
            <a:picLocks noChangeAspect="1" noChangeArrowheads="1"/>
          </p:cNvPicPr>
          <p:nvPr/>
        </p:nvPicPr>
        <p:blipFill>
          <a:blip r:embed="rId2" cstate="print"/>
          <a:srcRect/>
          <a:stretch>
            <a:fillRect/>
          </a:stretch>
        </p:blipFill>
        <p:spPr bwMode="auto">
          <a:xfrm>
            <a:off x="5004048" y="1628800"/>
            <a:ext cx="2503170" cy="307467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ΒΙΟΛΟΓΙΑ\ΣΑΡΩΣΕΙΣ\Scan10001.JPG"/>
          <p:cNvPicPr>
            <a:picLocks noChangeAspect="1" noChangeArrowheads="1"/>
          </p:cNvPicPr>
          <p:nvPr/>
        </p:nvPicPr>
        <p:blipFill>
          <a:blip r:embed="rId2" cstate="print"/>
          <a:srcRect l="7940" t="28996" r="8602" b="57057"/>
          <a:stretch>
            <a:fillRect/>
          </a:stretch>
        </p:blipFill>
        <p:spPr bwMode="auto">
          <a:xfrm>
            <a:off x="62634" y="1052736"/>
            <a:ext cx="9081366" cy="2147164"/>
          </a:xfrm>
          <a:prstGeom prst="rect">
            <a:avLst/>
          </a:prstGeom>
          <a:noFill/>
        </p:spPr>
      </p:pic>
      <p:pic>
        <p:nvPicPr>
          <p:cNvPr id="3" name="Picture 3"/>
          <p:cNvPicPr>
            <a:picLocks noChangeAspect="1" noChangeArrowheads="1"/>
          </p:cNvPicPr>
          <p:nvPr/>
        </p:nvPicPr>
        <p:blipFill>
          <a:blip r:embed="rId3" cstate="print"/>
          <a:srcRect l="6395" t="30051" r="10872" b="8091"/>
          <a:stretch>
            <a:fillRect/>
          </a:stretch>
        </p:blipFill>
        <p:spPr bwMode="auto">
          <a:xfrm>
            <a:off x="2195736" y="2996952"/>
            <a:ext cx="4470977" cy="3699217"/>
          </a:xfrm>
          <a:prstGeom prst="rect">
            <a:avLst/>
          </a:prstGeom>
          <a:noFill/>
          <a:ln w="9525">
            <a:noFill/>
            <a:miter lim="800000"/>
            <a:headEnd/>
            <a:tailEnd/>
          </a:ln>
        </p:spPr>
      </p:pic>
      <p:sp>
        <p:nvSpPr>
          <p:cNvPr id="4" name="3 - Ορθογώνιο"/>
          <p:cNvSpPr/>
          <p:nvPr/>
        </p:nvSpPr>
        <p:spPr>
          <a:xfrm>
            <a:off x="467544" y="260648"/>
            <a:ext cx="1810624" cy="338554"/>
          </a:xfrm>
          <a:prstGeom prst="rect">
            <a:avLst/>
          </a:prstGeom>
        </p:spPr>
        <p:txBody>
          <a:bodyPr wrap="none">
            <a:spAutoFit/>
          </a:bodyPr>
          <a:lstStyle/>
          <a:p>
            <a:r>
              <a:rPr lang="el-GR" sz="1600" dirty="0" smtClean="0"/>
              <a:t>1η ΔΡΑΣΤΗΡΙΟΤΗΤΑ</a:t>
            </a:r>
            <a:endParaRPr lang="el-GR" sz="1600" dirty="0"/>
          </a:p>
        </p:txBody>
      </p:sp>
      <p:sp>
        <p:nvSpPr>
          <p:cNvPr id="5" name="4 - Ορθογώνιο"/>
          <p:cNvSpPr/>
          <p:nvPr/>
        </p:nvSpPr>
        <p:spPr>
          <a:xfrm>
            <a:off x="1403648" y="764704"/>
            <a:ext cx="6120680" cy="400110"/>
          </a:xfrm>
          <a:prstGeom prst="rect">
            <a:avLst/>
          </a:prstGeom>
        </p:spPr>
        <p:txBody>
          <a:bodyPr wrap="square">
            <a:spAutoFit/>
          </a:bodyPr>
          <a:lstStyle/>
          <a:p>
            <a:r>
              <a:rPr lang="el-GR" sz="2000" b="1" dirty="0" smtClean="0"/>
              <a:t>Οι φυσικοχημικές ιδιότητες του νερού... σώζουν ζωές</a:t>
            </a:r>
            <a:endParaRPr lang="el-GR"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ΒΙΟΛΟΓΙΑ\ΣΑΡΩΣΕΙΣ\Scan10002.JPG"/>
          <p:cNvPicPr>
            <a:picLocks noGrp="1" noChangeAspect="1" noChangeArrowheads="1"/>
          </p:cNvPicPr>
          <p:nvPr>
            <p:ph idx="1"/>
          </p:nvPr>
        </p:nvPicPr>
        <p:blipFill>
          <a:blip r:embed="rId2" cstate="print"/>
          <a:srcRect l="9049" t="6397" r="7144" b="47136"/>
          <a:stretch>
            <a:fillRect/>
          </a:stretch>
        </p:blipFill>
        <p:spPr bwMode="auto">
          <a:xfrm>
            <a:off x="755576" y="332656"/>
            <a:ext cx="7602675" cy="596211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p:cNvPicPr>
            <a:picLocks noChangeAspect="1" noChangeArrowheads="1"/>
          </p:cNvPicPr>
          <p:nvPr/>
        </p:nvPicPr>
        <p:blipFill>
          <a:blip r:embed="rId2" cstate="print"/>
          <a:srcRect/>
          <a:stretch>
            <a:fillRect/>
          </a:stretch>
        </p:blipFill>
        <p:spPr bwMode="auto">
          <a:xfrm>
            <a:off x="971600" y="1700808"/>
            <a:ext cx="6696075" cy="2476501"/>
          </a:xfrm>
          <a:prstGeom prst="rect">
            <a:avLst/>
          </a:prstGeom>
          <a:noFill/>
        </p:spPr>
      </p:pic>
      <p:sp>
        <p:nvSpPr>
          <p:cNvPr id="4" name="3 - Ορθογώνιο"/>
          <p:cNvSpPr/>
          <p:nvPr/>
        </p:nvSpPr>
        <p:spPr>
          <a:xfrm>
            <a:off x="1187624" y="4437112"/>
            <a:ext cx="6624736" cy="1200329"/>
          </a:xfrm>
          <a:prstGeom prst="rect">
            <a:avLst/>
          </a:prstGeom>
        </p:spPr>
        <p:txBody>
          <a:bodyPr wrap="square">
            <a:spAutoFit/>
          </a:bodyPr>
          <a:lstStyle/>
          <a:p>
            <a:r>
              <a:rPr lang="el-GR" b="1" i="1" dirty="0" smtClean="0"/>
              <a:t>Στο περιβάλλον που ζούμε συναντάμε άβια αντικείμενα...</a:t>
            </a:r>
            <a:endParaRPr lang="en-US" b="1" i="1" dirty="0" smtClean="0"/>
          </a:p>
          <a:p>
            <a:r>
              <a:rPr lang="el-GR" b="1" i="1" dirty="0" smtClean="0"/>
              <a:t>και οργανισμούς. </a:t>
            </a:r>
          </a:p>
          <a:p>
            <a:r>
              <a:rPr lang="el-GR" b="1" i="1" dirty="0" smtClean="0"/>
              <a:t> Οι οργανισμοί  αποτελούνται από κύτταρα...</a:t>
            </a:r>
            <a:endParaRPr lang="el-GR" i="1" dirty="0" smtClean="0"/>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l="14919" t="18751" r="9946" b="41018"/>
          <a:stretch>
            <a:fillRect/>
          </a:stretch>
        </p:blipFill>
        <p:spPr bwMode="auto">
          <a:xfrm>
            <a:off x="1403648" y="1196752"/>
            <a:ext cx="6265754" cy="4745551"/>
          </a:xfrm>
          <a:prstGeom prst="rect">
            <a:avLst/>
          </a:prstGeom>
          <a:noFill/>
          <a:ln w="9525">
            <a:noFill/>
            <a:miter lim="800000"/>
            <a:headEnd/>
            <a:tailEnd/>
          </a:ln>
        </p:spPr>
      </p:pic>
      <p:sp>
        <p:nvSpPr>
          <p:cNvPr id="3" name="2 - Ορθογώνιο"/>
          <p:cNvSpPr/>
          <p:nvPr/>
        </p:nvSpPr>
        <p:spPr>
          <a:xfrm>
            <a:off x="1547664" y="5661248"/>
            <a:ext cx="6480720" cy="369332"/>
          </a:xfrm>
          <a:prstGeom prst="rect">
            <a:avLst/>
          </a:prstGeom>
        </p:spPr>
        <p:txBody>
          <a:bodyPr wrap="square">
            <a:spAutoFit/>
          </a:bodyPr>
          <a:lstStyle/>
          <a:p>
            <a:r>
              <a:rPr lang="el-GR" b="1" dirty="0" smtClean="0"/>
              <a:t>_____________________________________________________</a:t>
            </a:r>
            <a:endParaRPr lang="el-G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467544" y="836712"/>
            <a:ext cx="8229600" cy="2232248"/>
          </a:xfrm>
        </p:spPr>
        <p:txBody>
          <a:bodyPr>
            <a:normAutofit lnSpcReduction="10000"/>
          </a:bodyPr>
          <a:lstStyle/>
          <a:p>
            <a:pPr lvl="0">
              <a:buNone/>
              <a:defRPr/>
            </a:pPr>
            <a:r>
              <a:rPr lang="el-GR" dirty="0" smtClean="0"/>
              <a:t>     </a:t>
            </a:r>
            <a:r>
              <a:rPr lang="el-GR" sz="2400" dirty="0" smtClean="0"/>
              <a:t> Οι οργανισμοί, όπως και τα άβια αντικείμενα, είναι υλικά σώματα που δομούνται από τα ίδια χημικά στοιχεία και υπακούουν στους ίδιους νόμους της φύσης. Στον πλανήτη μας απαντώνται 92 χημικά στοιχεία ελεύθερα στο περιβάλλον</a:t>
            </a:r>
            <a:r>
              <a:rPr lang="el-GR" sz="2400" dirty="0" smtClean="0">
                <a:solidFill>
                  <a:srgbClr val="FF0000"/>
                </a:solidFill>
              </a:rPr>
              <a:t>. Από αυτά, 27 είναι απαραίτητα για τη σύσταση των οργανισμών. </a:t>
            </a:r>
          </a:p>
          <a:p>
            <a:pPr>
              <a:buNone/>
            </a:pPr>
            <a:endParaRPr lang="el-GR" sz="2900" dirty="0">
              <a:solidFill>
                <a:srgbClr val="FF0000"/>
              </a:solidFill>
            </a:endParaRPr>
          </a:p>
        </p:txBody>
      </p:sp>
      <p:sp>
        <p:nvSpPr>
          <p:cNvPr id="6" name="5 - Ορθογώνιο"/>
          <p:cNvSpPr/>
          <p:nvPr/>
        </p:nvSpPr>
        <p:spPr>
          <a:xfrm>
            <a:off x="2339752" y="6021288"/>
            <a:ext cx="4572000" cy="369332"/>
          </a:xfrm>
          <a:prstGeom prst="rect">
            <a:avLst/>
          </a:prstGeom>
        </p:spPr>
        <p:txBody>
          <a:bodyPr>
            <a:spAutoFit/>
          </a:bodyPr>
          <a:lstStyle/>
          <a:p>
            <a:r>
              <a:rPr lang="el-GR" i="1" dirty="0" smtClean="0"/>
              <a:t> Η κατανομή των στοιχείων στο φλοιό της Γης .</a:t>
            </a:r>
            <a:endParaRPr lang="el-GR" dirty="0"/>
          </a:p>
        </p:txBody>
      </p:sp>
      <p:pic>
        <p:nvPicPr>
          <p:cNvPr id="5" name="Picture 2" descr="Name the metal which is most abundant on the earths class 10 chemistry CBSE"/>
          <p:cNvPicPr>
            <a:picLocks noChangeAspect="1" noChangeArrowheads="1"/>
          </p:cNvPicPr>
          <p:nvPr/>
        </p:nvPicPr>
        <p:blipFill>
          <a:blip r:embed="rId2" cstate="print"/>
          <a:srcRect/>
          <a:stretch>
            <a:fillRect/>
          </a:stretch>
        </p:blipFill>
        <p:spPr bwMode="auto">
          <a:xfrm>
            <a:off x="2555776" y="3212976"/>
            <a:ext cx="3973830" cy="274701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 1.1 Η κατανομή των στοιχείων: (α) στο φλοιό της Γης και (β) στον άνθρωπο."/>
          <p:cNvPicPr>
            <a:picLocks noChangeAspect="1" noChangeArrowheads="1"/>
          </p:cNvPicPr>
          <p:nvPr/>
        </p:nvPicPr>
        <p:blipFill>
          <a:blip r:embed="rId2" cstate="print"/>
          <a:srcRect t="45248"/>
          <a:stretch>
            <a:fillRect/>
          </a:stretch>
        </p:blipFill>
        <p:spPr bwMode="auto">
          <a:xfrm>
            <a:off x="3707904" y="1340768"/>
            <a:ext cx="5181600" cy="2962189"/>
          </a:xfrm>
          <a:prstGeom prst="rect">
            <a:avLst/>
          </a:prstGeom>
          <a:noFill/>
        </p:spPr>
      </p:pic>
      <p:sp>
        <p:nvSpPr>
          <p:cNvPr id="3" name="2 - Ορθογώνιο"/>
          <p:cNvSpPr/>
          <p:nvPr/>
        </p:nvSpPr>
        <p:spPr>
          <a:xfrm>
            <a:off x="4139952" y="4653136"/>
            <a:ext cx="4572000" cy="369332"/>
          </a:xfrm>
          <a:prstGeom prst="rect">
            <a:avLst/>
          </a:prstGeom>
        </p:spPr>
        <p:txBody>
          <a:bodyPr>
            <a:spAutoFit/>
          </a:bodyPr>
          <a:lstStyle/>
          <a:p>
            <a:r>
              <a:rPr lang="el-GR" i="1" dirty="0" smtClean="0"/>
              <a:t> Η κατανομή των στοιχείων στον άνθρωπο.</a:t>
            </a:r>
            <a:endParaRPr lang="el-GR" dirty="0"/>
          </a:p>
        </p:txBody>
      </p:sp>
      <p:sp>
        <p:nvSpPr>
          <p:cNvPr id="4" name="3 - Ορθογώνιο"/>
          <p:cNvSpPr/>
          <p:nvPr/>
        </p:nvSpPr>
        <p:spPr>
          <a:xfrm>
            <a:off x="611560" y="1916832"/>
            <a:ext cx="2808312" cy="3416320"/>
          </a:xfrm>
          <a:prstGeom prst="rect">
            <a:avLst/>
          </a:prstGeom>
        </p:spPr>
        <p:txBody>
          <a:bodyPr wrap="square">
            <a:spAutoFit/>
          </a:bodyPr>
          <a:lstStyle/>
          <a:p>
            <a:r>
              <a:rPr lang="el-GR" sz="2400" dirty="0" smtClean="0"/>
              <a:t> Στοιχεία όπως ο άνθρακας, το υδρογόνο, το οξυγόνο και το άζωτο συμμετέχουν στο σχηματισμό των χημικών μορίων των οργανισμών σε ποσοστό 96% w/w.</a:t>
            </a: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2136339"/>
            <a:ext cx="7848872" cy="2677656"/>
          </a:xfrm>
          <a:prstGeom prst="rect">
            <a:avLst/>
          </a:prstGeom>
        </p:spPr>
        <p:txBody>
          <a:bodyPr wrap="square">
            <a:spAutoFit/>
          </a:bodyPr>
          <a:lstStyle/>
          <a:p>
            <a:pPr lvl="0">
              <a:buNone/>
              <a:defRPr/>
            </a:pPr>
            <a:r>
              <a:rPr lang="el-GR" sz="2400" b="1" dirty="0" smtClean="0">
                <a:solidFill>
                  <a:srgbClr val="FF0000"/>
                </a:solidFill>
              </a:rPr>
              <a:t>   Ιχνοστοιχεία </a:t>
            </a:r>
            <a:r>
              <a:rPr lang="el-GR" sz="2400" dirty="0" smtClean="0"/>
              <a:t>είναι τα στοιχεία που βρίσκονται στον οργανισμό σε πολύ μικρές ποσότητες, έχουν όμως τεράστια σημασία γι’ αυτόν, αφού έλλειψη ή υπερβολική συγκέντρωσή τους μπορεί να προκαλέσει βλάβες στην υγεία.</a:t>
            </a:r>
          </a:p>
          <a:p>
            <a:pPr lvl="0">
              <a:buNone/>
              <a:defRPr/>
            </a:pPr>
            <a:r>
              <a:rPr lang="el-GR" sz="2400" dirty="0" smtClean="0">
                <a:solidFill>
                  <a:srgbClr val="FF0000"/>
                </a:solidFill>
              </a:rPr>
              <a:t>           </a:t>
            </a:r>
            <a:r>
              <a:rPr lang="el-GR" sz="2400" dirty="0" smtClean="0"/>
              <a:t>Γνωστά ιχνοστοιχεία είναι το κάλιο, το νάτριο, το μαγνήσιο, ο σίδηρος, ο χαλκός, ο ψευδάργυρος, το κοβάλτιο, το φθόριο και το ιώδιο.</a:t>
            </a:r>
            <a:endParaRPr lang="el-GR" sz="2400" dirty="0" smtClean="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771800" y="2492896"/>
            <a:ext cx="2672655" cy="461665"/>
          </a:xfrm>
          <a:prstGeom prst="rect">
            <a:avLst/>
          </a:prstGeom>
        </p:spPr>
        <p:txBody>
          <a:bodyPr wrap="none">
            <a:spAutoFit/>
          </a:bodyPr>
          <a:lstStyle/>
          <a:p>
            <a:r>
              <a:rPr lang="el-GR" sz="2400" b="1" dirty="0" smtClean="0"/>
              <a:t>Ανόργανες ενώσεις</a:t>
            </a:r>
            <a:endParaRPr lang="el-GR"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628800"/>
            <a:ext cx="8229600" cy="4525963"/>
          </a:xfrm>
        </p:spPr>
        <p:txBody>
          <a:bodyPr/>
          <a:lstStyle/>
          <a:p>
            <a:pPr>
              <a:buNone/>
            </a:pPr>
            <a:r>
              <a:rPr lang="el-GR" dirty="0" smtClean="0"/>
              <a:t>      </a:t>
            </a:r>
            <a:r>
              <a:rPr lang="el-GR" sz="2400" dirty="0" smtClean="0"/>
              <a:t>Το </a:t>
            </a:r>
            <a:r>
              <a:rPr lang="el-GR" sz="2400" b="1" dirty="0" smtClean="0">
                <a:solidFill>
                  <a:srgbClr val="FF0000"/>
                </a:solidFill>
              </a:rPr>
              <a:t>νερό</a:t>
            </a:r>
            <a:r>
              <a:rPr lang="el-GR" sz="2400" dirty="0" smtClean="0"/>
              <a:t> είναι ένα από τα πιο απλά χημικά μόρια που συναντάμε σε μεγάλες ποσότητες στο περιβάλλον μας αλλά και ως συστατικό των οργανισμών. </a:t>
            </a:r>
          </a:p>
          <a:p>
            <a:pPr>
              <a:buNone/>
            </a:pPr>
            <a:r>
              <a:rPr lang="el-GR" sz="2400" dirty="0" smtClean="0"/>
              <a:t>       Ωκεανοί, θάλασσες, ποτάμια, λίμνες και υπόγεια νερά καλύπτουν περισσότερο από το 70% της επιφάνειας του πλανήτη μας και αποτελούν το περιβάλλον στο οποίο αναπτύσσονται και αναπαράγονται πολλοί οργανισμοί.</a:t>
            </a:r>
            <a:endParaRPr lang="el-G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Εικ. 1.2 Στον κύκλο του νερού που πραγματοποιείται στη φύση συμμετέχουν και οι τρεις καταστάσεις του: η στερεή (πάγος), η αέρια (υδρατμοί) και η υγρή."/>
          <p:cNvPicPr>
            <a:picLocks noChangeAspect="1" noChangeArrowheads="1"/>
          </p:cNvPicPr>
          <p:nvPr/>
        </p:nvPicPr>
        <p:blipFill>
          <a:blip r:embed="rId2" cstate="print"/>
          <a:srcRect/>
          <a:stretch>
            <a:fillRect/>
          </a:stretch>
        </p:blipFill>
        <p:spPr bwMode="auto">
          <a:xfrm>
            <a:off x="2411760" y="332656"/>
            <a:ext cx="4617720" cy="3764280"/>
          </a:xfrm>
          <a:prstGeom prst="rect">
            <a:avLst/>
          </a:prstGeom>
          <a:noFill/>
        </p:spPr>
      </p:pic>
      <p:sp>
        <p:nvSpPr>
          <p:cNvPr id="3" name="2 - Ορθογώνιο"/>
          <p:cNvSpPr/>
          <p:nvPr/>
        </p:nvSpPr>
        <p:spPr>
          <a:xfrm>
            <a:off x="1547664" y="4365104"/>
            <a:ext cx="6552728" cy="1631216"/>
          </a:xfrm>
          <a:prstGeom prst="rect">
            <a:avLst/>
          </a:prstGeom>
        </p:spPr>
        <p:txBody>
          <a:bodyPr wrap="square">
            <a:spAutoFit/>
          </a:bodyPr>
          <a:lstStyle/>
          <a:p>
            <a:r>
              <a:rPr lang="el-GR" sz="2000" i="1" dirty="0" smtClean="0"/>
              <a:t>   Στον κύκλο του νερού που </a:t>
            </a:r>
            <a:r>
              <a:rPr lang="en-US" sz="2000" i="1" dirty="0" smtClean="0"/>
              <a:t> </a:t>
            </a:r>
            <a:r>
              <a:rPr lang="el-GR" sz="2000" i="1" dirty="0" smtClean="0"/>
              <a:t>πραγματοποιείται στη φύση συμμετέχουν </a:t>
            </a:r>
            <a:r>
              <a:rPr lang="en-US" sz="2000" i="1" dirty="0" smtClean="0"/>
              <a:t> </a:t>
            </a:r>
            <a:r>
              <a:rPr lang="el-GR" sz="2000" i="1" dirty="0" smtClean="0"/>
              <a:t>και οι τρεις</a:t>
            </a:r>
            <a:r>
              <a:rPr lang="en-US" sz="2000" i="1" dirty="0" smtClean="0"/>
              <a:t> </a:t>
            </a:r>
            <a:r>
              <a:rPr lang="el-GR" sz="2000" i="1" dirty="0" smtClean="0"/>
              <a:t>καταστάσεις του: </a:t>
            </a:r>
            <a:r>
              <a:rPr lang="el-GR" sz="2000" dirty="0" smtClean="0"/>
              <a:t/>
            </a:r>
            <a:br>
              <a:rPr lang="el-GR" sz="2000" dirty="0" smtClean="0"/>
            </a:br>
            <a:r>
              <a:rPr lang="el-GR" sz="2000" i="1" dirty="0" smtClean="0"/>
              <a:t>η στερεή (πάγος), </a:t>
            </a:r>
            <a:r>
              <a:rPr lang="en-US" sz="2000" i="1" dirty="0" smtClean="0"/>
              <a:t> </a:t>
            </a:r>
            <a:r>
              <a:rPr lang="el-GR" sz="2000" i="1" dirty="0" smtClean="0"/>
              <a:t>η αέρια (υδρατμοί) και η υγρή.</a:t>
            </a:r>
            <a:r>
              <a:rPr lang="el-GR" sz="2000" dirty="0" smtClean="0"/>
              <a:t> </a:t>
            </a:r>
          </a:p>
          <a:p>
            <a:r>
              <a:rPr lang="el-GR" sz="2000" dirty="0" smtClean="0">
                <a:solidFill>
                  <a:srgbClr val="FF0000"/>
                </a:solidFill>
              </a:rPr>
              <a:t>  Ο κύκλος του νερού είναι απαραίτητος για τη διατήρηση της ζωής στη Γη. </a:t>
            </a:r>
            <a:endParaRPr lang="el-GR" sz="20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352</Words>
  <Application>Microsoft Office PowerPoint</Application>
  <PresentationFormat>Προβολή στην οθόνη (4:3)</PresentationFormat>
  <Paragraphs>33</Paragraphs>
  <Slides>15</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Company>Το όνομα της εταιρείας σας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Το όνομα χρήστη σας</dc:creator>
  <cp:lastModifiedBy>ΔΙΟΝΥΣΗΣ</cp:lastModifiedBy>
  <cp:revision>18</cp:revision>
  <dcterms:created xsi:type="dcterms:W3CDTF">2020-09-20T19:03:03Z</dcterms:created>
  <dcterms:modified xsi:type="dcterms:W3CDTF">2023-08-14T19:43:15Z</dcterms:modified>
</cp:coreProperties>
</file>