
<file path=[Content_Types].xml><?xml version="1.0" encoding="utf-8"?>
<Types xmlns="http://schemas.openxmlformats.org/package/2006/content-types">
  <Override PartName="/ppt/slideMasters/slideMaster3.xml" ContentType="application/vnd.openxmlformats-officedocument.presentationml.slideMaster+xml"/>
  <Override PartName="/ppt/theme/theme5.xml" ContentType="application/vnd.openxmlformats-officedocument.them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02.xml" ContentType="application/vnd.openxmlformats-officedocument.presentationml.slideLayout+xml"/>
  <Override PartName="/ppt/slideLayouts/slideLayout120.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theme/theme14.xml" ContentType="application/vnd.openxmlformats-officedocument.them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58.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65.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07.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72.xml" ContentType="application/vnd.openxmlformats-officedocument.presentationml.slideLayout+xml"/>
  <Override PartName="/ppt/slideLayouts/slideLayout90.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14.xml" ContentType="application/vnd.openxmlformats-officedocument.presentationml.slideLayout+xml"/>
  <Override PartName="/ppt/slideLayouts/slideLayout32.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50.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Layouts/slideLayout10.xml" ContentType="application/vnd.openxmlformats-officedocument.presentationml.slideLayout+xml"/>
  <Override PartName="/ppt/slideLayouts/slideLayout99.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slideLayouts/slideLayout88.xml" ContentType="application/vnd.openxmlformats-officedocument.presentationml.slideLayout+xml"/>
  <Override PartName="/ppt/theme/theme11.xml" ContentType="application/vnd.openxmlformats-officedocument.them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Default Extension="wmf" ContentType="image/x-wmf"/>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s/slide12.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Default Extension="jpeg" ContentType="image/jpeg"/>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42.xml" ContentType="application/vnd.openxmlformats-officedocument.presentationml.slideLayout+xml"/>
  <Override PartName="/ppt/slideLayouts/slideLayout13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Lst>
  <p:notesMasterIdLst>
    <p:notesMasterId r:id="rId43"/>
  </p:notesMasterIdLst>
  <p:sldIdLst>
    <p:sldId id="257" r:id="rId14"/>
    <p:sldId id="268" r:id="rId15"/>
    <p:sldId id="258" r:id="rId16"/>
    <p:sldId id="281" r:id="rId17"/>
    <p:sldId id="272" r:id="rId18"/>
    <p:sldId id="273" r:id="rId19"/>
    <p:sldId id="259" r:id="rId20"/>
    <p:sldId id="260" r:id="rId21"/>
    <p:sldId id="261" r:id="rId22"/>
    <p:sldId id="269" r:id="rId23"/>
    <p:sldId id="262" r:id="rId24"/>
    <p:sldId id="270" r:id="rId25"/>
    <p:sldId id="263" r:id="rId26"/>
    <p:sldId id="283" r:id="rId27"/>
    <p:sldId id="275" r:id="rId28"/>
    <p:sldId id="276" r:id="rId29"/>
    <p:sldId id="264" r:id="rId30"/>
    <p:sldId id="265" r:id="rId31"/>
    <p:sldId id="282" r:id="rId32"/>
    <p:sldId id="271" r:id="rId33"/>
    <p:sldId id="267" r:id="rId34"/>
    <p:sldId id="277" r:id="rId35"/>
    <p:sldId id="278" r:id="rId36"/>
    <p:sldId id="279" r:id="rId37"/>
    <p:sldId id="285" r:id="rId38"/>
    <p:sldId id="286" r:id="rId39"/>
    <p:sldId id="287" r:id="rId40"/>
    <p:sldId id="288" r:id="rId41"/>
    <p:sldId id="289"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5.xml"/><Relationship Id="rId26" Type="http://schemas.openxmlformats.org/officeDocument/2006/relationships/slide" Target="slides/slide13.xml"/><Relationship Id="rId39" Type="http://schemas.openxmlformats.org/officeDocument/2006/relationships/slide" Target="slides/slide26.xml"/><Relationship Id="rId3" Type="http://schemas.openxmlformats.org/officeDocument/2006/relationships/slideMaster" Target="slideMasters/slideMaster3.xml"/><Relationship Id="rId21" Type="http://schemas.openxmlformats.org/officeDocument/2006/relationships/slide" Target="slides/slide8.xml"/><Relationship Id="rId34" Type="http://schemas.openxmlformats.org/officeDocument/2006/relationships/slide" Target="slides/slide21.xml"/><Relationship Id="rId42" Type="http://schemas.openxmlformats.org/officeDocument/2006/relationships/slide" Target="slides/slide29.xml"/><Relationship Id="rId47"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slide" Target="slides/slide20.xml"/><Relationship Id="rId38" Type="http://schemas.openxmlformats.org/officeDocument/2006/relationships/slide" Target="slides/slide25.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slide" Target="slides/slide16.xml"/><Relationship Id="rId41"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1.xml"/><Relationship Id="rId32" Type="http://schemas.openxmlformats.org/officeDocument/2006/relationships/slide" Target="slides/slide19.xml"/><Relationship Id="rId37" Type="http://schemas.openxmlformats.org/officeDocument/2006/relationships/slide" Target="slides/slide24.xml"/><Relationship Id="rId40" Type="http://schemas.openxmlformats.org/officeDocument/2006/relationships/slide" Target="slides/slide27.xml"/><Relationship Id="rId45"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10" Type="http://schemas.openxmlformats.org/officeDocument/2006/relationships/slideMaster" Target="slideMasters/slideMaster10.xml"/><Relationship Id="rId19" Type="http://schemas.openxmlformats.org/officeDocument/2006/relationships/slide" Target="slides/slide6.xml"/><Relationship Id="rId31" Type="http://schemas.openxmlformats.org/officeDocument/2006/relationships/slide" Target="slides/slide18.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slide" Target="slides/slide17.xml"/><Relationship Id="rId35" Type="http://schemas.openxmlformats.org/officeDocument/2006/relationships/slide" Target="slides/slide22.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4F3ACAC-3A19-4E45-BC57-7D15CF0FDF44}" type="datetimeFigureOut">
              <a:rPr lang="el-GR" smtClean="0"/>
              <a:pPr/>
              <a:t>23/2/2020</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62D600-8175-4B47-BF04-DF092615503C}" type="slidenum">
              <a:rPr lang="el-GR" smtClean="0"/>
              <a:pPr/>
              <a:t>‹#›</a:t>
            </a:fld>
            <a:endParaRPr lang="el-G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solidFill>
                  <a:schemeClr val="bg1"/>
                </a:solidFill>
              </a:rPr>
              <a:t>Ποιες</a:t>
            </a:r>
            <a:r>
              <a:rPr lang="el-GR" baseline="0" dirty="0" smtClean="0">
                <a:solidFill>
                  <a:schemeClr val="bg1"/>
                </a:solidFill>
              </a:rPr>
              <a:t> δυνάμεις ασκούνται σε ένα ψάρι ;</a:t>
            </a:r>
            <a:endParaRPr lang="el-GR" dirty="0">
              <a:solidFill>
                <a:schemeClr val="bg1"/>
              </a:solidFill>
            </a:endParaRPr>
          </a:p>
        </p:txBody>
      </p:sp>
      <p:sp>
        <p:nvSpPr>
          <p:cNvPr id="4" name="3 - Θέση αριθμού διαφάνειας"/>
          <p:cNvSpPr>
            <a:spLocks noGrp="1"/>
          </p:cNvSpPr>
          <p:nvPr>
            <p:ph type="sldNum" sz="quarter" idx="10"/>
          </p:nvPr>
        </p:nvSpPr>
        <p:spPr/>
        <p:txBody>
          <a:bodyPr/>
          <a:lstStyle/>
          <a:p>
            <a:fld id="{8462D600-8175-4B47-BF04-DF092615503C}" type="slidenum">
              <a:rPr lang="el-GR" smtClean="0"/>
              <a:pPr/>
              <a:t>2</a:t>
            </a:fld>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endParaRPr lang="el-GR" dirty="0"/>
          </a:p>
        </p:txBody>
      </p:sp>
      <p:sp>
        <p:nvSpPr>
          <p:cNvPr id="4" name="3 - Θέση αριθμού διαφάνειας"/>
          <p:cNvSpPr>
            <a:spLocks noGrp="1"/>
          </p:cNvSpPr>
          <p:nvPr>
            <p:ph type="sldNum" sz="quarter" idx="10"/>
          </p:nvPr>
        </p:nvSpPr>
        <p:spPr/>
        <p:txBody>
          <a:bodyPr/>
          <a:lstStyle/>
          <a:p>
            <a:fld id="{8462D600-8175-4B47-BF04-DF092615503C}" type="slidenum">
              <a:rPr lang="el-GR" smtClean="0"/>
              <a:pPr/>
              <a:t>14</a:t>
            </a:fld>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ΕΠΑΝΑΛΗΠΤΙΚΕΣ ΕΡΓΑΣΙΕΣ</a:t>
            </a:r>
            <a:endParaRPr lang="el-GR" dirty="0"/>
          </a:p>
        </p:txBody>
      </p:sp>
      <p:sp>
        <p:nvSpPr>
          <p:cNvPr id="4" name="3 - Θέση αριθμού διαφάνειας"/>
          <p:cNvSpPr>
            <a:spLocks noGrp="1"/>
          </p:cNvSpPr>
          <p:nvPr>
            <p:ph type="sldNum" sz="quarter" idx="10"/>
          </p:nvPr>
        </p:nvSpPr>
        <p:spPr/>
        <p:txBody>
          <a:bodyPr/>
          <a:lstStyle/>
          <a:p>
            <a:fld id="{8462D600-8175-4B47-BF04-DF092615503C}" type="slidenum">
              <a:rPr lang="el-GR" smtClean="0"/>
              <a:pPr/>
              <a:t>25</a:t>
            </a:fld>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Θέση εικόνας διαφάνειας"/>
          <p:cNvSpPr>
            <a:spLocks noGrp="1" noRot="1" noChangeAspect="1"/>
          </p:cNvSpPr>
          <p:nvPr>
            <p:ph type="sldImg"/>
          </p:nvPr>
        </p:nvSpPr>
        <p:spPr/>
      </p:sp>
      <p:sp>
        <p:nvSpPr>
          <p:cNvPr id="3" name="2 - Θέση σημειώσεων"/>
          <p:cNvSpPr>
            <a:spLocks noGrp="1"/>
          </p:cNvSpPr>
          <p:nvPr>
            <p:ph type="body" idx="1"/>
          </p:nvPr>
        </p:nvSpPr>
        <p:spPr/>
        <p:txBody>
          <a:bodyPr>
            <a:normAutofit/>
          </a:bodyPr>
          <a:lstStyle/>
          <a:p>
            <a:r>
              <a:rPr lang="el-GR" dirty="0" smtClean="0"/>
              <a:t>ΑΡΧΙΜΗΔΗΣ</a:t>
            </a:r>
            <a:endParaRPr lang="el-GR" dirty="0"/>
          </a:p>
        </p:txBody>
      </p:sp>
      <p:sp>
        <p:nvSpPr>
          <p:cNvPr id="4" name="3 - Θέση αριθμού διαφάνειας"/>
          <p:cNvSpPr>
            <a:spLocks noGrp="1"/>
          </p:cNvSpPr>
          <p:nvPr>
            <p:ph type="sldNum" sz="quarter" idx="10"/>
          </p:nvPr>
        </p:nvSpPr>
        <p:spPr/>
        <p:txBody>
          <a:bodyPr/>
          <a:lstStyle/>
          <a:p>
            <a:fld id="{8462D600-8175-4B47-BF04-DF092615503C}" type="slidenum">
              <a:rPr lang="el-GR" smtClean="0"/>
              <a:pPr/>
              <a:t>29</a:t>
            </a:fld>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86F40-A4DB-4C32-B196-1D0FAC89C57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A279E-14A5-4774-9E67-B7CCA91DFD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E63C-1D2E-4A71-9063-D62F11761D5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D62452-1350-4F34-A9F9-C1CFB0F913F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6D7578-4AAF-4D26-86CB-38FE6BB0CA2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8A5028-D783-4E8E-81EA-95C46611C6C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CDA182-7948-4C18-90E1-4FBFC5FE0F9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0CB38-5DE3-4D1D-A85B-45732264405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831EC-56BA-4F2B-9112-41F0126C54C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7F836-1EA7-40BC-92D4-32EC662B171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A180D8-B93E-4397-B003-CD089B665FE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EA8D7D-5D39-4293-8706-E88C85B3CE7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79FB0-650F-42A9-BC6C-B18F2FB17EF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15CC2B-C274-4246-B055-BE92592CA41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5D5922-9B35-4D5A-A196-0CE218FBCE7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0BB87A-C14B-4783-8C1C-05AABDDBD94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CAA7BE-316C-4C75-B3C2-033F7C43168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3B1284-1F73-46A3-AD4C-7A804BFA049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110F08-6556-4CC5-8788-A977DEA73C1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707D9E-EC22-43BC-B0DC-DA6911B4721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86F40-A4DB-4C32-B196-1D0FAC89C57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C3BC1A-4EE7-45FE-9864-6C67D2404A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42862D-404F-4D8B-8C8D-7BC87F4A62B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EA8D7D-5D39-4293-8706-E88C85B3CE7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79FB0-650F-42A9-BC6C-B18F2FB17EF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15CC2B-C274-4246-B055-BE92592CA41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5D5922-9B35-4D5A-A196-0CE218FBCE7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0BB87A-C14B-4783-8C1C-05AABDDBD94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CAA7BE-316C-4C75-B3C2-033F7C43168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3B1284-1F73-46A3-AD4C-7A804BFA049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110F08-6556-4CC5-8788-A977DEA73C1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A279E-14A5-4774-9E67-B7CCA91DFD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707D9E-EC22-43BC-B0DC-DA6911B4721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C3BC1A-4EE7-45FE-9864-6C67D2404A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42862D-404F-4D8B-8C8D-7BC87F4A62B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4EA8D7D-5D39-4293-8706-E88C85B3CE7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FA79FB0-650F-42A9-BC6C-B18F2FB17EF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B15CC2B-C274-4246-B055-BE92592CA41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75D5922-9B35-4D5A-A196-0CE218FBCE7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B80BB87A-C14B-4783-8C1C-05AABDDBD94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1CAA7BE-316C-4C75-B3C2-033F7C43168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B3B1284-1F73-46A3-AD4C-7A804BFA049C}"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E63C-1D2E-4A71-9063-D62F11761D5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BD110F08-6556-4CC5-8788-A977DEA73C1B}"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3707D9E-EC22-43BC-B0DC-DA6911B4721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C3BC1A-4EE7-45FE-9864-6C67D2404AB2}"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E42862D-404F-4D8B-8C8D-7BC87F4A62B1}"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D62452-1350-4F34-A9F9-C1CFB0F913F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6D7578-4AAF-4D26-86CB-38FE6BB0CA2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8A5028-D783-4E8E-81EA-95C46611C6C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CDA182-7948-4C18-90E1-4FBFC5FE0F9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0CB38-5DE3-4D1D-A85B-45732264405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831EC-56BA-4F2B-9112-41F0126C54C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7F836-1EA7-40BC-92D4-32EC662B171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A180D8-B93E-4397-B003-CD089B665FE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86F40-A4DB-4C32-B196-1D0FAC89C57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A279E-14A5-4774-9E67-B7CCA91DFD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E63C-1D2E-4A71-9063-D62F11761D5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D62452-1350-4F34-A9F9-C1CFB0F913F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6D7578-4AAF-4D26-86CB-38FE6BB0CA2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8A5028-D783-4E8E-81EA-95C46611C6C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CDA182-7948-4C18-90E1-4FBFC5FE0F9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0CB38-5DE3-4D1D-A85B-45732264405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831EC-56BA-4F2B-9112-41F0126C54C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7F836-1EA7-40BC-92D4-32EC662B171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A180D8-B93E-4397-B003-CD089B665FE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86F40-A4DB-4C32-B196-1D0FAC89C57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A279E-14A5-4774-9E67-B7CCA91DFD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E63C-1D2E-4A71-9063-D62F11761D5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D62452-1350-4F34-A9F9-C1CFB0F913F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6D7578-4AAF-4D26-86CB-38FE6BB0CA2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8A5028-D783-4E8E-81EA-95C46611C6C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CDA182-7948-4C18-90E1-4FBFC5FE0F9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0CB38-5DE3-4D1D-A85B-45732264405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831EC-56BA-4F2B-9112-41F0126C54C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7F836-1EA7-40BC-92D4-32EC662B171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A180D8-B93E-4397-B003-CD089B665FE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86F40-A4DB-4C32-B196-1D0FAC89C57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A279E-14A5-4774-9E67-B7CCA91DFD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E63C-1D2E-4A71-9063-D62F11761D5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D62452-1350-4F34-A9F9-C1CFB0F913F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6D7578-4AAF-4D26-86CB-38FE6BB0CA2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8A5028-D783-4E8E-81EA-95C46611C6C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CDA182-7948-4C18-90E1-4FBFC5FE0F9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0CB38-5DE3-4D1D-A85B-45732264405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831EC-56BA-4F2B-9112-41F0126C54C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7F836-1EA7-40BC-92D4-32EC662B171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A180D8-B93E-4397-B003-CD089B665FE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86F40-A4DB-4C32-B196-1D0FAC89C57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A279E-14A5-4774-9E67-B7CCA91DFD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E63C-1D2E-4A71-9063-D62F11761D5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D62452-1350-4F34-A9F9-C1CFB0F913F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6D7578-4AAF-4D26-86CB-38FE6BB0CA2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8A5028-D783-4E8E-81EA-95C46611C6C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CDA182-7948-4C18-90E1-4FBFC5FE0F9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0CB38-5DE3-4D1D-A85B-45732264405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831EC-56BA-4F2B-9112-41F0126C54C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7F836-1EA7-40BC-92D4-32EC662B171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A180D8-B93E-4397-B003-CD089B665FE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86F40-A4DB-4C32-B196-1D0FAC89C57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A279E-14A5-4774-9E67-B7CCA91DFD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E63C-1D2E-4A71-9063-D62F11761D5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D62452-1350-4F34-A9F9-C1CFB0F913F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6D7578-4AAF-4D26-86CB-38FE6BB0CA2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8A5028-D783-4E8E-81EA-95C46611C6C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CDA182-7948-4C18-90E1-4FBFC5FE0F9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0CB38-5DE3-4D1D-A85B-45732264405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831EC-56BA-4F2B-9112-41F0126C54C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7F836-1EA7-40BC-92D4-32EC662B171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A180D8-B93E-4397-B003-CD089B665FE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86F40-A4DB-4C32-B196-1D0FAC89C57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A279E-14A5-4774-9E67-B7CCA91DFD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E63C-1D2E-4A71-9063-D62F11761D5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D62452-1350-4F34-A9F9-C1CFB0F913F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6D7578-4AAF-4D26-86CB-38FE6BB0CA2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8A5028-D783-4E8E-81EA-95C46611C6C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CDA182-7948-4C18-90E1-4FBFC5FE0F9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0CB38-5DE3-4D1D-A85B-45732264405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831EC-56BA-4F2B-9112-41F0126C54C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7F836-1EA7-40BC-92D4-32EC662B171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A180D8-B93E-4397-B003-CD089B665FE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l-GR" smtClean="0"/>
              <a:t>Κάντε κλικ για να επεξεργαστείτε τον υπότιτλο του υποδείγματος</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2786F40-A4DB-4C32-B196-1D0FAC89C57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BFE57564-A6AD-4C54-9940-9D0088DE187E}" type="datetimeFigureOut">
              <a:rPr lang="el-GR" smtClean="0"/>
              <a:pPr/>
              <a:t>23/2/2020</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4D9FE310-610D-45DC-9E8A-E0B6CC63011D}" type="slidenum">
              <a:rPr lang="el-GR" smtClean="0"/>
              <a:pPr/>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7FA279E-14A5-4774-9E67-B7CCA91DFD49}"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847E63C-1D2E-4A71-9063-D62F11761D57}"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56D62452-1350-4F34-A9F9-C1CFB0F913FE}"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F6D7578-4AAF-4D26-86CB-38FE6BB0CA25}"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808A5028-D783-4E8E-81EA-95C46611C6CF}"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A1CDA182-7948-4C18-90E1-4FBFC5FE0F93}"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CC0CB38-5DE3-4D1D-A85B-457322644058}"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8D7831EC-56BA-4F2B-9112-41F0126C54CA}"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317F836-1EA7-40BC-92D4-32EC662B1710}" type="slidenum">
              <a:rPr lang="el-GR">
                <a:solidFill>
                  <a:srgbClr val="000000"/>
                </a:solidFill>
              </a:rPr>
              <a:pPr>
                <a:defRPr/>
              </a:pPr>
              <a:t>‹#›</a:t>
            </a:fld>
            <a:endParaRPr lang="el-GR">
              <a:solidFill>
                <a:srgbClr val="000000"/>
              </a:solidFill>
            </a:endParaRPr>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l-GR">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l-GR">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FA180D8-B93E-4397-B003-CD089B665FEF}" type="slidenum">
              <a:rPr lang="el-GR">
                <a:solidFill>
                  <a:srgbClr val="000000"/>
                </a:solidFill>
              </a:rPr>
              <a:pPr>
                <a:defRPr/>
              </a:pPr>
              <a:t>‹#›</a:t>
            </a:fld>
            <a:endParaRPr lang="el-GR">
              <a:solidFill>
                <a:srgbClr val="000000"/>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E57564-A6AD-4C54-9940-9D0088DE187E}" type="datetimeFigureOut">
              <a:rPr lang="el-GR" smtClean="0"/>
              <a:pPr/>
              <a:t>23/2/2020</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9FE310-610D-45DC-9E8A-E0B6CC6301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E4A8DC0-86EA-49E6-A00D-25BAC46AD30A}"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D6CE5FB-6CF2-4449-ADD6-88E6BF59BB00}"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D6CE5FB-6CF2-4449-ADD6-88E6BF59BB00}"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2D6CE5FB-6CF2-4449-ADD6-88E6BF59BB00}"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E4A8DC0-86EA-49E6-A00D-25BAC46AD30A}"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E4A8DC0-86EA-49E6-A00D-25BAC46AD30A}"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E4A8DC0-86EA-49E6-A00D-25BAC46AD30A}"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E4A8DC0-86EA-49E6-A00D-25BAC46AD30A}"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E4A8DC0-86EA-49E6-A00D-25BAC46AD30A}"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E4A8DC0-86EA-49E6-A00D-25BAC46AD30A}"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E4A8DC0-86EA-49E6-A00D-25BAC46AD30A}"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Click to edit Master text styles</a:t>
            </a:r>
          </a:p>
          <a:p>
            <a:pPr lvl="1"/>
            <a:r>
              <a:rPr lang="el-GR" smtClean="0"/>
              <a:t>Second level</a:t>
            </a:r>
          </a:p>
          <a:p>
            <a:pPr lvl="2"/>
            <a:r>
              <a:rPr lang="el-GR" smtClean="0"/>
              <a:t>Third level</a:t>
            </a:r>
          </a:p>
          <a:p>
            <a:pPr lvl="3"/>
            <a:r>
              <a:rPr lang="el-GR" smtClean="0"/>
              <a:t>Fourth level</a:t>
            </a:r>
          </a:p>
          <a:p>
            <a:pPr lvl="4"/>
            <a:r>
              <a:rPr 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defRPr/>
            </a:pPr>
            <a:endParaRPr lang="el-GR">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l-GR">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9E4A8DC0-86EA-49E6-A00D-25BAC46AD30A}" type="slidenum">
              <a:rPr lang="el-GR">
                <a:solidFill>
                  <a:srgbClr val="000000"/>
                </a:solidFill>
              </a:rPr>
              <a:pPr fontAlgn="base">
                <a:spcBef>
                  <a:spcPct val="0"/>
                </a:spcBef>
                <a:spcAft>
                  <a:spcPct val="0"/>
                </a:spcAft>
                <a:defRPr/>
              </a:pPr>
              <a:t>‹#›</a:t>
            </a:fld>
            <a:endParaRPr lang="el-GR">
              <a:solidFill>
                <a:srgbClr val="000000"/>
              </a:solidFill>
            </a:endParaRPr>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5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128.xml"/><Relationship Id="rId5" Type="http://schemas.openxmlformats.org/officeDocument/2006/relationships/image" Target="../media/image13.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3.xml"/></Relationships>
</file>

<file path=ppt/slides/_rels/slide14.xml.rels><?xml version="1.0" encoding="UTF-8" standalone="yes"?>
<Relationships xmlns="http://schemas.openxmlformats.org/package/2006/relationships"><Relationship Id="rId3" Type="http://schemas.openxmlformats.org/officeDocument/2006/relationships/hyperlink" Target="../BINTEO/anosi_dynameis_ygra_v1.5.zip" TargetMode="External"/><Relationship Id="rId2" Type="http://schemas.openxmlformats.org/officeDocument/2006/relationships/notesSlide" Target="../notesSlides/notesSlide2.xml"/><Relationship Id="rId1" Type="http://schemas.openxmlformats.org/officeDocument/2006/relationships/slideLayout" Target="../slideLayouts/slideLayout7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8.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8.xml"/></Relationships>
</file>

<file path=ppt/slides/_rels/slide17.xml.rels><?xml version="1.0" encoding="UTF-8" standalone="yes"?>
<Relationships xmlns="http://schemas.openxmlformats.org/package/2006/relationships"><Relationship Id="rId2" Type="http://schemas.openxmlformats.org/officeDocument/2006/relationships/image" Target="../media/image17.wmf"/><Relationship Id="rId1" Type="http://schemas.openxmlformats.org/officeDocument/2006/relationships/slideLayout" Target="../slideLayouts/slideLayout84.xml"/></Relationships>
</file>

<file path=ppt/slides/_rels/slide1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8.png"/><Relationship Id="rId1" Type="http://schemas.openxmlformats.org/officeDocument/2006/relationships/slideLayout" Target="../slideLayouts/slideLayout95.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17.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39.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0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3" Type="http://schemas.openxmlformats.org/officeDocument/2006/relationships/hyperlink" Target="../BINTEO/&#913;&#929;&#935;&#921;&#924;&#919;&#916;&#919;&#931;.flv" TargetMode="External"/><Relationship Id="rId2" Type="http://schemas.openxmlformats.org/officeDocument/2006/relationships/notesSlide" Target="../notesSlides/notesSlide4.xml"/><Relationship Id="rId1" Type="http://schemas.openxmlformats.org/officeDocument/2006/relationships/slideLayout" Target="../slideLayouts/slideLayout10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40.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5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23728" y="2564904"/>
            <a:ext cx="4474879" cy="523220"/>
          </a:xfrm>
          <a:prstGeom prst="rect">
            <a:avLst/>
          </a:prstGeom>
        </p:spPr>
        <p:txBody>
          <a:bodyPr wrap="none">
            <a:spAutoFit/>
          </a:bodyPr>
          <a:lstStyle/>
          <a:p>
            <a:r>
              <a:rPr lang="el-GR" sz="2400" b="1" dirty="0" smtClean="0"/>
              <a:t> </a:t>
            </a:r>
            <a:r>
              <a:rPr lang="el-GR" sz="2800" b="1" dirty="0" smtClean="0"/>
              <a:t>Άνωση - Αρχή του Αρχιμήδη</a:t>
            </a:r>
            <a:endParaRPr lang="el-GR"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a:stretch>
            <a:fillRect/>
          </a:stretch>
        </p:blipFill>
        <p:spPr bwMode="auto">
          <a:xfrm>
            <a:off x="684213" y="1773238"/>
            <a:ext cx="3875087" cy="3479800"/>
          </a:xfrm>
          <a:prstGeom prst="rect">
            <a:avLst/>
          </a:prstGeom>
          <a:noFill/>
          <a:ln w="9525">
            <a:noFill/>
            <a:miter lim="800000"/>
            <a:headEnd/>
            <a:tailEnd/>
          </a:ln>
        </p:spPr>
      </p:pic>
      <p:pic>
        <p:nvPicPr>
          <p:cNvPr id="9219" name="Picture 3"/>
          <p:cNvPicPr>
            <a:picLocks noChangeAspect="1" noChangeArrowheads="1"/>
          </p:cNvPicPr>
          <p:nvPr/>
        </p:nvPicPr>
        <p:blipFill>
          <a:blip r:embed="rId3" cstate="print"/>
          <a:srcRect/>
          <a:stretch>
            <a:fillRect/>
          </a:stretch>
        </p:blipFill>
        <p:spPr bwMode="auto">
          <a:xfrm>
            <a:off x="5219700" y="1773238"/>
            <a:ext cx="2824163" cy="3467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1 - Τίτλος"/>
          <p:cNvSpPr>
            <a:spLocks noGrp="1"/>
          </p:cNvSpPr>
          <p:nvPr>
            <p:ph type="title"/>
          </p:nvPr>
        </p:nvSpPr>
        <p:spPr/>
        <p:txBody>
          <a:bodyPr/>
          <a:lstStyle/>
          <a:p>
            <a:r>
              <a:rPr lang="el-GR" sz="2400" smtClean="0"/>
              <a:t>Αρχιμήδης (287-212 π.Χ.)</a:t>
            </a:r>
            <a:r>
              <a:rPr lang="el-GR" smtClean="0"/>
              <a:t/>
            </a:r>
            <a:br>
              <a:rPr lang="el-GR" smtClean="0"/>
            </a:br>
            <a:r>
              <a:rPr lang="el-GR" sz="2000" smtClean="0"/>
              <a:t>Από τους σημαντικότερους σοφούς της αρχαιότητας. Μαθηματικός, αστρονόμος, φυσικός, μηχανικός. Θεωρείται ο μεγαλύτερος εφευρέτης της εποχής του.</a:t>
            </a:r>
            <a:endParaRPr lang="el-GR" smtClean="0"/>
          </a:p>
        </p:txBody>
      </p:sp>
      <p:pic>
        <p:nvPicPr>
          <p:cNvPr id="9219" name="Picture 2"/>
          <p:cNvPicPr>
            <a:picLocks noGrp="1" noChangeAspect="1" noChangeArrowheads="1"/>
          </p:cNvPicPr>
          <p:nvPr>
            <p:ph idx="1"/>
          </p:nvPr>
        </p:nvPicPr>
        <p:blipFill>
          <a:blip r:embed="rId2" cstate="print"/>
          <a:srcRect/>
          <a:stretch>
            <a:fillRect/>
          </a:stretch>
        </p:blipFill>
        <p:spPr>
          <a:xfrm>
            <a:off x="2771775" y="1557338"/>
            <a:ext cx="3851275" cy="5126037"/>
          </a:xfr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ChangeArrowheads="1"/>
          </p:cNvSpPr>
          <p:nvPr/>
        </p:nvSpPr>
        <p:spPr bwMode="auto">
          <a:xfrm>
            <a:off x="5076825" y="260350"/>
            <a:ext cx="2665413" cy="366713"/>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omic Sans MS" pitchFamily="66" charset="0"/>
              </a:rPr>
              <a:t>γιατί υπάρχει  Άνωση ;</a:t>
            </a:r>
            <a:r>
              <a:rPr lang="el-GR" smtClean="0">
                <a:solidFill>
                  <a:srgbClr val="000000"/>
                </a:solidFill>
                <a:latin typeface="Century Gothic" pitchFamily="34" charset="0"/>
              </a:rPr>
              <a:t>  </a:t>
            </a:r>
          </a:p>
        </p:txBody>
      </p:sp>
      <p:pic>
        <p:nvPicPr>
          <p:cNvPr id="12291" name="Picture 3" descr="mathArchimedes"/>
          <p:cNvPicPr>
            <a:picLocks noChangeAspect="1" noChangeArrowheads="1"/>
          </p:cNvPicPr>
          <p:nvPr/>
        </p:nvPicPr>
        <p:blipFill>
          <a:blip r:embed="rId2" cstate="print"/>
          <a:srcRect/>
          <a:stretch>
            <a:fillRect/>
          </a:stretch>
        </p:blipFill>
        <p:spPr bwMode="auto">
          <a:xfrm>
            <a:off x="179388" y="188913"/>
            <a:ext cx="1223962" cy="1512887"/>
          </a:xfrm>
          <a:prstGeom prst="rect">
            <a:avLst/>
          </a:prstGeom>
          <a:noFill/>
          <a:ln w="9525">
            <a:noFill/>
            <a:miter lim="800000"/>
            <a:headEnd/>
            <a:tailEnd/>
          </a:ln>
        </p:spPr>
      </p:pic>
      <p:pic>
        <p:nvPicPr>
          <p:cNvPr id="12292" name="Picture 4" descr="hstfig5"/>
          <p:cNvPicPr>
            <a:picLocks noChangeAspect="1" noChangeArrowheads="1"/>
          </p:cNvPicPr>
          <p:nvPr/>
        </p:nvPicPr>
        <p:blipFill>
          <a:blip r:embed="rId3" cstate="print"/>
          <a:srcRect/>
          <a:stretch>
            <a:fillRect/>
          </a:stretch>
        </p:blipFill>
        <p:spPr bwMode="auto">
          <a:xfrm>
            <a:off x="4356100" y="3068638"/>
            <a:ext cx="1212850" cy="1441450"/>
          </a:xfrm>
          <a:prstGeom prst="rect">
            <a:avLst/>
          </a:prstGeom>
          <a:noFill/>
          <a:ln w="9525">
            <a:noFill/>
            <a:miter lim="800000"/>
            <a:headEnd/>
            <a:tailEnd/>
          </a:ln>
        </p:spPr>
      </p:pic>
      <p:sp>
        <p:nvSpPr>
          <p:cNvPr id="12293" name="AutoShape 5"/>
          <p:cNvSpPr>
            <a:spLocks noChangeArrowheads="1"/>
          </p:cNvSpPr>
          <p:nvPr/>
        </p:nvSpPr>
        <p:spPr bwMode="auto">
          <a:xfrm>
            <a:off x="1692275" y="188913"/>
            <a:ext cx="1512888" cy="720725"/>
          </a:xfrm>
          <a:prstGeom prst="wedgeRoundRectCallout">
            <a:avLst>
              <a:gd name="adj1" fmla="val -72245"/>
              <a:gd name="adj2" fmla="val 10792"/>
              <a:gd name="adj3" fmla="val 16667"/>
            </a:avLst>
          </a:prstGeom>
          <a:solidFill>
            <a:schemeClr val="bg1"/>
          </a:solidFill>
          <a:ln w="9525">
            <a:solidFill>
              <a:schemeClr val="tx1"/>
            </a:solidFill>
            <a:miter lim="800000"/>
            <a:headEnd/>
            <a:tailEnd/>
          </a:ln>
        </p:spPr>
        <p:txBody>
          <a:bodyPr/>
          <a:lstStyle/>
          <a:p>
            <a:pPr algn="ctr" fontAlgn="base">
              <a:spcBef>
                <a:spcPct val="0"/>
              </a:spcBef>
              <a:spcAft>
                <a:spcPct val="0"/>
              </a:spcAft>
            </a:pPr>
            <a:endParaRPr lang="el-GR" smtClean="0">
              <a:solidFill>
                <a:srgbClr val="000000"/>
              </a:solidFill>
            </a:endParaRPr>
          </a:p>
        </p:txBody>
      </p:sp>
      <p:sp>
        <p:nvSpPr>
          <p:cNvPr id="12294" name="Rectangle 6"/>
          <p:cNvSpPr>
            <a:spLocks noChangeArrowheads="1"/>
          </p:cNvSpPr>
          <p:nvPr/>
        </p:nvSpPr>
        <p:spPr bwMode="auto">
          <a:xfrm>
            <a:off x="1979613" y="404813"/>
            <a:ext cx="936625" cy="366712"/>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 . . . . . </a:t>
            </a:r>
          </a:p>
        </p:txBody>
      </p:sp>
      <p:sp>
        <p:nvSpPr>
          <p:cNvPr id="12295" name="Rectangle 7"/>
          <p:cNvSpPr>
            <a:spLocks noChangeArrowheads="1"/>
          </p:cNvSpPr>
          <p:nvPr/>
        </p:nvSpPr>
        <p:spPr bwMode="auto">
          <a:xfrm>
            <a:off x="395288" y="1844675"/>
            <a:ext cx="4248150" cy="1190625"/>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Σε κάθε ακίνητο υγρό η πίεση σε μεγαλύτερο βάθος είναι μεγαλύτερη από την πίεση στα πιο ρηχά, </a:t>
            </a:r>
          </a:p>
          <a:p>
            <a:pPr algn="ctr" fontAlgn="base">
              <a:spcBef>
                <a:spcPct val="0"/>
              </a:spcBef>
              <a:spcAft>
                <a:spcPct val="0"/>
              </a:spcAft>
            </a:pPr>
            <a:r>
              <a:rPr lang="el-GR" smtClean="0">
                <a:solidFill>
                  <a:srgbClr val="000000"/>
                </a:solidFill>
                <a:latin typeface="Century Gothic" pitchFamily="34" charset="0"/>
              </a:rPr>
              <a:t>λόγω της βαρύτητας </a:t>
            </a:r>
          </a:p>
        </p:txBody>
      </p:sp>
      <p:sp>
        <p:nvSpPr>
          <p:cNvPr id="12296" name="Rectangle 8"/>
          <p:cNvSpPr>
            <a:spLocks noChangeArrowheads="1"/>
          </p:cNvSpPr>
          <p:nvPr/>
        </p:nvSpPr>
        <p:spPr bwMode="auto">
          <a:xfrm>
            <a:off x="250825" y="3284538"/>
            <a:ext cx="4032250" cy="2289175"/>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όταν λοιπόν βυθιστεί ένα σώμα, οι δυνάμεις που « σπρώχνουν»  το κάτω μέρος του σώματος – και κατευθύνονται προς τα πάνω - είναι μεγαλύτερες από τις δυνάμεις που σπρώχνουν το πάνω μέρος του σώματος και κατευθύνονται προς τα κάτω</a:t>
            </a:r>
          </a:p>
        </p:txBody>
      </p:sp>
      <p:pic>
        <p:nvPicPr>
          <p:cNvPr id="12297" name="Picture 9" descr="buoyancy"/>
          <p:cNvPicPr>
            <a:picLocks noChangeAspect="1" noChangeArrowheads="1"/>
          </p:cNvPicPr>
          <p:nvPr/>
        </p:nvPicPr>
        <p:blipFill>
          <a:blip r:embed="rId4" cstate="print"/>
          <a:srcRect l="6299" t="57086" r="66930" b="1968"/>
          <a:stretch>
            <a:fillRect/>
          </a:stretch>
        </p:blipFill>
        <p:spPr bwMode="auto">
          <a:xfrm>
            <a:off x="5940425" y="2781300"/>
            <a:ext cx="2976563" cy="3644900"/>
          </a:xfrm>
          <a:prstGeom prst="rect">
            <a:avLst/>
          </a:prstGeom>
          <a:noFill/>
          <a:ln w="9525">
            <a:noFill/>
            <a:miter lim="800000"/>
            <a:headEnd/>
            <a:tailEnd/>
          </a:ln>
        </p:spPr>
      </p:pic>
      <p:sp>
        <p:nvSpPr>
          <p:cNvPr id="12298" name="Rectangle 10"/>
          <p:cNvSpPr>
            <a:spLocks noChangeArrowheads="1"/>
          </p:cNvSpPr>
          <p:nvPr/>
        </p:nvSpPr>
        <p:spPr bwMode="auto">
          <a:xfrm>
            <a:off x="7164388" y="4365625"/>
            <a:ext cx="649287" cy="647700"/>
          </a:xfrm>
          <a:prstGeom prst="rect">
            <a:avLst/>
          </a:prstGeom>
          <a:gradFill rotWithShape="1">
            <a:gsLst>
              <a:gs pos="0">
                <a:schemeClr val="bg2">
                  <a:gamma/>
                  <a:shade val="46275"/>
                  <a:invGamma/>
                </a:schemeClr>
              </a:gs>
              <a:gs pos="50000">
                <a:schemeClr val="bg2"/>
              </a:gs>
              <a:gs pos="100000">
                <a:schemeClr val="bg2">
                  <a:gamma/>
                  <a:shade val="46275"/>
                  <a:invGamma/>
                </a:schemeClr>
              </a:gs>
            </a:gsLst>
            <a:lin ang="0" scaled="1"/>
          </a:gradFill>
          <a:ln w="9525">
            <a:solidFill>
              <a:schemeClr val="tx1"/>
            </a:solidFill>
            <a:miter lim="800000"/>
            <a:headEnd/>
            <a:tailEnd/>
          </a:ln>
          <a:effectLst/>
        </p:spPr>
        <p:txBody>
          <a:bodyPr wrap="none" anchor="ctr"/>
          <a:lstStyle/>
          <a:p>
            <a:pPr fontAlgn="base">
              <a:spcBef>
                <a:spcPct val="0"/>
              </a:spcBef>
              <a:spcAft>
                <a:spcPct val="0"/>
              </a:spcAft>
              <a:defRPr/>
            </a:pPr>
            <a:endParaRPr lang="el-GR">
              <a:solidFill>
                <a:srgbClr val="000000"/>
              </a:solidFill>
            </a:endParaRPr>
          </a:p>
        </p:txBody>
      </p:sp>
      <p:sp>
        <p:nvSpPr>
          <p:cNvPr id="12299" name="AutoShape 11"/>
          <p:cNvSpPr>
            <a:spLocks noChangeArrowheads="1"/>
          </p:cNvSpPr>
          <p:nvPr/>
        </p:nvSpPr>
        <p:spPr bwMode="auto">
          <a:xfrm>
            <a:off x="7235825" y="5084763"/>
            <a:ext cx="576263" cy="865187"/>
          </a:xfrm>
          <a:prstGeom prst="upArrow">
            <a:avLst>
              <a:gd name="adj1" fmla="val 50000"/>
              <a:gd name="adj2" fmla="val 37534"/>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2300" name="AutoShape 12"/>
          <p:cNvSpPr>
            <a:spLocks noChangeArrowheads="1"/>
          </p:cNvSpPr>
          <p:nvPr/>
        </p:nvSpPr>
        <p:spPr bwMode="auto">
          <a:xfrm flipV="1">
            <a:off x="7235825" y="3860800"/>
            <a:ext cx="576263" cy="361950"/>
          </a:xfrm>
          <a:prstGeom prst="upArrow">
            <a:avLst>
              <a:gd name="adj1" fmla="val 50000"/>
              <a:gd name="adj2" fmla="val 25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2301" name="Rectangle 13"/>
          <p:cNvSpPr>
            <a:spLocks noChangeArrowheads="1"/>
          </p:cNvSpPr>
          <p:nvPr/>
        </p:nvSpPr>
        <p:spPr bwMode="auto">
          <a:xfrm>
            <a:off x="323850" y="5661025"/>
            <a:ext cx="4032250" cy="915988"/>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 με αποτέλεσμα η συνισταμένη των πιεστικών δυνάμεων να κατευθύνεται προς τα πάνω</a:t>
            </a:r>
          </a:p>
        </p:txBody>
      </p:sp>
      <p:sp>
        <p:nvSpPr>
          <p:cNvPr id="12302" name="AutoShape 14"/>
          <p:cNvSpPr>
            <a:spLocks noChangeArrowheads="1"/>
          </p:cNvSpPr>
          <p:nvPr/>
        </p:nvSpPr>
        <p:spPr bwMode="auto">
          <a:xfrm>
            <a:off x="7235825" y="4292600"/>
            <a:ext cx="576263" cy="576263"/>
          </a:xfrm>
          <a:prstGeom prst="upArrow">
            <a:avLst>
              <a:gd name="adj1" fmla="val 50000"/>
              <a:gd name="adj2" fmla="val 25000"/>
            </a:avLst>
          </a:prstGeom>
          <a:gradFill rotWithShape="1">
            <a:gsLst>
              <a:gs pos="0">
                <a:srgbClr val="CCECFF"/>
              </a:gs>
              <a:gs pos="100000">
                <a:srgbClr val="5E6D76"/>
              </a:gs>
            </a:gsLst>
            <a:lin ang="0" scaled="1"/>
          </a:gra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2303" name="AutoShape 15"/>
          <p:cNvSpPr>
            <a:spLocks noChangeArrowheads="1"/>
          </p:cNvSpPr>
          <p:nvPr/>
        </p:nvSpPr>
        <p:spPr bwMode="auto">
          <a:xfrm>
            <a:off x="6732588" y="4581525"/>
            <a:ext cx="360362" cy="360363"/>
          </a:xfrm>
          <a:prstGeom prst="rightArrow">
            <a:avLst>
              <a:gd name="adj1" fmla="val 50000"/>
              <a:gd name="adj2" fmla="val 25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2304" name="AutoShape 16"/>
          <p:cNvSpPr>
            <a:spLocks noChangeArrowheads="1"/>
          </p:cNvSpPr>
          <p:nvPr/>
        </p:nvSpPr>
        <p:spPr bwMode="auto">
          <a:xfrm flipH="1">
            <a:off x="7885113" y="4581525"/>
            <a:ext cx="360362" cy="360363"/>
          </a:xfrm>
          <a:prstGeom prst="rightArrow">
            <a:avLst>
              <a:gd name="adj1" fmla="val 50000"/>
              <a:gd name="adj2" fmla="val 25000"/>
            </a:avLst>
          </a:prstGeom>
          <a:solidFill>
            <a:srgbClr val="FF3300"/>
          </a:solidFill>
          <a:ln w="9525">
            <a:solidFill>
              <a:schemeClr val="tx1"/>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2305" name="Rectangle 17"/>
          <p:cNvSpPr>
            <a:spLocks noChangeArrowheads="1"/>
          </p:cNvSpPr>
          <p:nvPr/>
        </p:nvSpPr>
        <p:spPr bwMode="auto">
          <a:xfrm>
            <a:off x="4427538" y="836613"/>
            <a:ext cx="3097212" cy="1465262"/>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omic Sans MS" pitchFamily="66" charset="0"/>
              </a:rPr>
              <a:t>κατάλαβα ότι  η ΆΝΩΣΗ είναι η συνισταμένη όλων των πιεστικών δυνάμεων που ασκεί ένα υγρό σε βυθισμένο σώμα</a:t>
            </a:r>
            <a:r>
              <a:rPr lang="el-GR" smtClean="0">
                <a:solidFill>
                  <a:srgbClr val="000000"/>
                </a:solidFill>
                <a:latin typeface="Century Gothic" pitchFamily="34" charset="0"/>
              </a:rPr>
              <a:t> </a:t>
            </a:r>
          </a:p>
        </p:txBody>
      </p:sp>
      <p:pic>
        <p:nvPicPr>
          <p:cNvPr id="12306" name="Picture 18" descr="phys35"/>
          <p:cNvPicPr>
            <a:picLocks noChangeAspect="1" noChangeArrowheads="1"/>
          </p:cNvPicPr>
          <p:nvPr/>
        </p:nvPicPr>
        <p:blipFill>
          <a:blip r:embed="rId5" cstate="print"/>
          <a:srcRect t="5881" b="31920"/>
          <a:stretch>
            <a:fillRect/>
          </a:stretch>
        </p:blipFill>
        <p:spPr bwMode="auto">
          <a:xfrm>
            <a:off x="7380288" y="908050"/>
            <a:ext cx="1042987" cy="973138"/>
          </a:xfrm>
          <a:prstGeom prst="rect">
            <a:avLst/>
          </a:prstGeom>
          <a:noFill/>
          <a:ln w="9525">
            <a:solidFill>
              <a:schemeClr val="bg2"/>
            </a:solid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30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grpId="0" nodeType="clickEffect">
                                  <p:stCondLst>
                                    <p:cond delay="0"/>
                                  </p:stCondLst>
                                  <p:childTnLst>
                                    <p:set>
                                      <p:cBhvr>
                                        <p:cTn id="10" dur="1" fill="hold">
                                          <p:stCondLst>
                                            <p:cond delay="0"/>
                                          </p:stCondLst>
                                        </p:cTn>
                                        <p:tgtEl>
                                          <p:spTgt spid="12290"/>
                                        </p:tgtEl>
                                        <p:attrNameLst>
                                          <p:attrName>style.visibility</p:attrName>
                                        </p:attrNameLst>
                                      </p:cBhvr>
                                      <p:to>
                                        <p:strVal val="visible"/>
                                      </p:to>
                                    </p:set>
                                    <p:animEffect transition="in" filter="circle(in)">
                                      <p:cBhvr>
                                        <p:cTn id="11" dur="2000"/>
                                        <p:tgtEl>
                                          <p:spTgt spid="12290"/>
                                        </p:tgtEl>
                                      </p:cBhvr>
                                    </p:animEffect>
                                  </p:childTnLst>
                                </p:cTn>
                              </p:par>
                            </p:childTnLst>
                          </p:cTn>
                        </p:par>
                      </p:childTnLst>
                    </p:cTn>
                  </p:par>
                  <p:par>
                    <p:cTn id="12" fill="hold">
                      <p:stCondLst>
                        <p:cond delay="indefinite"/>
                      </p:stCondLst>
                      <p:childTnLst>
                        <p:par>
                          <p:cTn id="13" fill="hold">
                            <p:stCondLst>
                              <p:cond delay="0"/>
                            </p:stCondLst>
                            <p:childTnLst>
                              <p:par>
                                <p:cTn id="14" presetID="6" presetClass="entr" presetSubtype="16" fill="hold" nodeType="clickEffect">
                                  <p:stCondLst>
                                    <p:cond delay="0"/>
                                  </p:stCondLst>
                                  <p:childTnLst>
                                    <p:set>
                                      <p:cBhvr>
                                        <p:cTn id="15" dur="1" fill="hold">
                                          <p:stCondLst>
                                            <p:cond delay="0"/>
                                          </p:stCondLst>
                                        </p:cTn>
                                        <p:tgtEl>
                                          <p:spTgt spid="12291"/>
                                        </p:tgtEl>
                                        <p:attrNameLst>
                                          <p:attrName>style.visibility</p:attrName>
                                        </p:attrNameLst>
                                      </p:cBhvr>
                                      <p:to>
                                        <p:strVal val="visible"/>
                                      </p:to>
                                    </p:set>
                                    <p:animEffect transition="in" filter="circle(in)">
                                      <p:cBhvr>
                                        <p:cTn id="16" dur="2000"/>
                                        <p:tgtEl>
                                          <p:spTgt spid="12291"/>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16" fill="hold" grpId="0" nodeType="clickEffect">
                                  <p:stCondLst>
                                    <p:cond delay="0"/>
                                  </p:stCondLst>
                                  <p:childTnLst>
                                    <p:set>
                                      <p:cBhvr>
                                        <p:cTn id="20" dur="1" fill="hold">
                                          <p:stCondLst>
                                            <p:cond delay="0"/>
                                          </p:stCondLst>
                                        </p:cTn>
                                        <p:tgtEl>
                                          <p:spTgt spid="12293"/>
                                        </p:tgtEl>
                                        <p:attrNameLst>
                                          <p:attrName>style.visibility</p:attrName>
                                        </p:attrNameLst>
                                      </p:cBhvr>
                                      <p:to>
                                        <p:strVal val="visible"/>
                                      </p:to>
                                    </p:set>
                                    <p:animEffect transition="in" filter="circle(in)">
                                      <p:cBhvr>
                                        <p:cTn id="21" dur="2000"/>
                                        <p:tgtEl>
                                          <p:spTgt spid="12293"/>
                                        </p:tgtEl>
                                      </p:cBhvr>
                                    </p:animEffect>
                                  </p:childTnLst>
                                </p:cTn>
                              </p:par>
                            </p:childTnLst>
                          </p:cTn>
                        </p:par>
                      </p:childTnLst>
                    </p:cTn>
                  </p:par>
                  <p:par>
                    <p:cTn id="22" fill="hold">
                      <p:stCondLst>
                        <p:cond delay="indefinite"/>
                      </p:stCondLst>
                      <p:childTnLst>
                        <p:par>
                          <p:cTn id="23" fill="hold">
                            <p:stCondLst>
                              <p:cond delay="0"/>
                            </p:stCondLst>
                            <p:childTnLst>
                              <p:par>
                                <p:cTn id="24" presetID="6" presetClass="entr" presetSubtype="16" fill="hold" grpId="0" nodeType="clickEffect">
                                  <p:stCondLst>
                                    <p:cond delay="0"/>
                                  </p:stCondLst>
                                  <p:childTnLst>
                                    <p:set>
                                      <p:cBhvr>
                                        <p:cTn id="25" dur="1" fill="hold">
                                          <p:stCondLst>
                                            <p:cond delay="0"/>
                                          </p:stCondLst>
                                        </p:cTn>
                                        <p:tgtEl>
                                          <p:spTgt spid="12294"/>
                                        </p:tgtEl>
                                        <p:attrNameLst>
                                          <p:attrName>style.visibility</p:attrName>
                                        </p:attrNameLst>
                                      </p:cBhvr>
                                      <p:to>
                                        <p:strVal val="visible"/>
                                      </p:to>
                                    </p:set>
                                    <p:animEffect transition="in" filter="circle(in)">
                                      <p:cBhvr>
                                        <p:cTn id="26" dur="2000"/>
                                        <p:tgtEl>
                                          <p:spTgt spid="12294"/>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nodeType="clickEffect">
                                  <p:stCondLst>
                                    <p:cond delay="0"/>
                                  </p:stCondLst>
                                  <p:childTnLst>
                                    <p:set>
                                      <p:cBhvr>
                                        <p:cTn id="30" dur="1" fill="hold">
                                          <p:stCondLst>
                                            <p:cond delay="0"/>
                                          </p:stCondLst>
                                        </p:cTn>
                                        <p:tgtEl>
                                          <p:spTgt spid="12292"/>
                                        </p:tgtEl>
                                        <p:attrNameLst>
                                          <p:attrName>style.visibility</p:attrName>
                                        </p:attrNameLst>
                                      </p:cBhvr>
                                      <p:to>
                                        <p:strVal val="visible"/>
                                      </p:to>
                                    </p:set>
                                    <p:animEffect transition="in" filter="circle(in)">
                                      <p:cBhvr>
                                        <p:cTn id="31" dur="2000"/>
                                        <p:tgtEl>
                                          <p:spTgt spid="12292"/>
                                        </p:tgtEl>
                                      </p:cBhvr>
                                    </p:animEffec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295"/>
                                        </p:tgtEl>
                                        <p:attrNameLst>
                                          <p:attrName>style.visibility</p:attrName>
                                        </p:attrNameLst>
                                      </p:cBhvr>
                                      <p:to>
                                        <p:strVal val="visible"/>
                                      </p:to>
                                    </p:set>
                                    <p:animEffect transition="in" filter="circle(in)">
                                      <p:cBhvr>
                                        <p:cTn id="36" dur="2000"/>
                                        <p:tgtEl>
                                          <p:spTgt spid="12295"/>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nodeType="clickEffect">
                                  <p:stCondLst>
                                    <p:cond delay="0"/>
                                  </p:stCondLst>
                                  <p:childTnLst>
                                    <p:set>
                                      <p:cBhvr>
                                        <p:cTn id="40" dur="1" fill="hold">
                                          <p:stCondLst>
                                            <p:cond delay="0"/>
                                          </p:stCondLst>
                                        </p:cTn>
                                        <p:tgtEl>
                                          <p:spTgt spid="12297"/>
                                        </p:tgtEl>
                                        <p:attrNameLst>
                                          <p:attrName>style.visibility</p:attrName>
                                        </p:attrNameLst>
                                      </p:cBhvr>
                                      <p:to>
                                        <p:strVal val="visible"/>
                                      </p:to>
                                    </p:set>
                                    <p:animEffect transition="in" filter="circle(in)">
                                      <p:cBhvr>
                                        <p:cTn id="41" dur="2000"/>
                                        <p:tgtEl>
                                          <p:spTgt spid="12297"/>
                                        </p:tgtEl>
                                      </p:cBhvr>
                                    </p:animEffec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2296"/>
                                        </p:tgtEl>
                                        <p:attrNameLst>
                                          <p:attrName>style.visibility</p:attrName>
                                        </p:attrNameLst>
                                      </p:cBhvr>
                                      <p:to>
                                        <p:strVal val="visible"/>
                                      </p:to>
                                    </p:set>
                                    <p:animEffect transition="in" filter="fade">
                                      <p:cBhvr>
                                        <p:cTn id="46" dur="1000"/>
                                        <p:tgtEl>
                                          <p:spTgt spid="12296"/>
                                        </p:tgtEl>
                                      </p:cBhvr>
                                    </p:animEffect>
                                    <p:anim calcmode="lin" valueType="num">
                                      <p:cBhvr>
                                        <p:cTn id="47" dur="1000" fill="hold"/>
                                        <p:tgtEl>
                                          <p:spTgt spid="12296"/>
                                        </p:tgtEl>
                                        <p:attrNameLst>
                                          <p:attrName>ppt_x</p:attrName>
                                        </p:attrNameLst>
                                      </p:cBhvr>
                                      <p:tavLst>
                                        <p:tav tm="0">
                                          <p:val>
                                            <p:strVal val="#ppt_x"/>
                                          </p:val>
                                        </p:tav>
                                        <p:tav tm="100000">
                                          <p:val>
                                            <p:strVal val="#ppt_x"/>
                                          </p:val>
                                        </p:tav>
                                      </p:tavLst>
                                    </p:anim>
                                    <p:anim calcmode="lin" valueType="num">
                                      <p:cBhvr>
                                        <p:cTn id="48" dur="1000" fill="hold"/>
                                        <p:tgtEl>
                                          <p:spTgt spid="12296"/>
                                        </p:tgtEl>
                                        <p:attrNameLst>
                                          <p:attrName>ppt_y</p:attrName>
                                        </p:attrNameLst>
                                      </p:cBhvr>
                                      <p:tavLst>
                                        <p:tav tm="0">
                                          <p:val>
                                            <p:strVal val="#ppt_y-.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12298"/>
                                        </p:tgtEl>
                                        <p:attrNameLst>
                                          <p:attrName>style.visibility</p:attrName>
                                        </p:attrNameLst>
                                      </p:cBhvr>
                                      <p:to>
                                        <p:strVal val="visible"/>
                                      </p:to>
                                    </p:set>
                                    <p:animEffect transition="in" filter="circle(in)">
                                      <p:cBhvr>
                                        <p:cTn id="53" dur="2000"/>
                                        <p:tgtEl>
                                          <p:spTgt spid="12298"/>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2299"/>
                                        </p:tgtEl>
                                        <p:attrNameLst>
                                          <p:attrName>style.visibility</p:attrName>
                                        </p:attrNameLst>
                                      </p:cBhvr>
                                      <p:to>
                                        <p:strVal val="visible"/>
                                      </p:to>
                                    </p:set>
                                    <p:anim calcmode="lin" valueType="num">
                                      <p:cBhvr additive="base">
                                        <p:cTn id="58" dur="500" fill="hold"/>
                                        <p:tgtEl>
                                          <p:spTgt spid="12299"/>
                                        </p:tgtEl>
                                        <p:attrNameLst>
                                          <p:attrName>ppt_x</p:attrName>
                                        </p:attrNameLst>
                                      </p:cBhvr>
                                      <p:tavLst>
                                        <p:tav tm="0">
                                          <p:val>
                                            <p:strVal val="#ppt_x"/>
                                          </p:val>
                                        </p:tav>
                                        <p:tav tm="100000">
                                          <p:val>
                                            <p:strVal val="#ppt_x"/>
                                          </p:val>
                                        </p:tav>
                                      </p:tavLst>
                                    </p:anim>
                                    <p:anim calcmode="lin" valueType="num">
                                      <p:cBhvr additive="base">
                                        <p:cTn id="59" dur="500" fill="hold"/>
                                        <p:tgtEl>
                                          <p:spTgt spid="1229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7" presetClass="entr" presetSubtype="0" fill="hold" grpId="0" nodeType="clickEffect">
                                  <p:stCondLst>
                                    <p:cond delay="0"/>
                                  </p:stCondLst>
                                  <p:childTnLst>
                                    <p:set>
                                      <p:cBhvr>
                                        <p:cTn id="63" dur="1" fill="hold">
                                          <p:stCondLst>
                                            <p:cond delay="0"/>
                                          </p:stCondLst>
                                        </p:cTn>
                                        <p:tgtEl>
                                          <p:spTgt spid="12300"/>
                                        </p:tgtEl>
                                        <p:attrNameLst>
                                          <p:attrName>style.visibility</p:attrName>
                                        </p:attrNameLst>
                                      </p:cBhvr>
                                      <p:to>
                                        <p:strVal val="visible"/>
                                      </p:to>
                                    </p:set>
                                    <p:animEffect transition="in" filter="fade">
                                      <p:cBhvr>
                                        <p:cTn id="64" dur="1000"/>
                                        <p:tgtEl>
                                          <p:spTgt spid="12300"/>
                                        </p:tgtEl>
                                      </p:cBhvr>
                                    </p:animEffect>
                                    <p:anim calcmode="lin" valueType="num">
                                      <p:cBhvr>
                                        <p:cTn id="65" dur="1000" fill="hold"/>
                                        <p:tgtEl>
                                          <p:spTgt spid="12300"/>
                                        </p:tgtEl>
                                        <p:attrNameLst>
                                          <p:attrName>ppt_x</p:attrName>
                                        </p:attrNameLst>
                                      </p:cBhvr>
                                      <p:tavLst>
                                        <p:tav tm="0">
                                          <p:val>
                                            <p:strVal val="#ppt_x"/>
                                          </p:val>
                                        </p:tav>
                                        <p:tav tm="100000">
                                          <p:val>
                                            <p:strVal val="#ppt_x"/>
                                          </p:val>
                                        </p:tav>
                                      </p:tavLst>
                                    </p:anim>
                                    <p:anim calcmode="lin" valueType="num">
                                      <p:cBhvr>
                                        <p:cTn id="66" dur="1000" fill="hold"/>
                                        <p:tgtEl>
                                          <p:spTgt spid="1230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2303"/>
                                        </p:tgtEl>
                                        <p:attrNameLst>
                                          <p:attrName>style.visibility</p:attrName>
                                        </p:attrNameLst>
                                      </p:cBhvr>
                                      <p:to>
                                        <p:strVal val="visible"/>
                                      </p:to>
                                    </p:set>
                                    <p:animEffect transition="in" filter="circle(in)">
                                      <p:cBhvr>
                                        <p:cTn id="71" dur="2000"/>
                                        <p:tgtEl>
                                          <p:spTgt spid="12303"/>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2304"/>
                                        </p:tgtEl>
                                        <p:attrNameLst>
                                          <p:attrName>style.visibility</p:attrName>
                                        </p:attrNameLst>
                                      </p:cBhvr>
                                      <p:to>
                                        <p:strVal val="visible"/>
                                      </p:to>
                                    </p:set>
                                    <p:animEffect transition="in" filter="circle(in)">
                                      <p:cBhvr>
                                        <p:cTn id="76" dur="2000"/>
                                        <p:tgtEl>
                                          <p:spTgt spid="12304"/>
                                        </p:tgtEl>
                                      </p:cBhvr>
                                    </p:animEffect>
                                  </p:childTnLst>
                                </p:cTn>
                              </p:par>
                            </p:childTnLst>
                          </p:cTn>
                        </p:par>
                      </p:childTnLst>
                    </p:cTn>
                  </p:par>
                  <p:par>
                    <p:cTn id="77" fill="hold">
                      <p:stCondLst>
                        <p:cond delay="indefinite"/>
                      </p:stCondLst>
                      <p:childTnLst>
                        <p:par>
                          <p:cTn id="78" fill="hold">
                            <p:stCondLst>
                              <p:cond delay="0"/>
                            </p:stCondLst>
                            <p:childTnLst>
                              <p:par>
                                <p:cTn id="79" presetID="6" presetClass="entr" presetSubtype="16" fill="hold" grpId="0" nodeType="clickEffect">
                                  <p:stCondLst>
                                    <p:cond delay="0"/>
                                  </p:stCondLst>
                                  <p:childTnLst>
                                    <p:set>
                                      <p:cBhvr>
                                        <p:cTn id="80" dur="1" fill="hold">
                                          <p:stCondLst>
                                            <p:cond delay="0"/>
                                          </p:stCondLst>
                                        </p:cTn>
                                        <p:tgtEl>
                                          <p:spTgt spid="12301"/>
                                        </p:tgtEl>
                                        <p:attrNameLst>
                                          <p:attrName>style.visibility</p:attrName>
                                        </p:attrNameLst>
                                      </p:cBhvr>
                                      <p:to>
                                        <p:strVal val="visible"/>
                                      </p:to>
                                    </p:set>
                                    <p:animEffect transition="in" filter="circle(in)">
                                      <p:cBhvr>
                                        <p:cTn id="81" dur="2000"/>
                                        <p:tgtEl>
                                          <p:spTgt spid="12301"/>
                                        </p:tgtEl>
                                      </p:cBhvr>
                                    </p:animEffect>
                                  </p:childTnLst>
                                </p:cTn>
                              </p:par>
                            </p:childTnLst>
                          </p:cTn>
                        </p:par>
                      </p:childTnLst>
                    </p:cTn>
                  </p:par>
                  <p:par>
                    <p:cTn id="82" fill="hold">
                      <p:stCondLst>
                        <p:cond delay="indefinite"/>
                      </p:stCondLst>
                      <p:childTnLst>
                        <p:par>
                          <p:cTn id="83" fill="hold">
                            <p:stCondLst>
                              <p:cond delay="0"/>
                            </p:stCondLst>
                            <p:childTnLst>
                              <p:par>
                                <p:cTn id="84" presetID="3" presetClass="exit" presetSubtype="10" fill="hold" grpId="1" nodeType="clickEffect">
                                  <p:stCondLst>
                                    <p:cond delay="0"/>
                                  </p:stCondLst>
                                  <p:childTnLst>
                                    <p:animEffect transition="out" filter="blinds(horizontal)">
                                      <p:cBhvr>
                                        <p:cTn id="85" dur="500"/>
                                        <p:tgtEl>
                                          <p:spTgt spid="12304"/>
                                        </p:tgtEl>
                                      </p:cBhvr>
                                    </p:animEffect>
                                    <p:set>
                                      <p:cBhvr>
                                        <p:cTn id="86" dur="1" fill="hold">
                                          <p:stCondLst>
                                            <p:cond delay="499"/>
                                          </p:stCondLst>
                                        </p:cTn>
                                        <p:tgtEl>
                                          <p:spTgt spid="12304"/>
                                        </p:tgtEl>
                                        <p:attrNameLst>
                                          <p:attrName>style.visibility</p:attrName>
                                        </p:attrNameLst>
                                      </p:cBhvr>
                                      <p:to>
                                        <p:strVal val="hidden"/>
                                      </p:to>
                                    </p:set>
                                  </p:childTnLst>
                                </p:cTn>
                              </p:par>
                            </p:childTnLst>
                          </p:cTn>
                        </p:par>
                      </p:childTnLst>
                    </p:cTn>
                  </p:par>
                  <p:par>
                    <p:cTn id="87" fill="hold">
                      <p:stCondLst>
                        <p:cond delay="indefinite"/>
                      </p:stCondLst>
                      <p:childTnLst>
                        <p:par>
                          <p:cTn id="88" fill="hold">
                            <p:stCondLst>
                              <p:cond delay="0"/>
                            </p:stCondLst>
                            <p:childTnLst>
                              <p:par>
                                <p:cTn id="89" presetID="3" presetClass="exit" presetSubtype="10" fill="hold" grpId="1" nodeType="clickEffect">
                                  <p:stCondLst>
                                    <p:cond delay="0"/>
                                  </p:stCondLst>
                                  <p:childTnLst>
                                    <p:animEffect transition="out" filter="blinds(horizontal)">
                                      <p:cBhvr>
                                        <p:cTn id="90" dur="500"/>
                                        <p:tgtEl>
                                          <p:spTgt spid="12303"/>
                                        </p:tgtEl>
                                      </p:cBhvr>
                                    </p:animEffect>
                                    <p:set>
                                      <p:cBhvr>
                                        <p:cTn id="91" dur="1" fill="hold">
                                          <p:stCondLst>
                                            <p:cond delay="499"/>
                                          </p:stCondLst>
                                        </p:cTn>
                                        <p:tgtEl>
                                          <p:spTgt spid="12303"/>
                                        </p:tgtEl>
                                        <p:attrNameLst>
                                          <p:attrName>style.visibility</p:attrName>
                                        </p:attrNameLst>
                                      </p:cBhvr>
                                      <p:to>
                                        <p:strVal val="hidden"/>
                                      </p:to>
                                    </p:set>
                                  </p:childTnLst>
                                </p:cTn>
                              </p:par>
                            </p:childTnLst>
                          </p:cTn>
                        </p:par>
                      </p:childTnLst>
                    </p:cTn>
                  </p:par>
                  <p:par>
                    <p:cTn id="92" fill="hold">
                      <p:stCondLst>
                        <p:cond delay="indefinite"/>
                      </p:stCondLst>
                      <p:childTnLst>
                        <p:par>
                          <p:cTn id="93" fill="hold">
                            <p:stCondLst>
                              <p:cond delay="0"/>
                            </p:stCondLst>
                            <p:childTnLst>
                              <p:par>
                                <p:cTn id="94" presetID="4" presetClass="exit" presetSubtype="16" fill="hold" grpId="1" nodeType="clickEffect">
                                  <p:stCondLst>
                                    <p:cond delay="0"/>
                                  </p:stCondLst>
                                  <p:childTnLst>
                                    <p:animEffect transition="out" filter="box(in)">
                                      <p:cBhvr>
                                        <p:cTn id="95" dur="500"/>
                                        <p:tgtEl>
                                          <p:spTgt spid="12299"/>
                                        </p:tgtEl>
                                      </p:cBhvr>
                                    </p:animEffect>
                                    <p:set>
                                      <p:cBhvr>
                                        <p:cTn id="96" dur="1" fill="hold">
                                          <p:stCondLst>
                                            <p:cond delay="499"/>
                                          </p:stCondLst>
                                        </p:cTn>
                                        <p:tgtEl>
                                          <p:spTgt spid="12299"/>
                                        </p:tgtEl>
                                        <p:attrNameLst>
                                          <p:attrName>style.visibility</p:attrName>
                                        </p:attrNameLst>
                                      </p:cBhvr>
                                      <p:to>
                                        <p:strVal val="hidden"/>
                                      </p:to>
                                    </p:set>
                                  </p:childTnLst>
                                </p:cTn>
                              </p:par>
                            </p:childTnLst>
                          </p:cTn>
                        </p:par>
                      </p:childTnLst>
                    </p:cTn>
                  </p:par>
                  <p:par>
                    <p:cTn id="97" fill="hold">
                      <p:stCondLst>
                        <p:cond delay="indefinite"/>
                      </p:stCondLst>
                      <p:childTnLst>
                        <p:par>
                          <p:cTn id="98" fill="hold">
                            <p:stCondLst>
                              <p:cond delay="0"/>
                            </p:stCondLst>
                            <p:childTnLst>
                              <p:par>
                                <p:cTn id="99" presetID="4" presetClass="exit" presetSubtype="16" fill="hold" grpId="1" nodeType="clickEffect">
                                  <p:stCondLst>
                                    <p:cond delay="0"/>
                                  </p:stCondLst>
                                  <p:childTnLst>
                                    <p:animEffect transition="out" filter="box(in)">
                                      <p:cBhvr>
                                        <p:cTn id="100" dur="500"/>
                                        <p:tgtEl>
                                          <p:spTgt spid="12300"/>
                                        </p:tgtEl>
                                      </p:cBhvr>
                                    </p:animEffect>
                                    <p:set>
                                      <p:cBhvr>
                                        <p:cTn id="101" dur="1" fill="hold">
                                          <p:stCondLst>
                                            <p:cond delay="499"/>
                                          </p:stCondLst>
                                        </p:cTn>
                                        <p:tgtEl>
                                          <p:spTgt spid="1230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2" presetClass="entr" presetSubtype="4" fill="hold" grpId="0" nodeType="clickEffect">
                                  <p:stCondLst>
                                    <p:cond delay="0"/>
                                  </p:stCondLst>
                                  <p:childTnLst>
                                    <p:set>
                                      <p:cBhvr>
                                        <p:cTn id="105" dur="1" fill="hold">
                                          <p:stCondLst>
                                            <p:cond delay="0"/>
                                          </p:stCondLst>
                                        </p:cTn>
                                        <p:tgtEl>
                                          <p:spTgt spid="12302"/>
                                        </p:tgtEl>
                                        <p:attrNameLst>
                                          <p:attrName>style.visibility</p:attrName>
                                        </p:attrNameLst>
                                      </p:cBhvr>
                                      <p:to>
                                        <p:strVal val="visible"/>
                                      </p:to>
                                    </p:set>
                                    <p:anim calcmode="lin" valueType="num">
                                      <p:cBhvr additive="base">
                                        <p:cTn id="106" dur="500" fill="hold"/>
                                        <p:tgtEl>
                                          <p:spTgt spid="12302"/>
                                        </p:tgtEl>
                                        <p:attrNameLst>
                                          <p:attrName>ppt_x</p:attrName>
                                        </p:attrNameLst>
                                      </p:cBhvr>
                                      <p:tavLst>
                                        <p:tav tm="0">
                                          <p:val>
                                            <p:strVal val="#ppt_x"/>
                                          </p:val>
                                        </p:tav>
                                        <p:tav tm="100000">
                                          <p:val>
                                            <p:strVal val="#ppt_x"/>
                                          </p:val>
                                        </p:tav>
                                      </p:tavLst>
                                    </p:anim>
                                    <p:anim calcmode="lin" valueType="num">
                                      <p:cBhvr additive="base">
                                        <p:cTn id="107" dur="500" fill="hold"/>
                                        <p:tgtEl>
                                          <p:spTgt spid="12302"/>
                                        </p:tgtEl>
                                        <p:attrNameLst>
                                          <p:attrName>ppt_y</p:attrName>
                                        </p:attrNameLst>
                                      </p:cBhvr>
                                      <p:tavLst>
                                        <p:tav tm="0">
                                          <p:val>
                                            <p:strVal val="1+#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6" presetClass="entr" presetSubtype="16" fill="hold" grpId="0" nodeType="clickEffect">
                                  <p:stCondLst>
                                    <p:cond delay="0"/>
                                  </p:stCondLst>
                                  <p:childTnLst>
                                    <p:set>
                                      <p:cBhvr>
                                        <p:cTn id="111" dur="1" fill="hold">
                                          <p:stCondLst>
                                            <p:cond delay="0"/>
                                          </p:stCondLst>
                                        </p:cTn>
                                        <p:tgtEl>
                                          <p:spTgt spid="12305"/>
                                        </p:tgtEl>
                                        <p:attrNameLst>
                                          <p:attrName>style.visibility</p:attrName>
                                        </p:attrNameLst>
                                      </p:cBhvr>
                                      <p:to>
                                        <p:strVal val="visible"/>
                                      </p:to>
                                    </p:set>
                                    <p:animEffect transition="in" filter="circle(in)">
                                      <p:cBhvr>
                                        <p:cTn id="112" dur="2000"/>
                                        <p:tgtEl>
                                          <p:spTgt spid="123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0" grpId="0"/>
      <p:bldP spid="12293" grpId="0" animBg="1"/>
      <p:bldP spid="12294" grpId="0"/>
      <p:bldP spid="12295" grpId="0"/>
      <p:bldP spid="12296" grpId="0"/>
      <p:bldP spid="12298" grpId="0" animBg="1"/>
      <p:bldP spid="12299" grpId="0" animBg="1"/>
      <p:bldP spid="12299" grpId="1" animBg="1"/>
      <p:bldP spid="12300" grpId="0" animBg="1"/>
      <p:bldP spid="12300" grpId="1" animBg="1"/>
      <p:bldP spid="12301" grpId="0"/>
      <p:bldP spid="12302" grpId="0" animBg="1"/>
      <p:bldP spid="12303" grpId="0" animBg="1"/>
      <p:bldP spid="12303" grpId="1" animBg="1"/>
      <p:bldP spid="12304" grpId="0" animBg="1"/>
      <p:bldP spid="12304" grpId="1" animBg="1"/>
      <p:bldP spid="1230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cstate="print"/>
          <a:srcRect/>
          <a:stretch>
            <a:fillRect/>
          </a:stretch>
        </p:blipFill>
        <p:spPr bwMode="auto">
          <a:xfrm>
            <a:off x="2987824" y="908720"/>
            <a:ext cx="3294063" cy="3838575"/>
          </a:xfrm>
          <a:prstGeom prst="rect">
            <a:avLst/>
          </a:prstGeom>
          <a:noFill/>
          <a:ln w="9525">
            <a:noFill/>
            <a:miter lim="800000"/>
            <a:headEnd/>
            <a:tailEnd/>
          </a:ln>
        </p:spPr>
      </p:pic>
      <p:sp>
        <p:nvSpPr>
          <p:cNvPr id="3" name="2 - Ορθογώνιο"/>
          <p:cNvSpPr/>
          <p:nvPr/>
        </p:nvSpPr>
        <p:spPr>
          <a:xfrm>
            <a:off x="2267744" y="4941168"/>
            <a:ext cx="4572000" cy="923330"/>
          </a:xfrm>
          <a:prstGeom prst="rect">
            <a:avLst/>
          </a:prstGeom>
        </p:spPr>
        <p:txBody>
          <a:bodyPr>
            <a:spAutoFit/>
          </a:bodyPr>
          <a:lstStyle/>
          <a:p>
            <a:r>
              <a:rPr lang="el-GR" i="1" dirty="0" smtClean="0"/>
              <a:t>Οι μεγαλύτερες πιέσεις που ασκούνται στην κάτω επιφάνεια της πέτρας προκαλούν την προς τα πάνω δύναμη της άνωσης</a:t>
            </a:r>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a:hlinkClick r:id="rId3" action="ppaction://hlinkfile"/>
          </p:cNvPr>
          <p:cNvSpPr/>
          <p:nvPr/>
        </p:nvSpPr>
        <p:spPr>
          <a:xfrm>
            <a:off x="1043608" y="2780928"/>
            <a:ext cx="6840760" cy="646331"/>
          </a:xfrm>
          <a:prstGeom prst="rect">
            <a:avLst/>
          </a:prstGeom>
        </p:spPr>
        <p:txBody>
          <a:bodyPr wrap="square">
            <a:spAutoFit/>
          </a:bodyPr>
          <a:lstStyle/>
          <a:p>
            <a:r>
              <a:rPr lang="el-GR" dirty="0" smtClean="0"/>
              <a:t>Εφόσον το σώμα είναι ολόκληρο βυθισμένο στο υγρό, η άνωση είναι ανεξάρτητη του βάθους στο οποίο βρίσκεται.</a:t>
            </a:r>
            <a:endParaRPr lang="el-GR"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Grp="1" noChangeAspect="1" noChangeArrowheads="1"/>
          </p:cNvPicPr>
          <p:nvPr>
            <p:ph idx="1"/>
          </p:nvPr>
        </p:nvPicPr>
        <p:blipFill>
          <a:blip r:embed="rId2" cstate="print"/>
          <a:srcRect/>
          <a:stretch>
            <a:fillRect/>
          </a:stretch>
        </p:blipFill>
        <p:spPr bwMode="auto">
          <a:xfrm>
            <a:off x="365760" y="0"/>
            <a:ext cx="8778240" cy="6583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Grp="1" noChangeAspect="1" noChangeArrowheads="1"/>
          </p:cNvPicPr>
          <p:nvPr>
            <p:ph idx="1"/>
          </p:nvPr>
        </p:nvPicPr>
        <p:blipFill>
          <a:blip r:embed="rId2" cstate="print"/>
          <a:srcRect/>
          <a:stretch>
            <a:fillRect/>
          </a:stretch>
        </p:blipFill>
        <p:spPr bwMode="auto">
          <a:xfrm>
            <a:off x="365760" y="0"/>
            <a:ext cx="8778240" cy="6583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314" name="Freeform 2"/>
          <p:cNvSpPr>
            <a:spLocks/>
          </p:cNvSpPr>
          <p:nvPr/>
        </p:nvSpPr>
        <p:spPr bwMode="auto">
          <a:xfrm>
            <a:off x="3276600" y="4724400"/>
            <a:ext cx="2519363" cy="1585913"/>
          </a:xfrm>
          <a:custGeom>
            <a:avLst/>
            <a:gdLst>
              <a:gd name="T0" fmla="*/ 2147483647 w 1228"/>
              <a:gd name="T1" fmla="*/ 2147483647 h 999"/>
              <a:gd name="T2" fmla="*/ 2147483647 w 1228"/>
              <a:gd name="T3" fmla="*/ 2147483647 h 999"/>
              <a:gd name="T4" fmla="*/ 2147483647 w 1228"/>
              <a:gd name="T5" fmla="*/ 2147483647 h 999"/>
              <a:gd name="T6" fmla="*/ 2147483647 w 1228"/>
              <a:gd name="T7" fmla="*/ 2147483647 h 999"/>
              <a:gd name="T8" fmla="*/ 2147483647 w 1228"/>
              <a:gd name="T9" fmla="*/ 2147483647 h 999"/>
              <a:gd name="T10" fmla="*/ 2147483647 w 1228"/>
              <a:gd name="T11" fmla="*/ 2147483647 h 999"/>
              <a:gd name="T12" fmla="*/ 2147483647 w 1228"/>
              <a:gd name="T13" fmla="*/ 2147483647 h 999"/>
              <a:gd name="T14" fmla="*/ 2147483647 w 1228"/>
              <a:gd name="T15" fmla="*/ 2147483647 h 999"/>
              <a:gd name="T16" fmla="*/ 2147483647 w 1228"/>
              <a:gd name="T17" fmla="*/ 2147483647 h 999"/>
              <a:gd name="T18" fmla="*/ 2147483647 w 1228"/>
              <a:gd name="T19" fmla="*/ 2147483647 h 999"/>
              <a:gd name="T20" fmla="*/ 2147483647 w 1228"/>
              <a:gd name="T21" fmla="*/ 2147483647 h 999"/>
              <a:gd name="T22" fmla="*/ 2147483647 w 1228"/>
              <a:gd name="T23" fmla="*/ 2147483647 h 999"/>
              <a:gd name="T24" fmla="*/ 2147483647 w 1228"/>
              <a:gd name="T25" fmla="*/ 2147483647 h 999"/>
              <a:gd name="T26" fmla="*/ 2147483647 w 1228"/>
              <a:gd name="T27" fmla="*/ 2147483647 h 999"/>
              <a:gd name="T28" fmla="*/ 2147483647 w 1228"/>
              <a:gd name="T29" fmla="*/ 2147483647 h 999"/>
              <a:gd name="T30" fmla="*/ 0 w 1228"/>
              <a:gd name="T31" fmla="*/ 2147483647 h 999"/>
              <a:gd name="T32" fmla="*/ 2147483647 w 1228"/>
              <a:gd name="T33" fmla="*/ 2147483647 h 999"/>
              <a:gd name="T34" fmla="*/ 2147483647 w 1228"/>
              <a:gd name="T35" fmla="*/ 2147483647 h 999"/>
              <a:gd name="T36" fmla="*/ 2147483647 w 1228"/>
              <a:gd name="T37" fmla="*/ 2147483647 h 999"/>
              <a:gd name="T38" fmla="*/ 2147483647 w 1228"/>
              <a:gd name="T39" fmla="*/ 2147483647 h 999"/>
              <a:gd name="T40" fmla="*/ 2147483647 w 1228"/>
              <a:gd name="T41" fmla="*/ 2147483647 h 9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228"/>
              <a:gd name="T64" fmla="*/ 0 h 999"/>
              <a:gd name="T65" fmla="*/ 1228 w 1228"/>
              <a:gd name="T66" fmla="*/ 999 h 99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228" h="999">
                <a:moveTo>
                  <a:pt x="105" y="77"/>
                </a:moveTo>
                <a:cubicBezTo>
                  <a:pt x="210" y="113"/>
                  <a:pt x="332" y="79"/>
                  <a:pt x="441" y="68"/>
                </a:cubicBezTo>
                <a:cubicBezTo>
                  <a:pt x="639" y="0"/>
                  <a:pt x="866" y="15"/>
                  <a:pt x="1065" y="77"/>
                </a:cubicBezTo>
                <a:cubicBezTo>
                  <a:pt x="1103" y="104"/>
                  <a:pt x="1132" y="138"/>
                  <a:pt x="1171" y="164"/>
                </a:cubicBezTo>
                <a:cubicBezTo>
                  <a:pt x="1214" y="229"/>
                  <a:pt x="1193" y="204"/>
                  <a:pt x="1228" y="241"/>
                </a:cubicBezTo>
                <a:cubicBezTo>
                  <a:pt x="1205" y="311"/>
                  <a:pt x="1214" y="278"/>
                  <a:pt x="1200" y="337"/>
                </a:cubicBezTo>
                <a:cubicBezTo>
                  <a:pt x="1194" y="410"/>
                  <a:pt x="1187" y="469"/>
                  <a:pt x="1171" y="538"/>
                </a:cubicBezTo>
                <a:cubicBezTo>
                  <a:pt x="1163" y="619"/>
                  <a:pt x="1157" y="710"/>
                  <a:pt x="1132" y="788"/>
                </a:cubicBezTo>
                <a:cubicBezTo>
                  <a:pt x="1125" y="809"/>
                  <a:pt x="1123" y="830"/>
                  <a:pt x="1104" y="845"/>
                </a:cubicBezTo>
                <a:cubicBezTo>
                  <a:pt x="1093" y="854"/>
                  <a:pt x="1077" y="857"/>
                  <a:pt x="1065" y="865"/>
                </a:cubicBezTo>
                <a:cubicBezTo>
                  <a:pt x="1019" y="897"/>
                  <a:pt x="1019" y="911"/>
                  <a:pt x="960" y="922"/>
                </a:cubicBezTo>
                <a:cubicBezTo>
                  <a:pt x="929" y="942"/>
                  <a:pt x="899" y="949"/>
                  <a:pt x="864" y="961"/>
                </a:cubicBezTo>
                <a:cubicBezTo>
                  <a:pt x="87" y="950"/>
                  <a:pt x="397" y="999"/>
                  <a:pt x="105" y="932"/>
                </a:cubicBezTo>
                <a:cubicBezTo>
                  <a:pt x="65" y="876"/>
                  <a:pt x="57" y="854"/>
                  <a:pt x="28" y="797"/>
                </a:cubicBezTo>
                <a:cubicBezTo>
                  <a:pt x="13" y="732"/>
                  <a:pt x="31" y="662"/>
                  <a:pt x="38" y="596"/>
                </a:cubicBezTo>
                <a:cubicBezTo>
                  <a:pt x="30" y="539"/>
                  <a:pt x="17" y="487"/>
                  <a:pt x="0" y="433"/>
                </a:cubicBezTo>
                <a:cubicBezTo>
                  <a:pt x="1" y="429"/>
                  <a:pt x="6" y="355"/>
                  <a:pt x="19" y="337"/>
                </a:cubicBezTo>
                <a:cubicBezTo>
                  <a:pt x="33" y="319"/>
                  <a:pt x="55" y="308"/>
                  <a:pt x="67" y="289"/>
                </a:cubicBezTo>
                <a:cubicBezTo>
                  <a:pt x="80" y="270"/>
                  <a:pt x="105" y="231"/>
                  <a:pt x="105" y="231"/>
                </a:cubicBezTo>
                <a:cubicBezTo>
                  <a:pt x="95" y="157"/>
                  <a:pt x="86" y="184"/>
                  <a:pt x="105" y="145"/>
                </a:cubicBezTo>
                <a:lnTo>
                  <a:pt x="105" y="77"/>
                </a:lnTo>
                <a:close/>
              </a:path>
            </a:pathLst>
          </a:custGeom>
          <a:solidFill>
            <a:schemeClr val="bg1"/>
          </a:solidFill>
          <a:ln w="28575">
            <a:solidFill>
              <a:srgbClr val="FF3300"/>
            </a:solidFill>
            <a:round/>
            <a:headEnd/>
            <a:tailEnd/>
          </a:ln>
        </p:spPr>
        <p:txBody>
          <a:bodyPr/>
          <a:lstStyle/>
          <a:p>
            <a:pPr fontAlgn="base">
              <a:spcBef>
                <a:spcPct val="0"/>
              </a:spcBef>
              <a:spcAft>
                <a:spcPct val="0"/>
              </a:spcAft>
            </a:pPr>
            <a:endParaRPr lang="el-GR" smtClean="0">
              <a:solidFill>
                <a:srgbClr val="000000"/>
              </a:solidFill>
            </a:endParaRPr>
          </a:p>
        </p:txBody>
      </p:sp>
      <p:sp>
        <p:nvSpPr>
          <p:cNvPr id="13315" name="Freeform 3"/>
          <p:cNvSpPr>
            <a:spLocks/>
          </p:cNvSpPr>
          <p:nvPr/>
        </p:nvSpPr>
        <p:spPr bwMode="auto">
          <a:xfrm>
            <a:off x="6372225" y="2667000"/>
            <a:ext cx="2298700" cy="2417763"/>
          </a:xfrm>
          <a:custGeom>
            <a:avLst/>
            <a:gdLst>
              <a:gd name="T0" fmla="*/ 2147483647 w 1325"/>
              <a:gd name="T1" fmla="*/ 2147483647 h 1488"/>
              <a:gd name="T2" fmla="*/ 2147483647 w 1325"/>
              <a:gd name="T3" fmla="*/ 2147483647 h 1488"/>
              <a:gd name="T4" fmla="*/ 2147483647 w 1325"/>
              <a:gd name="T5" fmla="*/ 0 h 1488"/>
              <a:gd name="T6" fmla="*/ 2147483647 w 1325"/>
              <a:gd name="T7" fmla="*/ 2147483647 h 1488"/>
              <a:gd name="T8" fmla="*/ 2147483647 w 1325"/>
              <a:gd name="T9" fmla="*/ 2147483647 h 1488"/>
              <a:gd name="T10" fmla="*/ 2147483647 w 1325"/>
              <a:gd name="T11" fmla="*/ 2147483647 h 1488"/>
              <a:gd name="T12" fmla="*/ 2147483647 w 1325"/>
              <a:gd name="T13" fmla="*/ 2147483647 h 1488"/>
              <a:gd name="T14" fmla="*/ 2147483647 w 1325"/>
              <a:gd name="T15" fmla="*/ 2147483647 h 1488"/>
              <a:gd name="T16" fmla="*/ 2147483647 w 1325"/>
              <a:gd name="T17" fmla="*/ 2147483647 h 1488"/>
              <a:gd name="T18" fmla="*/ 2147483647 w 1325"/>
              <a:gd name="T19" fmla="*/ 2147483647 h 1488"/>
              <a:gd name="T20" fmla="*/ 2147483647 w 1325"/>
              <a:gd name="T21" fmla="*/ 2147483647 h 1488"/>
              <a:gd name="T22" fmla="*/ 2147483647 w 1325"/>
              <a:gd name="T23" fmla="*/ 2147483647 h 1488"/>
              <a:gd name="T24" fmla="*/ 2147483647 w 1325"/>
              <a:gd name="T25" fmla="*/ 2147483647 h 1488"/>
              <a:gd name="T26" fmla="*/ 2147483647 w 1325"/>
              <a:gd name="T27" fmla="*/ 2147483647 h 1488"/>
              <a:gd name="T28" fmla="*/ 2147483647 w 1325"/>
              <a:gd name="T29" fmla="*/ 2147483647 h 1488"/>
              <a:gd name="T30" fmla="*/ 2147483647 w 1325"/>
              <a:gd name="T31" fmla="*/ 2147483647 h 1488"/>
              <a:gd name="T32" fmla="*/ 2147483647 w 1325"/>
              <a:gd name="T33" fmla="*/ 2147483647 h 1488"/>
              <a:gd name="T34" fmla="*/ 2147483647 w 1325"/>
              <a:gd name="T35" fmla="*/ 2147483647 h 1488"/>
              <a:gd name="T36" fmla="*/ 2147483647 w 1325"/>
              <a:gd name="T37" fmla="*/ 2147483647 h 1488"/>
              <a:gd name="T38" fmla="*/ 2147483647 w 1325"/>
              <a:gd name="T39" fmla="*/ 2147483647 h 1488"/>
              <a:gd name="T40" fmla="*/ 2147483647 w 1325"/>
              <a:gd name="T41" fmla="*/ 2147483647 h 1488"/>
              <a:gd name="T42" fmla="*/ 2147483647 w 1325"/>
              <a:gd name="T43" fmla="*/ 2147483647 h 1488"/>
              <a:gd name="T44" fmla="*/ 2147483647 w 1325"/>
              <a:gd name="T45" fmla="*/ 2147483647 h 1488"/>
              <a:gd name="T46" fmla="*/ 2147483647 w 1325"/>
              <a:gd name="T47" fmla="*/ 2147483647 h 1488"/>
              <a:gd name="T48" fmla="*/ 2147483647 w 1325"/>
              <a:gd name="T49" fmla="*/ 2147483647 h 1488"/>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25"/>
              <a:gd name="T76" fmla="*/ 0 h 1488"/>
              <a:gd name="T77" fmla="*/ 1325 w 1325"/>
              <a:gd name="T78" fmla="*/ 1488 h 1488"/>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25" h="1488">
                <a:moveTo>
                  <a:pt x="154" y="77"/>
                </a:moveTo>
                <a:cubicBezTo>
                  <a:pt x="171" y="66"/>
                  <a:pt x="184" y="49"/>
                  <a:pt x="202" y="38"/>
                </a:cubicBezTo>
                <a:cubicBezTo>
                  <a:pt x="241" y="14"/>
                  <a:pt x="301" y="8"/>
                  <a:pt x="346" y="0"/>
                </a:cubicBezTo>
                <a:cubicBezTo>
                  <a:pt x="576" y="5"/>
                  <a:pt x="742" y="10"/>
                  <a:pt x="951" y="38"/>
                </a:cubicBezTo>
                <a:cubicBezTo>
                  <a:pt x="1030" y="65"/>
                  <a:pt x="989" y="55"/>
                  <a:pt x="1076" y="67"/>
                </a:cubicBezTo>
                <a:cubicBezTo>
                  <a:pt x="1086" y="73"/>
                  <a:pt x="1095" y="81"/>
                  <a:pt x="1105" y="86"/>
                </a:cubicBezTo>
                <a:cubicBezTo>
                  <a:pt x="1114" y="90"/>
                  <a:pt x="1127" y="88"/>
                  <a:pt x="1133" y="96"/>
                </a:cubicBezTo>
                <a:cubicBezTo>
                  <a:pt x="1136" y="100"/>
                  <a:pt x="1156" y="165"/>
                  <a:pt x="1162" y="182"/>
                </a:cubicBezTo>
                <a:cubicBezTo>
                  <a:pt x="1166" y="193"/>
                  <a:pt x="1176" y="201"/>
                  <a:pt x="1181" y="211"/>
                </a:cubicBezTo>
                <a:cubicBezTo>
                  <a:pt x="1196" y="240"/>
                  <a:pt x="1200" y="276"/>
                  <a:pt x="1210" y="307"/>
                </a:cubicBezTo>
                <a:cubicBezTo>
                  <a:pt x="1220" y="375"/>
                  <a:pt x="1232" y="443"/>
                  <a:pt x="1249" y="509"/>
                </a:cubicBezTo>
                <a:cubicBezTo>
                  <a:pt x="1260" y="628"/>
                  <a:pt x="1288" y="737"/>
                  <a:pt x="1306" y="854"/>
                </a:cubicBezTo>
                <a:cubicBezTo>
                  <a:pt x="1313" y="902"/>
                  <a:pt x="1325" y="998"/>
                  <a:pt x="1325" y="998"/>
                </a:cubicBezTo>
                <a:cubicBezTo>
                  <a:pt x="1317" y="1095"/>
                  <a:pt x="1314" y="1173"/>
                  <a:pt x="1229" y="1229"/>
                </a:cubicBezTo>
                <a:cubicBezTo>
                  <a:pt x="1172" y="1315"/>
                  <a:pt x="1115" y="1392"/>
                  <a:pt x="1028" y="1450"/>
                </a:cubicBezTo>
                <a:cubicBezTo>
                  <a:pt x="994" y="1473"/>
                  <a:pt x="952" y="1478"/>
                  <a:pt x="913" y="1488"/>
                </a:cubicBezTo>
                <a:cubicBezTo>
                  <a:pt x="819" y="1478"/>
                  <a:pt x="737" y="1443"/>
                  <a:pt x="644" y="1430"/>
                </a:cubicBezTo>
                <a:cubicBezTo>
                  <a:pt x="566" y="1419"/>
                  <a:pt x="402" y="1414"/>
                  <a:pt x="346" y="1411"/>
                </a:cubicBezTo>
                <a:cubicBezTo>
                  <a:pt x="296" y="1399"/>
                  <a:pt x="277" y="1370"/>
                  <a:pt x="241" y="1334"/>
                </a:cubicBezTo>
                <a:cubicBezTo>
                  <a:pt x="201" y="1294"/>
                  <a:pt x="158" y="1257"/>
                  <a:pt x="125" y="1210"/>
                </a:cubicBezTo>
                <a:cubicBezTo>
                  <a:pt x="115" y="1178"/>
                  <a:pt x="107" y="1146"/>
                  <a:pt x="97" y="1114"/>
                </a:cubicBezTo>
                <a:cubicBezTo>
                  <a:pt x="91" y="1018"/>
                  <a:pt x="103" y="915"/>
                  <a:pt x="29" y="845"/>
                </a:cubicBezTo>
                <a:cubicBezTo>
                  <a:pt x="34" y="679"/>
                  <a:pt x="0" y="484"/>
                  <a:pt x="125" y="355"/>
                </a:cubicBezTo>
                <a:cubicBezTo>
                  <a:pt x="148" y="269"/>
                  <a:pt x="104" y="192"/>
                  <a:pt x="154" y="115"/>
                </a:cubicBezTo>
                <a:cubicBezTo>
                  <a:pt x="144" y="82"/>
                  <a:pt x="138" y="93"/>
                  <a:pt x="154" y="77"/>
                </a:cubicBezTo>
                <a:close/>
              </a:path>
            </a:pathLst>
          </a:custGeom>
          <a:solidFill>
            <a:schemeClr val="bg1"/>
          </a:solidFill>
          <a:ln w="28575">
            <a:solidFill>
              <a:srgbClr val="FF3300"/>
            </a:solidFill>
            <a:round/>
            <a:headEnd/>
            <a:tailEnd/>
          </a:ln>
        </p:spPr>
        <p:txBody>
          <a:bodyPr/>
          <a:lstStyle/>
          <a:p>
            <a:pPr fontAlgn="base">
              <a:spcBef>
                <a:spcPct val="0"/>
              </a:spcBef>
              <a:spcAft>
                <a:spcPct val="0"/>
              </a:spcAft>
            </a:pPr>
            <a:endParaRPr lang="el-GR" smtClean="0">
              <a:solidFill>
                <a:srgbClr val="000000"/>
              </a:solidFill>
            </a:endParaRPr>
          </a:p>
        </p:txBody>
      </p:sp>
      <p:pic>
        <p:nvPicPr>
          <p:cNvPr id="13316" name="Picture 4" descr="WELCOME!"/>
          <p:cNvPicPr>
            <a:picLocks noChangeAspect="1" noChangeArrowheads="1"/>
          </p:cNvPicPr>
          <p:nvPr/>
        </p:nvPicPr>
        <p:blipFill>
          <a:blip r:embed="rId2" cstate="print"/>
          <a:srcRect/>
          <a:stretch>
            <a:fillRect/>
          </a:stretch>
        </p:blipFill>
        <p:spPr bwMode="auto">
          <a:xfrm>
            <a:off x="6516688" y="476250"/>
            <a:ext cx="1514475" cy="1692275"/>
          </a:xfrm>
          <a:prstGeom prst="rect">
            <a:avLst/>
          </a:prstGeom>
          <a:solidFill>
            <a:schemeClr val="bg1"/>
          </a:solidFill>
          <a:ln w="57150">
            <a:solidFill>
              <a:srgbClr val="FF3300"/>
            </a:solidFill>
            <a:miter lim="800000"/>
            <a:headEnd/>
            <a:tailEnd/>
          </a:ln>
        </p:spPr>
      </p:pic>
      <p:sp>
        <p:nvSpPr>
          <p:cNvPr id="13317" name="Rectangle 5"/>
          <p:cNvSpPr>
            <a:spLocks noChangeArrowheads="1"/>
          </p:cNvSpPr>
          <p:nvPr/>
        </p:nvSpPr>
        <p:spPr bwMode="auto">
          <a:xfrm>
            <a:off x="179388" y="476250"/>
            <a:ext cx="4824412" cy="1066800"/>
          </a:xfrm>
          <a:prstGeom prst="rect">
            <a:avLst/>
          </a:prstGeom>
          <a:noFill/>
          <a:ln w="9525">
            <a:noFill/>
            <a:miter lim="800000"/>
            <a:headEnd/>
            <a:tailEnd/>
          </a:ln>
        </p:spPr>
        <p:txBody>
          <a:bodyPr>
            <a:spAutoFit/>
          </a:bodyPr>
          <a:lstStyle/>
          <a:p>
            <a:pPr algn="ctr" fontAlgn="base">
              <a:spcBef>
                <a:spcPct val="0"/>
              </a:spcBef>
              <a:spcAft>
                <a:spcPct val="0"/>
              </a:spcAft>
            </a:pPr>
            <a:r>
              <a:rPr lang="el-GR" sz="3200" smtClean="0">
                <a:solidFill>
                  <a:srgbClr val="FFFFFF"/>
                </a:solidFill>
                <a:latin typeface="Comic Sans MS" pitchFamily="66" charset="0"/>
              </a:rPr>
              <a:t>η ΑΝΩΣΗ ΟΦΕΙΛΕΤΑΙ στη ΒΑΡΥΤΗΤΑ</a:t>
            </a:r>
            <a:r>
              <a:rPr lang="el-GR" smtClean="0">
                <a:solidFill>
                  <a:srgbClr val="000000"/>
                </a:solidFill>
                <a:latin typeface="Century Gothic" pitchFamily="34" charset="0"/>
              </a:rPr>
              <a:t>  </a:t>
            </a:r>
          </a:p>
        </p:txBody>
      </p:sp>
      <p:sp>
        <p:nvSpPr>
          <p:cNvPr id="13318" name="Freeform 6"/>
          <p:cNvSpPr>
            <a:spLocks/>
          </p:cNvSpPr>
          <p:nvPr/>
        </p:nvSpPr>
        <p:spPr bwMode="auto">
          <a:xfrm>
            <a:off x="395288" y="2924175"/>
            <a:ext cx="1873250" cy="1225550"/>
          </a:xfrm>
          <a:custGeom>
            <a:avLst/>
            <a:gdLst>
              <a:gd name="T0" fmla="*/ 2147483647 w 1626"/>
              <a:gd name="T1" fmla="*/ 2147483647 h 1367"/>
              <a:gd name="T2" fmla="*/ 2147483647 w 1626"/>
              <a:gd name="T3" fmla="*/ 2147483647 h 1367"/>
              <a:gd name="T4" fmla="*/ 2147483647 w 1626"/>
              <a:gd name="T5" fmla="*/ 2147483647 h 1367"/>
              <a:gd name="T6" fmla="*/ 2147483647 w 1626"/>
              <a:gd name="T7" fmla="*/ 2147483647 h 1367"/>
              <a:gd name="T8" fmla="*/ 2147483647 w 1626"/>
              <a:gd name="T9" fmla="*/ 2147483647 h 1367"/>
              <a:gd name="T10" fmla="*/ 2147483647 w 1626"/>
              <a:gd name="T11" fmla="*/ 2147483647 h 1367"/>
              <a:gd name="T12" fmla="*/ 2147483647 w 1626"/>
              <a:gd name="T13" fmla="*/ 2147483647 h 1367"/>
              <a:gd name="T14" fmla="*/ 2147483647 w 1626"/>
              <a:gd name="T15" fmla="*/ 2147483647 h 1367"/>
              <a:gd name="T16" fmla="*/ 0 w 1626"/>
              <a:gd name="T17" fmla="*/ 2147483647 h 1367"/>
              <a:gd name="T18" fmla="*/ 2147483647 w 1626"/>
              <a:gd name="T19" fmla="*/ 2147483647 h 1367"/>
              <a:gd name="T20" fmla="*/ 2147483647 w 1626"/>
              <a:gd name="T21" fmla="*/ 2147483647 h 1367"/>
              <a:gd name="T22" fmla="*/ 2147483647 w 1626"/>
              <a:gd name="T23" fmla="*/ 2147483647 h 1367"/>
              <a:gd name="T24" fmla="*/ 2147483647 w 1626"/>
              <a:gd name="T25" fmla="*/ 2147483647 h 1367"/>
              <a:gd name="T26" fmla="*/ 2147483647 w 1626"/>
              <a:gd name="T27" fmla="*/ 2147483647 h 1367"/>
              <a:gd name="T28" fmla="*/ 2147483647 w 1626"/>
              <a:gd name="T29" fmla="*/ 2147483647 h 1367"/>
              <a:gd name="T30" fmla="*/ 2147483647 w 1626"/>
              <a:gd name="T31" fmla="*/ 2147483647 h 1367"/>
              <a:gd name="T32" fmla="*/ 2147483647 w 1626"/>
              <a:gd name="T33" fmla="*/ 2147483647 h 1367"/>
              <a:gd name="T34" fmla="*/ 2147483647 w 1626"/>
              <a:gd name="T35" fmla="*/ 2147483647 h 1367"/>
              <a:gd name="T36" fmla="*/ 2147483647 w 1626"/>
              <a:gd name="T37" fmla="*/ 2147483647 h 1367"/>
              <a:gd name="T38" fmla="*/ 2147483647 w 1626"/>
              <a:gd name="T39" fmla="*/ 2147483647 h 1367"/>
              <a:gd name="T40" fmla="*/ 2147483647 w 1626"/>
              <a:gd name="T41" fmla="*/ 2147483647 h 1367"/>
              <a:gd name="T42" fmla="*/ 2147483647 w 1626"/>
              <a:gd name="T43" fmla="*/ 2147483647 h 1367"/>
              <a:gd name="T44" fmla="*/ 2147483647 w 1626"/>
              <a:gd name="T45" fmla="*/ 2147483647 h 1367"/>
              <a:gd name="T46" fmla="*/ 2147483647 w 1626"/>
              <a:gd name="T47" fmla="*/ 2147483647 h 1367"/>
              <a:gd name="T48" fmla="*/ 2147483647 w 1626"/>
              <a:gd name="T49" fmla="*/ 2147483647 h 1367"/>
              <a:gd name="T50" fmla="*/ 2147483647 w 1626"/>
              <a:gd name="T51" fmla="*/ 2147483647 h 1367"/>
              <a:gd name="T52" fmla="*/ 2147483647 w 1626"/>
              <a:gd name="T53" fmla="*/ 2147483647 h 1367"/>
              <a:gd name="T54" fmla="*/ 2147483647 w 1626"/>
              <a:gd name="T55" fmla="*/ 2147483647 h 1367"/>
              <a:gd name="T56" fmla="*/ 2147483647 w 1626"/>
              <a:gd name="T57" fmla="*/ 2147483647 h 1367"/>
              <a:gd name="T58" fmla="*/ 2147483647 w 1626"/>
              <a:gd name="T59" fmla="*/ 2147483647 h 13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26"/>
              <a:gd name="T91" fmla="*/ 0 h 1367"/>
              <a:gd name="T92" fmla="*/ 1626 w 1626"/>
              <a:gd name="T93" fmla="*/ 1367 h 13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26" h="1367">
                <a:moveTo>
                  <a:pt x="825" y="166"/>
                </a:moveTo>
                <a:cubicBezTo>
                  <a:pt x="750" y="128"/>
                  <a:pt x="722" y="110"/>
                  <a:pt x="643" y="99"/>
                </a:cubicBezTo>
                <a:cubicBezTo>
                  <a:pt x="498" y="107"/>
                  <a:pt x="464" y="82"/>
                  <a:pt x="393" y="185"/>
                </a:cubicBezTo>
                <a:cubicBezTo>
                  <a:pt x="367" y="268"/>
                  <a:pt x="408" y="151"/>
                  <a:pt x="355" y="243"/>
                </a:cubicBezTo>
                <a:cubicBezTo>
                  <a:pt x="349" y="253"/>
                  <a:pt x="344" y="298"/>
                  <a:pt x="336" y="310"/>
                </a:cubicBezTo>
                <a:cubicBezTo>
                  <a:pt x="314" y="345"/>
                  <a:pt x="284" y="383"/>
                  <a:pt x="249" y="406"/>
                </a:cubicBezTo>
                <a:cubicBezTo>
                  <a:pt x="226" y="479"/>
                  <a:pt x="159" y="544"/>
                  <a:pt x="115" y="607"/>
                </a:cubicBezTo>
                <a:cubicBezTo>
                  <a:pt x="64" y="681"/>
                  <a:pt x="97" y="646"/>
                  <a:pt x="57" y="684"/>
                </a:cubicBezTo>
                <a:cubicBezTo>
                  <a:pt x="40" y="735"/>
                  <a:pt x="16" y="777"/>
                  <a:pt x="0" y="828"/>
                </a:cubicBezTo>
                <a:cubicBezTo>
                  <a:pt x="16" y="880"/>
                  <a:pt x="43" y="877"/>
                  <a:pt x="96" y="886"/>
                </a:cubicBezTo>
                <a:cubicBezTo>
                  <a:pt x="200" y="938"/>
                  <a:pt x="300" y="998"/>
                  <a:pt x="403" y="1049"/>
                </a:cubicBezTo>
                <a:cubicBezTo>
                  <a:pt x="467" y="1081"/>
                  <a:pt x="556" y="1081"/>
                  <a:pt x="624" y="1087"/>
                </a:cubicBezTo>
                <a:cubicBezTo>
                  <a:pt x="705" y="1116"/>
                  <a:pt x="661" y="1105"/>
                  <a:pt x="758" y="1116"/>
                </a:cubicBezTo>
                <a:cubicBezTo>
                  <a:pt x="798" y="1170"/>
                  <a:pt x="810" y="1156"/>
                  <a:pt x="854" y="1193"/>
                </a:cubicBezTo>
                <a:cubicBezTo>
                  <a:pt x="868" y="1205"/>
                  <a:pt x="877" y="1222"/>
                  <a:pt x="893" y="1231"/>
                </a:cubicBezTo>
                <a:cubicBezTo>
                  <a:pt x="920" y="1247"/>
                  <a:pt x="986" y="1272"/>
                  <a:pt x="1017" y="1279"/>
                </a:cubicBezTo>
                <a:cubicBezTo>
                  <a:pt x="1043" y="1292"/>
                  <a:pt x="1066" y="1314"/>
                  <a:pt x="1094" y="1318"/>
                </a:cubicBezTo>
                <a:cubicBezTo>
                  <a:pt x="1139" y="1324"/>
                  <a:pt x="1229" y="1337"/>
                  <a:pt x="1229" y="1337"/>
                </a:cubicBezTo>
                <a:cubicBezTo>
                  <a:pt x="1444" y="1325"/>
                  <a:pt x="1416" y="1367"/>
                  <a:pt x="1488" y="1222"/>
                </a:cubicBezTo>
                <a:cubicBezTo>
                  <a:pt x="1507" y="1140"/>
                  <a:pt x="1501" y="1052"/>
                  <a:pt x="1526" y="972"/>
                </a:cubicBezTo>
                <a:cubicBezTo>
                  <a:pt x="1517" y="861"/>
                  <a:pt x="1507" y="766"/>
                  <a:pt x="1517" y="655"/>
                </a:cubicBezTo>
                <a:cubicBezTo>
                  <a:pt x="1522" y="601"/>
                  <a:pt x="1517" y="551"/>
                  <a:pt x="1555" y="511"/>
                </a:cubicBezTo>
                <a:cubicBezTo>
                  <a:pt x="1586" y="392"/>
                  <a:pt x="1542" y="545"/>
                  <a:pt x="1584" y="444"/>
                </a:cubicBezTo>
                <a:cubicBezTo>
                  <a:pt x="1604" y="396"/>
                  <a:pt x="1612" y="332"/>
                  <a:pt x="1622" y="281"/>
                </a:cubicBezTo>
                <a:cubicBezTo>
                  <a:pt x="1619" y="239"/>
                  <a:pt x="1626" y="196"/>
                  <a:pt x="1613" y="156"/>
                </a:cubicBezTo>
                <a:cubicBezTo>
                  <a:pt x="1587" y="78"/>
                  <a:pt x="1494" y="20"/>
                  <a:pt x="1421" y="3"/>
                </a:cubicBezTo>
                <a:cubicBezTo>
                  <a:pt x="1216" y="11"/>
                  <a:pt x="1205" y="0"/>
                  <a:pt x="1056" y="51"/>
                </a:cubicBezTo>
                <a:cubicBezTo>
                  <a:pt x="1018" y="88"/>
                  <a:pt x="1002" y="119"/>
                  <a:pt x="950" y="137"/>
                </a:cubicBezTo>
                <a:cubicBezTo>
                  <a:pt x="887" y="115"/>
                  <a:pt x="849" y="142"/>
                  <a:pt x="806" y="185"/>
                </a:cubicBezTo>
                <a:cubicBezTo>
                  <a:pt x="800" y="191"/>
                  <a:pt x="819" y="172"/>
                  <a:pt x="825" y="166"/>
                </a:cubicBezTo>
                <a:close/>
              </a:path>
            </a:pathLst>
          </a:custGeom>
          <a:solidFill>
            <a:schemeClr val="bg1"/>
          </a:solidFill>
          <a:ln w="28575">
            <a:solidFill>
              <a:srgbClr val="FF3300"/>
            </a:solidFill>
            <a:round/>
            <a:headEnd/>
            <a:tailEnd/>
          </a:ln>
        </p:spPr>
        <p:txBody>
          <a:bodyPr/>
          <a:lstStyle/>
          <a:p>
            <a:pPr fontAlgn="base">
              <a:spcBef>
                <a:spcPct val="0"/>
              </a:spcBef>
              <a:spcAft>
                <a:spcPct val="0"/>
              </a:spcAft>
            </a:pPr>
            <a:endParaRPr lang="el-GR" smtClean="0">
              <a:solidFill>
                <a:srgbClr val="000000"/>
              </a:solidFill>
            </a:endParaRPr>
          </a:p>
        </p:txBody>
      </p:sp>
      <p:sp>
        <p:nvSpPr>
          <p:cNvPr id="13319" name="Freeform 7"/>
          <p:cNvSpPr>
            <a:spLocks/>
          </p:cNvSpPr>
          <p:nvPr/>
        </p:nvSpPr>
        <p:spPr bwMode="auto">
          <a:xfrm>
            <a:off x="3348038" y="2708275"/>
            <a:ext cx="2303462" cy="1800225"/>
          </a:xfrm>
          <a:custGeom>
            <a:avLst/>
            <a:gdLst>
              <a:gd name="T0" fmla="*/ 2147483647 w 1626"/>
              <a:gd name="T1" fmla="*/ 2147483647 h 1367"/>
              <a:gd name="T2" fmla="*/ 2147483647 w 1626"/>
              <a:gd name="T3" fmla="*/ 2147483647 h 1367"/>
              <a:gd name="T4" fmla="*/ 2147483647 w 1626"/>
              <a:gd name="T5" fmla="*/ 2147483647 h 1367"/>
              <a:gd name="T6" fmla="*/ 2147483647 w 1626"/>
              <a:gd name="T7" fmla="*/ 2147483647 h 1367"/>
              <a:gd name="T8" fmla="*/ 2147483647 w 1626"/>
              <a:gd name="T9" fmla="*/ 2147483647 h 1367"/>
              <a:gd name="T10" fmla="*/ 2147483647 w 1626"/>
              <a:gd name="T11" fmla="*/ 2147483647 h 1367"/>
              <a:gd name="T12" fmla="*/ 2147483647 w 1626"/>
              <a:gd name="T13" fmla="*/ 2147483647 h 1367"/>
              <a:gd name="T14" fmla="*/ 2147483647 w 1626"/>
              <a:gd name="T15" fmla="*/ 2147483647 h 1367"/>
              <a:gd name="T16" fmla="*/ 0 w 1626"/>
              <a:gd name="T17" fmla="*/ 2147483647 h 1367"/>
              <a:gd name="T18" fmla="*/ 2147483647 w 1626"/>
              <a:gd name="T19" fmla="*/ 2147483647 h 1367"/>
              <a:gd name="T20" fmla="*/ 2147483647 w 1626"/>
              <a:gd name="T21" fmla="*/ 2147483647 h 1367"/>
              <a:gd name="T22" fmla="*/ 2147483647 w 1626"/>
              <a:gd name="T23" fmla="*/ 2147483647 h 1367"/>
              <a:gd name="T24" fmla="*/ 2147483647 w 1626"/>
              <a:gd name="T25" fmla="*/ 2147483647 h 1367"/>
              <a:gd name="T26" fmla="*/ 2147483647 w 1626"/>
              <a:gd name="T27" fmla="*/ 2147483647 h 1367"/>
              <a:gd name="T28" fmla="*/ 2147483647 w 1626"/>
              <a:gd name="T29" fmla="*/ 2147483647 h 1367"/>
              <a:gd name="T30" fmla="*/ 2147483647 w 1626"/>
              <a:gd name="T31" fmla="*/ 2147483647 h 1367"/>
              <a:gd name="T32" fmla="*/ 2147483647 w 1626"/>
              <a:gd name="T33" fmla="*/ 2147483647 h 1367"/>
              <a:gd name="T34" fmla="*/ 2147483647 w 1626"/>
              <a:gd name="T35" fmla="*/ 2147483647 h 1367"/>
              <a:gd name="T36" fmla="*/ 2147483647 w 1626"/>
              <a:gd name="T37" fmla="*/ 2147483647 h 1367"/>
              <a:gd name="T38" fmla="*/ 2147483647 w 1626"/>
              <a:gd name="T39" fmla="*/ 2147483647 h 1367"/>
              <a:gd name="T40" fmla="*/ 2147483647 w 1626"/>
              <a:gd name="T41" fmla="*/ 2147483647 h 1367"/>
              <a:gd name="T42" fmla="*/ 2147483647 w 1626"/>
              <a:gd name="T43" fmla="*/ 2147483647 h 1367"/>
              <a:gd name="T44" fmla="*/ 2147483647 w 1626"/>
              <a:gd name="T45" fmla="*/ 2147483647 h 1367"/>
              <a:gd name="T46" fmla="*/ 2147483647 w 1626"/>
              <a:gd name="T47" fmla="*/ 2147483647 h 1367"/>
              <a:gd name="T48" fmla="*/ 2147483647 w 1626"/>
              <a:gd name="T49" fmla="*/ 2147483647 h 1367"/>
              <a:gd name="T50" fmla="*/ 2147483647 w 1626"/>
              <a:gd name="T51" fmla="*/ 2147483647 h 1367"/>
              <a:gd name="T52" fmla="*/ 2147483647 w 1626"/>
              <a:gd name="T53" fmla="*/ 2147483647 h 1367"/>
              <a:gd name="T54" fmla="*/ 2147483647 w 1626"/>
              <a:gd name="T55" fmla="*/ 2147483647 h 1367"/>
              <a:gd name="T56" fmla="*/ 2147483647 w 1626"/>
              <a:gd name="T57" fmla="*/ 2147483647 h 1367"/>
              <a:gd name="T58" fmla="*/ 2147483647 w 1626"/>
              <a:gd name="T59" fmla="*/ 2147483647 h 136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1626"/>
              <a:gd name="T91" fmla="*/ 0 h 1367"/>
              <a:gd name="T92" fmla="*/ 1626 w 1626"/>
              <a:gd name="T93" fmla="*/ 1367 h 1367"/>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1626" h="1367">
                <a:moveTo>
                  <a:pt x="825" y="166"/>
                </a:moveTo>
                <a:cubicBezTo>
                  <a:pt x="750" y="128"/>
                  <a:pt x="722" y="110"/>
                  <a:pt x="643" y="99"/>
                </a:cubicBezTo>
                <a:cubicBezTo>
                  <a:pt x="498" y="107"/>
                  <a:pt x="464" y="82"/>
                  <a:pt x="393" y="185"/>
                </a:cubicBezTo>
                <a:cubicBezTo>
                  <a:pt x="367" y="268"/>
                  <a:pt x="408" y="151"/>
                  <a:pt x="355" y="243"/>
                </a:cubicBezTo>
                <a:cubicBezTo>
                  <a:pt x="349" y="253"/>
                  <a:pt x="344" y="298"/>
                  <a:pt x="336" y="310"/>
                </a:cubicBezTo>
                <a:cubicBezTo>
                  <a:pt x="314" y="345"/>
                  <a:pt x="284" y="383"/>
                  <a:pt x="249" y="406"/>
                </a:cubicBezTo>
                <a:cubicBezTo>
                  <a:pt x="226" y="479"/>
                  <a:pt x="159" y="544"/>
                  <a:pt x="115" y="607"/>
                </a:cubicBezTo>
                <a:cubicBezTo>
                  <a:pt x="64" y="681"/>
                  <a:pt x="97" y="646"/>
                  <a:pt x="57" y="684"/>
                </a:cubicBezTo>
                <a:cubicBezTo>
                  <a:pt x="40" y="735"/>
                  <a:pt x="16" y="777"/>
                  <a:pt x="0" y="828"/>
                </a:cubicBezTo>
                <a:cubicBezTo>
                  <a:pt x="16" y="880"/>
                  <a:pt x="43" y="877"/>
                  <a:pt x="96" y="886"/>
                </a:cubicBezTo>
                <a:cubicBezTo>
                  <a:pt x="200" y="938"/>
                  <a:pt x="300" y="998"/>
                  <a:pt x="403" y="1049"/>
                </a:cubicBezTo>
                <a:cubicBezTo>
                  <a:pt x="467" y="1081"/>
                  <a:pt x="556" y="1081"/>
                  <a:pt x="624" y="1087"/>
                </a:cubicBezTo>
                <a:cubicBezTo>
                  <a:pt x="705" y="1116"/>
                  <a:pt x="661" y="1105"/>
                  <a:pt x="758" y="1116"/>
                </a:cubicBezTo>
                <a:cubicBezTo>
                  <a:pt x="798" y="1170"/>
                  <a:pt x="810" y="1156"/>
                  <a:pt x="854" y="1193"/>
                </a:cubicBezTo>
                <a:cubicBezTo>
                  <a:pt x="868" y="1205"/>
                  <a:pt x="877" y="1222"/>
                  <a:pt x="893" y="1231"/>
                </a:cubicBezTo>
                <a:cubicBezTo>
                  <a:pt x="920" y="1247"/>
                  <a:pt x="986" y="1272"/>
                  <a:pt x="1017" y="1279"/>
                </a:cubicBezTo>
                <a:cubicBezTo>
                  <a:pt x="1043" y="1292"/>
                  <a:pt x="1066" y="1314"/>
                  <a:pt x="1094" y="1318"/>
                </a:cubicBezTo>
                <a:cubicBezTo>
                  <a:pt x="1139" y="1324"/>
                  <a:pt x="1229" y="1337"/>
                  <a:pt x="1229" y="1337"/>
                </a:cubicBezTo>
                <a:cubicBezTo>
                  <a:pt x="1444" y="1325"/>
                  <a:pt x="1416" y="1367"/>
                  <a:pt x="1488" y="1222"/>
                </a:cubicBezTo>
                <a:cubicBezTo>
                  <a:pt x="1507" y="1140"/>
                  <a:pt x="1501" y="1052"/>
                  <a:pt x="1526" y="972"/>
                </a:cubicBezTo>
                <a:cubicBezTo>
                  <a:pt x="1517" y="861"/>
                  <a:pt x="1507" y="766"/>
                  <a:pt x="1517" y="655"/>
                </a:cubicBezTo>
                <a:cubicBezTo>
                  <a:pt x="1522" y="601"/>
                  <a:pt x="1517" y="551"/>
                  <a:pt x="1555" y="511"/>
                </a:cubicBezTo>
                <a:cubicBezTo>
                  <a:pt x="1586" y="392"/>
                  <a:pt x="1542" y="545"/>
                  <a:pt x="1584" y="444"/>
                </a:cubicBezTo>
                <a:cubicBezTo>
                  <a:pt x="1604" y="396"/>
                  <a:pt x="1612" y="332"/>
                  <a:pt x="1622" y="281"/>
                </a:cubicBezTo>
                <a:cubicBezTo>
                  <a:pt x="1619" y="239"/>
                  <a:pt x="1626" y="196"/>
                  <a:pt x="1613" y="156"/>
                </a:cubicBezTo>
                <a:cubicBezTo>
                  <a:pt x="1587" y="78"/>
                  <a:pt x="1494" y="20"/>
                  <a:pt x="1421" y="3"/>
                </a:cubicBezTo>
                <a:cubicBezTo>
                  <a:pt x="1216" y="11"/>
                  <a:pt x="1205" y="0"/>
                  <a:pt x="1056" y="51"/>
                </a:cubicBezTo>
                <a:cubicBezTo>
                  <a:pt x="1018" y="88"/>
                  <a:pt x="1002" y="119"/>
                  <a:pt x="950" y="137"/>
                </a:cubicBezTo>
                <a:cubicBezTo>
                  <a:pt x="887" y="115"/>
                  <a:pt x="849" y="142"/>
                  <a:pt x="806" y="185"/>
                </a:cubicBezTo>
                <a:cubicBezTo>
                  <a:pt x="800" y="191"/>
                  <a:pt x="819" y="172"/>
                  <a:pt x="825" y="166"/>
                </a:cubicBezTo>
                <a:close/>
              </a:path>
            </a:pathLst>
          </a:custGeom>
          <a:solidFill>
            <a:schemeClr val="bg1"/>
          </a:solidFill>
          <a:ln w="28575">
            <a:solidFill>
              <a:srgbClr val="FF3300"/>
            </a:solidFill>
            <a:round/>
            <a:headEnd/>
            <a:tailEnd/>
          </a:ln>
        </p:spPr>
        <p:txBody>
          <a:bodyPr/>
          <a:lstStyle/>
          <a:p>
            <a:pPr fontAlgn="base">
              <a:spcBef>
                <a:spcPct val="0"/>
              </a:spcBef>
              <a:spcAft>
                <a:spcPct val="0"/>
              </a:spcAft>
            </a:pPr>
            <a:endParaRPr lang="el-GR" smtClean="0">
              <a:solidFill>
                <a:srgbClr val="000000"/>
              </a:solidFill>
            </a:endParaRPr>
          </a:p>
        </p:txBody>
      </p:sp>
      <p:sp>
        <p:nvSpPr>
          <p:cNvPr id="13320" name="Rectangle 8"/>
          <p:cNvSpPr>
            <a:spLocks noChangeArrowheads="1"/>
          </p:cNvSpPr>
          <p:nvPr/>
        </p:nvSpPr>
        <p:spPr bwMode="auto">
          <a:xfrm>
            <a:off x="539750" y="3141663"/>
            <a:ext cx="1655763" cy="641350"/>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υπάρχει </a:t>
            </a:r>
          </a:p>
          <a:p>
            <a:pPr algn="ctr" fontAlgn="base">
              <a:spcBef>
                <a:spcPct val="0"/>
              </a:spcBef>
              <a:spcAft>
                <a:spcPct val="0"/>
              </a:spcAft>
            </a:pPr>
            <a:r>
              <a:rPr lang="el-GR" smtClean="0">
                <a:solidFill>
                  <a:srgbClr val="000000"/>
                </a:solidFill>
                <a:latin typeface="Century Gothic" pitchFamily="34" charset="0"/>
              </a:rPr>
              <a:t>βαρύτητα</a:t>
            </a:r>
            <a:r>
              <a:rPr lang="el-GR" smtClean="0">
                <a:solidFill>
                  <a:srgbClr val="000000"/>
                </a:solidFill>
                <a:latin typeface="Comic Sans MS" pitchFamily="66" charset="0"/>
              </a:rPr>
              <a:t> </a:t>
            </a:r>
            <a:r>
              <a:rPr lang="el-GR" smtClean="0">
                <a:solidFill>
                  <a:srgbClr val="000000"/>
                </a:solidFill>
                <a:latin typeface="Century Gothic" pitchFamily="34" charset="0"/>
              </a:rPr>
              <a:t>  </a:t>
            </a:r>
          </a:p>
        </p:txBody>
      </p:sp>
      <p:sp>
        <p:nvSpPr>
          <p:cNvPr id="13321" name="Rectangle 9"/>
          <p:cNvSpPr>
            <a:spLocks noChangeArrowheads="1"/>
          </p:cNvSpPr>
          <p:nvPr/>
        </p:nvSpPr>
        <p:spPr bwMode="auto">
          <a:xfrm>
            <a:off x="3779838" y="2924175"/>
            <a:ext cx="1655762" cy="1190625"/>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η πίεση στα βαθύτερα είναι μεγαλύτερη </a:t>
            </a:r>
          </a:p>
        </p:txBody>
      </p:sp>
      <p:sp>
        <p:nvSpPr>
          <p:cNvPr id="13322" name="Rectangle 10"/>
          <p:cNvSpPr>
            <a:spLocks noChangeArrowheads="1"/>
          </p:cNvSpPr>
          <p:nvPr/>
        </p:nvSpPr>
        <p:spPr bwMode="auto">
          <a:xfrm>
            <a:off x="6372225" y="2781300"/>
            <a:ext cx="2303463" cy="2014538"/>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οι πιεστικές δυνάμεις που ασκούνται στην κάτω πλευρά του βυθισμένου σώματος είναι μεγαλύτερες</a:t>
            </a:r>
          </a:p>
        </p:txBody>
      </p:sp>
      <p:sp>
        <p:nvSpPr>
          <p:cNvPr id="13323" name="Rectangle 11"/>
          <p:cNvSpPr>
            <a:spLocks noChangeArrowheads="1"/>
          </p:cNvSpPr>
          <p:nvPr/>
        </p:nvSpPr>
        <p:spPr bwMode="auto">
          <a:xfrm>
            <a:off x="2627313" y="3284538"/>
            <a:ext cx="647700" cy="366712"/>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omic Sans MS" pitchFamily="66" charset="0"/>
              </a:rPr>
              <a:t> </a:t>
            </a:r>
            <a:r>
              <a:rPr lang="el-GR" smtClean="0">
                <a:solidFill>
                  <a:srgbClr val="FFFFFF"/>
                </a:solidFill>
                <a:latin typeface="Comic Sans MS" pitchFamily="66" charset="0"/>
              </a:rPr>
              <a:t>άρα </a:t>
            </a:r>
            <a:r>
              <a:rPr lang="el-GR" smtClean="0">
                <a:solidFill>
                  <a:srgbClr val="000000"/>
                </a:solidFill>
                <a:latin typeface="Comic Sans MS" pitchFamily="66" charset="0"/>
              </a:rPr>
              <a:t> </a:t>
            </a:r>
            <a:r>
              <a:rPr lang="el-GR" smtClean="0">
                <a:solidFill>
                  <a:srgbClr val="000000"/>
                </a:solidFill>
                <a:latin typeface="Century Gothic" pitchFamily="34" charset="0"/>
              </a:rPr>
              <a:t>  </a:t>
            </a:r>
          </a:p>
        </p:txBody>
      </p:sp>
      <p:sp>
        <p:nvSpPr>
          <p:cNvPr id="13324" name="Rectangle 12"/>
          <p:cNvSpPr>
            <a:spLocks noChangeArrowheads="1"/>
          </p:cNvSpPr>
          <p:nvPr/>
        </p:nvSpPr>
        <p:spPr bwMode="auto">
          <a:xfrm>
            <a:off x="3563938" y="4868863"/>
            <a:ext cx="2016125" cy="1190625"/>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η συνισταμένη των πιεστικών δυνάμεων  είναι προς τα πάνω</a:t>
            </a:r>
          </a:p>
        </p:txBody>
      </p:sp>
      <p:sp>
        <p:nvSpPr>
          <p:cNvPr id="13325" name="Rectangle 13"/>
          <p:cNvSpPr>
            <a:spLocks noChangeArrowheads="1"/>
          </p:cNvSpPr>
          <p:nvPr/>
        </p:nvSpPr>
        <p:spPr bwMode="auto">
          <a:xfrm>
            <a:off x="5580063" y="3068638"/>
            <a:ext cx="720725" cy="366712"/>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FFFFFF"/>
                </a:solidFill>
                <a:latin typeface="Comic Sans MS" pitchFamily="66" charset="0"/>
              </a:rPr>
              <a:t> άρα  </a:t>
            </a:r>
            <a:r>
              <a:rPr lang="el-GR" smtClean="0">
                <a:solidFill>
                  <a:srgbClr val="FFFFFF"/>
                </a:solidFill>
                <a:latin typeface="Century Gothic" pitchFamily="34" charset="0"/>
              </a:rPr>
              <a:t> </a:t>
            </a:r>
            <a:r>
              <a:rPr lang="el-GR" smtClean="0">
                <a:solidFill>
                  <a:srgbClr val="000000"/>
                </a:solidFill>
                <a:latin typeface="Century Gothic" pitchFamily="34" charset="0"/>
              </a:rPr>
              <a:t> </a:t>
            </a:r>
          </a:p>
        </p:txBody>
      </p:sp>
      <p:sp>
        <p:nvSpPr>
          <p:cNvPr id="13326" name="Rectangle 14"/>
          <p:cNvSpPr>
            <a:spLocks noChangeArrowheads="1"/>
          </p:cNvSpPr>
          <p:nvPr/>
        </p:nvSpPr>
        <p:spPr bwMode="auto">
          <a:xfrm>
            <a:off x="827088" y="1773238"/>
            <a:ext cx="4824412" cy="641350"/>
          </a:xfrm>
          <a:prstGeom prst="rect">
            <a:avLst/>
          </a:prstGeom>
          <a:noFill/>
          <a:ln w="9525">
            <a:noFill/>
            <a:miter lim="800000"/>
            <a:headEnd/>
            <a:tailEnd/>
          </a:ln>
        </p:spPr>
        <p:txBody>
          <a:bodyPr>
            <a:spAutoFit/>
          </a:bodyPr>
          <a:lstStyle/>
          <a:p>
            <a:pPr algn="ctr" fontAlgn="base">
              <a:spcBef>
                <a:spcPct val="0"/>
              </a:spcBef>
              <a:spcAft>
                <a:spcPct val="0"/>
              </a:spcAft>
            </a:pPr>
            <a:r>
              <a:rPr lang="el-GR" sz="3600" smtClean="0">
                <a:solidFill>
                  <a:srgbClr val="FFFFFF"/>
                </a:solidFill>
                <a:latin typeface="Comic Sans MS" pitchFamily="66" charset="0"/>
              </a:rPr>
              <a:t>είναι εντυπωσιακό</a:t>
            </a:r>
            <a:endParaRPr lang="el-GR" sz="3600" smtClean="0">
              <a:solidFill>
                <a:srgbClr val="FFFFFF"/>
              </a:solidFill>
              <a:latin typeface="Century Gothic" pitchFamily="34" charset="0"/>
            </a:endParaRPr>
          </a:p>
        </p:txBody>
      </p:sp>
      <p:sp>
        <p:nvSpPr>
          <p:cNvPr id="13327" name="Rectangle 15"/>
          <p:cNvSpPr>
            <a:spLocks noChangeArrowheads="1"/>
          </p:cNvSpPr>
          <p:nvPr/>
        </p:nvSpPr>
        <p:spPr bwMode="auto">
          <a:xfrm>
            <a:off x="2484438" y="5300663"/>
            <a:ext cx="647700" cy="366712"/>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FFFFFF"/>
                </a:solidFill>
                <a:latin typeface="Comic Sans MS" pitchFamily="66" charset="0"/>
              </a:rPr>
              <a:t> άρα</a:t>
            </a:r>
            <a:r>
              <a:rPr lang="el-GR" smtClean="0">
                <a:solidFill>
                  <a:srgbClr val="000000"/>
                </a:solidFill>
                <a:latin typeface="Comic Sans MS" pitchFamily="66" charset="0"/>
              </a:rPr>
              <a:t>  </a:t>
            </a:r>
            <a:r>
              <a:rPr lang="el-GR" smtClean="0">
                <a:solidFill>
                  <a:srgbClr val="000000"/>
                </a:solidFill>
                <a:latin typeface="Century Gothic"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3317"/>
                                        </p:tgtEl>
                                        <p:attrNameLst>
                                          <p:attrName>style.visibility</p:attrName>
                                        </p:attrNameLst>
                                      </p:cBhvr>
                                      <p:to>
                                        <p:strVal val="visible"/>
                                      </p:to>
                                    </p:set>
                                    <p:animEffect transition="in" filter="circle(in)">
                                      <p:cBhvr>
                                        <p:cTn id="7" dur="2000"/>
                                        <p:tgtEl>
                                          <p:spTgt spid="133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13326"/>
                                        </p:tgtEl>
                                        <p:attrNameLst>
                                          <p:attrName>style.visibility</p:attrName>
                                        </p:attrNameLst>
                                      </p:cBhvr>
                                      <p:to>
                                        <p:strVal val="visible"/>
                                      </p:to>
                                    </p:set>
                                    <p:animEffect transition="in" filter="circle(in)">
                                      <p:cBhvr>
                                        <p:cTn id="12" dur="2000"/>
                                        <p:tgtEl>
                                          <p:spTgt spid="13326"/>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13316"/>
                                        </p:tgtEl>
                                        <p:attrNameLst>
                                          <p:attrName>style.visibility</p:attrName>
                                        </p:attrNameLst>
                                      </p:cBhvr>
                                      <p:to>
                                        <p:strVal val="visible"/>
                                      </p:to>
                                    </p:set>
                                    <p:animEffect transition="in" filter="circle(in)">
                                      <p:cBhvr>
                                        <p:cTn id="17" dur="2000"/>
                                        <p:tgtEl>
                                          <p:spTgt spid="1331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13318"/>
                                        </p:tgtEl>
                                        <p:attrNameLst>
                                          <p:attrName>style.visibility</p:attrName>
                                        </p:attrNameLst>
                                      </p:cBhvr>
                                      <p:to>
                                        <p:strVal val="visible"/>
                                      </p:to>
                                    </p:set>
                                    <p:animEffect transition="in" filter="circle(in)">
                                      <p:cBhvr>
                                        <p:cTn id="22" dur="2000"/>
                                        <p:tgtEl>
                                          <p:spTgt spid="13318"/>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3320"/>
                                        </p:tgtEl>
                                        <p:attrNameLst>
                                          <p:attrName>style.visibility</p:attrName>
                                        </p:attrNameLst>
                                      </p:cBhvr>
                                      <p:to>
                                        <p:strVal val="visible"/>
                                      </p:to>
                                    </p:set>
                                    <p:animEffect transition="in" filter="circle(in)">
                                      <p:cBhvr>
                                        <p:cTn id="27" dur="2000"/>
                                        <p:tgtEl>
                                          <p:spTgt spid="1332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3323"/>
                                        </p:tgtEl>
                                        <p:attrNameLst>
                                          <p:attrName>style.visibility</p:attrName>
                                        </p:attrNameLst>
                                      </p:cBhvr>
                                      <p:to>
                                        <p:strVal val="visible"/>
                                      </p:to>
                                    </p:set>
                                    <p:animEffect transition="in" filter="circle(in)">
                                      <p:cBhvr>
                                        <p:cTn id="32" dur="2000"/>
                                        <p:tgtEl>
                                          <p:spTgt spid="13323"/>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13319"/>
                                        </p:tgtEl>
                                        <p:attrNameLst>
                                          <p:attrName>style.visibility</p:attrName>
                                        </p:attrNameLst>
                                      </p:cBhvr>
                                      <p:to>
                                        <p:strVal val="visible"/>
                                      </p:to>
                                    </p:set>
                                    <p:animEffect transition="in" filter="circle(in)">
                                      <p:cBhvr>
                                        <p:cTn id="37" dur="2000"/>
                                        <p:tgtEl>
                                          <p:spTgt spid="13319"/>
                                        </p:tgtEl>
                                      </p:cBhvr>
                                    </p:animEffect>
                                  </p:childTnLst>
                                </p:cTn>
                              </p:par>
                            </p:childTnLst>
                          </p:cTn>
                        </p:par>
                      </p:childTnLst>
                    </p:cTn>
                  </p:par>
                  <p:par>
                    <p:cTn id="38" fill="hold">
                      <p:stCondLst>
                        <p:cond delay="indefinite"/>
                      </p:stCondLst>
                      <p:childTnLst>
                        <p:par>
                          <p:cTn id="39" fill="hold">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13321"/>
                                        </p:tgtEl>
                                        <p:attrNameLst>
                                          <p:attrName>style.visibility</p:attrName>
                                        </p:attrNameLst>
                                      </p:cBhvr>
                                      <p:to>
                                        <p:strVal val="visible"/>
                                      </p:to>
                                    </p:set>
                                    <p:animEffect transition="in" filter="circle(in)">
                                      <p:cBhvr>
                                        <p:cTn id="42" dur="2000"/>
                                        <p:tgtEl>
                                          <p:spTgt spid="13321"/>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grpId="0" nodeType="clickEffect">
                                  <p:stCondLst>
                                    <p:cond delay="0"/>
                                  </p:stCondLst>
                                  <p:childTnLst>
                                    <p:set>
                                      <p:cBhvr>
                                        <p:cTn id="46" dur="1" fill="hold">
                                          <p:stCondLst>
                                            <p:cond delay="0"/>
                                          </p:stCondLst>
                                        </p:cTn>
                                        <p:tgtEl>
                                          <p:spTgt spid="13325"/>
                                        </p:tgtEl>
                                        <p:attrNameLst>
                                          <p:attrName>style.visibility</p:attrName>
                                        </p:attrNameLst>
                                      </p:cBhvr>
                                      <p:to>
                                        <p:strVal val="visible"/>
                                      </p:to>
                                    </p:set>
                                    <p:animEffect transition="in" filter="circle(in)">
                                      <p:cBhvr>
                                        <p:cTn id="47" dur="2000"/>
                                        <p:tgtEl>
                                          <p:spTgt spid="13325"/>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grpId="0" nodeType="clickEffect">
                                  <p:stCondLst>
                                    <p:cond delay="0"/>
                                  </p:stCondLst>
                                  <p:childTnLst>
                                    <p:set>
                                      <p:cBhvr>
                                        <p:cTn id="51" dur="1" fill="hold">
                                          <p:stCondLst>
                                            <p:cond delay="0"/>
                                          </p:stCondLst>
                                        </p:cTn>
                                        <p:tgtEl>
                                          <p:spTgt spid="13315"/>
                                        </p:tgtEl>
                                        <p:attrNameLst>
                                          <p:attrName>style.visibility</p:attrName>
                                        </p:attrNameLst>
                                      </p:cBhvr>
                                      <p:to>
                                        <p:strVal val="visible"/>
                                      </p:to>
                                    </p:set>
                                    <p:animEffect transition="in" filter="circle(in)">
                                      <p:cBhvr>
                                        <p:cTn id="52" dur="2000"/>
                                        <p:tgtEl>
                                          <p:spTgt spid="13315"/>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13322"/>
                                        </p:tgtEl>
                                        <p:attrNameLst>
                                          <p:attrName>style.visibility</p:attrName>
                                        </p:attrNameLst>
                                      </p:cBhvr>
                                      <p:to>
                                        <p:strVal val="visible"/>
                                      </p:to>
                                    </p:set>
                                    <p:animEffect transition="in" filter="circle(in)">
                                      <p:cBhvr>
                                        <p:cTn id="57" dur="2000"/>
                                        <p:tgtEl>
                                          <p:spTgt spid="13322"/>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grpId="0" nodeType="clickEffect">
                                  <p:stCondLst>
                                    <p:cond delay="0"/>
                                  </p:stCondLst>
                                  <p:childTnLst>
                                    <p:set>
                                      <p:cBhvr>
                                        <p:cTn id="61" dur="1" fill="hold">
                                          <p:stCondLst>
                                            <p:cond delay="0"/>
                                          </p:stCondLst>
                                        </p:cTn>
                                        <p:tgtEl>
                                          <p:spTgt spid="13327"/>
                                        </p:tgtEl>
                                        <p:attrNameLst>
                                          <p:attrName>style.visibility</p:attrName>
                                        </p:attrNameLst>
                                      </p:cBhvr>
                                      <p:to>
                                        <p:strVal val="visible"/>
                                      </p:to>
                                    </p:set>
                                    <p:animEffect transition="in" filter="circle(in)">
                                      <p:cBhvr>
                                        <p:cTn id="62" dur="2000"/>
                                        <p:tgtEl>
                                          <p:spTgt spid="13327"/>
                                        </p:tgtEl>
                                      </p:cBhvr>
                                    </p:animEffect>
                                  </p:childTnLst>
                                </p:cTn>
                              </p:par>
                            </p:childTnLst>
                          </p:cTn>
                        </p:par>
                      </p:childTnLst>
                    </p:cTn>
                  </p:par>
                  <p:par>
                    <p:cTn id="63" fill="hold">
                      <p:stCondLst>
                        <p:cond delay="indefinite"/>
                      </p:stCondLst>
                      <p:childTnLst>
                        <p:par>
                          <p:cTn id="64" fill="hold">
                            <p:stCondLst>
                              <p:cond delay="0"/>
                            </p:stCondLst>
                            <p:childTnLst>
                              <p:par>
                                <p:cTn id="65" presetID="6" presetClass="entr" presetSubtype="16" fill="hold" grpId="0" nodeType="clickEffect">
                                  <p:stCondLst>
                                    <p:cond delay="0"/>
                                  </p:stCondLst>
                                  <p:childTnLst>
                                    <p:set>
                                      <p:cBhvr>
                                        <p:cTn id="66" dur="1" fill="hold">
                                          <p:stCondLst>
                                            <p:cond delay="0"/>
                                          </p:stCondLst>
                                        </p:cTn>
                                        <p:tgtEl>
                                          <p:spTgt spid="13314"/>
                                        </p:tgtEl>
                                        <p:attrNameLst>
                                          <p:attrName>style.visibility</p:attrName>
                                        </p:attrNameLst>
                                      </p:cBhvr>
                                      <p:to>
                                        <p:strVal val="visible"/>
                                      </p:to>
                                    </p:set>
                                    <p:animEffect transition="in" filter="circle(in)">
                                      <p:cBhvr>
                                        <p:cTn id="67" dur="2000"/>
                                        <p:tgtEl>
                                          <p:spTgt spid="13314"/>
                                        </p:tgtEl>
                                      </p:cBhvr>
                                    </p:animEffect>
                                  </p:childTnLst>
                                </p:cTn>
                              </p:par>
                            </p:childTnLst>
                          </p:cTn>
                        </p:par>
                      </p:childTnLst>
                    </p:cTn>
                  </p:par>
                  <p:par>
                    <p:cTn id="68" fill="hold">
                      <p:stCondLst>
                        <p:cond delay="indefinite"/>
                      </p:stCondLst>
                      <p:childTnLst>
                        <p:par>
                          <p:cTn id="69" fill="hold">
                            <p:stCondLst>
                              <p:cond delay="0"/>
                            </p:stCondLst>
                            <p:childTnLst>
                              <p:par>
                                <p:cTn id="70" presetID="6" presetClass="entr" presetSubtype="16" fill="hold" grpId="0" nodeType="clickEffect">
                                  <p:stCondLst>
                                    <p:cond delay="0"/>
                                  </p:stCondLst>
                                  <p:childTnLst>
                                    <p:set>
                                      <p:cBhvr>
                                        <p:cTn id="71" dur="1" fill="hold">
                                          <p:stCondLst>
                                            <p:cond delay="0"/>
                                          </p:stCondLst>
                                        </p:cTn>
                                        <p:tgtEl>
                                          <p:spTgt spid="13324"/>
                                        </p:tgtEl>
                                        <p:attrNameLst>
                                          <p:attrName>style.visibility</p:attrName>
                                        </p:attrNameLst>
                                      </p:cBhvr>
                                      <p:to>
                                        <p:strVal val="visible"/>
                                      </p:to>
                                    </p:set>
                                    <p:animEffect transition="in" filter="circle(in)">
                                      <p:cBhvr>
                                        <p:cTn id="72" dur="2000"/>
                                        <p:tgtEl>
                                          <p:spTgt spid="13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4" grpId="0" animBg="1"/>
      <p:bldP spid="13315" grpId="0" animBg="1"/>
      <p:bldP spid="13317" grpId="0"/>
      <p:bldP spid="13318" grpId="0" animBg="1"/>
      <p:bldP spid="13319" grpId="0" animBg="1"/>
      <p:bldP spid="13320" grpId="0"/>
      <p:bldP spid="13321" grpId="0"/>
      <p:bldP spid="13322" grpId="0"/>
      <p:bldP spid="13323" grpId="0"/>
      <p:bldP spid="13324" grpId="0"/>
      <p:bldP spid="13325" grpId="0"/>
      <p:bldP spid="13326" grpId="0"/>
      <p:bldP spid="1332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386" name="Picture 2" descr="buoyancy"/>
          <p:cNvPicPr>
            <a:picLocks noChangeAspect="1" noChangeArrowheads="1"/>
          </p:cNvPicPr>
          <p:nvPr/>
        </p:nvPicPr>
        <p:blipFill>
          <a:blip r:embed="rId2" cstate="print"/>
          <a:srcRect l="6299" t="57086" r="66930" b="1968"/>
          <a:stretch>
            <a:fillRect/>
          </a:stretch>
        </p:blipFill>
        <p:spPr bwMode="auto">
          <a:xfrm>
            <a:off x="2484438" y="4076700"/>
            <a:ext cx="1822450" cy="2232025"/>
          </a:xfrm>
          <a:prstGeom prst="rect">
            <a:avLst/>
          </a:prstGeom>
          <a:noFill/>
          <a:ln w="9525">
            <a:noFill/>
            <a:miter lim="800000"/>
            <a:headEnd/>
            <a:tailEnd/>
          </a:ln>
        </p:spPr>
      </p:pic>
      <p:sp>
        <p:nvSpPr>
          <p:cNvPr id="14339" name="Rectangle 3"/>
          <p:cNvSpPr>
            <a:spLocks noChangeArrowheads="1"/>
          </p:cNvSpPr>
          <p:nvPr/>
        </p:nvSpPr>
        <p:spPr bwMode="auto">
          <a:xfrm>
            <a:off x="3924300" y="188913"/>
            <a:ext cx="3814763" cy="581025"/>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omic Sans MS" pitchFamily="66" charset="0"/>
              </a:rPr>
              <a:t>και  γιατί η  Άνωση είναι ΙΣΗ</a:t>
            </a:r>
          </a:p>
          <a:p>
            <a:pPr algn="ctr" fontAlgn="base">
              <a:spcBef>
                <a:spcPct val="0"/>
              </a:spcBef>
              <a:spcAft>
                <a:spcPct val="0"/>
              </a:spcAft>
            </a:pPr>
            <a:r>
              <a:rPr lang="el-GR" sz="1600" smtClean="0">
                <a:solidFill>
                  <a:srgbClr val="000000"/>
                </a:solidFill>
                <a:latin typeface="Comic Sans MS" pitchFamily="66" charset="0"/>
              </a:rPr>
              <a:t> με το Βάρος του εκτοπιζόμενου υγρού ;</a:t>
            </a:r>
            <a:endParaRPr lang="el-GR" sz="1600" smtClean="0">
              <a:solidFill>
                <a:srgbClr val="000000"/>
              </a:solidFill>
              <a:latin typeface="Century Gothic" pitchFamily="34" charset="0"/>
            </a:endParaRPr>
          </a:p>
        </p:txBody>
      </p:sp>
      <p:sp>
        <p:nvSpPr>
          <p:cNvPr id="14340" name="Rectangle 4"/>
          <p:cNvSpPr>
            <a:spLocks noChangeArrowheads="1"/>
          </p:cNvSpPr>
          <p:nvPr/>
        </p:nvSpPr>
        <p:spPr bwMode="auto">
          <a:xfrm>
            <a:off x="827088" y="260350"/>
            <a:ext cx="3024187" cy="581025"/>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entury Gothic" pitchFamily="34" charset="0"/>
              </a:rPr>
              <a:t>καθώς το σώμα βρίσκεται </a:t>
            </a:r>
          </a:p>
          <a:p>
            <a:pPr algn="ctr" fontAlgn="base">
              <a:spcBef>
                <a:spcPct val="0"/>
              </a:spcBef>
              <a:spcAft>
                <a:spcPct val="0"/>
              </a:spcAft>
            </a:pPr>
            <a:r>
              <a:rPr lang="el-GR" sz="1600" smtClean="0">
                <a:solidFill>
                  <a:srgbClr val="000000"/>
                </a:solidFill>
                <a:latin typeface="Century Gothic" pitchFamily="34" charset="0"/>
              </a:rPr>
              <a:t>μέσα στο ακίνητο νερό</a:t>
            </a:r>
          </a:p>
        </p:txBody>
      </p:sp>
      <p:sp>
        <p:nvSpPr>
          <p:cNvPr id="14341" name="Rectangle 5"/>
          <p:cNvSpPr>
            <a:spLocks noChangeArrowheads="1"/>
          </p:cNvSpPr>
          <p:nvPr/>
        </p:nvSpPr>
        <p:spPr bwMode="auto">
          <a:xfrm>
            <a:off x="3276600" y="1989138"/>
            <a:ext cx="3671888" cy="1314450"/>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entury Gothic" pitchFamily="34" charset="0"/>
              </a:rPr>
              <a:t>Αν λοιπόν στη θέση του σώματος βάζαμε με τη φαντασία μας το νερό που έχει εκτοπιστεί οι πιεστικές δυνάμεις από το υπόλοιπο νερό θα ήταν ίδιες</a:t>
            </a:r>
          </a:p>
        </p:txBody>
      </p:sp>
      <p:sp>
        <p:nvSpPr>
          <p:cNvPr id="14342" name="Rectangle 6"/>
          <p:cNvSpPr>
            <a:spLocks noChangeArrowheads="1"/>
          </p:cNvSpPr>
          <p:nvPr/>
        </p:nvSpPr>
        <p:spPr bwMode="auto">
          <a:xfrm>
            <a:off x="6156325" y="1268413"/>
            <a:ext cx="2663825" cy="581025"/>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entury Gothic" pitchFamily="34" charset="0"/>
              </a:rPr>
              <a:t>η συνισταμένη τους θα ήταν ίση με την Άνωση</a:t>
            </a:r>
          </a:p>
        </p:txBody>
      </p:sp>
      <p:pic>
        <p:nvPicPr>
          <p:cNvPr id="16391" name="Picture 7" descr="MNPTNG01"/>
          <p:cNvPicPr>
            <a:picLocks noChangeAspect="1" noChangeArrowheads="1"/>
          </p:cNvPicPr>
          <p:nvPr/>
        </p:nvPicPr>
        <p:blipFill>
          <a:blip r:embed="rId3" cstate="print"/>
          <a:srcRect/>
          <a:stretch>
            <a:fillRect/>
          </a:stretch>
        </p:blipFill>
        <p:spPr bwMode="auto">
          <a:xfrm flipH="1">
            <a:off x="203200" y="333375"/>
            <a:ext cx="884238" cy="935038"/>
          </a:xfrm>
          <a:prstGeom prst="rect">
            <a:avLst/>
          </a:prstGeom>
          <a:noFill/>
          <a:ln w="9525">
            <a:noFill/>
            <a:miter lim="800000"/>
            <a:headEnd/>
            <a:tailEnd/>
          </a:ln>
        </p:spPr>
      </p:pic>
      <p:pic>
        <p:nvPicPr>
          <p:cNvPr id="14344" name="Picture 8" descr="phys35"/>
          <p:cNvPicPr>
            <a:picLocks noChangeAspect="1" noChangeArrowheads="1"/>
          </p:cNvPicPr>
          <p:nvPr/>
        </p:nvPicPr>
        <p:blipFill>
          <a:blip r:embed="rId4" cstate="print"/>
          <a:srcRect t="5881" b="31920"/>
          <a:stretch>
            <a:fillRect/>
          </a:stretch>
        </p:blipFill>
        <p:spPr bwMode="auto">
          <a:xfrm>
            <a:off x="7885113" y="260350"/>
            <a:ext cx="863600" cy="804863"/>
          </a:xfrm>
          <a:prstGeom prst="rect">
            <a:avLst/>
          </a:prstGeom>
          <a:noFill/>
          <a:ln w="9525">
            <a:solidFill>
              <a:schemeClr val="bg2"/>
            </a:solidFill>
            <a:miter lim="800000"/>
            <a:headEnd/>
            <a:tailEnd/>
          </a:ln>
        </p:spPr>
      </p:pic>
      <p:pic>
        <p:nvPicPr>
          <p:cNvPr id="16393" name="Picture 9" descr="buoyancy"/>
          <p:cNvPicPr>
            <a:picLocks noChangeAspect="1" noChangeArrowheads="1"/>
          </p:cNvPicPr>
          <p:nvPr/>
        </p:nvPicPr>
        <p:blipFill>
          <a:blip r:embed="rId2" cstate="print"/>
          <a:srcRect l="6299" t="57086" r="66930" b="1968"/>
          <a:stretch>
            <a:fillRect/>
          </a:stretch>
        </p:blipFill>
        <p:spPr bwMode="auto">
          <a:xfrm>
            <a:off x="468313" y="4076700"/>
            <a:ext cx="1822450" cy="2232025"/>
          </a:xfrm>
          <a:prstGeom prst="rect">
            <a:avLst/>
          </a:prstGeom>
          <a:noFill/>
          <a:ln w="9525">
            <a:noFill/>
            <a:miter lim="800000"/>
            <a:headEnd/>
            <a:tailEnd/>
          </a:ln>
        </p:spPr>
      </p:pic>
      <p:sp>
        <p:nvSpPr>
          <p:cNvPr id="16394" name="Freeform 10"/>
          <p:cNvSpPr>
            <a:spLocks/>
          </p:cNvSpPr>
          <p:nvPr/>
        </p:nvSpPr>
        <p:spPr bwMode="auto">
          <a:xfrm>
            <a:off x="900113" y="4797425"/>
            <a:ext cx="874712" cy="908050"/>
          </a:xfrm>
          <a:custGeom>
            <a:avLst/>
            <a:gdLst>
              <a:gd name="T0" fmla="*/ 2147483647 w 551"/>
              <a:gd name="T1" fmla="*/ 2147483647 h 572"/>
              <a:gd name="T2" fmla="*/ 2147483647 w 551"/>
              <a:gd name="T3" fmla="*/ 2147483647 h 572"/>
              <a:gd name="T4" fmla="*/ 2147483647 w 551"/>
              <a:gd name="T5" fmla="*/ 2147483647 h 572"/>
              <a:gd name="T6" fmla="*/ 2147483647 w 551"/>
              <a:gd name="T7" fmla="*/ 2147483647 h 572"/>
              <a:gd name="T8" fmla="*/ 2147483647 w 551"/>
              <a:gd name="T9" fmla="*/ 2147483647 h 572"/>
              <a:gd name="T10" fmla="*/ 2147483647 w 551"/>
              <a:gd name="T11" fmla="*/ 2147483647 h 572"/>
              <a:gd name="T12" fmla="*/ 2147483647 w 551"/>
              <a:gd name="T13" fmla="*/ 2147483647 h 572"/>
              <a:gd name="T14" fmla="*/ 2147483647 w 551"/>
              <a:gd name="T15" fmla="*/ 2147483647 h 572"/>
              <a:gd name="T16" fmla="*/ 2147483647 w 551"/>
              <a:gd name="T17" fmla="*/ 2147483647 h 572"/>
              <a:gd name="T18" fmla="*/ 2147483647 w 551"/>
              <a:gd name="T19" fmla="*/ 2147483647 h 572"/>
              <a:gd name="T20" fmla="*/ 2147483647 w 551"/>
              <a:gd name="T21" fmla="*/ 2147483647 h 572"/>
              <a:gd name="T22" fmla="*/ 2147483647 w 551"/>
              <a:gd name="T23" fmla="*/ 2147483647 h 572"/>
              <a:gd name="T24" fmla="*/ 2147483647 w 551"/>
              <a:gd name="T25" fmla="*/ 2147483647 h 572"/>
              <a:gd name="T26" fmla="*/ 2147483647 w 551"/>
              <a:gd name="T27" fmla="*/ 2147483647 h 572"/>
              <a:gd name="T28" fmla="*/ 2147483647 w 551"/>
              <a:gd name="T29" fmla="*/ 2147483647 h 572"/>
              <a:gd name="T30" fmla="*/ 2147483647 w 551"/>
              <a:gd name="T31" fmla="*/ 2147483647 h 572"/>
              <a:gd name="T32" fmla="*/ 2147483647 w 551"/>
              <a:gd name="T33" fmla="*/ 2147483647 h 572"/>
              <a:gd name="T34" fmla="*/ 2147483647 w 551"/>
              <a:gd name="T35" fmla="*/ 2147483647 h 572"/>
              <a:gd name="T36" fmla="*/ 2147483647 w 551"/>
              <a:gd name="T37" fmla="*/ 2147483647 h 572"/>
              <a:gd name="T38" fmla="*/ 2147483647 w 551"/>
              <a:gd name="T39" fmla="*/ 2147483647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1"/>
              <a:gd name="T61" fmla="*/ 0 h 572"/>
              <a:gd name="T62" fmla="*/ 551 w 551"/>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1" h="572">
                <a:moveTo>
                  <a:pt x="397" y="8"/>
                </a:moveTo>
                <a:cubicBezTo>
                  <a:pt x="240" y="35"/>
                  <a:pt x="390" y="0"/>
                  <a:pt x="292" y="43"/>
                </a:cubicBezTo>
                <a:cubicBezTo>
                  <a:pt x="269" y="53"/>
                  <a:pt x="221" y="67"/>
                  <a:pt x="221" y="67"/>
                </a:cubicBezTo>
                <a:cubicBezTo>
                  <a:pt x="209" y="79"/>
                  <a:pt x="200" y="93"/>
                  <a:pt x="186" y="102"/>
                </a:cubicBezTo>
                <a:cubicBezTo>
                  <a:pt x="176" y="109"/>
                  <a:pt x="160" y="105"/>
                  <a:pt x="151" y="114"/>
                </a:cubicBezTo>
                <a:cubicBezTo>
                  <a:pt x="142" y="123"/>
                  <a:pt x="144" y="138"/>
                  <a:pt x="139" y="149"/>
                </a:cubicBezTo>
                <a:cubicBezTo>
                  <a:pt x="123" y="186"/>
                  <a:pt x="110" y="231"/>
                  <a:pt x="92" y="267"/>
                </a:cubicBezTo>
                <a:cubicBezTo>
                  <a:pt x="72" y="307"/>
                  <a:pt x="46" y="347"/>
                  <a:pt x="21" y="384"/>
                </a:cubicBezTo>
                <a:cubicBezTo>
                  <a:pt x="25" y="415"/>
                  <a:pt x="20" y="449"/>
                  <a:pt x="33" y="478"/>
                </a:cubicBezTo>
                <a:cubicBezTo>
                  <a:pt x="38" y="489"/>
                  <a:pt x="57" y="484"/>
                  <a:pt x="68" y="490"/>
                </a:cubicBezTo>
                <a:cubicBezTo>
                  <a:pt x="178" y="546"/>
                  <a:pt x="0" y="479"/>
                  <a:pt x="174" y="537"/>
                </a:cubicBezTo>
                <a:cubicBezTo>
                  <a:pt x="222" y="553"/>
                  <a:pt x="196" y="545"/>
                  <a:pt x="245" y="561"/>
                </a:cubicBezTo>
                <a:cubicBezTo>
                  <a:pt x="257" y="565"/>
                  <a:pt x="280" y="572"/>
                  <a:pt x="280" y="572"/>
                </a:cubicBezTo>
                <a:cubicBezTo>
                  <a:pt x="365" y="559"/>
                  <a:pt x="382" y="552"/>
                  <a:pt x="456" y="502"/>
                </a:cubicBezTo>
                <a:cubicBezTo>
                  <a:pt x="468" y="494"/>
                  <a:pt x="479" y="486"/>
                  <a:pt x="491" y="478"/>
                </a:cubicBezTo>
                <a:cubicBezTo>
                  <a:pt x="503" y="470"/>
                  <a:pt x="527" y="455"/>
                  <a:pt x="527" y="455"/>
                </a:cubicBezTo>
                <a:cubicBezTo>
                  <a:pt x="528" y="453"/>
                  <a:pt x="551" y="386"/>
                  <a:pt x="550" y="384"/>
                </a:cubicBezTo>
                <a:cubicBezTo>
                  <a:pt x="545" y="371"/>
                  <a:pt x="527" y="369"/>
                  <a:pt x="515" y="361"/>
                </a:cubicBezTo>
                <a:cubicBezTo>
                  <a:pt x="537" y="295"/>
                  <a:pt x="549" y="111"/>
                  <a:pt x="480" y="55"/>
                </a:cubicBezTo>
                <a:cubicBezTo>
                  <a:pt x="456" y="36"/>
                  <a:pt x="422" y="33"/>
                  <a:pt x="397" y="8"/>
                </a:cubicBezTo>
                <a:close/>
              </a:path>
            </a:pathLst>
          </a:custGeom>
          <a:solidFill>
            <a:schemeClr val="bg2"/>
          </a:solidFill>
          <a:ln w="9525">
            <a:solidFill>
              <a:schemeClr val="tx1"/>
            </a:solidFill>
            <a:round/>
            <a:headEnd/>
            <a:tailEnd/>
          </a:ln>
        </p:spPr>
        <p:txBody>
          <a:bodyPr/>
          <a:lstStyle/>
          <a:p>
            <a:pPr fontAlgn="base">
              <a:spcBef>
                <a:spcPct val="0"/>
              </a:spcBef>
              <a:spcAft>
                <a:spcPct val="0"/>
              </a:spcAft>
            </a:pPr>
            <a:endParaRPr lang="el-GR" smtClean="0">
              <a:solidFill>
                <a:srgbClr val="000000"/>
              </a:solidFill>
            </a:endParaRPr>
          </a:p>
        </p:txBody>
      </p:sp>
      <p:sp>
        <p:nvSpPr>
          <p:cNvPr id="16395" name="Freeform 11"/>
          <p:cNvSpPr>
            <a:spLocks/>
          </p:cNvSpPr>
          <p:nvPr/>
        </p:nvSpPr>
        <p:spPr bwMode="auto">
          <a:xfrm>
            <a:off x="2916238" y="4797425"/>
            <a:ext cx="874712" cy="908050"/>
          </a:xfrm>
          <a:custGeom>
            <a:avLst/>
            <a:gdLst>
              <a:gd name="T0" fmla="*/ 2147483647 w 551"/>
              <a:gd name="T1" fmla="*/ 2147483647 h 572"/>
              <a:gd name="T2" fmla="*/ 2147483647 w 551"/>
              <a:gd name="T3" fmla="*/ 2147483647 h 572"/>
              <a:gd name="T4" fmla="*/ 2147483647 w 551"/>
              <a:gd name="T5" fmla="*/ 2147483647 h 572"/>
              <a:gd name="T6" fmla="*/ 2147483647 w 551"/>
              <a:gd name="T7" fmla="*/ 2147483647 h 572"/>
              <a:gd name="T8" fmla="*/ 2147483647 w 551"/>
              <a:gd name="T9" fmla="*/ 2147483647 h 572"/>
              <a:gd name="T10" fmla="*/ 2147483647 w 551"/>
              <a:gd name="T11" fmla="*/ 2147483647 h 572"/>
              <a:gd name="T12" fmla="*/ 2147483647 w 551"/>
              <a:gd name="T13" fmla="*/ 2147483647 h 572"/>
              <a:gd name="T14" fmla="*/ 2147483647 w 551"/>
              <a:gd name="T15" fmla="*/ 2147483647 h 572"/>
              <a:gd name="T16" fmla="*/ 2147483647 w 551"/>
              <a:gd name="T17" fmla="*/ 2147483647 h 572"/>
              <a:gd name="T18" fmla="*/ 2147483647 w 551"/>
              <a:gd name="T19" fmla="*/ 2147483647 h 572"/>
              <a:gd name="T20" fmla="*/ 2147483647 w 551"/>
              <a:gd name="T21" fmla="*/ 2147483647 h 572"/>
              <a:gd name="T22" fmla="*/ 2147483647 w 551"/>
              <a:gd name="T23" fmla="*/ 2147483647 h 572"/>
              <a:gd name="T24" fmla="*/ 2147483647 w 551"/>
              <a:gd name="T25" fmla="*/ 2147483647 h 572"/>
              <a:gd name="T26" fmla="*/ 2147483647 w 551"/>
              <a:gd name="T27" fmla="*/ 2147483647 h 572"/>
              <a:gd name="T28" fmla="*/ 2147483647 w 551"/>
              <a:gd name="T29" fmla="*/ 2147483647 h 572"/>
              <a:gd name="T30" fmla="*/ 2147483647 w 551"/>
              <a:gd name="T31" fmla="*/ 2147483647 h 572"/>
              <a:gd name="T32" fmla="*/ 2147483647 w 551"/>
              <a:gd name="T33" fmla="*/ 2147483647 h 572"/>
              <a:gd name="T34" fmla="*/ 2147483647 w 551"/>
              <a:gd name="T35" fmla="*/ 2147483647 h 572"/>
              <a:gd name="T36" fmla="*/ 2147483647 w 551"/>
              <a:gd name="T37" fmla="*/ 2147483647 h 572"/>
              <a:gd name="T38" fmla="*/ 2147483647 w 551"/>
              <a:gd name="T39" fmla="*/ 2147483647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1"/>
              <a:gd name="T61" fmla="*/ 0 h 572"/>
              <a:gd name="T62" fmla="*/ 551 w 551"/>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1" h="572">
                <a:moveTo>
                  <a:pt x="397" y="8"/>
                </a:moveTo>
                <a:cubicBezTo>
                  <a:pt x="240" y="35"/>
                  <a:pt x="390" y="0"/>
                  <a:pt x="292" y="43"/>
                </a:cubicBezTo>
                <a:cubicBezTo>
                  <a:pt x="269" y="53"/>
                  <a:pt x="221" y="67"/>
                  <a:pt x="221" y="67"/>
                </a:cubicBezTo>
                <a:cubicBezTo>
                  <a:pt x="209" y="79"/>
                  <a:pt x="200" y="93"/>
                  <a:pt x="186" y="102"/>
                </a:cubicBezTo>
                <a:cubicBezTo>
                  <a:pt x="176" y="109"/>
                  <a:pt x="160" y="105"/>
                  <a:pt x="151" y="114"/>
                </a:cubicBezTo>
                <a:cubicBezTo>
                  <a:pt x="142" y="123"/>
                  <a:pt x="144" y="138"/>
                  <a:pt x="139" y="149"/>
                </a:cubicBezTo>
                <a:cubicBezTo>
                  <a:pt x="123" y="186"/>
                  <a:pt x="110" y="231"/>
                  <a:pt x="92" y="267"/>
                </a:cubicBezTo>
                <a:cubicBezTo>
                  <a:pt x="72" y="307"/>
                  <a:pt x="46" y="347"/>
                  <a:pt x="21" y="384"/>
                </a:cubicBezTo>
                <a:cubicBezTo>
                  <a:pt x="25" y="415"/>
                  <a:pt x="20" y="449"/>
                  <a:pt x="33" y="478"/>
                </a:cubicBezTo>
                <a:cubicBezTo>
                  <a:pt x="38" y="489"/>
                  <a:pt x="57" y="484"/>
                  <a:pt x="68" y="490"/>
                </a:cubicBezTo>
                <a:cubicBezTo>
                  <a:pt x="178" y="546"/>
                  <a:pt x="0" y="479"/>
                  <a:pt x="174" y="537"/>
                </a:cubicBezTo>
                <a:cubicBezTo>
                  <a:pt x="222" y="553"/>
                  <a:pt x="196" y="545"/>
                  <a:pt x="245" y="561"/>
                </a:cubicBezTo>
                <a:cubicBezTo>
                  <a:pt x="257" y="565"/>
                  <a:pt x="280" y="572"/>
                  <a:pt x="280" y="572"/>
                </a:cubicBezTo>
                <a:cubicBezTo>
                  <a:pt x="365" y="559"/>
                  <a:pt x="382" y="552"/>
                  <a:pt x="456" y="502"/>
                </a:cubicBezTo>
                <a:cubicBezTo>
                  <a:pt x="468" y="494"/>
                  <a:pt x="479" y="486"/>
                  <a:pt x="491" y="478"/>
                </a:cubicBezTo>
                <a:cubicBezTo>
                  <a:pt x="503" y="470"/>
                  <a:pt x="527" y="455"/>
                  <a:pt x="527" y="455"/>
                </a:cubicBezTo>
                <a:cubicBezTo>
                  <a:pt x="528" y="453"/>
                  <a:pt x="551" y="386"/>
                  <a:pt x="550" y="384"/>
                </a:cubicBezTo>
                <a:cubicBezTo>
                  <a:pt x="545" y="371"/>
                  <a:pt x="527" y="369"/>
                  <a:pt x="515" y="361"/>
                </a:cubicBezTo>
                <a:cubicBezTo>
                  <a:pt x="537" y="295"/>
                  <a:pt x="549" y="111"/>
                  <a:pt x="480" y="55"/>
                </a:cubicBezTo>
                <a:cubicBezTo>
                  <a:pt x="456" y="36"/>
                  <a:pt x="422" y="33"/>
                  <a:pt x="397" y="8"/>
                </a:cubicBezTo>
                <a:close/>
              </a:path>
            </a:pathLst>
          </a:custGeom>
          <a:solidFill>
            <a:srgbClr val="00FFFF"/>
          </a:solidFill>
          <a:ln w="38100" cap="rnd">
            <a:solidFill>
              <a:schemeClr val="tx1"/>
            </a:solidFill>
            <a:prstDash val="sysDot"/>
            <a:round/>
            <a:headEnd/>
            <a:tailEnd/>
          </a:ln>
        </p:spPr>
        <p:txBody>
          <a:bodyPr/>
          <a:lstStyle/>
          <a:p>
            <a:pPr fontAlgn="base">
              <a:spcBef>
                <a:spcPct val="0"/>
              </a:spcBef>
              <a:spcAft>
                <a:spcPct val="0"/>
              </a:spcAft>
            </a:pPr>
            <a:endParaRPr lang="el-GR" smtClean="0">
              <a:solidFill>
                <a:srgbClr val="000000"/>
              </a:solidFill>
            </a:endParaRPr>
          </a:p>
        </p:txBody>
      </p:sp>
      <p:sp>
        <p:nvSpPr>
          <p:cNvPr id="16396" name="Line 12"/>
          <p:cNvSpPr>
            <a:spLocks noChangeShapeType="1"/>
          </p:cNvSpPr>
          <p:nvPr/>
        </p:nvSpPr>
        <p:spPr bwMode="auto">
          <a:xfrm>
            <a:off x="900113" y="4652963"/>
            <a:ext cx="215900" cy="288925"/>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397" name="Line 13"/>
          <p:cNvSpPr>
            <a:spLocks noChangeShapeType="1"/>
          </p:cNvSpPr>
          <p:nvPr/>
        </p:nvSpPr>
        <p:spPr bwMode="auto">
          <a:xfrm flipH="1" flipV="1">
            <a:off x="1547813" y="5661025"/>
            <a:ext cx="215900" cy="43180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398" name="Line 14"/>
          <p:cNvSpPr>
            <a:spLocks noChangeShapeType="1"/>
          </p:cNvSpPr>
          <p:nvPr/>
        </p:nvSpPr>
        <p:spPr bwMode="auto">
          <a:xfrm>
            <a:off x="2916238" y="4652963"/>
            <a:ext cx="215900" cy="288925"/>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399" name="Line 15"/>
          <p:cNvSpPr>
            <a:spLocks noChangeShapeType="1"/>
          </p:cNvSpPr>
          <p:nvPr/>
        </p:nvSpPr>
        <p:spPr bwMode="auto">
          <a:xfrm flipH="1" flipV="1">
            <a:off x="3563938" y="5661025"/>
            <a:ext cx="215900" cy="43180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400" name="Line 16"/>
          <p:cNvSpPr>
            <a:spLocks noChangeShapeType="1"/>
          </p:cNvSpPr>
          <p:nvPr/>
        </p:nvSpPr>
        <p:spPr bwMode="auto">
          <a:xfrm flipH="1">
            <a:off x="1692275" y="4652963"/>
            <a:ext cx="287338" cy="21590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401" name="Line 17"/>
          <p:cNvSpPr>
            <a:spLocks noChangeShapeType="1"/>
          </p:cNvSpPr>
          <p:nvPr/>
        </p:nvSpPr>
        <p:spPr bwMode="auto">
          <a:xfrm flipH="1">
            <a:off x="3635375" y="4581525"/>
            <a:ext cx="287338" cy="21590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402" name="Line 18"/>
          <p:cNvSpPr>
            <a:spLocks noChangeShapeType="1"/>
          </p:cNvSpPr>
          <p:nvPr/>
        </p:nvSpPr>
        <p:spPr bwMode="auto">
          <a:xfrm flipV="1">
            <a:off x="755650" y="5589588"/>
            <a:ext cx="287338" cy="43180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403" name="Line 19"/>
          <p:cNvSpPr>
            <a:spLocks noChangeShapeType="1"/>
          </p:cNvSpPr>
          <p:nvPr/>
        </p:nvSpPr>
        <p:spPr bwMode="auto">
          <a:xfrm flipH="1">
            <a:off x="1763713" y="5157788"/>
            <a:ext cx="360362" cy="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404" name="Line 20"/>
          <p:cNvSpPr>
            <a:spLocks noChangeShapeType="1"/>
          </p:cNvSpPr>
          <p:nvPr/>
        </p:nvSpPr>
        <p:spPr bwMode="auto">
          <a:xfrm flipH="1">
            <a:off x="3779838" y="5229225"/>
            <a:ext cx="360362" cy="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405" name="Line 21"/>
          <p:cNvSpPr>
            <a:spLocks noChangeShapeType="1"/>
          </p:cNvSpPr>
          <p:nvPr/>
        </p:nvSpPr>
        <p:spPr bwMode="auto">
          <a:xfrm>
            <a:off x="684213" y="5013325"/>
            <a:ext cx="358775" cy="21590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406" name="Line 22"/>
          <p:cNvSpPr>
            <a:spLocks noChangeShapeType="1"/>
          </p:cNvSpPr>
          <p:nvPr/>
        </p:nvSpPr>
        <p:spPr bwMode="auto">
          <a:xfrm>
            <a:off x="2700338" y="5013325"/>
            <a:ext cx="358775" cy="21590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407" name="Line 23"/>
          <p:cNvSpPr>
            <a:spLocks noChangeShapeType="1"/>
          </p:cNvSpPr>
          <p:nvPr/>
        </p:nvSpPr>
        <p:spPr bwMode="auto">
          <a:xfrm flipH="1" flipV="1">
            <a:off x="3276600" y="5661025"/>
            <a:ext cx="1588" cy="43180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408" name="Line 24"/>
          <p:cNvSpPr>
            <a:spLocks noChangeShapeType="1"/>
          </p:cNvSpPr>
          <p:nvPr/>
        </p:nvSpPr>
        <p:spPr bwMode="auto">
          <a:xfrm flipV="1">
            <a:off x="1042988" y="5661025"/>
            <a:ext cx="215900" cy="43180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6409" name="Line 25"/>
          <p:cNvSpPr>
            <a:spLocks noChangeShapeType="1"/>
          </p:cNvSpPr>
          <p:nvPr/>
        </p:nvSpPr>
        <p:spPr bwMode="auto">
          <a:xfrm flipV="1">
            <a:off x="2771775" y="5589588"/>
            <a:ext cx="287338" cy="431800"/>
          </a:xfrm>
          <a:prstGeom prst="line">
            <a:avLst/>
          </a:prstGeom>
          <a:noFill/>
          <a:ln w="38100">
            <a:solidFill>
              <a:srgbClr val="FF0066"/>
            </a:solidFill>
            <a:round/>
            <a:headEnd/>
            <a:tailEnd type="triangle" w="med" len="med"/>
          </a:ln>
        </p:spPr>
        <p:txBody>
          <a:bodyPr/>
          <a:lstStyle/>
          <a:p>
            <a:pPr fontAlgn="base">
              <a:spcBef>
                <a:spcPct val="0"/>
              </a:spcBef>
              <a:spcAft>
                <a:spcPct val="0"/>
              </a:spcAft>
            </a:pPr>
            <a:endParaRPr lang="el-GR" smtClean="0">
              <a:solidFill>
                <a:srgbClr val="000000"/>
              </a:solidFill>
            </a:endParaRPr>
          </a:p>
        </p:txBody>
      </p:sp>
      <p:sp>
        <p:nvSpPr>
          <p:cNvPr id="14362" name="Rectangle 26"/>
          <p:cNvSpPr>
            <a:spLocks noChangeArrowheads="1"/>
          </p:cNvSpPr>
          <p:nvPr/>
        </p:nvSpPr>
        <p:spPr bwMode="auto">
          <a:xfrm>
            <a:off x="5292725" y="3644900"/>
            <a:ext cx="3311525" cy="1069975"/>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entury Gothic" pitchFamily="34" charset="0"/>
              </a:rPr>
              <a:t> και εφόσον </a:t>
            </a:r>
          </a:p>
          <a:p>
            <a:pPr algn="ctr" fontAlgn="base">
              <a:spcBef>
                <a:spcPct val="0"/>
              </a:spcBef>
              <a:spcAft>
                <a:spcPct val="0"/>
              </a:spcAft>
            </a:pPr>
            <a:r>
              <a:rPr lang="el-GR" sz="1600" u="sng" smtClean="0">
                <a:solidFill>
                  <a:srgbClr val="000000"/>
                </a:solidFill>
                <a:latin typeface="Century Gothic" pitchFamily="34" charset="0"/>
              </a:rPr>
              <a:t>το νερό είναι  ακίνητο</a:t>
            </a:r>
            <a:r>
              <a:rPr lang="el-GR" sz="1600" smtClean="0">
                <a:solidFill>
                  <a:srgbClr val="000000"/>
                </a:solidFill>
                <a:latin typeface="Century Gothic" pitchFamily="34" charset="0"/>
              </a:rPr>
              <a:t> </a:t>
            </a:r>
          </a:p>
          <a:p>
            <a:pPr algn="ctr" fontAlgn="base">
              <a:spcBef>
                <a:spcPct val="0"/>
              </a:spcBef>
              <a:spcAft>
                <a:spcPct val="0"/>
              </a:spcAft>
            </a:pPr>
            <a:r>
              <a:rPr lang="el-GR" sz="1600" smtClean="0">
                <a:solidFill>
                  <a:srgbClr val="000000"/>
                </a:solidFill>
                <a:latin typeface="Century Gothic" pitchFamily="34" charset="0"/>
              </a:rPr>
              <a:t>θα ήταν – σύμφωνα με τον νόμο της ισορροπίας –</a:t>
            </a:r>
          </a:p>
        </p:txBody>
      </p:sp>
      <p:sp>
        <p:nvSpPr>
          <p:cNvPr id="14363" name="AutoShape 27"/>
          <p:cNvSpPr>
            <a:spLocks noChangeArrowheads="1"/>
          </p:cNvSpPr>
          <p:nvPr/>
        </p:nvSpPr>
        <p:spPr bwMode="auto">
          <a:xfrm>
            <a:off x="3276600" y="4149725"/>
            <a:ext cx="287338" cy="1079500"/>
          </a:xfrm>
          <a:prstGeom prst="upArrow">
            <a:avLst>
              <a:gd name="adj1" fmla="val 50000"/>
              <a:gd name="adj2" fmla="val 93922"/>
            </a:avLst>
          </a:prstGeom>
          <a:solidFill>
            <a:srgbClr val="FF0066"/>
          </a:solidFill>
          <a:ln w="9525">
            <a:solidFill>
              <a:schemeClr val="bg2"/>
            </a:solidFill>
            <a:miter lim="800000"/>
            <a:headEnd/>
            <a:tailEnd/>
          </a:ln>
        </p:spPr>
        <p:txBody>
          <a:bodyPr wrap="none" anchor="ctr"/>
          <a:lstStyle/>
          <a:p>
            <a:pPr fontAlgn="base">
              <a:spcBef>
                <a:spcPct val="0"/>
              </a:spcBef>
              <a:spcAft>
                <a:spcPct val="0"/>
              </a:spcAft>
            </a:pPr>
            <a:endParaRPr lang="el-GR" smtClean="0">
              <a:solidFill>
                <a:srgbClr val="000000"/>
              </a:solidFill>
            </a:endParaRPr>
          </a:p>
        </p:txBody>
      </p:sp>
      <p:pic>
        <p:nvPicPr>
          <p:cNvPr id="16412" name="Picture 28" descr="buoyancy"/>
          <p:cNvPicPr>
            <a:picLocks noChangeAspect="1" noChangeArrowheads="1"/>
          </p:cNvPicPr>
          <p:nvPr/>
        </p:nvPicPr>
        <p:blipFill>
          <a:blip r:embed="rId2" cstate="print"/>
          <a:srcRect l="6299" t="57086" r="66930" b="1968"/>
          <a:stretch>
            <a:fillRect/>
          </a:stretch>
        </p:blipFill>
        <p:spPr bwMode="auto">
          <a:xfrm>
            <a:off x="468313" y="1700213"/>
            <a:ext cx="1822450" cy="2232025"/>
          </a:xfrm>
          <a:prstGeom prst="rect">
            <a:avLst/>
          </a:prstGeom>
          <a:noFill/>
          <a:ln w="9525">
            <a:noFill/>
            <a:miter lim="800000"/>
            <a:headEnd/>
            <a:tailEnd/>
          </a:ln>
        </p:spPr>
      </p:pic>
      <p:sp>
        <p:nvSpPr>
          <p:cNvPr id="16413" name="Freeform 29"/>
          <p:cNvSpPr>
            <a:spLocks/>
          </p:cNvSpPr>
          <p:nvPr/>
        </p:nvSpPr>
        <p:spPr bwMode="auto">
          <a:xfrm>
            <a:off x="971550" y="2349500"/>
            <a:ext cx="874713" cy="908050"/>
          </a:xfrm>
          <a:custGeom>
            <a:avLst/>
            <a:gdLst>
              <a:gd name="T0" fmla="*/ 2147483647 w 551"/>
              <a:gd name="T1" fmla="*/ 2147483647 h 572"/>
              <a:gd name="T2" fmla="*/ 2147483647 w 551"/>
              <a:gd name="T3" fmla="*/ 2147483647 h 572"/>
              <a:gd name="T4" fmla="*/ 2147483647 w 551"/>
              <a:gd name="T5" fmla="*/ 2147483647 h 572"/>
              <a:gd name="T6" fmla="*/ 2147483647 w 551"/>
              <a:gd name="T7" fmla="*/ 2147483647 h 572"/>
              <a:gd name="T8" fmla="*/ 2147483647 w 551"/>
              <a:gd name="T9" fmla="*/ 2147483647 h 572"/>
              <a:gd name="T10" fmla="*/ 2147483647 w 551"/>
              <a:gd name="T11" fmla="*/ 2147483647 h 572"/>
              <a:gd name="T12" fmla="*/ 2147483647 w 551"/>
              <a:gd name="T13" fmla="*/ 2147483647 h 572"/>
              <a:gd name="T14" fmla="*/ 2147483647 w 551"/>
              <a:gd name="T15" fmla="*/ 2147483647 h 572"/>
              <a:gd name="T16" fmla="*/ 2147483647 w 551"/>
              <a:gd name="T17" fmla="*/ 2147483647 h 572"/>
              <a:gd name="T18" fmla="*/ 2147483647 w 551"/>
              <a:gd name="T19" fmla="*/ 2147483647 h 572"/>
              <a:gd name="T20" fmla="*/ 2147483647 w 551"/>
              <a:gd name="T21" fmla="*/ 2147483647 h 572"/>
              <a:gd name="T22" fmla="*/ 2147483647 w 551"/>
              <a:gd name="T23" fmla="*/ 2147483647 h 572"/>
              <a:gd name="T24" fmla="*/ 2147483647 w 551"/>
              <a:gd name="T25" fmla="*/ 2147483647 h 572"/>
              <a:gd name="T26" fmla="*/ 2147483647 w 551"/>
              <a:gd name="T27" fmla="*/ 2147483647 h 572"/>
              <a:gd name="T28" fmla="*/ 2147483647 w 551"/>
              <a:gd name="T29" fmla="*/ 2147483647 h 572"/>
              <a:gd name="T30" fmla="*/ 2147483647 w 551"/>
              <a:gd name="T31" fmla="*/ 2147483647 h 572"/>
              <a:gd name="T32" fmla="*/ 2147483647 w 551"/>
              <a:gd name="T33" fmla="*/ 2147483647 h 572"/>
              <a:gd name="T34" fmla="*/ 2147483647 w 551"/>
              <a:gd name="T35" fmla="*/ 2147483647 h 572"/>
              <a:gd name="T36" fmla="*/ 2147483647 w 551"/>
              <a:gd name="T37" fmla="*/ 2147483647 h 572"/>
              <a:gd name="T38" fmla="*/ 2147483647 w 551"/>
              <a:gd name="T39" fmla="*/ 2147483647 h 57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551"/>
              <a:gd name="T61" fmla="*/ 0 h 572"/>
              <a:gd name="T62" fmla="*/ 551 w 551"/>
              <a:gd name="T63" fmla="*/ 572 h 57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551" h="572">
                <a:moveTo>
                  <a:pt x="397" y="8"/>
                </a:moveTo>
                <a:cubicBezTo>
                  <a:pt x="240" y="35"/>
                  <a:pt x="390" y="0"/>
                  <a:pt x="292" y="43"/>
                </a:cubicBezTo>
                <a:cubicBezTo>
                  <a:pt x="269" y="53"/>
                  <a:pt x="221" y="67"/>
                  <a:pt x="221" y="67"/>
                </a:cubicBezTo>
                <a:cubicBezTo>
                  <a:pt x="209" y="79"/>
                  <a:pt x="200" y="93"/>
                  <a:pt x="186" y="102"/>
                </a:cubicBezTo>
                <a:cubicBezTo>
                  <a:pt x="176" y="109"/>
                  <a:pt x="160" y="105"/>
                  <a:pt x="151" y="114"/>
                </a:cubicBezTo>
                <a:cubicBezTo>
                  <a:pt x="142" y="123"/>
                  <a:pt x="144" y="138"/>
                  <a:pt x="139" y="149"/>
                </a:cubicBezTo>
                <a:cubicBezTo>
                  <a:pt x="123" y="186"/>
                  <a:pt x="110" y="231"/>
                  <a:pt x="92" y="267"/>
                </a:cubicBezTo>
                <a:cubicBezTo>
                  <a:pt x="72" y="307"/>
                  <a:pt x="46" y="347"/>
                  <a:pt x="21" y="384"/>
                </a:cubicBezTo>
                <a:cubicBezTo>
                  <a:pt x="25" y="415"/>
                  <a:pt x="20" y="449"/>
                  <a:pt x="33" y="478"/>
                </a:cubicBezTo>
                <a:cubicBezTo>
                  <a:pt x="38" y="489"/>
                  <a:pt x="57" y="484"/>
                  <a:pt x="68" y="490"/>
                </a:cubicBezTo>
                <a:cubicBezTo>
                  <a:pt x="178" y="546"/>
                  <a:pt x="0" y="479"/>
                  <a:pt x="174" y="537"/>
                </a:cubicBezTo>
                <a:cubicBezTo>
                  <a:pt x="222" y="553"/>
                  <a:pt x="196" y="545"/>
                  <a:pt x="245" y="561"/>
                </a:cubicBezTo>
                <a:cubicBezTo>
                  <a:pt x="257" y="565"/>
                  <a:pt x="280" y="572"/>
                  <a:pt x="280" y="572"/>
                </a:cubicBezTo>
                <a:cubicBezTo>
                  <a:pt x="365" y="559"/>
                  <a:pt x="382" y="552"/>
                  <a:pt x="456" y="502"/>
                </a:cubicBezTo>
                <a:cubicBezTo>
                  <a:pt x="468" y="494"/>
                  <a:pt x="479" y="486"/>
                  <a:pt x="491" y="478"/>
                </a:cubicBezTo>
                <a:cubicBezTo>
                  <a:pt x="503" y="470"/>
                  <a:pt x="527" y="455"/>
                  <a:pt x="527" y="455"/>
                </a:cubicBezTo>
                <a:cubicBezTo>
                  <a:pt x="528" y="453"/>
                  <a:pt x="551" y="386"/>
                  <a:pt x="550" y="384"/>
                </a:cubicBezTo>
                <a:cubicBezTo>
                  <a:pt x="545" y="371"/>
                  <a:pt x="527" y="369"/>
                  <a:pt x="515" y="361"/>
                </a:cubicBezTo>
                <a:cubicBezTo>
                  <a:pt x="537" y="295"/>
                  <a:pt x="549" y="111"/>
                  <a:pt x="480" y="55"/>
                </a:cubicBezTo>
                <a:cubicBezTo>
                  <a:pt x="456" y="36"/>
                  <a:pt x="422" y="33"/>
                  <a:pt x="397" y="8"/>
                </a:cubicBezTo>
                <a:close/>
              </a:path>
            </a:pathLst>
          </a:custGeom>
          <a:solidFill>
            <a:schemeClr val="bg2"/>
          </a:solidFill>
          <a:ln w="9525">
            <a:solidFill>
              <a:schemeClr val="tx1"/>
            </a:solidFill>
            <a:round/>
            <a:headEnd/>
            <a:tailEnd/>
          </a:ln>
        </p:spPr>
        <p:txBody>
          <a:bodyPr/>
          <a:lstStyle/>
          <a:p>
            <a:pPr fontAlgn="base">
              <a:spcBef>
                <a:spcPct val="0"/>
              </a:spcBef>
              <a:spcAft>
                <a:spcPct val="0"/>
              </a:spcAft>
            </a:pPr>
            <a:endParaRPr lang="el-GR" smtClean="0">
              <a:solidFill>
                <a:srgbClr val="000000"/>
              </a:solidFill>
            </a:endParaRPr>
          </a:p>
        </p:txBody>
      </p:sp>
      <p:sp>
        <p:nvSpPr>
          <p:cNvPr id="14366" name="Rectangle 30"/>
          <p:cNvSpPr>
            <a:spLocks noChangeArrowheads="1"/>
          </p:cNvSpPr>
          <p:nvPr/>
        </p:nvSpPr>
        <p:spPr bwMode="auto">
          <a:xfrm>
            <a:off x="3000375" y="908050"/>
            <a:ext cx="2724150" cy="1077913"/>
          </a:xfrm>
          <a:prstGeom prst="rect">
            <a:avLst/>
          </a:prstGeom>
          <a:solidFill>
            <a:schemeClr val="bg1"/>
          </a:solid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entury Gothic" pitchFamily="34" charset="0"/>
              </a:rPr>
              <a:t>οι πιεστικές δυνάμεις </a:t>
            </a:r>
          </a:p>
          <a:p>
            <a:pPr algn="ctr" fontAlgn="base">
              <a:spcBef>
                <a:spcPct val="0"/>
              </a:spcBef>
              <a:spcAft>
                <a:spcPct val="0"/>
              </a:spcAft>
            </a:pPr>
            <a:r>
              <a:rPr lang="el-GR" sz="1600" smtClean="0">
                <a:solidFill>
                  <a:srgbClr val="000000"/>
                </a:solidFill>
                <a:latin typeface="Century Gothic" pitchFamily="34" charset="0"/>
              </a:rPr>
              <a:t>ΔΕΝ ΕΞΑΡΤΩΝΤΑΙ </a:t>
            </a:r>
          </a:p>
          <a:p>
            <a:pPr algn="ctr" fontAlgn="base">
              <a:spcBef>
                <a:spcPct val="0"/>
              </a:spcBef>
              <a:spcAft>
                <a:spcPct val="0"/>
              </a:spcAft>
            </a:pPr>
            <a:r>
              <a:rPr lang="el-GR" sz="1600" smtClean="0">
                <a:solidFill>
                  <a:srgbClr val="000000"/>
                </a:solidFill>
                <a:latin typeface="Century Gothic" pitchFamily="34" charset="0"/>
              </a:rPr>
              <a:t>από το υλικό του σώματος</a:t>
            </a:r>
          </a:p>
        </p:txBody>
      </p:sp>
      <p:sp>
        <p:nvSpPr>
          <p:cNvPr id="14367" name="Rectangle 31"/>
          <p:cNvSpPr>
            <a:spLocks noChangeArrowheads="1"/>
          </p:cNvSpPr>
          <p:nvPr/>
        </p:nvSpPr>
        <p:spPr bwMode="auto">
          <a:xfrm>
            <a:off x="468313" y="1628775"/>
            <a:ext cx="2160587" cy="2305050"/>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4368" name="Rectangle 32"/>
          <p:cNvSpPr>
            <a:spLocks noChangeArrowheads="1"/>
          </p:cNvSpPr>
          <p:nvPr/>
        </p:nvSpPr>
        <p:spPr bwMode="auto">
          <a:xfrm>
            <a:off x="0" y="4076700"/>
            <a:ext cx="2411413" cy="2376488"/>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4369" name="Rectangle 33"/>
          <p:cNvSpPr>
            <a:spLocks noChangeArrowheads="1"/>
          </p:cNvSpPr>
          <p:nvPr/>
        </p:nvSpPr>
        <p:spPr bwMode="auto">
          <a:xfrm>
            <a:off x="395288" y="1412875"/>
            <a:ext cx="2771775" cy="2592388"/>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4370" name="Rectangle 34"/>
          <p:cNvSpPr>
            <a:spLocks noChangeArrowheads="1"/>
          </p:cNvSpPr>
          <p:nvPr/>
        </p:nvSpPr>
        <p:spPr bwMode="auto">
          <a:xfrm>
            <a:off x="2484438" y="4005263"/>
            <a:ext cx="2374900" cy="244792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14371" name="Rectangle 35"/>
          <p:cNvSpPr>
            <a:spLocks noChangeArrowheads="1"/>
          </p:cNvSpPr>
          <p:nvPr/>
        </p:nvSpPr>
        <p:spPr bwMode="auto">
          <a:xfrm>
            <a:off x="5435600" y="5013325"/>
            <a:ext cx="3311525" cy="825500"/>
          </a:xfrm>
          <a:prstGeom prst="rect">
            <a:avLst/>
          </a:prstGeom>
          <a:noFill/>
          <a:ln w="9525">
            <a:noFill/>
            <a:miter lim="800000"/>
            <a:headEnd/>
            <a:tailEnd/>
          </a:ln>
        </p:spPr>
        <p:txBody>
          <a:bodyPr>
            <a:spAutoFit/>
          </a:bodyPr>
          <a:lstStyle/>
          <a:p>
            <a:pPr algn="ctr" fontAlgn="base">
              <a:spcBef>
                <a:spcPct val="0"/>
              </a:spcBef>
              <a:spcAft>
                <a:spcPct val="0"/>
              </a:spcAft>
            </a:pPr>
            <a:r>
              <a:rPr lang="el-GR" sz="1600" u="sng" smtClean="0">
                <a:solidFill>
                  <a:srgbClr val="000000"/>
                </a:solidFill>
                <a:latin typeface="Century Gothic" pitchFamily="34" charset="0"/>
              </a:rPr>
              <a:t>ίση με το Βάρος του νερού</a:t>
            </a:r>
          </a:p>
          <a:p>
            <a:pPr algn="ctr" fontAlgn="base">
              <a:spcBef>
                <a:spcPct val="0"/>
              </a:spcBef>
              <a:spcAft>
                <a:spcPct val="0"/>
              </a:spcAft>
            </a:pPr>
            <a:r>
              <a:rPr lang="el-GR" sz="1600" smtClean="0">
                <a:solidFill>
                  <a:srgbClr val="000000"/>
                </a:solidFill>
                <a:latin typeface="Century Gothic" pitchFamily="34" charset="0"/>
              </a:rPr>
              <a:t> που βρίσκεται στη θέση </a:t>
            </a:r>
          </a:p>
          <a:p>
            <a:pPr algn="ctr" fontAlgn="base">
              <a:spcBef>
                <a:spcPct val="0"/>
              </a:spcBef>
              <a:spcAft>
                <a:spcPct val="0"/>
              </a:spcAft>
            </a:pPr>
            <a:r>
              <a:rPr lang="el-GR" sz="1600" smtClean="0">
                <a:solidFill>
                  <a:srgbClr val="000000"/>
                </a:solidFill>
                <a:latin typeface="Century Gothic" pitchFamily="34" charset="0"/>
              </a:rPr>
              <a:t>του σώματος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34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436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36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36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436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34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4370"/>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34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363"/>
                                        </p:tgtEl>
                                        <p:attrNameLst>
                                          <p:attrName>style.visibility</p:attrName>
                                        </p:attrNameLst>
                                      </p:cBhvr>
                                      <p:to>
                                        <p:strVal val="visible"/>
                                      </p:to>
                                    </p:set>
                                    <p:anim calcmode="lin" valueType="num">
                                      <p:cBhvr additive="base">
                                        <p:cTn id="47" dur="500" fill="hold"/>
                                        <p:tgtEl>
                                          <p:spTgt spid="14363"/>
                                        </p:tgtEl>
                                        <p:attrNameLst>
                                          <p:attrName>ppt_x</p:attrName>
                                        </p:attrNameLst>
                                      </p:cBhvr>
                                      <p:tavLst>
                                        <p:tav tm="0">
                                          <p:val>
                                            <p:strVal val="#ppt_x"/>
                                          </p:val>
                                        </p:tav>
                                        <p:tav tm="100000">
                                          <p:val>
                                            <p:strVal val="#ppt_x"/>
                                          </p:val>
                                        </p:tav>
                                      </p:tavLst>
                                    </p:anim>
                                    <p:anim calcmode="lin" valueType="num">
                                      <p:cBhvr additive="base">
                                        <p:cTn id="48" dur="500" fill="hold"/>
                                        <p:tgtEl>
                                          <p:spTgt spid="14363"/>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436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43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p:bldP spid="14340" grpId="0" animBg="1"/>
      <p:bldP spid="14341" grpId="0"/>
      <p:bldP spid="14342" grpId="0"/>
      <p:bldP spid="14362" grpId="0"/>
      <p:bldP spid="14363" grpId="0" animBg="1"/>
      <p:bldP spid="14366" grpId="0" animBg="1"/>
      <p:bldP spid="14367" grpId="0" animBg="1"/>
      <p:bldP spid="14368" grpId="0" animBg="1"/>
      <p:bldP spid="14369" grpId="0" animBg="1"/>
      <p:bldP spid="14370" grpId="0" animBg="1"/>
      <p:bldP spid="1437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a:spLocks noChangeArrowheads="1"/>
          </p:cNvSpPr>
          <p:nvPr/>
        </p:nvSpPr>
        <p:spPr bwMode="auto">
          <a:xfrm>
            <a:off x="1979712" y="2420888"/>
            <a:ext cx="4679851" cy="830997"/>
          </a:xfrm>
          <a:prstGeom prst="rect">
            <a:avLst/>
          </a:prstGeom>
          <a:noFill/>
          <a:ln w="9525">
            <a:noFill/>
            <a:miter lim="800000"/>
            <a:headEnd/>
            <a:tailEnd/>
          </a:ln>
        </p:spPr>
        <p:txBody>
          <a:bodyPr wrap="square">
            <a:spAutoFit/>
          </a:bodyPr>
          <a:lstStyle/>
          <a:p>
            <a:pPr algn="ctr" fontAlgn="base">
              <a:spcBef>
                <a:spcPct val="0"/>
              </a:spcBef>
              <a:spcAft>
                <a:spcPct val="0"/>
              </a:spcAft>
            </a:pPr>
            <a:r>
              <a:rPr lang="el-GR" sz="2400" b="1" dirty="0" smtClean="0">
                <a:solidFill>
                  <a:srgbClr val="000000"/>
                </a:solidFill>
                <a:latin typeface="Century Gothic" pitchFamily="34" charset="0"/>
              </a:rPr>
              <a:t>ΑΝΩΣΗ</a:t>
            </a:r>
          </a:p>
          <a:p>
            <a:pPr algn="ctr" fontAlgn="base">
              <a:spcBef>
                <a:spcPct val="0"/>
              </a:spcBef>
              <a:spcAft>
                <a:spcPct val="0"/>
              </a:spcAft>
            </a:pPr>
            <a:r>
              <a:rPr lang="el-GR" sz="2400" b="1" dirty="0" smtClean="0">
                <a:solidFill>
                  <a:srgbClr val="000000"/>
                </a:solidFill>
                <a:latin typeface="Century Gothic" pitchFamily="34" charset="0"/>
              </a:rPr>
              <a:t>εκδηλώνεται και στα ΑΕΡΙΑ</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098" name="Picture 2" descr="C:\Documents and Settings\dionysis\Τα έγγραφά μου\ΓΕΩΓΡΑΦΙΑ  ΦΩΤΟ\ΕΥΡΩΠΗ\ΙΣΠΑΝΙΑ\Βαλένθια (1).jpg"/>
          <p:cNvPicPr>
            <a:picLocks noChangeAspect="1" noChangeArrowheads="1"/>
          </p:cNvPicPr>
          <p:nvPr/>
        </p:nvPicPr>
        <p:blipFill>
          <a:blip r:embed="rId3" cstate="print"/>
          <a:srcRect b="1845"/>
          <a:stretch>
            <a:fillRect/>
          </a:stretch>
        </p:blipFill>
        <p:spPr bwMode="auto">
          <a:xfrm>
            <a:off x="323850" y="260350"/>
            <a:ext cx="8583613" cy="6318250"/>
          </a:xfrm>
          <a:prstGeom prst="rect">
            <a:avLst/>
          </a:prstGeom>
          <a:noFill/>
          <a:ln w="9525">
            <a:noFill/>
            <a:miter lim="800000"/>
            <a:headEnd/>
            <a:tailEnd/>
          </a:ln>
        </p:spPr>
      </p:pic>
      <p:sp>
        <p:nvSpPr>
          <p:cNvPr id="3" name="2 - Ορθογώνιο"/>
          <p:cNvSpPr/>
          <p:nvPr/>
        </p:nvSpPr>
        <p:spPr>
          <a:xfrm>
            <a:off x="539552" y="692696"/>
            <a:ext cx="5551392" cy="461665"/>
          </a:xfrm>
          <a:prstGeom prst="rect">
            <a:avLst/>
          </a:prstGeom>
        </p:spPr>
        <p:txBody>
          <a:bodyPr wrap="none">
            <a:spAutoFit/>
          </a:bodyPr>
          <a:lstStyle/>
          <a:p>
            <a:r>
              <a:rPr lang="el-GR" sz="2400" dirty="0" smtClean="0">
                <a:solidFill>
                  <a:schemeClr val="bg1"/>
                </a:solidFill>
              </a:rPr>
              <a:t>Ποιες δυνάμεις ασκούνται σε ένα ψάρι ;</a:t>
            </a:r>
            <a:endParaRPr lang="el-GR" sz="2400" dirty="0">
              <a:solidFill>
                <a:schemeClr val="bg1"/>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ChangeArrowheads="1"/>
          </p:cNvSpPr>
          <p:nvPr/>
        </p:nvSpPr>
        <p:spPr bwMode="auto">
          <a:xfrm>
            <a:off x="3635896" y="3140968"/>
            <a:ext cx="4718050" cy="1552575"/>
          </a:xfrm>
          <a:prstGeom prst="rect">
            <a:avLst/>
          </a:prstGeom>
          <a:noFill/>
          <a:ln w="9525">
            <a:noFill/>
            <a:miter lim="800000"/>
            <a:headEnd/>
            <a:tailEnd/>
          </a:ln>
        </p:spPr>
        <p:txBody>
          <a:bodyPr>
            <a:spAutoFit/>
          </a:bodyPr>
          <a:lstStyle/>
          <a:p>
            <a:pPr algn="ctr" fontAlgn="base">
              <a:spcBef>
                <a:spcPct val="0"/>
              </a:spcBef>
              <a:spcAft>
                <a:spcPct val="0"/>
              </a:spcAft>
            </a:pPr>
            <a:r>
              <a:rPr lang="el-GR" sz="2400" dirty="0" smtClean="0">
                <a:solidFill>
                  <a:srgbClr val="000000"/>
                </a:solidFill>
                <a:latin typeface="Comic Sans MS" pitchFamily="66" charset="0"/>
              </a:rPr>
              <a:t>τα μπαλόνι με </a:t>
            </a:r>
            <a:r>
              <a:rPr lang="el-GR" sz="2400" dirty="0" err="1" smtClean="0">
                <a:solidFill>
                  <a:srgbClr val="000000"/>
                </a:solidFill>
                <a:latin typeface="Comic Sans MS" pitchFamily="66" charset="0"/>
              </a:rPr>
              <a:t>Ήλιον</a:t>
            </a:r>
            <a:r>
              <a:rPr lang="el-GR" sz="2400" dirty="0" smtClean="0">
                <a:solidFill>
                  <a:srgbClr val="000000"/>
                </a:solidFill>
                <a:latin typeface="Comic Sans MS" pitchFamily="66" charset="0"/>
              </a:rPr>
              <a:t>, </a:t>
            </a:r>
          </a:p>
          <a:p>
            <a:pPr algn="ctr" fontAlgn="base">
              <a:spcBef>
                <a:spcPct val="0"/>
              </a:spcBef>
              <a:spcAft>
                <a:spcPct val="0"/>
              </a:spcAft>
            </a:pPr>
            <a:r>
              <a:rPr lang="el-GR" sz="2400" dirty="0" smtClean="0">
                <a:solidFill>
                  <a:srgbClr val="000000"/>
                </a:solidFill>
                <a:latin typeface="Comic Sans MS" pitchFamily="66" charset="0"/>
              </a:rPr>
              <a:t>αν το αφήσεις </a:t>
            </a:r>
          </a:p>
          <a:p>
            <a:pPr algn="ctr" fontAlgn="base">
              <a:spcBef>
                <a:spcPct val="0"/>
              </a:spcBef>
              <a:spcAft>
                <a:spcPct val="0"/>
              </a:spcAft>
            </a:pPr>
            <a:r>
              <a:rPr lang="el-GR" sz="2400" dirty="0" smtClean="0">
                <a:solidFill>
                  <a:srgbClr val="000000"/>
                </a:solidFill>
                <a:latin typeface="Comic Sans MS" pitchFamily="66" charset="0"/>
              </a:rPr>
              <a:t>και δεν το κρατάς,  </a:t>
            </a:r>
          </a:p>
          <a:p>
            <a:pPr algn="ctr" fontAlgn="base">
              <a:spcBef>
                <a:spcPct val="0"/>
              </a:spcBef>
              <a:spcAft>
                <a:spcPct val="0"/>
              </a:spcAft>
            </a:pPr>
            <a:r>
              <a:rPr lang="el-GR" sz="2400" dirty="0" smtClean="0">
                <a:solidFill>
                  <a:srgbClr val="000000"/>
                </a:solidFill>
                <a:latin typeface="Comic Sans MS" pitchFamily="66" charset="0"/>
              </a:rPr>
              <a:t>« ανεβαίνει στον ουρανό »</a:t>
            </a:r>
          </a:p>
        </p:txBody>
      </p:sp>
      <p:pic>
        <p:nvPicPr>
          <p:cNvPr id="3075" name="Picture 3" descr="a ΣΙΔ1"/>
          <p:cNvPicPr>
            <a:picLocks noChangeAspect="1" noChangeArrowheads="1"/>
          </p:cNvPicPr>
          <p:nvPr/>
        </p:nvPicPr>
        <p:blipFill>
          <a:blip r:embed="rId2" cstate="print"/>
          <a:srcRect/>
          <a:stretch>
            <a:fillRect/>
          </a:stretch>
        </p:blipFill>
        <p:spPr bwMode="auto">
          <a:xfrm>
            <a:off x="395288" y="3573463"/>
            <a:ext cx="2587625" cy="2660650"/>
          </a:xfrm>
          <a:prstGeom prst="rect">
            <a:avLst/>
          </a:prstGeom>
          <a:noFill/>
          <a:ln w="9525">
            <a:noFill/>
            <a:miter lim="800000"/>
            <a:headEnd/>
            <a:tailEnd/>
          </a:ln>
        </p:spPr>
      </p:pic>
      <p:sp>
        <p:nvSpPr>
          <p:cNvPr id="3076" name="Rectangle 4"/>
          <p:cNvSpPr>
            <a:spLocks noChangeArrowheads="1"/>
          </p:cNvSpPr>
          <p:nvPr/>
        </p:nvSpPr>
        <p:spPr bwMode="auto">
          <a:xfrm>
            <a:off x="468313" y="188913"/>
            <a:ext cx="7991475" cy="519112"/>
          </a:xfrm>
          <a:prstGeom prst="rect">
            <a:avLst/>
          </a:prstGeom>
          <a:noFill/>
          <a:ln w="9525">
            <a:noFill/>
            <a:miter lim="800000"/>
            <a:headEnd/>
            <a:tailEnd/>
          </a:ln>
        </p:spPr>
        <p:txBody>
          <a:bodyPr>
            <a:spAutoFit/>
          </a:bodyPr>
          <a:lstStyle/>
          <a:p>
            <a:pPr algn="ctr" fontAlgn="base">
              <a:spcBef>
                <a:spcPct val="0"/>
              </a:spcBef>
              <a:spcAft>
                <a:spcPct val="0"/>
              </a:spcAft>
            </a:pPr>
            <a:r>
              <a:rPr lang="el-GR" sz="2400" dirty="0" smtClean="0">
                <a:solidFill>
                  <a:srgbClr val="000000"/>
                </a:solidFill>
                <a:latin typeface="Century Gothic" pitchFamily="34" charset="0"/>
              </a:rPr>
              <a:t>για τους ίδιους λόγους που εμφανίζεται και στα υγρά</a:t>
            </a:r>
            <a:r>
              <a:rPr lang="el-GR" sz="2800" dirty="0" smtClean="0">
                <a:solidFill>
                  <a:srgbClr val="000000"/>
                </a:solidFill>
                <a:latin typeface="Century Gothic" pitchFamily="34" charset="0"/>
              </a:rPr>
              <a:t> </a:t>
            </a:r>
          </a:p>
        </p:txBody>
      </p:sp>
      <p:sp>
        <p:nvSpPr>
          <p:cNvPr id="3077" name="Rectangle 5"/>
          <p:cNvSpPr>
            <a:spLocks noChangeArrowheads="1"/>
          </p:cNvSpPr>
          <p:nvPr/>
        </p:nvSpPr>
        <p:spPr bwMode="auto">
          <a:xfrm>
            <a:off x="611188" y="836613"/>
            <a:ext cx="7632700" cy="457200"/>
          </a:xfrm>
          <a:prstGeom prst="rect">
            <a:avLst/>
          </a:prstGeom>
          <a:noFill/>
          <a:ln w="9525">
            <a:noFill/>
            <a:miter lim="800000"/>
            <a:headEnd/>
            <a:tailEnd/>
          </a:ln>
        </p:spPr>
        <p:txBody>
          <a:bodyPr>
            <a:spAutoFit/>
          </a:bodyPr>
          <a:lstStyle/>
          <a:p>
            <a:pPr algn="ctr" fontAlgn="base">
              <a:spcBef>
                <a:spcPct val="0"/>
              </a:spcBef>
              <a:spcAft>
                <a:spcPct val="0"/>
              </a:spcAft>
            </a:pPr>
            <a:r>
              <a:rPr lang="el-GR" sz="2400" dirty="0" smtClean="0">
                <a:solidFill>
                  <a:srgbClr val="000000"/>
                </a:solidFill>
                <a:latin typeface="Century Gothic" pitchFamily="34" charset="0"/>
              </a:rPr>
              <a:t>ίση με το βάρος του αερίου που εκτοπίζει</a:t>
            </a:r>
            <a:endParaRPr lang="el-GR" sz="2800" dirty="0" smtClean="0">
              <a:solidFill>
                <a:srgbClr val="000000"/>
              </a:solidFill>
              <a:latin typeface="Century Gothic" pitchFamily="34" charset="0"/>
            </a:endParaRPr>
          </a:p>
        </p:txBody>
      </p:sp>
      <p:sp>
        <p:nvSpPr>
          <p:cNvPr id="3078" name="Rectangle 6"/>
          <p:cNvSpPr>
            <a:spLocks noChangeArrowheads="1"/>
          </p:cNvSpPr>
          <p:nvPr/>
        </p:nvSpPr>
        <p:spPr bwMode="auto">
          <a:xfrm>
            <a:off x="611188" y="1412875"/>
            <a:ext cx="7632700" cy="1508105"/>
          </a:xfrm>
          <a:prstGeom prst="rect">
            <a:avLst/>
          </a:prstGeom>
          <a:noFill/>
          <a:ln w="9525">
            <a:noFill/>
            <a:miter lim="800000"/>
            <a:headEnd/>
            <a:tailEnd/>
          </a:ln>
        </p:spPr>
        <p:txBody>
          <a:bodyPr>
            <a:spAutoFit/>
          </a:bodyPr>
          <a:lstStyle/>
          <a:p>
            <a:pPr algn="ctr" fontAlgn="base">
              <a:spcBef>
                <a:spcPct val="0"/>
              </a:spcBef>
              <a:spcAft>
                <a:spcPct val="0"/>
              </a:spcAft>
            </a:pPr>
            <a:r>
              <a:rPr lang="el-GR" sz="2400" dirty="0" smtClean="0">
                <a:solidFill>
                  <a:srgbClr val="000000"/>
                </a:solidFill>
                <a:latin typeface="Century Gothic" pitchFamily="34" charset="0"/>
              </a:rPr>
              <a:t>η άνωση που ασκεί ο αέρας είναι ίση με </a:t>
            </a:r>
            <a:r>
              <a:rPr lang="el-GR" sz="2400" dirty="0" err="1" smtClean="0">
                <a:solidFill>
                  <a:srgbClr val="000000"/>
                </a:solidFill>
                <a:latin typeface="Century Gothic" pitchFamily="34" charset="0"/>
              </a:rPr>
              <a:t>ρ</a:t>
            </a:r>
            <a:r>
              <a:rPr lang="el-GR" sz="2400" baseline="-25000" dirty="0" err="1" smtClean="0">
                <a:solidFill>
                  <a:srgbClr val="000000"/>
                </a:solidFill>
                <a:latin typeface="Century Gothic" pitchFamily="34" charset="0"/>
              </a:rPr>
              <a:t>άερ</a:t>
            </a:r>
            <a:r>
              <a:rPr lang="en-US" sz="2400" dirty="0" err="1" smtClean="0">
                <a:solidFill>
                  <a:srgbClr val="000000"/>
                </a:solidFill>
                <a:latin typeface="Century Gothic" pitchFamily="34" charset="0"/>
              </a:rPr>
              <a:t>gV</a:t>
            </a:r>
            <a:r>
              <a:rPr lang="en-US" sz="2400" dirty="0" smtClean="0">
                <a:solidFill>
                  <a:srgbClr val="000000"/>
                </a:solidFill>
                <a:latin typeface="Century Gothic" pitchFamily="34" charset="0"/>
              </a:rPr>
              <a:t>, </a:t>
            </a:r>
            <a:r>
              <a:rPr lang="el-GR" sz="2400" dirty="0" smtClean="0">
                <a:solidFill>
                  <a:srgbClr val="000000"/>
                </a:solidFill>
                <a:latin typeface="Century Gothic" pitchFamily="34" charset="0"/>
              </a:rPr>
              <a:t>όπου </a:t>
            </a:r>
            <a:r>
              <a:rPr lang="el-GR" sz="2400" dirty="0" err="1" smtClean="0">
                <a:solidFill>
                  <a:srgbClr val="000000"/>
                </a:solidFill>
                <a:latin typeface="Century Gothic" pitchFamily="34" charset="0"/>
              </a:rPr>
              <a:t>ρ</a:t>
            </a:r>
            <a:r>
              <a:rPr lang="el-GR" sz="2400" baseline="-25000" dirty="0" err="1" smtClean="0">
                <a:solidFill>
                  <a:srgbClr val="000000"/>
                </a:solidFill>
                <a:latin typeface="Century Gothic" pitchFamily="34" charset="0"/>
              </a:rPr>
              <a:t>αερ</a:t>
            </a:r>
            <a:r>
              <a:rPr lang="el-GR" sz="2400" dirty="0" smtClean="0">
                <a:solidFill>
                  <a:srgbClr val="000000"/>
                </a:solidFill>
                <a:latin typeface="Century Gothic" pitchFamily="34" charset="0"/>
              </a:rPr>
              <a:t> η πυκνότητα του αέρα, 1,3 </a:t>
            </a:r>
            <a:r>
              <a:rPr lang="en-US" sz="2400" dirty="0" smtClean="0">
                <a:solidFill>
                  <a:srgbClr val="000000"/>
                </a:solidFill>
                <a:latin typeface="Century Gothic" pitchFamily="34" charset="0"/>
              </a:rPr>
              <a:t>kg/m</a:t>
            </a:r>
            <a:r>
              <a:rPr lang="en-US" sz="2400" baseline="30000" dirty="0" smtClean="0">
                <a:solidFill>
                  <a:srgbClr val="000000"/>
                </a:solidFill>
                <a:latin typeface="Century Gothic" pitchFamily="34" charset="0"/>
              </a:rPr>
              <a:t>3</a:t>
            </a:r>
            <a:r>
              <a:rPr lang="en-US" sz="2400" dirty="0" smtClean="0">
                <a:solidFill>
                  <a:srgbClr val="000000"/>
                </a:solidFill>
                <a:latin typeface="Century Gothic" pitchFamily="34" charset="0"/>
              </a:rPr>
              <a:t>. </a:t>
            </a:r>
          </a:p>
          <a:p>
            <a:pPr algn="ctr" fontAlgn="base">
              <a:spcBef>
                <a:spcPct val="0"/>
              </a:spcBef>
              <a:spcAft>
                <a:spcPct val="0"/>
              </a:spcAft>
            </a:pPr>
            <a:endParaRPr lang="el-GR" sz="2400" dirty="0" smtClean="0">
              <a:solidFill>
                <a:srgbClr val="000000"/>
              </a:solidFill>
              <a:latin typeface="Century Gothic" pitchFamily="34" charset="0"/>
            </a:endParaRPr>
          </a:p>
          <a:p>
            <a:pPr algn="ctr" fontAlgn="base">
              <a:spcBef>
                <a:spcPct val="0"/>
              </a:spcBef>
              <a:spcAft>
                <a:spcPct val="0"/>
              </a:spcAft>
            </a:pPr>
            <a:r>
              <a:rPr lang="el-GR" sz="2000" dirty="0" smtClean="0">
                <a:solidFill>
                  <a:srgbClr val="000000"/>
                </a:solidFill>
                <a:latin typeface="Century Gothic" pitchFamily="34" charset="0"/>
              </a:rPr>
              <a:t>(σύγκρινέ την με την πυκνότητα του νερού </a:t>
            </a:r>
            <a:r>
              <a:rPr lang="el-GR" sz="2000" dirty="0" err="1" smtClean="0">
                <a:solidFill>
                  <a:srgbClr val="000000"/>
                </a:solidFill>
                <a:latin typeface="Century Gothic" pitchFamily="34" charset="0"/>
              </a:rPr>
              <a:t>ρ</a:t>
            </a:r>
            <a:r>
              <a:rPr lang="el-GR" sz="2000" baseline="-25000" dirty="0" err="1" smtClean="0">
                <a:solidFill>
                  <a:srgbClr val="000000"/>
                </a:solidFill>
                <a:latin typeface="Century Gothic" pitchFamily="34" charset="0"/>
              </a:rPr>
              <a:t>νερ</a:t>
            </a:r>
            <a:r>
              <a:rPr lang="el-GR" sz="2000" baseline="-25000" dirty="0" smtClean="0">
                <a:solidFill>
                  <a:srgbClr val="000000"/>
                </a:solidFill>
                <a:latin typeface="Century Gothic" pitchFamily="34" charset="0"/>
              </a:rPr>
              <a:t> </a:t>
            </a:r>
            <a:r>
              <a:rPr lang="el-GR" sz="2000" dirty="0" smtClean="0">
                <a:solidFill>
                  <a:srgbClr val="000000"/>
                </a:solidFill>
                <a:latin typeface="Century Gothic" pitchFamily="34" charset="0"/>
              </a:rPr>
              <a:t>= 1000 </a:t>
            </a:r>
            <a:r>
              <a:rPr lang="en-US" sz="2000" dirty="0" smtClean="0">
                <a:solidFill>
                  <a:srgbClr val="000000"/>
                </a:solidFill>
                <a:latin typeface="Century Gothic" pitchFamily="34" charset="0"/>
              </a:rPr>
              <a:t>kg/m</a:t>
            </a:r>
            <a:r>
              <a:rPr lang="en-US" sz="2000" baseline="30000" dirty="0" smtClean="0">
                <a:solidFill>
                  <a:srgbClr val="000000"/>
                </a:solidFill>
                <a:latin typeface="Century Gothic" pitchFamily="34" charset="0"/>
              </a:rPr>
              <a:t>3</a:t>
            </a:r>
            <a:r>
              <a:rPr lang="en-US" sz="2000" dirty="0" smtClean="0">
                <a:solidFill>
                  <a:srgbClr val="000000"/>
                </a:solidFill>
                <a:latin typeface="Century Gothic" pitchFamily="34" charset="0"/>
              </a:rPr>
              <a:t>)</a:t>
            </a:r>
            <a:endParaRPr lang="el-GR" sz="2000" dirty="0" smtClean="0">
              <a:solidFill>
                <a:srgbClr val="000000"/>
              </a:solidFill>
              <a:latin typeface="Century Gothic" pitchFamily="34" charset="0"/>
            </a:endParaRPr>
          </a:p>
        </p:txBody>
      </p:sp>
      <p:sp>
        <p:nvSpPr>
          <p:cNvPr id="3079" name="Rectangle 7"/>
          <p:cNvSpPr>
            <a:spLocks noChangeArrowheads="1"/>
          </p:cNvSpPr>
          <p:nvPr/>
        </p:nvSpPr>
        <p:spPr bwMode="auto">
          <a:xfrm>
            <a:off x="3275856" y="4797152"/>
            <a:ext cx="5651500" cy="1569660"/>
          </a:xfrm>
          <a:prstGeom prst="rect">
            <a:avLst/>
          </a:prstGeom>
          <a:noFill/>
          <a:ln w="9525">
            <a:noFill/>
            <a:miter lim="800000"/>
            <a:headEnd/>
            <a:tailEnd/>
          </a:ln>
        </p:spPr>
        <p:txBody>
          <a:bodyPr>
            <a:spAutoFit/>
          </a:bodyPr>
          <a:lstStyle/>
          <a:p>
            <a:pPr algn="ctr" fontAlgn="base">
              <a:spcBef>
                <a:spcPct val="0"/>
              </a:spcBef>
              <a:spcAft>
                <a:spcPct val="0"/>
              </a:spcAft>
            </a:pPr>
            <a:r>
              <a:rPr lang="el-GR" sz="2400" dirty="0" smtClean="0">
                <a:solidFill>
                  <a:srgbClr val="000000"/>
                </a:solidFill>
                <a:latin typeface="Comic Sans MS" pitchFamily="66" charset="0"/>
              </a:rPr>
              <a:t>το ίδιο θα συμβεί  και </a:t>
            </a:r>
          </a:p>
          <a:p>
            <a:pPr algn="ctr" fontAlgn="base">
              <a:spcBef>
                <a:spcPct val="0"/>
              </a:spcBef>
              <a:spcAft>
                <a:spcPct val="0"/>
              </a:spcAft>
            </a:pPr>
            <a:r>
              <a:rPr lang="el-GR" sz="2400" dirty="0" smtClean="0">
                <a:solidFill>
                  <a:srgbClr val="000000"/>
                </a:solidFill>
                <a:latin typeface="Comic Sans MS" pitchFamily="66" charset="0"/>
              </a:rPr>
              <a:t>με το μπαλόνι με  Υδρογόνο,</a:t>
            </a:r>
          </a:p>
          <a:p>
            <a:pPr algn="ctr" fontAlgn="base">
              <a:spcBef>
                <a:spcPct val="0"/>
              </a:spcBef>
              <a:spcAft>
                <a:spcPct val="0"/>
              </a:spcAft>
            </a:pPr>
            <a:r>
              <a:rPr lang="el-GR" sz="2400" dirty="0" smtClean="0">
                <a:solidFill>
                  <a:srgbClr val="000000"/>
                </a:solidFill>
                <a:latin typeface="Comic Sans MS" pitchFamily="66" charset="0"/>
              </a:rPr>
              <a:t> ενώ εκείνο με το Οξυγόνο δεν θα  ανέβει, γιατί ;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circle(in)">
                                      <p:cBhvr>
                                        <p:cTn id="7" dur="2000"/>
                                        <p:tgtEl>
                                          <p:spTgt spid="307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circle(in)">
                                      <p:cBhvr>
                                        <p:cTn id="12" dur="2000"/>
                                        <p:tgtEl>
                                          <p:spTgt spid="3077"/>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circle(in)">
                                      <p:cBhvr>
                                        <p:cTn id="17" dur="2000"/>
                                        <p:tgtEl>
                                          <p:spTgt spid="3078"/>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3074"/>
                                        </p:tgtEl>
                                        <p:attrNameLst>
                                          <p:attrName>style.visibility</p:attrName>
                                        </p:attrNameLst>
                                      </p:cBhvr>
                                      <p:to>
                                        <p:strVal val="visible"/>
                                      </p:to>
                                    </p:set>
                                    <p:animEffect transition="in" filter="circle(in)">
                                      <p:cBhvr>
                                        <p:cTn id="22" dur="2000"/>
                                        <p:tgtEl>
                                          <p:spTgt spid="3074"/>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075"/>
                                        </p:tgtEl>
                                        <p:attrNameLst>
                                          <p:attrName>style.visibility</p:attrName>
                                        </p:attrNameLst>
                                      </p:cBhvr>
                                      <p:to>
                                        <p:strVal val="visible"/>
                                      </p:to>
                                    </p:set>
                                    <p:animEffect transition="in" filter="circle(in)">
                                      <p:cBhvr>
                                        <p:cTn id="27" dur="2000"/>
                                        <p:tgtEl>
                                          <p:spTgt spid="3075"/>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3079"/>
                                        </p:tgtEl>
                                        <p:attrNameLst>
                                          <p:attrName>style.visibility</p:attrName>
                                        </p:attrNameLst>
                                      </p:cBhvr>
                                      <p:to>
                                        <p:strVal val="visible"/>
                                      </p:to>
                                    </p:set>
                                    <p:animEffect transition="in" filter="circle(in)">
                                      <p:cBhvr>
                                        <p:cTn id="32" dur="2000"/>
                                        <p:tgtEl>
                                          <p:spTgt spid="30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6" grpId="0"/>
      <p:bldP spid="3077" grpId="0"/>
      <p:bldP spid="3078" grpId="0"/>
      <p:bldP spid="307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Balloon 028"/>
          <p:cNvPicPr>
            <a:picLocks noChangeAspect="1" noChangeArrowheads="1"/>
          </p:cNvPicPr>
          <p:nvPr/>
        </p:nvPicPr>
        <p:blipFill>
          <a:blip r:embed="rId2" cstate="print"/>
          <a:srcRect/>
          <a:stretch>
            <a:fillRect/>
          </a:stretch>
        </p:blipFill>
        <p:spPr bwMode="auto">
          <a:xfrm>
            <a:off x="0" y="0"/>
            <a:ext cx="9144000" cy="68595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 Τίτλος"/>
          <p:cNvSpPr>
            <a:spLocks noGrp="1"/>
          </p:cNvSpPr>
          <p:nvPr>
            <p:ph type="title"/>
          </p:nvPr>
        </p:nvSpPr>
        <p:spPr/>
        <p:txBody>
          <a:bodyPr/>
          <a:lstStyle/>
          <a:p>
            <a:r>
              <a:rPr lang="en-US" sz="2400" b="1" smtClean="0">
                <a:solidFill>
                  <a:srgbClr val="FF0000"/>
                </a:solidFill>
              </a:rPr>
              <a:t/>
            </a:r>
            <a:br>
              <a:rPr lang="en-US" sz="2400" b="1" smtClean="0">
                <a:solidFill>
                  <a:srgbClr val="FF0000"/>
                </a:solidFill>
              </a:rPr>
            </a:br>
            <a:r>
              <a:rPr lang="en-US" sz="2400" b="1" smtClean="0">
                <a:solidFill>
                  <a:srgbClr val="FF0000"/>
                </a:solidFill>
              </a:rPr>
              <a:t/>
            </a:r>
            <a:br>
              <a:rPr lang="en-US" sz="2400" b="1" smtClean="0">
                <a:solidFill>
                  <a:srgbClr val="FF0000"/>
                </a:solidFill>
              </a:rPr>
            </a:br>
            <a:r>
              <a:rPr lang="el-GR" sz="2400" b="1" smtClean="0">
                <a:solidFill>
                  <a:srgbClr val="FF0000"/>
                </a:solidFill>
              </a:rPr>
              <a:t>Χρησιμοποίησε και εφάρμοσε τις έννοιες που έμαθες:</a:t>
            </a:r>
            <a:r>
              <a:rPr lang="el-GR" smtClean="0"/>
              <a:t/>
            </a:r>
            <a:br>
              <a:rPr lang="el-GR" smtClean="0"/>
            </a:br>
            <a:endParaRPr lang="el-GR" smtClean="0"/>
          </a:p>
        </p:txBody>
      </p:sp>
      <p:sp>
        <p:nvSpPr>
          <p:cNvPr id="20483" name="2 - Θέση περιεχομένου"/>
          <p:cNvSpPr>
            <a:spLocks noGrp="1"/>
          </p:cNvSpPr>
          <p:nvPr>
            <p:ph idx="1"/>
          </p:nvPr>
        </p:nvSpPr>
        <p:spPr>
          <a:xfrm>
            <a:off x="250825" y="1600200"/>
            <a:ext cx="8569325" cy="4525963"/>
          </a:xfrm>
        </p:spPr>
        <p:txBody>
          <a:bodyPr/>
          <a:lstStyle/>
          <a:p>
            <a:pPr>
              <a:buFontTx/>
              <a:buNone/>
            </a:pPr>
            <a:r>
              <a:rPr lang="el-GR" sz="2000" b="1" smtClean="0"/>
              <a:t>     </a:t>
            </a:r>
            <a:r>
              <a:rPr lang="en-US" sz="2000" b="1" smtClean="0"/>
              <a:t> </a:t>
            </a:r>
            <a:r>
              <a:rPr lang="el-GR" sz="2000" b="1" smtClean="0"/>
              <a:t>4 (σελ. 82)</a:t>
            </a:r>
          </a:p>
          <a:p>
            <a:pPr>
              <a:buFontTx/>
              <a:buNone/>
            </a:pPr>
            <a:r>
              <a:rPr lang="el-GR" sz="2000" b="1" smtClean="0"/>
              <a:t>      Συμπλήρωσε τις λέξεις που λείπουν από το παρακάτω κείμενο έτσι ώστε οι προτάσεις που προκύπτουν να είναι επιστημονικά ορθές:</a:t>
            </a:r>
          </a:p>
          <a:p>
            <a:pPr>
              <a:buFontTx/>
              <a:buNone/>
            </a:pPr>
            <a:r>
              <a:rPr lang="el-GR" sz="2000" smtClean="0"/>
              <a:t/>
            </a:r>
            <a:br>
              <a:rPr lang="el-GR" sz="2000" smtClean="0"/>
            </a:br>
            <a:r>
              <a:rPr lang="en-US" sz="2000" smtClean="0"/>
              <a:t>   </a:t>
            </a:r>
            <a:r>
              <a:rPr lang="el-GR" sz="2000" smtClean="0"/>
              <a:t> Σε κάθε σώμα που βυθίζεται μέσα σε υγρό ή αέριο, ασκείται δύναμη της οποίας η διεύθυνση είναι ……………………… και η φορά προς ……………………… Η δύναμη αυτή ονομάζεται ……………………… Το μέτρο της άνωσης ισούται με το …………………………… του …………………… που εκτοπίζεται από το σώμα.</a:t>
            </a:r>
          </a:p>
          <a:p>
            <a:endParaRPr lang="el-GR" sz="2400" smtClean="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 Ορθογώνιο"/>
          <p:cNvSpPr>
            <a:spLocks noChangeArrowheads="1"/>
          </p:cNvSpPr>
          <p:nvPr/>
        </p:nvSpPr>
        <p:spPr bwMode="auto">
          <a:xfrm>
            <a:off x="900113" y="1166813"/>
            <a:ext cx="7488237" cy="4524375"/>
          </a:xfrm>
          <a:prstGeom prst="rect">
            <a:avLst/>
          </a:prstGeom>
          <a:noFill/>
          <a:ln w="9525">
            <a:noFill/>
            <a:miter lim="800000"/>
            <a:headEnd/>
            <a:tailEnd/>
          </a:ln>
        </p:spPr>
        <p:txBody>
          <a:bodyPr>
            <a:spAutoFit/>
          </a:bodyPr>
          <a:lstStyle/>
          <a:p>
            <a:r>
              <a:rPr lang="el-GR"/>
              <a:t> </a:t>
            </a:r>
            <a:r>
              <a:rPr lang="el-GR" b="1"/>
              <a:t>5(σελ. 83)</a:t>
            </a:r>
          </a:p>
          <a:p>
            <a:r>
              <a:rPr lang="el-GR" b="1"/>
              <a:t> Να χαρακτηρίσεις με Σ τις προτάσεις των οποίων το περιεχόμενο είναι επιστημονικά ορθό και με Λ αυτές που το περιεχόμενο τους είναι επιστημονικά λανθασμένο. </a:t>
            </a:r>
          </a:p>
          <a:p>
            <a:endParaRPr lang="el-GR" b="1"/>
          </a:p>
          <a:p>
            <a:pPr lvl="1"/>
            <a:r>
              <a:rPr lang="el-GR"/>
              <a:t>  </a:t>
            </a:r>
            <a:r>
              <a:rPr lang="en-US"/>
              <a:t>____</a:t>
            </a:r>
            <a:r>
              <a:rPr lang="el-GR"/>
              <a:t>  Όταν ένα σώμα βυθιστεί σε ρευστό, η βαρυτική δύναμη που η γη ασκεί σε αυτό μειώνεται. </a:t>
            </a:r>
          </a:p>
          <a:p>
            <a:pPr lvl="1"/>
            <a:endParaRPr lang="el-GR"/>
          </a:p>
          <a:p>
            <a:pPr lvl="1"/>
            <a:r>
              <a:rPr lang="el-GR"/>
              <a:t>  </a:t>
            </a:r>
            <a:r>
              <a:rPr lang="en-US"/>
              <a:t>____</a:t>
            </a:r>
            <a:r>
              <a:rPr lang="el-GR"/>
              <a:t>Η άνωση οφείλεται στη διαφορά πιέσεων του ρευστού στην κάτω και την επάνω επιφάνεια ενός σώματος. </a:t>
            </a:r>
          </a:p>
          <a:p>
            <a:pPr lvl="1"/>
            <a:endParaRPr lang="el-GR"/>
          </a:p>
          <a:p>
            <a:pPr lvl="1"/>
            <a:r>
              <a:rPr lang="el-GR"/>
              <a:t>  </a:t>
            </a:r>
            <a:r>
              <a:rPr lang="en-US"/>
              <a:t>____</a:t>
            </a:r>
            <a:r>
              <a:rPr lang="el-GR"/>
              <a:t> Η άνωση είναι ανεξάρτητη από το σχήμα και το βάρος του σώματος που βυθίζεται σε ρευστό. </a:t>
            </a:r>
          </a:p>
          <a:p>
            <a:pPr lvl="1"/>
            <a:endParaRPr lang="el-GR"/>
          </a:p>
          <a:p>
            <a:pPr lvl="1"/>
            <a:r>
              <a:rPr lang="el-GR"/>
              <a:t> </a:t>
            </a:r>
            <a:r>
              <a:rPr lang="en-US"/>
              <a:t> ____</a:t>
            </a:r>
            <a:r>
              <a:rPr lang="el-GR"/>
              <a:t> Όταν το ίδιο σώμα βυθίζεται ολόκληρο σε διαφορετικά ρευστά, η δύναμη της άνωσης που του ασκούν είναι ίδια.</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 Ορθογώνιο"/>
          <p:cNvSpPr>
            <a:spLocks noChangeArrowheads="1"/>
          </p:cNvSpPr>
          <p:nvPr/>
        </p:nvSpPr>
        <p:spPr bwMode="auto">
          <a:xfrm>
            <a:off x="539750" y="692150"/>
            <a:ext cx="7920038" cy="4800600"/>
          </a:xfrm>
          <a:prstGeom prst="rect">
            <a:avLst/>
          </a:prstGeom>
          <a:noFill/>
          <a:ln w="9525">
            <a:noFill/>
            <a:miter lim="800000"/>
            <a:headEnd/>
            <a:tailEnd/>
          </a:ln>
        </p:spPr>
        <p:txBody>
          <a:bodyPr>
            <a:spAutoFit/>
          </a:bodyPr>
          <a:lstStyle/>
          <a:p>
            <a:r>
              <a:rPr lang="el-GR" b="1"/>
              <a:t>   6 (σελ. 83)</a:t>
            </a:r>
          </a:p>
          <a:p>
            <a:r>
              <a:rPr lang="el-GR" b="1"/>
              <a:t> Ένα μπαλόνι γεμάτο με αέριο ήλιο ανυψώνεται στον αέρα γιατί: </a:t>
            </a:r>
          </a:p>
          <a:p>
            <a:r>
              <a:rPr lang="el-GR" b="1"/>
              <a:t> Στις προτάσεις που ακολουθούν κύκλωσε το γράμμα που    αντιστοιχεί στη σωστή απάντηση. </a:t>
            </a:r>
          </a:p>
          <a:p>
            <a:endParaRPr lang="el-GR" b="1"/>
          </a:p>
          <a:p>
            <a:pPr lvl="1"/>
            <a:r>
              <a:rPr lang="el-GR"/>
              <a:t>  </a:t>
            </a:r>
            <a:r>
              <a:rPr lang="en-US"/>
              <a:t>i. </a:t>
            </a:r>
            <a:r>
              <a:rPr lang="el-GR"/>
              <a:t> Η πυκνότητα του αέριου ηλίου είναι μικρότερη από την πυκνότητα του αέρα.</a:t>
            </a:r>
          </a:p>
          <a:p>
            <a:pPr lvl="1"/>
            <a:r>
              <a:rPr lang="el-GR"/>
              <a:t>   </a:t>
            </a:r>
          </a:p>
          <a:p>
            <a:pPr lvl="1"/>
            <a:r>
              <a:rPr lang="el-GR"/>
              <a:t>  </a:t>
            </a:r>
            <a:r>
              <a:rPr lang="en-US"/>
              <a:t>ii.  </a:t>
            </a:r>
            <a:r>
              <a:rPr lang="el-GR"/>
              <a:t>Εξαιτίας της πίεσης από το ήλιο το οποίο βρίσκεται μέσα στο μπαλόνι, ασκούνται δυνάμεις που η συνισταμένη τους έχει φορά προς τα επάνω και μέτρο μεγαλύτερο από το βάρος του μπαλονιού.</a:t>
            </a:r>
          </a:p>
          <a:p>
            <a:pPr lvl="1"/>
            <a:endParaRPr lang="el-GR"/>
          </a:p>
          <a:p>
            <a:pPr lvl="1"/>
            <a:r>
              <a:rPr lang="el-GR"/>
              <a:t>  </a:t>
            </a:r>
            <a:r>
              <a:rPr lang="en-US"/>
              <a:t>iii. </a:t>
            </a:r>
            <a:r>
              <a:rPr lang="el-GR"/>
              <a:t> Εξαιτίας της πίεσης του αέρα ο οποίος περιβάλλει το μπαλόνι, ασκούνται δυνάμεις που η συνισταμένη τους έχει φορά προς τα επάνω και μέτρο μεγαλύτερο από το βάρος του μπαλονιού.</a:t>
            </a:r>
          </a:p>
          <a:p>
            <a:pPr lvl="1"/>
            <a:endParaRPr lang="el-GR"/>
          </a:p>
          <a:p>
            <a:pPr lvl="1"/>
            <a:r>
              <a:rPr lang="el-GR"/>
              <a:t>   </a:t>
            </a:r>
            <a:r>
              <a:rPr lang="en-US"/>
              <a:t>iv. </a:t>
            </a:r>
            <a:r>
              <a:rPr lang="el-GR"/>
              <a:t>Υπάρχει κενό αέρα πάνω από την ατμόσφαιρα.</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339752" y="2708920"/>
            <a:ext cx="4344587" cy="461665"/>
          </a:xfrm>
          <a:prstGeom prst="rect">
            <a:avLst/>
          </a:prstGeom>
        </p:spPr>
        <p:txBody>
          <a:bodyPr wrap="none">
            <a:spAutoFit/>
          </a:bodyPr>
          <a:lstStyle/>
          <a:p>
            <a:r>
              <a:rPr lang="el-GR" sz="2400" b="1" dirty="0" smtClean="0"/>
              <a:t>ΕΠΑΝΑΛΗΠΤΙΚΕΣ ΕΡΓΑΣΙΕΣ</a:t>
            </a:r>
            <a:endParaRPr lang="el-GR" sz="2400" b="1"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g"/>
          <p:cNvPicPr>
            <a:picLocks noChangeAspect="1" noChangeArrowheads="1"/>
          </p:cNvPicPr>
          <p:nvPr/>
        </p:nvPicPr>
        <p:blipFill>
          <a:blip r:embed="rId2" cstate="print"/>
          <a:srcRect/>
          <a:stretch>
            <a:fillRect/>
          </a:stretch>
        </p:blipFill>
        <p:spPr bwMode="auto">
          <a:xfrm>
            <a:off x="395536" y="2276872"/>
            <a:ext cx="2226945" cy="2880360"/>
          </a:xfrm>
          <a:prstGeom prst="rect">
            <a:avLst/>
          </a:prstGeom>
          <a:noFill/>
        </p:spPr>
      </p:pic>
      <p:sp>
        <p:nvSpPr>
          <p:cNvPr id="3" name="2 - Ορθογώνιο"/>
          <p:cNvSpPr/>
          <p:nvPr/>
        </p:nvSpPr>
        <p:spPr>
          <a:xfrm>
            <a:off x="899592" y="404664"/>
            <a:ext cx="1758238" cy="461665"/>
          </a:xfrm>
          <a:prstGeom prst="rect">
            <a:avLst/>
          </a:prstGeom>
        </p:spPr>
        <p:txBody>
          <a:bodyPr wrap="none">
            <a:spAutoFit/>
          </a:bodyPr>
          <a:lstStyle/>
          <a:p>
            <a:r>
              <a:rPr lang="el-GR" sz="2400" b="1" dirty="0" smtClean="0"/>
              <a:t>Ερωτήσεις</a:t>
            </a:r>
            <a:endParaRPr lang="el-GR" sz="2400" dirty="0"/>
          </a:p>
        </p:txBody>
      </p:sp>
      <p:sp>
        <p:nvSpPr>
          <p:cNvPr id="6" name="5 - Ορθογώνιο"/>
          <p:cNvSpPr/>
          <p:nvPr/>
        </p:nvSpPr>
        <p:spPr>
          <a:xfrm>
            <a:off x="827584" y="908720"/>
            <a:ext cx="7704856" cy="923330"/>
          </a:xfrm>
          <a:prstGeom prst="rect">
            <a:avLst/>
          </a:prstGeom>
        </p:spPr>
        <p:txBody>
          <a:bodyPr wrap="square">
            <a:spAutoFit/>
          </a:bodyPr>
          <a:lstStyle/>
          <a:p>
            <a:r>
              <a:rPr lang="el-GR" dirty="0" smtClean="0"/>
              <a:t>7 (σελ. 83)</a:t>
            </a:r>
          </a:p>
          <a:p>
            <a:r>
              <a:rPr lang="el-GR" dirty="0" smtClean="0"/>
              <a:t>Στο σχήμα παριστάνονται τρεις θέσεις ενός σιδερένιου κύβου καθώς βυθίζεται μέσα σε δοχείο με νερό.</a:t>
            </a:r>
            <a:endParaRPr lang="el-GR" dirty="0"/>
          </a:p>
        </p:txBody>
      </p:sp>
      <p:sp>
        <p:nvSpPr>
          <p:cNvPr id="7" name="6 - Ορθογώνιο"/>
          <p:cNvSpPr/>
          <p:nvPr/>
        </p:nvSpPr>
        <p:spPr>
          <a:xfrm>
            <a:off x="3059832" y="1916832"/>
            <a:ext cx="5760640" cy="3970318"/>
          </a:xfrm>
          <a:prstGeom prst="rect">
            <a:avLst/>
          </a:prstGeom>
        </p:spPr>
        <p:txBody>
          <a:bodyPr wrap="square">
            <a:spAutoFit/>
          </a:bodyPr>
          <a:lstStyle/>
          <a:p>
            <a:pPr marL="400050" indent="-400050">
              <a:buAutoNum type="romanLcPeriod"/>
            </a:pPr>
            <a:r>
              <a:rPr lang="el-GR" dirty="0" smtClean="0"/>
              <a:t>Στη θέση Α να σχεδιαστούν όλες οι δυνάμεις που ασκούνται από το νερό στον κύβο.</a:t>
            </a:r>
            <a:endParaRPr lang="en-US" dirty="0" smtClean="0"/>
          </a:p>
          <a:p>
            <a:pPr marL="400050" indent="-400050"/>
            <a:endParaRPr lang="el-GR" dirty="0" smtClean="0"/>
          </a:p>
          <a:p>
            <a:r>
              <a:rPr lang="en-US" dirty="0" smtClean="0"/>
              <a:t>ii. </a:t>
            </a:r>
            <a:r>
              <a:rPr lang="el-GR" dirty="0" smtClean="0"/>
              <a:t>Να σχεδιαστούν οι ανώσεις και στις τρεις θέσεις και να συγκριθούν μεταξύ τους.</a:t>
            </a:r>
            <a:endParaRPr lang="en-US" dirty="0" smtClean="0"/>
          </a:p>
          <a:p>
            <a:endParaRPr lang="el-GR" dirty="0" smtClean="0"/>
          </a:p>
          <a:p>
            <a:r>
              <a:rPr lang="en-US" dirty="0" smtClean="0"/>
              <a:t>iii. </a:t>
            </a:r>
            <a:r>
              <a:rPr lang="el-GR" dirty="0" smtClean="0"/>
              <a:t>Στις προτάσεις που ακολουθούν να επιλέξεις το γράμμα που αντιστοιχεί στη σωστή απάντηση.</a:t>
            </a:r>
            <a:endParaRPr lang="en-US" dirty="0" smtClean="0"/>
          </a:p>
          <a:p>
            <a:endParaRPr lang="el-GR" dirty="0" smtClean="0"/>
          </a:p>
          <a:p>
            <a:r>
              <a:rPr lang="el-GR" b="1" dirty="0" smtClean="0"/>
              <a:t>Α. </a:t>
            </a:r>
            <a:r>
              <a:rPr lang="el-GR" dirty="0" smtClean="0"/>
              <a:t>Όταν αυξάνεται το βάθος του υγρού, η πίεση του υγρού είναι: (α) μεγαλύτερη, (β) μικρότερη, (γ) ίδια.</a:t>
            </a:r>
            <a:endParaRPr lang="en-US" dirty="0" smtClean="0"/>
          </a:p>
          <a:p>
            <a:endParaRPr lang="el-GR" b="1" dirty="0" smtClean="0"/>
          </a:p>
          <a:p>
            <a:r>
              <a:rPr lang="el-GR" b="1" dirty="0" smtClean="0"/>
              <a:t>Β. </a:t>
            </a:r>
            <a:r>
              <a:rPr lang="el-GR" dirty="0" smtClean="0"/>
              <a:t>Όταν αυξάνεται το βάθος του υγρού, η άνωση που ασκεί είναι: (α) μεγαλύτερη, (β) μικρότερη, (γ) ίδια.</a:t>
            </a:r>
            <a:endParaRPr lang="el-GR" b="1"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404664"/>
            <a:ext cx="8064896" cy="646331"/>
          </a:xfrm>
          <a:prstGeom prst="rect">
            <a:avLst/>
          </a:prstGeom>
        </p:spPr>
        <p:txBody>
          <a:bodyPr wrap="square">
            <a:spAutoFit/>
          </a:bodyPr>
          <a:lstStyle/>
          <a:p>
            <a:r>
              <a:rPr lang="el-GR" dirty="0" smtClean="0"/>
              <a:t>► </a:t>
            </a:r>
            <a:r>
              <a:rPr lang="el-GR" b="1" dirty="0" smtClean="0"/>
              <a:t>Εφάρμοσε τις γνώσεις σου και γράψε τεκμηριωμένες απαντήσεις για τις ερωτήσεις που ακολουθούν</a:t>
            </a:r>
            <a:endParaRPr lang="el-GR" dirty="0"/>
          </a:p>
        </p:txBody>
      </p:sp>
      <p:sp>
        <p:nvSpPr>
          <p:cNvPr id="3" name="2 - Ορθογώνιο"/>
          <p:cNvSpPr/>
          <p:nvPr/>
        </p:nvSpPr>
        <p:spPr>
          <a:xfrm>
            <a:off x="611560" y="2132856"/>
            <a:ext cx="8352928" cy="2585323"/>
          </a:xfrm>
          <a:prstGeom prst="rect">
            <a:avLst/>
          </a:prstGeom>
        </p:spPr>
        <p:txBody>
          <a:bodyPr wrap="square">
            <a:spAutoFit/>
          </a:bodyPr>
          <a:lstStyle/>
          <a:p>
            <a:r>
              <a:rPr lang="el-GR" dirty="0" smtClean="0"/>
              <a:t>3 (σελ. 83)</a:t>
            </a:r>
          </a:p>
          <a:p>
            <a:r>
              <a:rPr lang="el-GR" dirty="0" smtClean="0"/>
              <a:t>Μπορείς να ερμηνεύσεις γιατί: </a:t>
            </a:r>
          </a:p>
          <a:p>
            <a:r>
              <a:rPr lang="el-GR" dirty="0" smtClean="0"/>
              <a:t>(α) Οι καμήλες έχουν μεγάλα επίπεδα πέλματα; </a:t>
            </a:r>
          </a:p>
          <a:p>
            <a:r>
              <a:rPr lang="el-GR" dirty="0" smtClean="0"/>
              <a:t>(β) Οι σκιέρ φορούν χιονοπέδιλα; </a:t>
            </a:r>
          </a:p>
          <a:p>
            <a:r>
              <a:rPr lang="el-GR" dirty="0" smtClean="0"/>
              <a:t>(γ) Τα τρακτέρ έχουν φαρδιά λάστιχα; </a:t>
            </a:r>
          </a:p>
          <a:p>
            <a:r>
              <a:rPr lang="el-GR" dirty="0" smtClean="0"/>
              <a:t>(δ) «Κόβονται» τα δάχτυλά μας όταν σηκώσουμε ένα βαρύ δέμα από το νήμα που είναι δεμένο; </a:t>
            </a:r>
          </a:p>
          <a:p>
            <a:r>
              <a:rPr lang="el-GR" dirty="0" smtClean="0"/>
              <a:t>(ε) Τα παπούτσια των αθλητών έχουν πέλματα με καρφιά; </a:t>
            </a:r>
          </a:p>
          <a:p>
            <a:r>
              <a:rPr lang="el-GR" dirty="0" smtClean="0"/>
              <a:t>(στ) Ένα ακονισμένο μαχαίρι κόβει καλύτερα;</a:t>
            </a:r>
            <a:endParaRPr lang="el-GR" b="1"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611560" y="404664"/>
            <a:ext cx="8064896" cy="646331"/>
          </a:xfrm>
          <a:prstGeom prst="rect">
            <a:avLst/>
          </a:prstGeom>
        </p:spPr>
        <p:txBody>
          <a:bodyPr wrap="square">
            <a:spAutoFit/>
          </a:bodyPr>
          <a:lstStyle/>
          <a:p>
            <a:r>
              <a:rPr lang="el-GR" dirty="0" smtClean="0"/>
              <a:t>► </a:t>
            </a:r>
            <a:r>
              <a:rPr lang="el-GR" b="1" dirty="0" smtClean="0"/>
              <a:t>Εφάρμοσε τις γνώσεις σου και γράψε τεκμηριωμένες απαντήσεις για τις ερωτήσεις που ακολουθούν</a:t>
            </a:r>
            <a:endParaRPr lang="el-GR" dirty="0"/>
          </a:p>
        </p:txBody>
      </p:sp>
      <p:sp>
        <p:nvSpPr>
          <p:cNvPr id="4" name="3 - Ορθογώνιο"/>
          <p:cNvSpPr/>
          <p:nvPr/>
        </p:nvSpPr>
        <p:spPr>
          <a:xfrm>
            <a:off x="683568" y="1916832"/>
            <a:ext cx="7848872" cy="1754326"/>
          </a:xfrm>
          <a:prstGeom prst="rect">
            <a:avLst/>
          </a:prstGeom>
        </p:spPr>
        <p:txBody>
          <a:bodyPr wrap="square">
            <a:spAutoFit/>
          </a:bodyPr>
          <a:lstStyle/>
          <a:p>
            <a:r>
              <a:rPr lang="el-GR" dirty="0" smtClean="0"/>
              <a:t>7 (σελ. 84)</a:t>
            </a:r>
          </a:p>
          <a:p>
            <a:r>
              <a:rPr lang="el-GR" dirty="0" smtClean="0"/>
              <a:t>Γέμισε ένα ποτήρι μέχρι το χείλος του με νερό. Βάλε ένα φύλλο χαρτιού στα χείλη του ποτηριού. Πίεσε με την παλάμη σου το χαρτί στα χείλη του ποτηριού και αναποδογύρισε το ποτήρι πάνω από μια λεκάνη. Το νερό δε χύνεται. </a:t>
            </a:r>
          </a:p>
          <a:p>
            <a:r>
              <a:rPr lang="el-GR" dirty="0" smtClean="0"/>
              <a:t>Μπορείς να εξηγήσεις γιατί συμβαίνει αυτό;</a:t>
            </a:r>
            <a:endParaRPr lang="el-G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a:hlinkClick r:id="rId3" action="ppaction://hlinkfile"/>
          </p:cNvPr>
          <p:cNvSpPr/>
          <p:nvPr/>
        </p:nvSpPr>
        <p:spPr>
          <a:xfrm>
            <a:off x="3491880" y="2852936"/>
            <a:ext cx="1532792" cy="369332"/>
          </a:xfrm>
          <a:prstGeom prst="rect">
            <a:avLst/>
          </a:prstGeom>
        </p:spPr>
        <p:txBody>
          <a:bodyPr wrap="none">
            <a:spAutoFit/>
          </a:bodyPr>
          <a:lstStyle/>
          <a:p>
            <a:r>
              <a:rPr lang="el-GR" dirty="0" smtClean="0"/>
              <a:t>ΑΡΧΙΜΗΔΗΣ</a:t>
            </a:r>
            <a:endParaRPr lang="el-G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115616" y="1340768"/>
            <a:ext cx="7127875" cy="4111625"/>
          </a:xfrm>
          <a:prstGeom prst="rect">
            <a:avLst/>
          </a:prstGeom>
          <a:noFill/>
          <a:ln w="9525">
            <a:noFill/>
            <a:miter lim="800000"/>
            <a:headEnd/>
            <a:tailEnd/>
          </a:ln>
        </p:spPr>
        <p:txBody>
          <a:bodyPr anchor="ctr">
            <a:spAutoFit/>
          </a:bodyPr>
          <a:lstStyle/>
          <a:p>
            <a:pPr algn="ctr" fontAlgn="base">
              <a:spcBef>
                <a:spcPct val="0"/>
              </a:spcBef>
              <a:spcAft>
                <a:spcPct val="0"/>
              </a:spcAft>
              <a:tabLst>
                <a:tab pos="-114300" algn="l"/>
              </a:tabLst>
            </a:pPr>
            <a:r>
              <a:rPr lang="el-GR" sz="4400" dirty="0" smtClean="0">
                <a:solidFill>
                  <a:srgbClr val="CC00FF"/>
                </a:solidFill>
                <a:latin typeface="Comic Sans MS" pitchFamily="66" charset="0"/>
              </a:rPr>
              <a:t>κι είναι μια σανίδα </a:t>
            </a:r>
          </a:p>
          <a:p>
            <a:pPr algn="ctr" fontAlgn="base">
              <a:spcBef>
                <a:spcPct val="0"/>
              </a:spcBef>
              <a:spcAft>
                <a:spcPct val="0"/>
              </a:spcAft>
              <a:tabLst>
                <a:tab pos="-114300" algn="l"/>
              </a:tabLst>
            </a:pPr>
            <a:r>
              <a:rPr lang="el-GR" sz="4400" dirty="0" smtClean="0">
                <a:solidFill>
                  <a:srgbClr val="CC00FF"/>
                </a:solidFill>
                <a:latin typeface="Comic Sans MS" pitchFamily="66" charset="0"/>
              </a:rPr>
              <a:t>που όλο </a:t>
            </a:r>
            <a:endParaRPr lang="en-US" sz="4400" dirty="0" smtClean="0">
              <a:solidFill>
                <a:srgbClr val="CC00FF"/>
              </a:solidFill>
              <a:latin typeface="Comic Sans MS" pitchFamily="66" charset="0"/>
            </a:endParaRPr>
          </a:p>
          <a:p>
            <a:pPr algn="ctr" fontAlgn="base">
              <a:spcBef>
                <a:spcPct val="0"/>
              </a:spcBef>
              <a:spcAft>
                <a:spcPct val="0"/>
              </a:spcAft>
              <a:tabLst>
                <a:tab pos="-114300" algn="l"/>
              </a:tabLst>
            </a:pPr>
            <a:r>
              <a:rPr lang="el-GR" sz="4400" dirty="0" smtClean="0">
                <a:solidFill>
                  <a:srgbClr val="CC00FF"/>
                </a:solidFill>
                <a:latin typeface="Comic Sans MS" pitchFamily="66" charset="0"/>
              </a:rPr>
              <a:t>τη σπρώχνω </a:t>
            </a:r>
          </a:p>
          <a:p>
            <a:pPr algn="ctr" fontAlgn="base">
              <a:spcBef>
                <a:spcPct val="0"/>
              </a:spcBef>
              <a:spcAft>
                <a:spcPct val="0"/>
              </a:spcAft>
              <a:tabLst>
                <a:tab pos="-114300" algn="l"/>
              </a:tabLst>
            </a:pPr>
            <a:r>
              <a:rPr lang="el-GR" sz="4400" dirty="0" smtClean="0">
                <a:solidFill>
                  <a:srgbClr val="CC00FF"/>
                </a:solidFill>
                <a:latin typeface="Comic Sans MS" pitchFamily="66" charset="0"/>
              </a:rPr>
              <a:t>να βουλιάξει </a:t>
            </a:r>
          </a:p>
          <a:p>
            <a:pPr algn="ctr" fontAlgn="base">
              <a:spcBef>
                <a:spcPct val="0"/>
              </a:spcBef>
              <a:spcAft>
                <a:spcPct val="0"/>
              </a:spcAft>
              <a:tabLst>
                <a:tab pos="-114300" algn="l"/>
              </a:tabLst>
            </a:pPr>
            <a:r>
              <a:rPr lang="el-GR" sz="4400" dirty="0" smtClean="0">
                <a:solidFill>
                  <a:srgbClr val="CC00FF"/>
                </a:solidFill>
                <a:latin typeface="Comic Sans MS" pitchFamily="66" charset="0"/>
              </a:rPr>
              <a:t>κι όλο ξαναβγαίνει </a:t>
            </a:r>
          </a:p>
          <a:p>
            <a:pPr algn="ctr" fontAlgn="base">
              <a:spcBef>
                <a:spcPct val="0"/>
              </a:spcBef>
              <a:spcAft>
                <a:spcPct val="0"/>
              </a:spcAft>
              <a:tabLst>
                <a:tab pos="-114300" algn="l"/>
              </a:tabLst>
            </a:pPr>
            <a:r>
              <a:rPr lang="el-GR" sz="4400" dirty="0" smtClean="0">
                <a:solidFill>
                  <a:srgbClr val="CC00FF"/>
                </a:solidFill>
                <a:latin typeface="Comic Sans MS" pitchFamily="66" charset="0"/>
              </a:rPr>
              <a:t>στην επιφάνεια</a:t>
            </a:r>
            <a:endParaRPr lang="el-GR" sz="4000" dirty="0" smtClean="0">
              <a:solidFill>
                <a:srgbClr val="00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122" name="Rectangle 2"/>
          <p:cNvSpPr>
            <a:spLocks noChangeArrowheads="1"/>
          </p:cNvSpPr>
          <p:nvPr/>
        </p:nvSpPr>
        <p:spPr bwMode="auto">
          <a:xfrm>
            <a:off x="1043608" y="1628800"/>
            <a:ext cx="7127875" cy="3477875"/>
          </a:xfrm>
          <a:prstGeom prst="rect">
            <a:avLst/>
          </a:prstGeom>
          <a:noFill/>
          <a:ln w="9525">
            <a:noFill/>
            <a:miter lim="800000"/>
            <a:headEnd/>
            <a:tailEnd/>
          </a:ln>
        </p:spPr>
        <p:txBody>
          <a:bodyPr anchor="ctr">
            <a:spAutoFit/>
          </a:bodyPr>
          <a:lstStyle/>
          <a:p>
            <a:pPr algn="ctr" fontAlgn="base">
              <a:spcBef>
                <a:spcPct val="0"/>
              </a:spcBef>
              <a:spcAft>
                <a:spcPct val="0"/>
              </a:spcAft>
              <a:tabLst>
                <a:tab pos="-114300" algn="l"/>
              </a:tabLst>
            </a:pPr>
            <a:r>
              <a:rPr lang="el-GR" sz="4400" dirty="0" smtClean="0">
                <a:solidFill>
                  <a:srgbClr val="CC00FF"/>
                </a:solidFill>
                <a:latin typeface="Comic Sans MS" pitchFamily="66" charset="0"/>
              </a:rPr>
              <a:t>η κατακόρυφη δύναμη με φορά προς τα πάνω που κάνει τη σανίδα να ξαναβγεί στην επιφάνεια ονομάζεται </a:t>
            </a:r>
            <a:r>
              <a:rPr lang="el-GR" sz="4400" u="sng" dirty="0" smtClean="0">
                <a:solidFill>
                  <a:srgbClr val="CC00FF"/>
                </a:solidFill>
                <a:latin typeface="Comic Sans MS" pitchFamily="66" charset="0"/>
              </a:rPr>
              <a:t>άνωση</a:t>
            </a:r>
            <a:endParaRPr lang="el-GR" sz="4400" dirty="0" smtClean="0">
              <a:solidFill>
                <a:srgbClr val="CC00FF"/>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circle(in)">
                                      <p:cBhvr>
                                        <p:cTn id="7" dur="2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Grp="1" noChangeAspect="1" noChangeArrowheads="1"/>
          </p:cNvPicPr>
          <p:nvPr>
            <p:ph idx="1"/>
          </p:nvPr>
        </p:nvPicPr>
        <p:blipFill>
          <a:blip r:embed="rId2" cstate="print"/>
          <a:srcRect/>
          <a:stretch>
            <a:fillRect/>
          </a:stretch>
        </p:blipFill>
        <p:spPr bwMode="auto">
          <a:xfrm>
            <a:off x="365760" y="274320"/>
            <a:ext cx="8778240" cy="6583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srcRect/>
          <a:stretch>
            <a:fillRect/>
          </a:stretch>
        </p:blipFill>
        <p:spPr bwMode="auto">
          <a:xfrm>
            <a:off x="0" y="0"/>
            <a:ext cx="8778240" cy="658368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2b40_10"/>
          <p:cNvPicPr>
            <a:picLocks noChangeAspect="1" noChangeArrowheads="1"/>
          </p:cNvPicPr>
          <p:nvPr/>
        </p:nvPicPr>
        <p:blipFill>
          <a:blip r:embed="rId2" cstate="print"/>
          <a:srcRect l="26318" t="29073" r="44594" b="2325"/>
          <a:stretch>
            <a:fillRect/>
          </a:stretch>
        </p:blipFill>
        <p:spPr bwMode="auto">
          <a:xfrm>
            <a:off x="468313" y="3429000"/>
            <a:ext cx="1652587" cy="2449513"/>
          </a:xfrm>
          <a:prstGeom prst="rect">
            <a:avLst/>
          </a:prstGeom>
          <a:noFill/>
          <a:ln w="9525">
            <a:noFill/>
            <a:miter lim="800000"/>
            <a:headEnd/>
            <a:tailEnd/>
          </a:ln>
        </p:spPr>
      </p:pic>
      <p:sp>
        <p:nvSpPr>
          <p:cNvPr id="6147" name="Rectangle 3"/>
          <p:cNvSpPr>
            <a:spLocks noChangeArrowheads="1"/>
          </p:cNvSpPr>
          <p:nvPr/>
        </p:nvSpPr>
        <p:spPr bwMode="auto">
          <a:xfrm>
            <a:off x="250825" y="2205038"/>
            <a:ext cx="2447925" cy="641350"/>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omic Sans MS" pitchFamily="66" charset="0"/>
              </a:rPr>
              <a:t>στον αέρα ζυγίζει </a:t>
            </a:r>
          </a:p>
          <a:p>
            <a:pPr algn="ctr" fontAlgn="base">
              <a:spcBef>
                <a:spcPct val="0"/>
              </a:spcBef>
              <a:spcAft>
                <a:spcPct val="0"/>
              </a:spcAft>
            </a:pPr>
            <a:r>
              <a:rPr lang="el-GR" smtClean="0">
                <a:solidFill>
                  <a:srgbClr val="000000"/>
                </a:solidFill>
                <a:latin typeface="Comic Sans MS" pitchFamily="66" charset="0"/>
              </a:rPr>
              <a:t> </a:t>
            </a:r>
            <a:r>
              <a:rPr lang="en-US" smtClean="0">
                <a:solidFill>
                  <a:srgbClr val="000000"/>
                </a:solidFill>
                <a:latin typeface="Comic Sans MS" pitchFamily="66" charset="0"/>
              </a:rPr>
              <a:t>__</a:t>
            </a:r>
            <a:r>
              <a:rPr lang="el-GR" smtClean="0">
                <a:solidFill>
                  <a:srgbClr val="000000"/>
                </a:solidFill>
                <a:latin typeface="Comic Sans MS" pitchFamily="66" charset="0"/>
              </a:rPr>
              <a:t>νιούτον</a:t>
            </a:r>
          </a:p>
        </p:txBody>
      </p:sp>
      <p:sp>
        <p:nvSpPr>
          <p:cNvPr id="6148" name="Rectangle 4"/>
          <p:cNvSpPr>
            <a:spLocks noChangeArrowheads="1"/>
          </p:cNvSpPr>
          <p:nvPr/>
        </p:nvSpPr>
        <p:spPr bwMode="auto">
          <a:xfrm>
            <a:off x="2484438" y="2420938"/>
            <a:ext cx="2016125" cy="641350"/>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omic Sans MS" pitchFamily="66" charset="0"/>
              </a:rPr>
              <a:t>στο νερό ζυγίζει </a:t>
            </a:r>
          </a:p>
          <a:p>
            <a:pPr algn="ctr" fontAlgn="base">
              <a:spcBef>
                <a:spcPct val="0"/>
              </a:spcBef>
              <a:spcAft>
                <a:spcPct val="0"/>
              </a:spcAft>
            </a:pPr>
            <a:r>
              <a:rPr lang="en-US" smtClean="0">
                <a:solidFill>
                  <a:srgbClr val="000000"/>
                </a:solidFill>
                <a:latin typeface="Comic Sans MS" pitchFamily="66" charset="0"/>
              </a:rPr>
              <a:t>__</a:t>
            </a:r>
            <a:r>
              <a:rPr lang="el-GR" smtClean="0">
                <a:solidFill>
                  <a:srgbClr val="000000"/>
                </a:solidFill>
                <a:latin typeface="Comic Sans MS" pitchFamily="66" charset="0"/>
              </a:rPr>
              <a:t>νιούτον</a:t>
            </a:r>
          </a:p>
        </p:txBody>
      </p:sp>
      <p:pic>
        <p:nvPicPr>
          <p:cNvPr id="6149" name="Picture 5" descr="2b40_10"/>
          <p:cNvPicPr>
            <a:picLocks noChangeAspect="1" noChangeArrowheads="1"/>
          </p:cNvPicPr>
          <p:nvPr/>
        </p:nvPicPr>
        <p:blipFill>
          <a:blip r:embed="rId2" cstate="print"/>
          <a:srcRect l="65794" t="32562" r="8772" b="2325"/>
          <a:stretch>
            <a:fillRect/>
          </a:stretch>
        </p:blipFill>
        <p:spPr bwMode="auto">
          <a:xfrm>
            <a:off x="2339975" y="3573463"/>
            <a:ext cx="1431925" cy="2303462"/>
          </a:xfrm>
          <a:prstGeom prst="rect">
            <a:avLst/>
          </a:prstGeom>
          <a:noFill/>
          <a:ln w="9525">
            <a:noFill/>
            <a:miter lim="800000"/>
            <a:headEnd/>
            <a:tailEnd/>
          </a:ln>
        </p:spPr>
      </p:pic>
      <p:sp>
        <p:nvSpPr>
          <p:cNvPr id="6150" name="Rectangle 6"/>
          <p:cNvSpPr>
            <a:spLocks noChangeArrowheads="1"/>
          </p:cNvSpPr>
          <p:nvPr/>
        </p:nvSpPr>
        <p:spPr bwMode="auto">
          <a:xfrm>
            <a:off x="468313" y="1341438"/>
            <a:ext cx="3384550" cy="641350"/>
          </a:xfrm>
          <a:prstGeom prst="rect">
            <a:avLst/>
          </a:prstGeom>
          <a:noFill/>
          <a:ln w="9525">
            <a:noFill/>
            <a:miter lim="800000"/>
            <a:headEnd/>
            <a:tailEnd/>
          </a:ln>
        </p:spPr>
        <p:txBody>
          <a:bodyPr>
            <a:spAutoFit/>
          </a:bodyPr>
          <a:lstStyle/>
          <a:p>
            <a:pPr algn="ctr" fontAlgn="base">
              <a:spcBef>
                <a:spcPct val="0"/>
              </a:spcBef>
              <a:spcAft>
                <a:spcPct val="0"/>
              </a:spcAft>
            </a:pPr>
            <a:r>
              <a:rPr lang="el-GR" sz="3600" smtClean="0">
                <a:solidFill>
                  <a:srgbClr val="000000"/>
                </a:solidFill>
                <a:latin typeface="Comic Sans MS" pitchFamily="66" charset="0"/>
              </a:rPr>
              <a:t>η </a:t>
            </a:r>
            <a:r>
              <a:rPr lang="el-GR" sz="3600" smtClean="0">
                <a:solidFill>
                  <a:srgbClr val="000000"/>
                </a:solidFill>
                <a:latin typeface="Century Gothic" pitchFamily="34" charset="0"/>
              </a:rPr>
              <a:t>ΕΜΠΕΙΡΙΑ</a:t>
            </a:r>
            <a:r>
              <a:rPr lang="el-GR" sz="3600" smtClean="0">
                <a:solidFill>
                  <a:srgbClr val="000000"/>
                </a:solidFill>
                <a:latin typeface="Comic Sans MS" pitchFamily="66" charset="0"/>
              </a:rPr>
              <a:t> </a:t>
            </a:r>
          </a:p>
        </p:txBody>
      </p:sp>
      <p:sp>
        <p:nvSpPr>
          <p:cNvPr id="6151" name="Rectangle 7"/>
          <p:cNvSpPr>
            <a:spLocks noChangeArrowheads="1"/>
          </p:cNvSpPr>
          <p:nvPr/>
        </p:nvSpPr>
        <p:spPr bwMode="auto">
          <a:xfrm>
            <a:off x="4932363" y="1700213"/>
            <a:ext cx="2376487" cy="701675"/>
          </a:xfrm>
          <a:prstGeom prst="rect">
            <a:avLst/>
          </a:prstGeom>
          <a:noFill/>
          <a:ln w="9525">
            <a:noFill/>
            <a:miter lim="800000"/>
            <a:headEnd/>
            <a:tailEnd/>
          </a:ln>
        </p:spPr>
        <p:txBody>
          <a:bodyPr>
            <a:spAutoFit/>
          </a:bodyPr>
          <a:lstStyle/>
          <a:p>
            <a:pPr algn="ctr" fontAlgn="base">
              <a:spcBef>
                <a:spcPct val="0"/>
              </a:spcBef>
              <a:spcAft>
                <a:spcPct val="0"/>
              </a:spcAft>
            </a:pPr>
            <a:r>
              <a:rPr lang="el-GR" sz="4000" smtClean="0">
                <a:solidFill>
                  <a:srgbClr val="000000"/>
                </a:solidFill>
                <a:latin typeface="Century Gothic" pitchFamily="34" charset="0"/>
              </a:rPr>
              <a:t>η ΣΚΕΨΗ</a:t>
            </a:r>
            <a:r>
              <a:rPr lang="el-GR" smtClean="0">
                <a:solidFill>
                  <a:srgbClr val="000000"/>
                </a:solidFill>
                <a:latin typeface="Comic Sans MS" pitchFamily="66" charset="0"/>
              </a:rPr>
              <a:t> </a:t>
            </a:r>
          </a:p>
        </p:txBody>
      </p:sp>
      <p:pic>
        <p:nvPicPr>
          <p:cNvPr id="6152" name="Picture 8" descr="all5"/>
          <p:cNvPicPr>
            <a:picLocks noChangeAspect="1" noChangeArrowheads="1"/>
          </p:cNvPicPr>
          <p:nvPr/>
        </p:nvPicPr>
        <p:blipFill>
          <a:blip r:embed="rId3" cstate="print"/>
          <a:srcRect l="63423" t="24686" r="2538" b="4628"/>
          <a:stretch>
            <a:fillRect/>
          </a:stretch>
        </p:blipFill>
        <p:spPr bwMode="auto">
          <a:xfrm>
            <a:off x="5003800" y="4724400"/>
            <a:ext cx="676275" cy="1152525"/>
          </a:xfrm>
          <a:prstGeom prst="rect">
            <a:avLst/>
          </a:prstGeom>
          <a:solidFill>
            <a:schemeClr val="bg1"/>
          </a:solidFill>
          <a:ln w="9525">
            <a:solidFill>
              <a:schemeClr val="bg1"/>
            </a:solidFill>
            <a:miter lim="800000"/>
            <a:headEnd/>
            <a:tailEnd/>
          </a:ln>
        </p:spPr>
      </p:pic>
      <p:sp>
        <p:nvSpPr>
          <p:cNvPr id="6153" name="AutoShape 9"/>
          <p:cNvSpPr>
            <a:spLocks noChangeArrowheads="1"/>
          </p:cNvSpPr>
          <p:nvPr/>
        </p:nvSpPr>
        <p:spPr bwMode="auto">
          <a:xfrm>
            <a:off x="4716463" y="2636838"/>
            <a:ext cx="2016125" cy="1008062"/>
          </a:xfrm>
          <a:prstGeom prst="cloudCallout">
            <a:avLst>
              <a:gd name="adj1" fmla="val -11968"/>
              <a:gd name="adj2" fmla="val 168583"/>
            </a:avLst>
          </a:prstGeom>
          <a:solidFill>
            <a:schemeClr val="accent1"/>
          </a:solidFill>
          <a:ln w="9525">
            <a:solidFill>
              <a:schemeClr val="accent1"/>
            </a:solidFill>
            <a:round/>
            <a:headEnd/>
            <a:tailEnd/>
          </a:ln>
        </p:spPr>
        <p:txBody>
          <a:bodyPr/>
          <a:lstStyle/>
          <a:p>
            <a:pPr algn="ctr" fontAlgn="base">
              <a:spcBef>
                <a:spcPct val="0"/>
              </a:spcBef>
              <a:spcAft>
                <a:spcPct val="0"/>
              </a:spcAft>
            </a:pPr>
            <a:endParaRPr lang="el-GR" smtClean="0">
              <a:solidFill>
                <a:srgbClr val="BBE0E3"/>
              </a:solidFill>
            </a:endParaRPr>
          </a:p>
        </p:txBody>
      </p:sp>
      <p:sp>
        <p:nvSpPr>
          <p:cNvPr id="6154" name="Rectangle 10"/>
          <p:cNvSpPr>
            <a:spLocks noChangeArrowheads="1"/>
          </p:cNvSpPr>
          <p:nvPr/>
        </p:nvSpPr>
        <p:spPr bwMode="auto">
          <a:xfrm>
            <a:off x="4716463" y="2708275"/>
            <a:ext cx="2160587" cy="581025"/>
          </a:xfrm>
          <a:prstGeom prst="rect">
            <a:avLst/>
          </a:prstGeom>
          <a:noFill/>
          <a:ln w="9525">
            <a:noFill/>
            <a:miter lim="800000"/>
            <a:headEnd/>
            <a:tailEnd/>
          </a:ln>
        </p:spPr>
        <p:txBody>
          <a:bodyPr>
            <a:spAutoFit/>
          </a:bodyPr>
          <a:lstStyle/>
          <a:p>
            <a:pPr algn="ctr" fontAlgn="base">
              <a:spcBef>
                <a:spcPct val="0"/>
              </a:spcBef>
              <a:spcAft>
                <a:spcPct val="0"/>
              </a:spcAft>
              <a:defRPr/>
            </a:pPr>
            <a:r>
              <a:rPr lang="el-GR" sz="1600" b="1" dirty="0">
                <a:solidFill>
                  <a:srgbClr val="BBE0E3">
                    <a:lumMod val="10000"/>
                  </a:srgbClr>
                </a:solidFill>
                <a:latin typeface="Century Gothic" pitchFamily="34" charset="0"/>
              </a:rPr>
              <a:t>η Άνωση </a:t>
            </a:r>
          </a:p>
          <a:p>
            <a:pPr algn="ctr" fontAlgn="base">
              <a:spcBef>
                <a:spcPct val="0"/>
              </a:spcBef>
              <a:spcAft>
                <a:spcPct val="0"/>
              </a:spcAft>
              <a:defRPr/>
            </a:pPr>
            <a:r>
              <a:rPr lang="el-GR" sz="1600" b="1" dirty="0">
                <a:solidFill>
                  <a:srgbClr val="BBE0E3">
                    <a:lumMod val="10000"/>
                  </a:srgbClr>
                </a:solidFill>
                <a:latin typeface="Century Gothic" pitchFamily="34" charset="0"/>
              </a:rPr>
              <a:t>είναι </a:t>
            </a:r>
            <a:r>
              <a:rPr lang="en-US" sz="1600" b="1" dirty="0">
                <a:solidFill>
                  <a:srgbClr val="BBE0E3">
                    <a:lumMod val="10000"/>
                  </a:srgbClr>
                </a:solidFill>
                <a:latin typeface="Century Gothic" pitchFamily="34" charset="0"/>
              </a:rPr>
              <a:t>__</a:t>
            </a:r>
            <a:r>
              <a:rPr lang="el-GR" sz="1600" b="1" dirty="0">
                <a:solidFill>
                  <a:srgbClr val="BBE0E3">
                    <a:lumMod val="10000"/>
                  </a:srgbClr>
                </a:solidFill>
                <a:latin typeface="Century Gothic" pitchFamily="34" charset="0"/>
              </a:rPr>
              <a:t> </a:t>
            </a:r>
            <a:r>
              <a:rPr lang="el-GR" sz="1600" b="1" dirty="0" err="1">
                <a:solidFill>
                  <a:srgbClr val="BBE0E3">
                    <a:lumMod val="10000"/>
                  </a:srgbClr>
                </a:solidFill>
                <a:latin typeface="Century Gothic" pitchFamily="34" charset="0"/>
              </a:rPr>
              <a:t>νιούτον</a:t>
            </a:r>
            <a:endParaRPr lang="el-GR" sz="1600" b="1" dirty="0">
              <a:solidFill>
                <a:srgbClr val="BBE0E3">
                  <a:lumMod val="10000"/>
                </a:srgbClr>
              </a:solidFill>
              <a:latin typeface="Century Gothic" pitchFamily="34" charset="0"/>
            </a:endParaRPr>
          </a:p>
        </p:txBody>
      </p:sp>
      <p:sp>
        <p:nvSpPr>
          <p:cNvPr id="6155" name="Rectangle 11"/>
          <p:cNvSpPr>
            <a:spLocks noChangeArrowheads="1"/>
          </p:cNvSpPr>
          <p:nvPr/>
        </p:nvSpPr>
        <p:spPr bwMode="auto">
          <a:xfrm>
            <a:off x="6767513" y="3357563"/>
            <a:ext cx="2376487" cy="1190625"/>
          </a:xfrm>
          <a:prstGeom prst="rect">
            <a:avLst/>
          </a:prstGeom>
          <a:noFill/>
          <a:ln w="9525">
            <a:noFill/>
            <a:miter lim="800000"/>
            <a:headEnd/>
            <a:tailEnd/>
          </a:ln>
        </p:spPr>
        <p:txBody>
          <a:bodyPr>
            <a:spAutoFit/>
          </a:bodyPr>
          <a:lstStyle/>
          <a:p>
            <a:pPr algn="ctr" fontAlgn="base">
              <a:spcBef>
                <a:spcPct val="0"/>
              </a:spcBef>
              <a:spcAft>
                <a:spcPct val="0"/>
              </a:spcAft>
            </a:pPr>
            <a:r>
              <a:rPr lang="el-GR" sz="3600" smtClean="0">
                <a:solidFill>
                  <a:srgbClr val="000000"/>
                </a:solidFill>
                <a:latin typeface="Century Gothic" pitchFamily="34" charset="0"/>
              </a:rPr>
              <a:t>το ΕΡΩΤΗΜΑ</a:t>
            </a:r>
            <a:r>
              <a:rPr lang="el-GR" smtClean="0">
                <a:solidFill>
                  <a:srgbClr val="000000"/>
                </a:solidFill>
                <a:latin typeface="Comic Sans MS" pitchFamily="66" charset="0"/>
              </a:rPr>
              <a:t> </a:t>
            </a:r>
          </a:p>
        </p:txBody>
      </p:sp>
      <p:sp>
        <p:nvSpPr>
          <p:cNvPr id="6156" name="AutoShape 12"/>
          <p:cNvSpPr>
            <a:spLocks noChangeArrowheads="1"/>
          </p:cNvSpPr>
          <p:nvPr/>
        </p:nvSpPr>
        <p:spPr bwMode="auto">
          <a:xfrm>
            <a:off x="6372225" y="4868863"/>
            <a:ext cx="2520950" cy="1512887"/>
          </a:xfrm>
          <a:prstGeom prst="cloudCallout">
            <a:avLst>
              <a:gd name="adj1" fmla="val -73491"/>
              <a:gd name="adj2" fmla="val -42968"/>
            </a:avLst>
          </a:prstGeom>
          <a:gradFill rotWithShape="1">
            <a:gsLst>
              <a:gs pos="0">
                <a:srgbClr val="B6B6B6"/>
              </a:gs>
              <a:gs pos="50000">
                <a:srgbClr val="DDDDDD"/>
              </a:gs>
              <a:gs pos="100000">
                <a:srgbClr val="B6B6B6"/>
              </a:gs>
            </a:gsLst>
            <a:lin ang="5400000" scaled="1"/>
          </a:gradFill>
          <a:ln w="9525">
            <a:solidFill>
              <a:srgbClr val="FF3300"/>
            </a:solidFill>
            <a:round/>
            <a:headEnd/>
            <a:tailEnd/>
          </a:ln>
        </p:spPr>
        <p:txBody>
          <a:bodyPr/>
          <a:lstStyle/>
          <a:p>
            <a:pPr algn="ctr" fontAlgn="base">
              <a:spcBef>
                <a:spcPct val="0"/>
              </a:spcBef>
              <a:spcAft>
                <a:spcPct val="0"/>
              </a:spcAft>
            </a:pPr>
            <a:endParaRPr lang="el-GR" smtClean="0">
              <a:solidFill>
                <a:srgbClr val="000000"/>
              </a:solidFill>
            </a:endParaRPr>
          </a:p>
        </p:txBody>
      </p:sp>
      <p:sp>
        <p:nvSpPr>
          <p:cNvPr id="6157" name="Rectangle 13"/>
          <p:cNvSpPr>
            <a:spLocks noChangeArrowheads="1"/>
          </p:cNvSpPr>
          <p:nvPr/>
        </p:nvSpPr>
        <p:spPr bwMode="auto">
          <a:xfrm>
            <a:off x="6443663" y="5013325"/>
            <a:ext cx="2160587" cy="1354138"/>
          </a:xfrm>
          <a:prstGeom prst="rect">
            <a:avLst/>
          </a:prstGeom>
          <a:noFill/>
          <a:ln w="9525">
            <a:noFill/>
            <a:miter lim="800000"/>
            <a:headEnd/>
            <a:tailEnd/>
          </a:ln>
        </p:spPr>
        <p:txBody>
          <a:bodyPr>
            <a:spAutoFit/>
          </a:bodyPr>
          <a:lstStyle/>
          <a:p>
            <a:pPr algn="ctr" fontAlgn="base">
              <a:spcBef>
                <a:spcPct val="0"/>
              </a:spcBef>
              <a:spcAft>
                <a:spcPct val="0"/>
              </a:spcAft>
            </a:pPr>
            <a:r>
              <a:rPr lang="el-GR" sz="1600" smtClean="0">
                <a:solidFill>
                  <a:srgbClr val="000000"/>
                </a:solidFill>
                <a:latin typeface="Century Gothic" pitchFamily="34" charset="0"/>
              </a:rPr>
              <a:t>γιατί είναι </a:t>
            </a:r>
          </a:p>
          <a:p>
            <a:pPr algn="ctr" fontAlgn="base">
              <a:spcBef>
                <a:spcPct val="0"/>
              </a:spcBef>
              <a:spcAft>
                <a:spcPct val="0"/>
              </a:spcAft>
            </a:pPr>
            <a:r>
              <a:rPr lang="en-US" sz="1600" smtClean="0">
                <a:solidFill>
                  <a:srgbClr val="000000"/>
                </a:solidFill>
                <a:latin typeface="Century Gothic" pitchFamily="34" charset="0"/>
              </a:rPr>
              <a:t>__</a:t>
            </a:r>
            <a:r>
              <a:rPr lang="el-GR" sz="1600" smtClean="0">
                <a:solidFill>
                  <a:srgbClr val="000000"/>
                </a:solidFill>
                <a:latin typeface="Century Gothic" pitchFamily="34" charset="0"/>
              </a:rPr>
              <a:t> νούτον και δεν είναι </a:t>
            </a:r>
            <a:r>
              <a:rPr lang="en-US" sz="1600" smtClean="0">
                <a:solidFill>
                  <a:srgbClr val="000000"/>
                </a:solidFill>
                <a:latin typeface="Century Gothic" pitchFamily="34" charset="0"/>
              </a:rPr>
              <a:t> 0,2</a:t>
            </a:r>
            <a:r>
              <a:rPr lang="el-GR" sz="1600" smtClean="0">
                <a:solidFill>
                  <a:srgbClr val="000000"/>
                </a:solidFill>
                <a:latin typeface="Century Gothic" pitchFamily="34" charset="0"/>
              </a:rPr>
              <a:t> ή </a:t>
            </a:r>
            <a:r>
              <a:rPr lang="en-US" sz="1600" smtClean="0">
                <a:solidFill>
                  <a:srgbClr val="000000"/>
                </a:solidFill>
                <a:latin typeface="Century Gothic" pitchFamily="34" charset="0"/>
              </a:rPr>
              <a:t> 0,6</a:t>
            </a:r>
            <a:r>
              <a:rPr lang="el-GR" sz="1600" smtClean="0">
                <a:solidFill>
                  <a:srgbClr val="000000"/>
                </a:solidFill>
                <a:latin typeface="Century Gothic" pitchFamily="34" charset="0"/>
              </a:rPr>
              <a:t> ;  Ποιο είναι το μυστικό ;</a:t>
            </a:r>
            <a:r>
              <a:rPr lang="el-GR" smtClean="0">
                <a:solidFill>
                  <a:srgbClr val="000000"/>
                </a:solidFill>
                <a:latin typeface="Century Gothic"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5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1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1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14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1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1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15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15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15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15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15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1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p:bldP spid="6148" grpId="0"/>
      <p:bldP spid="6150" grpId="0"/>
      <p:bldP spid="6151" grpId="0"/>
      <p:bldP spid="6153" grpId="0" animBg="1"/>
      <p:bldP spid="6154" grpId="0"/>
      <p:bldP spid="6155" grpId="0"/>
      <p:bldP spid="6156" grpId="0" animBg="1"/>
      <p:bldP spid="615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express-submarine-archimedes"/>
          <p:cNvPicPr>
            <a:picLocks noChangeAspect="1" noChangeArrowheads="1"/>
          </p:cNvPicPr>
          <p:nvPr/>
        </p:nvPicPr>
        <p:blipFill>
          <a:blip r:embed="rId2" cstate="print"/>
          <a:srcRect/>
          <a:stretch>
            <a:fillRect/>
          </a:stretch>
        </p:blipFill>
        <p:spPr bwMode="auto">
          <a:xfrm>
            <a:off x="1547813" y="981075"/>
            <a:ext cx="1949450" cy="2447925"/>
          </a:xfrm>
          <a:prstGeom prst="rect">
            <a:avLst/>
          </a:prstGeom>
          <a:noFill/>
          <a:ln w="57150">
            <a:solidFill>
              <a:srgbClr val="996633"/>
            </a:solidFill>
            <a:miter lim="800000"/>
            <a:headEnd/>
            <a:tailEnd/>
          </a:ln>
        </p:spPr>
      </p:pic>
      <p:sp>
        <p:nvSpPr>
          <p:cNvPr id="7171" name="Rectangle 3"/>
          <p:cNvSpPr>
            <a:spLocks noChangeArrowheads="1"/>
          </p:cNvSpPr>
          <p:nvPr/>
        </p:nvSpPr>
        <p:spPr bwMode="auto">
          <a:xfrm>
            <a:off x="5364163" y="981075"/>
            <a:ext cx="2519362" cy="366713"/>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η Άνωση είναι ίση</a:t>
            </a:r>
          </a:p>
        </p:txBody>
      </p:sp>
      <p:sp>
        <p:nvSpPr>
          <p:cNvPr id="7172" name="Rectangle 4"/>
          <p:cNvSpPr>
            <a:spLocks noChangeArrowheads="1"/>
          </p:cNvSpPr>
          <p:nvPr/>
        </p:nvSpPr>
        <p:spPr bwMode="auto">
          <a:xfrm>
            <a:off x="4787900" y="1557338"/>
            <a:ext cx="2952750" cy="641350"/>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omic Sans MS" pitchFamily="66" charset="0"/>
              </a:rPr>
              <a:t> </a:t>
            </a:r>
            <a:r>
              <a:rPr lang="el-GR" smtClean="0">
                <a:solidFill>
                  <a:srgbClr val="000000"/>
                </a:solidFill>
                <a:latin typeface="Century Gothic" pitchFamily="34" charset="0"/>
              </a:rPr>
              <a:t>με το ΒΑΡΟΣ του ΕΚΤΟΠΙΖΟΜΕΝΟΥ ΥΓΡΟΥ  </a:t>
            </a:r>
          </a:p>
        </p:txBody>
      </p:sp>
      <p:sp>
        <p:nvSpPr>
          <p:cNvPr id="7173" name="Rectangle 5"/>
          <p:cNvSpPr>
            <a:spLocks noChangeArrowheads="1"/>
          </p:cNvSpPr>
          <p:nvPr/>
        </p:nvSpPr>
        <p:spPr bwMode="auto">
          <a:xfrm>
            <a:off x="4787900" y="2636838"/>
            <a:ext cx="2808288" cy="366712"/>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omic Sans MS" pitchFamily="66" charset="0"/>
              </a:rPr>
              <a:t> ισχυρίστηκε ο Αρχιμήδης</a:t>
            </a:r>
          </a:p>
        </p:txBody>
      </p:sp>
      <p:pic>
        <p:nvPicPr>
          <p:cNvPr id="7174" name="Picture 6" descr="all5"/>
          <p:cNvPicPr>
            <a:picLocks noChangeAspect="1" noChangeArrowheads="1"/>
          </p:cNvPicPr>
          <p:nvPr/>
        </p:nvPicPr>
        <p:blipFill>
          <a:blip r:embed="rId3" cstate="print"/>
          <a:srcRect l="63423" t="24686" r="2538" b="4628"/>
          <a:stretch>
            <a:fillRect/>
          </a:stretch>
        </p:blipFill>
        <p:spPr bwMode="auto">
          <a:xfrm>
            <a:off x="8027988" y="5084763"/>
            <a:ext cx="701675" cy="1196975"/>
          </a:xfrm>
          <a:prstGeom prst="rect">
            <a:avLst/>
          </a:prstGeom>
          <a:solidFill>
            <a:schemeClr val="bg1"/>
          </a:solidFill>
          <a:ln w="9525">
            <a:solidFill>
              <a:schemeClr val="bg1"/>
            </a:solidFill>
            <a:miter lim="800000"/>
            <a:headEnd/>
            <a:tailEnd/>
          </a:ln>
        </p:spPr>
      </p:pic>
      <p:sp>
        <p:nvSpPr>
          <p:cNvPr id="7175" name="Rectangle 7"/>
          <p:cNvSpPr>
            <a:spLocks noChangeArrowheads="1"/>
          </p:cNvSpPr>
          <p:nvPr/>
        </p:nvSpPr>
        <p:spPr bwMode="auto">
          <a:xfrm>
            <a:off x="5580063" y="4797425"/>
            <a:ext cx="2232025" cy="366713"/>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omic Sans MS" pitchFamily="66" charset="0"/>
              </a:rPr>
              <a:t>τελικά είχε δίκιο ;</a:t>
            </a:r>
            <a:r>
              <a:rPr lang="el-GR" smtClean="0">
                <a:solidFill>
                  <a:srgbClr val="000000"/>
                </a:solidFill>
                <a:latin typeface="Century Gothic" pitchFamily="34" charset="0"/>
              </a:rPr>
              <a:t> </a:t>
            </a:r>
          </a:p>
        </p:txBody>
      </p:sp>
      <p:sp>
        <p:nvSpPr>
          <p:cNvPr id="7176" name="Rectangle 8"/>
          <p:cNvSpPr>
            <a:spLocks noChangeArrowheads="1"/>
          </p:cNvSpPr>
          <p:nvPr/>
        </p:nvSpPr>
        <p:spPr bwMode="auto">
          <a:xfrm>
            <a:off x="5795963" y="5516563"/>
            <a:ext cx="2232025" cy="641350"/>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omic Sans MS" pitchFamily="66" charset="0"/>
              </a:rPr>
              <a:t>εγώ μπορώ να </a:t>
            </a:r>
          </a:p>
          <a:p>
            <a:pPr algn="ctr" fontAlgn="base">
              <a:spcBef>
                <a:spcPct val="0"/>
              </a:spcBef>
              <a:spcAft>
                <a:spcPct val="0"/>
              </a:spcAft>
            </a:pPr>
            <a:r>
              <a:rPr lang="el-GR" smtClean="0">
                <a:solidFill>
                  <a:srgbClr val="000000"/>
                </a:solidFill>
                <a:latin typeface="Comic Sans MS" pitchFamily="66" charset="0"/>
              </a:rPr>
              <a:t>το αποδείξω ;</a:t>
            </a:r>
            <a:r>
              <a:rPr lang="el-GR" smtClean="0">
                <a:solidFill>
                  <a:srgbClr val="000000"/>
                </a:solidFill>
                <a:latin typeface="Century Gothic" pitchFamily="34" charset="0"/>
              </a:rPr>
              <a:t> </a:t>
            </a:r>
          </a:p>
        </p:txBody>
      </p:sp>
      <p:pic>
        <p:nvPicPr>
          <p:cNvPr id="7177" name="Picture 9" descr="mathArchimedes"/>
          <p:cNvPicPr>
            <a:picLocks noChangeAspect="1" noChangeArrowheads="1"/>
          </p:cNvPicPr>
          <p:nvPr/>
        </p:nvPicPr>
        <p:blipFill>
          <a:blip r:embed="rId4" cstate="print"/>
          <a:srcRect/>
          <a:stretch>
            <a:fillRect/>
          </a:stretch>
        </p:blipFill>
        <p:spPr bwMode="auto">
          <a:xfrm>
            <a:off x="2051050" y="5157788"/>
            <a:ext cx="1047750" cy="1295400"/>
          </a:xfrm>
          <a:prstGeom prst="rect">
            <a:avLst/>
          </a:prstGeom>
          <a:noFill/>
          <a:ln w="9525">
            <a:noFill/>
            <a:miter lim="800000"/>
            <a:headEnd/>
            <a:tailEnd/>
          </a:ln>
        </p:spPr>
      </p:pic>
      <p:sp>
        <p:nvSpPr>
          <p:cNvPr id="7178" name="Rectangle 10"/>
          <p:cNvSpPr>
            <a:spLocks noChangeArrowheads="1"/>
          </p:cNvSpPr>
          <p:nvPr/>
        </p:nvSpPr>
        <p:spPr bwMode="auto">
          <a:xfrm>
            <a:off x="3132138" y="5157788"/>
            <a:ext cx="1584325" cy="366712"/>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είχα δίκιο</a:t>
            </a:r>
            <a:r>
              <a:rPr lang="el-GR" smtClean="0">
                <a:solidFill>
                  <a:srgbClr val="000000"/>
                </a:solidFill>
                <a:latin typeface="Comic Sans MS" pitchFamily="66" charset="0"/>
              </a:rPr>
              <a:t> </a:t>
            </a:r>
            <a:r>
              <a:rPr lang="el-GR" smtClean="0">
                <a:solidFill>
                  <a:srgbClr val="000000"/>
                </a:solidFill>
                <a:latin typeface="Century Gothic" pitchFamily="34" charset="0"/>
              </a:rPr>
              <a:t> </a:t>
            </a:r>
          </a:p>
        </p:txBody>
      </p:sp>
      <p:sp>
        <p:nvSpPr>
          <p:cNvPr id="7179" name="Rectangle 11"/>
          <p:cNvSpPr>
            <a:spLocks noChangeArrowheads="1"/>
          </p:cNvSpPr>
          <p:nvPr/>
        </p:nvSpPr>
        <p:spPr bwMode="auto">
          <a:xfrm>
            <a:off x="3419475" y="5805488"/>
            <a:ext cx="1223963" cy="366712"/>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μπορείς</a:t>
            </a:r>
            <a:r>
              <a:rPr lang="el-GR" smtClean="0">
                <a:solidFill>
                  <a:srgbClr val="000000"/>
                </a:solidFill>
                <a:latin typeface="Comic Sans MS" pitchFamily="66" charset="0"/>
              </a:rPr>
              <a:t> </a:t>
            </a:r>
            <a:r>
              <a:rPr lang="el-GR" smtClean="0">
                <a:solidFill>
                  <a:srgbClr val="000000"/>
                </a:solidFill>
                <a:latin typeface="Century Gothic"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animEffect transition="in" filter="circle(in)">
                                      <p:cBhvr>
                                        <p:cTn id="15" dur="2000"/>
                                        <p:tgtEl>
                                          <p:spTgt spid="717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7173"/>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7174"/>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7175"/>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717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717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7176"/>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71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p:bldP spid="7172" grpId="0"/>
      <p:bldP spid="7173" grpId="0"/>
      <p:bldP spid="7175" grpId="0"/>
      <p:bldP spid="7176" grpId="0"/>
      <p:bldP spid="7178" grpId="0"/>
      <p:bldP spid="717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uoyancy"/>
          <p:cNvPicPr>
            <a:picLocks noChangeAspect="1" noChangeArrowheads="1"/>
          </p:cNvPicPr>
          <p:nvPr/>
        </p:nvPicPr>
        <p:blipFill>
          <a:blip r:embed="rId2" cstate="print"/>
          <a:srcRect/>
          <a:stretch>
            <a:fillRect/>
          </a:stretch>
        </p:blipFill>
        <p:spPr bwMode="auto">
          <a:xfrm>
            <a:off x="250825" y="2479675"/>
            <a:ext cx="5473700" cy="4378325"/>
          </a:xfrm>
          <a:prstGeom prst="rect">
            <a:avLst/>
          </a:prstGeom>
          <a:noFill/>
          <a:ln w="9525">
            <a:noFill/>
            <a:miter lim="800000"/>
            <a:headEnd/>
            <a:tailEnd/>
          </a:ln>
        </p:spPr>
      </p:pic>
      <p:sp>
        <p:nvSpPr>
          <p:cNvPr id="7171" name="Rectangle 3"/>
          <p:cNvSpPr>
            <a:spLocks noChangeArrowheads="1"/>
          </p:cNvSpPr>
          <p:nvPr/>
        </p:nvSpPr>
        <p:spPr bwMode="auto">
          <a:xfrm>
            <a:off x="2339975" y="2349500"/>
            <a:ext cx="3095625" cy="1439863"/>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7172" name="Rectangle 4"/>
          <p:cNvSpPr>
            <a:spLocks noChangeArrowheads="1"/>
          </p:cNvSpPr>
          <p:nvPr/>
        </p:nvSpPr>
        <p:spPr bwMode="auto">
          <a:xfrm>
            <a:off x="4787900" y="5876925"/>
            <a:ext cx="863600" cy="50482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7173" name="Rectangle 5"/>
          <p:cNvSpPr>
            <a:spLocks noChangeArrowheads="1"/>
          </p:cNvSpPr>
          <p:nvPr/>
        </p:nvSpPr>
        <p:spPr bwMode="auto">
          <a:xfrm>
            <a:off x="1116013" y="2492375"/>
            <a:ext cx="503237" cy="288925"/>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8198" name="Rectangle 6"/>
          <p:cNvSpPr>
            <a:spLocks noChangeArrowheads="1"/>
          </p:cNvSpPr>
          <p:nvPr/>
        </p:nvSpPr>
        <p:spPr bwMode="auto">
          <a:xfrm>
            <a:off x="1331913" y="404813"/>
            <a:ext cx="2665412" cy="915987"/>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ζυγίζεις το αντικείμενο στον αέρα </a:t>
            </a:r>
          </a:p>
          <a:p>
            <a:pPr algn="ctr" fontAlgn="base">
              <a:spcBef>
                <a:spcPct val="0"/>
              </a:spcBef>
              <a:spcAft>
                <a:spcPct val="0"/>
              </a:spcAft>
            </a:pPr>
            <a:r>
              <a:rPr lang="el-GR" smtClean="0">
                <a:solidFill>
                  <a:srgbClr val="000000"/>
                </a:solidFill>
                <a:latin typeface="Century Gothic" pitchFamily="34" charset="0"/>
              </a:rPr>
              <a:t>και βρίσκεις </a:t>
            </a:r>
            <a:r>
              <a:rPr lang="en-US" smtClean="0">
                <a:solidFill>
                  <a:srgbClr val="000000"/>
                </a:solidFill>
                <a:latin typeface="Century Gothic" pitchFamily="34" charset="0"/>
              </a:rPr>
              <a:t>__</a:t>
            </a:r>
            <a:r>
              <a:rPr lang="el-GR" smtClean="0">
                <a:solidFill>
                  <a:srgbClr val="000000"/>
                </a:solidFill>
                <a:latin typeface="Century Gothic" pitchFamily="34" charset="0"/>
              </a:rPr>
              <a:t> Ν </a:t>
            </a:r>
          </a:p>
        </p:txBody>
      </p:sp>
      <p:pic>
        <p:nvPicPr>
          <p:cNvPr id="8199" name="Picture 7" descr="mathArchimedes"/>
          <p:cNvPicPr>
            <a:picLocks noChangeAspect="1" noChangeArrowheads="1"/>
          </p:cNvPicPr>
          <p:nvPr/>
        </p:nvPicPr>
        <p:blipFill>
          <a:blip r:embed="rId3" cstate="print"/>
          <a:srcRect/>
          <a:stretch>
            <a:fillRect/>
          </a:stretch>
        </p:blipFill>
        <p:spPr bwMode="auto">
          <a:xfrm>
            <a:off x="323850" y="404813"/>
            <a:ext cx="815975" cy="1008062"/>
          </a:xfrm>
          <a:prstGeom prst="rect">
            <a:avLst/>
          </a:prstGeom>
          <a:noFill/>
          <a:ln w="9525">
            <a:noFill/>
            <a:miter lim="800000"/>
            <a:headEnd/>
            <a:tailEnd/>
          </a:ln>
        </p:spPr>
      </p:pic>
      <p:sp>
        <p:nvSpPr>
          <p:cNvPr id="8200" name="Rectangle 8"/>
          <p:cNvSpPr>
            <a:spLocks noChangeArrowheads="1"/>
          </p:cNvSpPr>
          <p:nvPr/>
        </p:nvSpPr>
        <p:spPr bwMode="auto">
          <a:xfrm>
            <a:off x="6011863" y="549275"/>
            <a:ext cx="2665412" cy="1465263"/>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το βυθίζεις σε ένα δοχείο με νερό έτσι ώστε το νερό που θα εκτοπιστεί να μπορείς να το μαζέψεις  </a:t>
            </a:r>
          </a:p>
        </p:txBody>
      </p:sp>
      <p:sp>
        <p:nvSpPr>
          <p:cNvPr id="8201" name="Rectangle 9"/>
          <p:cNvSpPr>
            <a:spLocks noChangeArrowheads="1"/>
          </p:cNvSpPr>
          <p:nvPr/>
        </p:nvSpPr>
        <p:spPr bwMode="auto">
          <a:xfrm>
            <a:off x="5867400" y="2420938"/>
            <a:ext cx="2882900" cy="915987"/>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βρίσκεις ότι βυθισμένο στο νερό ζυγίζει </a:t>
            </a:r>
            <a:r>
              <a:rPr lang="en-US" smtClean="0">
                <a:solidFill>
                  <a:srgbClr val="000000"/>
                </a:solidFill>
                <a:latin typeface="Century Gothic" pitchFamily="34" charset="0"/>
              </a:rPr>
              <a:t>__</a:t>
            </a:r>
            <a:r>
              <a:rPr lang="el-GR" smtClean="0">
                <a:solidFill>
                  <a:srgbClr val="000000"/>
                </a:solidFill>
                <a:latin typeface="Century Gothic" pitchFamily="34" charset="0"/>
              </a:rPr>
              <a:t> Ν, άρα η Άνωση είναι </a:t>
            </a:r>
            <a:r>
              <a:rPr lang="en-US" smtClean="0">
                <a:solidFill>
                  <a:srgbClr val="000000"/>
                </a:solidFill>
                <a:latin typeface="Century Gothic" pitchFamily="34" charset="0"/>
              </a:rPr>
              <a:t>__</a:t>
            </a:r>
            <a:r>
              <a:rPr lang="el-GR" smtClean="0">
                <a:solidFill>
                  <a:srgbClr val="000000"/>
                </a:solidFill>
                <a:latin typeface="Century Gothic" pitchFamily="34" charset="0"/>
              </a:rPr>
              <a:t> Ν. </a:t>
            </a:r>
          </a:p>
        </p:txBody>
      </p:sp>
      <p:sp>
        <p:nvSpPr>
          <p:cNvPr id="8202" name="Rectangle 10"/>
          <p:cNvSpPr>
            <a:spLocks noChangeArrowheads="1"/>
          </p:cNvSpPr>
          <p:nvPr/>
        </p:nvSpPr>
        <p:spPr bwMode="auto">
          <a:xfrm>
            <a:off x="5148064" y="3645024"/>
            <a:ext cx="3638749" cy="923330"/>
          </a:xfrm>
          <a:prstGeom prst="rect">
            <a:avLst/>
          </a:prstGeom>
          <a:noFill/>
          <a:ln w="9525">
            <a:noFill/>
            <a:miter lim="800000"/>
            <a:headEnd/>
            <a:tailEnd/>
          </a:ln>
        </p:spPr>
        <p:txBody>
          <a:bodyPr wrap="square">
            <a:spAutoFit/>
          </a:bodyPr>
          <a:lstStyle/>
          <a:p>
            <a:pPr algn="ctr" fontAlgn="base">
              <a:spcBef>
                <a:spcPct val="0"/>
              </a:spcBef>
              <a:spcAft>
                <a:spcPct val="0"/>
              </a:spcAft>
            </a:pPr>
            <a:r>
              <a:rPr lang="el-GR" dirty="0" smtClean="0">
                <a:solidFill>
                  <a:srgbClr val="000000"/>
                </a:solidFill>
                <a:latin typeface="Century Gothic" pitchFamily="34" charset="0"/>
              </a:rPr>
              <a:t>ζυγίζεις το νερό που εκτοπίστηκε βρίσκεις το βάρος του είναι ακριβώς </a:t>
            </a:r>
            <a:r>
              <a:rPr lang="en-US" dirty="0" smtClean="0">
                <a:solidFill>
                  <a:srgbClr val="000000"/>
                </a:solidFill>
                <a:latin typeface="Century Gothic" pitchFamily="34" charset="0"/>
              </a:rPr>
              <a:t>__</a:t>
            </a:r>
            <a:r>
              <a:rPr lang="el-GR" dirty="0" smtClean="0">
                <a:solidFill>
                  <a:srgbClr val="000000"/>
                </a:solidFill>
                <a:latin typeface="Century Gothic" pitchFamily="34" charset="0"/>
              </a:rPr>
              <a:t> Ν</a:t>
            </a:r>
          </a:p>
        </p:txBody>
      </p:sp>
      <p:sp>
        <p:nvSpPr>
          <p:cNvPr id="8203" name="Rectangle 11"/>
          <p:cNvSpPr>
            <a:spLocks noChangeArrowheads="1"/>
          </p:cNvSpPr>
          <p:nvPr/>
        </p:nvSpPr>
        <p:spPr bwMode="auto">
          <a:xfrm>
            <a:off x="5580063" y="5229225"/>
            <a:ext cx="3314700" cy="366713"/>
          </a:xfrm>
          <a:prstGeom prst="rect">
            <a:avLst/>
          </a:prstGeom>
          <a:noFill/>
          <a:ln w="9525">
            <a:noFill/>
            <a:miter lim="800000"/>
            <a:headEnd/>
            <a:tailEnd/>
          </a:ln>
        </p:spPr>
        <p:txBody>
          <a:bodyPr>
            <a:spAutoFit/>
          </a:bodyPr>
          <a:lstStyle/>
          <a:p>
            <a:pPr algn="ctr" fontAlgn="base">
              <a:spcBef>
                <a:spcPct val="0"/>
              </a:spcBef>
              <a:spcAft>
                <a:spcPct val="0"/>
              </a:spcAft>
            </a:pPr>
            <a:r>
              <a:rPr lang="el-GR" smtClean="0">
                <a:solidFill>
                  <a:srgbClr val="000000"/>
                </a:solidFill>
                <a:latin typeface="Century Gothic" pitchFamily="34" charset="0"/>
              </a:rPr>
              <a:t> ΕΙΝΑΙ ΙΣΟ ΜΕ ΤΗΝ ΑΝΩΣΗ </a:t>
            </a:r>
          </a:p>
        </p:txBody>
      </p:sp>
      <p:sp>
        <p:nvSpPr>
          <p:cNvPr id="7180" name="Rectangle 12"/>
          <p:cNvSpPr>
            <a:spLocks noChangeArrowheads="1"/>
          </p:cNvSpPr>
          <p:nvPr/>
        </p:nvSpPr>
        <p:spPr bwMode="auto">
          <a:xfrm>
            <a:off x="3779838" y="6092825"/>
            <a:ext cx="360362" cy="504825"/>
          </a:xfrm>
          <a:prstGeom prst="rect">
            <a:avLst/>
          </a:prstGeom>
          <a:solidFill>
            <a:srgbClr val="00FFFF"/>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
        <p:nvSpPr>
          <p:cNvPr id="8205" name="Rectangle 13"/>
          <p:cNvSpPr>
            <a:spLocks noChangeArrowheads="1"/>
          </p:cNvSpPr>
          <p:nvPr/>
        </p:nvSpPr>
        <p:spPr bwMode="auto">
          <a:xfrm>
            <a:off x="3203575" y="2852738"/>
            <a:ext cx="2447925" cy="4005262"/>
          </a:xfrm>
          <a:prstGeom prst="rect">
            <a:avLst/>
          </a:prstGeom>
          <a:solidFill>
            <a:schemeClr val="bg1"/>
          </a:solidFill>
          <a:ln w="9525">
            <a:noFill/>
            <a:miter lim="800000"/>
            <a:headEnd/>
            <a:tailEnd/>
          </a:ln>
        </p:spPr>
        <p:txBody>
          <a:bodyPr wrap="none" anchor="ctr"/>
          <a:lstStyle/>
          <a:p>
            <a:pPr fontAlgn="base">
              <a:spcBef>
                <a:spcPct val="0"/>
              </a:spcBef>
              <a:spcAft>
                <a:spcPct val="0"/>
              </a:spcAft>
            </a:pPr>
            <a:endParaRPr lang="el-GR" smtClean="0">
              <a:solidFill>
                <a:srgbClr val="0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9"/>
                                        </p:tgtEl>
                                        <p:attrNameLst>
                                          <p:attrName>style.visibility</p:attrName>
                                        </p:attrNameLst>
                                      </p:cBhvr>
                                      <p:to>
                                        <p:strVal val="visible"/>
                                      </p:to>
                                    </p:set>
                                    <p:animEffect transition="in" filter="circle(in)">
                                      <p:cBhvr>
                                        <p:cTn id="7" dur="2000"/>
                                        <p:tgtEl>
                                          <p:spTgt spid="8199"/>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198"/>
                                        </p:tgtEl>
                                        <p:attrNameLst>
                                          <p:attrName>style.visibility</p:attrName>
                                        </p:attrNameLst>
                                      </p:cBhvr>
                                      <p:to>
                                        <p:strVal val="visible"/>
                                      </p:to>
                                    </p:set>
                                    <p:animEffect transition="in" filter="circle(in)">
                                      <p:cBhvr>
                                        <p:cTn id="12" dur="2000"/>
                                        <p:tgtEl>
                                          <p:spTgt spid="8198"/>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8200">
                                            <p:txEl>
                                              <p:pRg st="0" end="0"/>
                                            </p:txEl>
                                          </p:spTgt>
                                        </p:tgtEl>
                                        <p:attrNameLst>
                                          <p:attrName>style.visibility</p:attrName>
                                        </p:attrNameLst>
                                      </p:cBhvr>
                                      <p:to>
                                        <p:strVal val="visible"/>
                                      </p:to>
                                    </p:set>
                                    <p:animEffect transition="in" filter="circle(in)">
                                      <p:cBhvr>
                                        <p:cTn id="17" dur="2000"/>
                                        <p:tgtEl>
                                          <p:spTgt spid="8200">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8205"/>
                                        </p:tgtEl>
                                      </p:cBhvr>
                                    </p:animEffect>
                                    <p:set>
                                      <p:cBhvr>
                                        <p:cTn id="22" dur="1" fill="hold">
                                          <p:stCondLst>
                                            <p:cond delay="499"/>
                                          </p:stCondLst>
                                        </p:cTn>
                                        <p:tgtEl>
                                          <p:spTgt spid="820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8201"/>
                                        </p:tgtEl>
                                        <p:attrNameLst>
                                          <p:attrName>style.visibility</p:attrName>
                                        </p:attrNameLst>
                                      </p:cBhvr>
                                      <p:to>
                                        <p:strVal val="visible"/>
                                      </p:to>
                                    </p:set>
                                    <p:animEffect transition="in" filter="circle(in)">
                                      <p:cBhvr>
                                        <p:cTn id="27" dur="2000"/>
                                        <p:tgtEl>
                                          <p:spTgt spid="8201"/>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8202"/>
                                        </p:tgtEl>
                                        <p:attrNameLst>
                                          <p:attrName>style.visibility</p:attrName>
                                        </p:attrNameLst>
                                      </p:cBhvr>
                                      <p:to>
                                        <p:strVal val="visible"/>
                                      </p:to>
                                    </p:set>
                                    <p:animEffect transition="in" filter="circle(in)">
                                      <p:cBhvr>
                                        <p:cTn id="32" dur="2000"/>
                                        <p:tgtEl>
                                          <p:spTgt spid="8202"/>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grpId="0" nodeType="clickEffect">
                                  <p:stCondLst>
                                    <p:cond delay="0"/>
                                  </p:stCondLst>
                                  <p:childTnLst>
                                    <p:set>
                                      <p:cBhvr>
                                        <p:cTn id="36" dur="1" fill="hold">
                                          <p:stCondLst>
                                            <p:cond delay="0"/>
                                          </p:stCondLst>
                                        </p:cTn>
                                        <p:tgtEl>
                                          <p:spTgt spid="8203"/>
                                        </p:tgtEl>
                                        <p:attrNameLst>
                                          <p:attrName>style.visibility</p:attrName>
                                        </p:attrNameLst>
                                      </p:cBhvr>
                                      <p:to>
                                        <p:strVal val="visible"/>
                                      </p:to>
                                    </p:set>
                                    <p:animEffect transition="in" filter="circle(in)">
                                      <p:cBhvr>
                                        <p:cTn id="37" dur="2000"/>
                                        <p:tgtEl>
                                          <p:spTgt spid="82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8" grpId="0"/>
      <p:bldP spid="8201" grpId="0"/>
      <p:bldP spid="8202" grpId="0"/>
      <p:bldP spid="8203" grpId="0"/>
      <p:bldP spid="8205"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8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0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4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155</TotalTime>
  <Words>1051</Words>
  <Application>Microsoft Office PowerPoint</Application>
  <PresentationFormat>Προβολή στην οθόνη (4:3)</PresentationFormat>
  <Paragraphs>142</Paragraphs>
  <Slides>29</Slides>
  <Notes>4</Notes>
  <HiddenSlides>0</HiddenSlides>
  <MMClips>0</MMClips>
  <ScaleCrop>false</ScaleCrop>
  <HeadingPairs>
    <vt:vector size="4" baseType="variant">
      <vt:variant>
        <vt:lpstr>Θέμα</vt:lpstr>
      </vt:variant>
      <vt:variant>
        <vt:i4>13</vt:i4>
      </vt:variant>
      <vt:variant>
        <vt:lpstr>Τίτλοι διαφανειών</vt:lpstr>
      </vt:variant>
      <vt:variant>
        <vt:i4>29</vt:i4>
      </vt:variant>
    </vt:vector>
  </HeadingPairs>
  <TitlesOfParts>
    <vt:vector size="42" baseType="lpstr">
      <vt:lpstr>Θέμα του Office</vt:lpstr>
      <vt:lpstr>Default Design</vt:lpstr>
      <vt:lpstr>1_Default Design</vt:lpstr>
      <vt:lpstr>2_Default Design</vt:lpstr>
      <vt:lpstr>3_Default Design</vt:lpstr>
      <vt:lpstr>4_Default Design</vt:lpstr>
      <vt:lpstr>5_Default Design</vt:lpstr>
      <vt:lpstr>6_Default Design</vt:lpstr>
      <vt:lpstr>7_Default Design</vt:lpstr>
      <vt:lpstr>8_Default Design</vt:lpstr>
      <vt:lpstr>9_Default Design</vt:lpstr>
      <vt:lpstr>10_Default Design</vt:lpstr>
      <vt:lpstr>11_Default Design</vt:lpstr>
      <vt:lpstr>Διαφάνεια 1</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Αρχιμήδης (287-212 π.Χ.) Από τους σημαντικότερους σοφούς της αρχαιότητας. Μαθηματικός, αστρονόμος, φυσικός, μηχανικός. Θεωρείται ο μεγαλύτερος εφευρέτης της εποχής του.</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  Χρησιμοποίησε και εφάρμοσε τις έννοιες που έμαθες: </vt:lpstr>
      <vt:lpstr>Διαφάνεια 23</vt:lpstr>
      <vt:lpstr>Διαφάνεια 24</vt:lpstr>
      <vt:lpstr>Διαφάνεια 25</vt:lpstr>
      <vt:lpstr>Διαφάνεια 26</vt:lpstr>
      <vt:lpstr>Διαφάνεια 27</vt:lpstr>
      <vt:lpstr>Διαφάνεια 28</vt:lpstr>
      <vt:lpstr>Διαφάνεια 29</vt:lpstr>
    </vt:vector>
  </TitlesOfParts>
  <Company>Το όνομα της εταιρείας σας</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Το όνομα χρήστη σας</dc:creator>
  <cp:lastModifiedBy>Το όνομα χρήστη σας</cp:lastModifiedBy>
  <cp:revision>20</cp:revision>
  <dcterms:created xsi:type="dcterms:W3CDTF">2020-02-14T21:24:08Z</dcterms:created>
  <dcterms:modified xsi:type="dcterms:W3CDTF">2020-02-23T19:19:38Z</dcterms:modified>
</cp:coreProperties>
</file>