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25"/>
  </p:notesMasterIdLst>
  <p:sldIdLst>
    <p:sldId id="269" r:id="rId6"/>
    <p:sldId id="258" r:id="rId7"/>
    <p:sldId id="259" r:id="rId8"/>
    <p:sldId id="260" r:id="rId9"/>
    <p:sldId id="261" r:id="rId10"/>
    <p:sldId id="265" r:id="rId11"/>
    <p:sldId id="262" r:id="rId12"/>
    <p:sldId id="266" r:id="rId13"/>
    <p:sldId id="267" r:id="rId14"/>
    <p:sldId id="263" r:id="rId15"/>
    <p:sldId id="264" r:id="rId16"/>
    <p:sldId id="268"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1D3C0A-5A2A-43B3-825B-C998D7B58F65}" type="datetimeFigureOut">
              <a:rPr lang="el-GR" smtClean="0"/>
              <a:pPr/>
              <a:t>12/1/2020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D72F5-B34E-43B5-914E-FBA3347228C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53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smtClean="0"/>
              <a:t>ΕΠΑΝΑΛΗΠΤΙΚΕΣ ΕΡΓΑΣΙΕΣ ΣΤ%ΙΣ ΔΥΝΑΜΕΙΣ</a:t>
            </a:r>
          </a:p>
        </p:txBody>
      </p:sp>
      <p:sp>
        <p:nvSpPr>
          <p:cNvPr id="1536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3A2B7A-C2F1-4D54-A7FD-F3DDFDEDDCE5}" type="slidenum">
              <a:rPr lang="el-GR"/>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D30D3B1-41D2-4960-A089-374C69B01071}"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FB071532-D944-4138-AE71-75303FC3D29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27376F8-8F8C-4678-BE76-9C4AF556F579}"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2CC4FFE-CD70-4E39-A12C-8EE04AF875C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0FFD8A4-B4C7-417F-BC1D-2EDBB05F2134}"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17AA81C-AEC3-4641-A960-E317BEE323E5}"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D30D3B1-41D2-4960-A089-374C69B01071}"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FB071532-D944-4138-AE71-75303FC3D29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EB9036-5BA0-4E1E-8877-F002DCD84F98}"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E0FF9CF5-8CE8-46E1-AE97-D1D682FAF78F}"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2565339-F7A9-4185-98A3-E7D86F48DD0C}"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B9AEA90-9683-4FEF-9F1A-722F55D45929}"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1BF6511-7049-4474-916D-A41BD631003F}"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8123E983-4D42-44C9-BDA5-ED82459ABCB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AB0627C-9623-4A2D-B5C5-745F521A7ABC}" type="datetimeFigureOut">
              <a:rPr lang="el-GR">
                <a:solidFill>
                  <a:prstClr val="black">
                    <a:tint val="75000"/>
                  </a:prstClr>
                </a:solidFill>
              </a:rPr>
              <a:pPr>
                <a:defRPr/>
              </a:pPr>
              <a:t>12/1/2020</a:t>
            </a:fld>
            <a:endParaRPr lang="el-GR">
              <a:solidFill>
                <a:prstClr val="black">
                  <a:tint val="75000"/>
                </a:prstClr>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7FEBA13E-7841-4ACE-AA9A-420016D6FA22}"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0CFF3105-6260-46F0-889E-4248D5AEAEC7}" type="datetimeFigureOut">
              <a:rPr lang="el-GR">
                <a:solidFill>
                  <a:prstClr val="black">
                    <a:tint val="75000"/>
                  </a:prstClr>
                </a:solidFill>
              </a:rPr>
              <a:pPr>
                <a:defRPr/>
              </a:pPr>
              <a:t>12/1/2020</a:t>
            </a:fld>
            <a:endParaRPr lang="el-GR">
              <a:solidFill>
                <a:prstClr val="black">
                  <a:tint val="75000"/>
                </a:prstClr>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0A32B200-D152-4142-8D82-E3FA2226D2B4}"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28867E48-7A22-4DC3-AFA2-DFF17B8D7273}" type="datetimeFigureOut">
              <a:rPr lang="el-GR">
                <a:solidFill>
                  <a:prstClr val="black">
                    <a:tint val="75000"/>
                  </a:prstClr>
                </a:solidFill>
              </a:rPr>
              <a:pPr>
                <a:defRPr/>
              </a:pPr>
              <a:t>12/1/2020</a:t>
            </a:fld>
            <a:endParaRPr lang="el-GR">
              <a:solidFill>
                <a:prstClr val="black">
                  <a:tint val="75000"/>
                </a:prstClr>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D1CFFEE-FCD2-43FC-9FBE-74CD270BF95E}"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CA09F6C-6FC4-49A5-805C-4ED046B6BE2B}"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FC6017DC-6A59-41F4-9C25-A987133A07A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EB9036-5BA0-4E1E-8877-F002DCD84F98}"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E0FF9CF5-8CE8-46E1-AE97-D1D682FAF78F}"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B1A662-14C2-4FE9-AB37-C9A1DE8EB061}"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CDD1F532-0BEE-4E13-ACC8-73E398EC195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27376F8-8F8C-4678-BE76-9C4AF556F579}"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2CC4FFE-CD70-4E39-A12C-8EE04AF875C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0FFD8A4-B4C7-417F-BC1D-2EDBB05F2134}"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17AA81C-AEC3-4641-A960-E317BEE323E5}"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D30D3B1-41D2-4960-A089-374C69B01071}"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FB071532-D944-4138-AE71-75303FC3D29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EB9036-5BA0-4E1E-8877-F002DCD84F98}"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E0FF9CF5-8CE8-46E1-AE97-D1D682FAF78F}"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2565339-F7A9-4185-98A3-E7D86F48DD0C}"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B9AEA90-9683-4FEF-9F1A-722F55D45929}"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1BF6511-7049-4474-916D-A41BD631003F}"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8123E983-4D42-44C9-BDA5-ED82459ABCB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AB0627C-9623-4A2D-B5C5-745F521A7ABC}" type="datetimeFigureOut">
              <a:rPr lang="el-GR">
                <a:solidFill>
                  <a:prstClr val="black">
                    <a:tint val="75000"/>
                  </a:prstClr>
                </a:solidFill>
              </a:rPr>
              <a:pPr>
                <a:defRPr/>
              </a:pPr>
              <a:t>12/1/2020</a:t>
            </a:fld>
            <a:endParaRPr lang="el-GR">
              <a:solidFill>
                <a:prstClr val="black">
                  <a:tint val="75000"/>
                </a:prstClr>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7FEBA13E-7841-4ACE-AA9A-420016D6FA22}"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0CFF3105-6260-46F0-889E-4248D5AEAEC7}" type="datetimeFigureOut">
              <a:rPr lang="el-GR">
                <a:solidFill>
                  <a:prstClr val="black">
                    <a:tint val="75000"/>
                  </a:prstClr>
                </a:solidFill>
              </a:rPr>
              <a:pPr>
                <a:defRPr/>
              </a:pPr>
              <a:t>12/1/2020</a:t>
            </a:fld>
            <a:endParaRPr lang="el-GR">
              <a:solidFill>
                <a:prstClr val="black">
                  <a:tint val="75000"/>
                </a:prstClr>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0A32B200-D152-4142-8D82-E3FA2226D2B4}"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28867E48-7A22-4DC3-AFA2-DFF17B8D7273}" type="datetimeFigureOut">
              <a:rPr lang="el-GR">
                <a:solidFill>
                  <a:prstClr val="black">
                    <a:tint val="75000"/>
                  </a:prstClr>
                </a:solidFill>
              </a:rPr>
              <a:pPr>
                <a:defRPr/>
              </a:pPr>
              <a:t>12/1/2020</a:t>
            </a:fld>
            <a:endParaRPr lang="el-GR">
              <a:solidFill>
                <a:prstClr val="black">
                  <a:tint val="75000"/>
                </a:prstClr>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D1CFFEE-FCD2-43FC-9FBE-74CD270BF95E}"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2565339-F7A9-4185-98A3-E7D86F48DD0C}"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B9AEA90-9683-4FEF-9F1A-722F55D45929}"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CA09F6C-6FC4-49A5-805C-4ED046B6BE2B}"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FC6017DC-6A59-41F4-9C25-A987133A07A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B1A662-14C2-4FE9-AB37-C9A1DE8EB061}"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CDD1F532-0BEE-4E13-ACC8-73E398EC195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27376F8-8F8C-4678-BE76-9C4AF556F579}"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2CC4FFE-CD70-4E39-A12C-8EE04AF875C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0FFD8A4-B4C7-417F-BC1D-2EDBB05F2134}"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17AA81C-AEC3-4641-A960-E317BEE323E5}"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D30D3B1-41D2-4960-A089-374C69B01071}"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FB071532-D944-4138-AE71-75303FC3D29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EB9036-5BA0-4E1E-8877-F002DCD84F98}"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E0FF9CF5-8CE8-46E1-AE97-D1D682FAF78F}"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2565339-F7A9-4185-98A3-E7D86F48DD0C}"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B9AEA90-9683-4FEF-9F1A-722F55D45929}"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1BF6511-7049-4474-916D-A41BD631003F}"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8123E983-4D42-44C9-BDA5-ED82459ABCB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AB0627C-9623-4A2D-B5C5-745F521A7ABC}" type="datetimeFigureOut">
              <a:rPr lang="el-GR">
                <a:solidFill>
                  <a:prstClr val="black">
                    <a:tint val="75000"/>
                  </a:prstClr>
                </a:solidFill>
              </a:rPr>
              <a:pPr>
                <a:defRPr/>
              </a:pPr>
              <a:t>12/1/2020</a:t>
            </a:fld>
            <a:endParaRPr lang="el-GR">
              <a:solidFill>
                <a:prstClr val="black">
                  <a:tint val="75000"/>
                </a:prstClr>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7FEBA13E-7841-4ACE-AA9A-420016D6FA22}"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0CFF3105-6260-46F0-889E-4248D5AEAEC7}" type="datetimeFigureOut">
              <a:rPr lang="el-GR">
                <a:solidFill>
                  <a:prstClr val="black">
                    <a:tint val="75000"/>
                  </a:prstClr>
                </a:solidFill>
              </a:rPr>
              <a:pPr>
                <a:defRPr/>
              </a:pPr>
              <a:t>12/1/2020</a:t>
            </a:fld>
            <a:endParaRPr lang="el-GR">
              <a:solidFill>
                <a:prstClr val="black">
                  <a:tint val="75000"/>
                </a:prstClr>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0A32B200-D152-4142-8D82-E3FA2226D2B4}"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1BF6511-7049-4474-916D-A41BD631003F}"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8123E983-4D42-44C9-BDA5-ED82459ABCB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28867E48-7A22-4DC3-AFA2-DFF17B8D7273}" type="datetimeFigureOut">
              <a:rPr lang="el-GR">
                <a:solidFill>
                  <a:prstClr val="black">
                    <a:tint val="75000"/>
                  </a:prstClr>
                </a:solidFill>
              </a:rPr>
              <a:pPr>
                <a:defRPr/>
              </a:pPr>
              <a:t>12/1/2020</a:t>
            </a:fld>
            <a:endParaRPr lang="el-GR">
              <a:solidFill>
                <a:prstClr val="black">
                  <a:tint val="75000"/>
                </a:prstClr>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D1CFFEE-FCD2-43FC-9FBE-74CD270BF95E}"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CA09F6C-6FC4-49A5-805C-4ED046B6BE2B}"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FC6017DC-6A59-41F4-9C25-A987133A07A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B1A662-14C2-4FE9-AB37-C9A1DE8EB061}"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CDD1F532-0BEE-4E13-ACC8-73E398EC195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27376F8-8F8C-4678-BE76-9C4AF556F579}"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2CC4FFE-CD70-4E39-A12C-8EE04AF875C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0FFD8A4-B4C7-417F-BC1D-2EDBB05F2134}"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17AA81C-AEC3-4641-A960-E317BEE323E5}"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D30D3B1-41D2-4960-A089-374C69B01071}"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FB071532-D944-4138-AE71-75303FC3D29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3EB9036-5BA0-4E1E-8877-F002DCD84F98}"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E0FF9CF5-8CE8-46E1-AE97-D1D682FAF78F}"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02565339-F7A9-4185-98A3-E7D86F48DD0C}"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B9AEA90-9683-4FEF-9F1A-722F55D45929}"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1BF6511-7049-4474-916D-A41BD631003F}"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8123E983-4D42-44C9-BDA5-ED82459ABCB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AB0627C-9623-4A2D-B5C5-745F521A7ABC}" type="datetimeFigureOut">
              <a:rPr lang="el-GR">
                <a:solidFill>
                  <a:prstClr val="black">
                    <a:tint val="75000"/>
                  </a:prstClr>
                </a:solidFill>
              </a:rPr>
              <a:pPr>
                <a:defRPr/>
              </a:pPr>
              <a:t>12/1/2020</a:t>
            </a:fld>
            <a:endParaRPr lang="el-GR">
              <a:solidFill>
                <a:prstClr val="black">
                  <a:tint val="75000"/>
                </a:prstClr>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7FEBA13E-7841-4ACE-AA9A-420016D6FA22}"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AB0627C-9623-4A2D-B5C5-745F521A7ABC}" type="datetimeFigureOut">
              <a:rPr lang="el-GR">
                <a:solidFill>
                  <a:prstClr val="black">
                    <a:tint val="75000"/>
                  </a:prstClr>
                </a:solidFill>
              </a:rPr>
              <a:pPr>
                <a:defRPr/>
              </a:pPr>
              <a:t>12/1/2020</a:t>
            </a:fld>
            <a:endParaRPr lang="el-GR">
              <a:solidFill>
                <a:prstClr val="black">
                  <a:tint val="75000"/>
                </a:prstClr>
              </a:solidFill>
            </a:endParaRPr>
          </a:p>
        </p:txBody>
      </p:sp>
      <p:sp>
        <p:nvSpPr>
          <p:cNvPr id="8"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9" name="5 - Θέση αριθμού διαφάνειας"/>
          <p:cNvSpPr>
            <a:spLocks noGrp="1"/>
          </p:cNvSpPr>
          <p:nvPr>
            <p:ph type="sldNum" sz="quarter" idx="12"/>
          </p:nvPr>
        </p:nvSpPr>
        <p:spPr/>
        <p:txBody>
          <a:bodyPr/>
          <a:lstStyle>
            <a:lvl1pPr>
              <a:defRPr/>
            </a:lvl1pPr>
          </a:lstStyle>
          <a:p>
            <a:pPr>
              <a:defRPr/>
            </a:pPr>
            <a:fld id="{7FEBA13E-7841-4ACE-AA9A-420016D6FA22}"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0CFF3105-6260-46F0-889E-4248D5AEAEC7}" type="datetimeFigureOut">
              <a:rPr lang="el-GR">
                <a:solidFill>
                  <a:prstClr val="black">
                    <a:tint val="75000"/>
                  </a:prstClr>
                </a:solidFill>
              </a:rPr>
              <a:pPr>
                <a:defRPr/>
              </a:pPr>
              <a:t>12/1/2020</a:t>
            </a:fld>
            <a:endParaRPr lang="el-GR">
              <a:solidFill>
                <a:prstClr val="black">
                  <a:tint val="75000"/>
                </a:prstClr>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0A32B200-D152-4142-8D82-E3FA2226D2B4}"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28867E48-7A22-4DC3-AFA2-DFF17B8D7273}" type="datetimeFigureOut">
              <a:rPr lang="el-GR">
                <a:solidFill>
                  <a:prstClr val="black">
                    <a:tint val="75000"/>
                  </a:prstClr>
                </a:solidFill>
              </a:rPr>
              <a:pPr>
                <a:defRPr/>
              </a:pPr>
              <a:t>12/1/2020</a:t>
            </a:fld>
            <a:endParaRPr lang="el-GR">
              <a:solidFill>
                <a:prstClr val="black">
                  <a:tint val="75000"/>
                </a:prstClr>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D1CFFEE-FCD2-43FC-9FBE-74CD270BF95E}"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CA09F6C-6FC4-49A5-805C-4ED046B6BE2B}"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FC6017DC-6A59-41F4-9C25-A987133A07A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B1A662-14C2-4FE9-AB37-C9A1DE8EB061}"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CDD1F532-0BEE-4E13-ACC8-73E398EC195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27376F8-8F8C-4678-BE76-9C4AF556F579}"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C2CC4FFE-CD70-4E39-A12C-8EE04AF875CD}"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0FFD8A4-B4C7-417F-BC1D-2EDBB05F2134}"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lvl1pPr>
              <a:defRPr/>
            </a:lvl1pPr>
          </a:lstStyle>
          <a:p>
            <a:pPr>
              <a:defRPr/>
            </a:pPr>
            <a:fld id="{617AA81C-AEC3-4641-A960-E317BEE323E5}"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0CFF3105-6260-46F0-889E-4248D5AEAEC7}" type="datetimeFigureOut">
              <a:rPr lang="el-GR">
                <a:solidFill>
                  <a:prstClr val="black">
                    <a:tint val="75000"/>
                  </a:prstClr>
                </a:solidFill>
              </a:rPr>
              <a:pPr>
                <a:defRPr/>
              </a:pPr>
              <a:t>12/1/2020</a:t>
            </a:fld>
            <a:endParaRPr lang="el-GR">
              <a:solidFill>
                <a:prstClr val="black">
                  <a:tint val="75000"/>
                </a:prstClr>
              </a:solidFill>
            </a:endParaRPr>
          </a:p>
        </p:txBody>
      </p:sp>
      <p:sp>
        <p:nvSpPr>
          <p:cNvPr id="4"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5" name="5 - Θέση αριθμού διαφάνειας"/>
          <p:cNvSpPr>
            <a:spLocks noGrp="1"/>
          </p:cNvSpPr>
          <p:nvPr>
            <p:ph type="sldNum" sz="quarter" idx="12"/>
          </p:nvPr>
        </p:nvSpPr>
        <p:spPr/>
        <p:txBody>
          <a:bodyPr/>
          <a:lstStyle>
            <a:lvl1pPr>
              <a:defRPr/>
            </a:lvl1pPr>
          </a:lstStyle>
          <a:p>
            <a:pPr>
              <a:defRPr/>
            </a:pPr>
            <a:fld id="{0A32B200-D152-4142-8D82-E3FA2226D2B4}"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28867E48-7A22-4DC3-AFA2-DFF17B8D7273}" type="datetimeFigureOut">
              <a:rPr lang="el-GR">
                <a:solidFill>
                  <a:prstClr val="black">
                    <a:tint val="75000"/>
                  </a:prstClr>
                </a:solidFill>
              </a:rPr>
              <a:pPr>
                <a:defRPr/>
              </a:pPr>
              <a:t>12/1/2020</a:t>
            </a:fld>
            <a:endParaRPr lang="el-GR">
              <a:solidFill>
                <a:prstClr val="black">
                  <a:tint val="75000"/>
                </a:prstClr>
              </a:solidFill>
            </a:endParaRPr>
          </a:p>
        </p:txBody>
      </p:sp>
      <p:sp>
        <p:nvSpPr>
          <p:cNvPr id="3"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4" name="5 - Θέση αριθμού διαφάνειας"/>
          <p:cNvSpPr>
            <a:spLocks noGrp="1"/>
          </p:cNvSpPr>
          <p:nvPr>
            <p:ph type="sldNum" sz="quarter" idx="12"/>
          </p:nvPr>
        </p:nvSpPr>
        <p:spPr/>
        <p:txBody>
          <a:bodyPr/>
          <a:lstStyle>
            <a:lvl1pPr>
              <a:defRPr/>
            </a:lvl1pPr>
          </a:lstStyle>
          <a:p>
            <a:pPr>
              <a:defRPr/>
            </a:pPr>
            <a:fld id="{BD1CFFEE-FCD2-43FC-9FBE-74CD270BF95E}"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CA09F6C-6FC4-49A5-805C-4ED046B6BE2B}"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FC6017DC-6A59-41F4-9C25-A987133A07A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B1A662-14C2-4FE9-AB37-C9A1DE8EB061}" type="datetimeFigureOut">
              <a:rPr lang="el-GR">
                <a:solidFill>
                  <a:prstClr val="black">
                    <a:tint val="75000"/>
                  </a:prstClr>
                </a:solidFill>
              </a:rPr>
              <a:pPr>
                <a:defRPr/>
              </a:pPr>
              <a:t>12/1/2020</a:t>
            </a:fld>
            <a:endParaRPr lang="el-GR">
              <a:solidFill>
                <a:prstClr val="black">
                  <a:tint val="75000"/>
                </a:prstClr>
              </a:solidFill>
            </a:endParaRPr>
          </a:p>
        </p:txBody>
      </p:sp>
      <p:sp>
        <p:nvSpPr>
          <p:cNvPr id="6" name="4 - Θέση υποσέλιδου"/>
          <p:cNvSpPr>
            <a:spLocks noGrp="1"/>
          </p:cNvSpPr>
          <p:nvPr>
            <p:ph type="ftr" sz="quarter" idx="11"/>
          </p:nvPr>
        </p:nvSpPr>
        <p:spPr/>
        <p:txBody>
          <a:bodyPr/>
          <a:lstStyle>
            <a:lvl1pPr>
              <a:defRPr/>
            </a:lvl1pPr>
          </a:lstStyle>
          <a:p>
            <a:pPr>
              <a:defRPr/>
            </a:pPr>
            <a:endParaRPr lang="el-GR">
              <a:solidFill>
                <a:prstClr val="black">
                  <a:tint val="75000"/>
                </a:prstClr>
              </a:solidFill>
            </a:endParaRPr>
          </a:p>
        </p:txBody>
      </p:sp>
      <p:sp>
        <p:nvSpPr>
          <p:cNvPr id="7" name="5 - Θέση αριθμού διαφάνειας"/>
          <p:cNvSpPr>
            <a:spLocks noGrp="1"/>
          </p:cNvSpPr>
          <p:nvPr>
            <p:ph type="sldNum" sz="quarter" idx="12"/>
          </p:nvPr>
        </p:nvSpPr>
        <p:spPr/>
        <p:txBody>
          <a:bodyPr/>
          <a:lstStyle>
            <a:lvl1pPr>
              <a:defRPr/>
            </a:lvl1pPr>
          </a:lstStyle>
          <a:p>
            <a:pPr>
              <a:defRPr/>
            </a:pPr>
            <a:fld id="{CDD1F532-0BEE-4E13-ACC8-73E398EC1957}"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E396D-97F8-4D33-A5F1-E698E5B111BD}"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BD6BD15-1AC8-443E-813E-8DA5BB8DA96D}" type="slidenum">
              <a:rPr lang="el-GR">
                <a:solidFill>
                  <a:prstClr val="black">
                    <a:tint val="75000"/>
                  </a:prstClr>
                </a:solidFill>
              </a:rPr>
              <a:pPr>
                <a:def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E396D-97F8-4D33-A5F1-E698E5B111BD}"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BD6BD15-1AC8-443E-813E-8DA5BB8DA96D}" type="slidenum">
              <a:rPr lang="el-GR">
                <a:solidFill>
                  <a:prstClr val="black">
                    <a:tint val="75000"/>
                  </a:prstClr>
                </a:solidFill>
              </a:rPr>
              <a:pPr>
                <a:def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E396D-97F8-4D33-A5F1-E698E5B111BD}"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BD6BD15-1AC8-443E-813E-8DA5BB8DA96D}" type="slidenum">
              <a:rPr lang="el-GR">
                <a:solidFill>
                  <a:prstClr val="black">
                    <a:tint val="75000"/>
                  </a:prstClr>
                </a:solidFill>
              </a:rPr>
              <a:pPr>
                <a:def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E396D-97F8-4D33-A5F1-E698E5B111BD}"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BD6BD15-1AC8-443E-813E-8DA5BB8DA96D}" type="slidenum">
              <a:rPr lang="el-GR">
                <a:solidFill>
                  <a:prstClr val="black">
                    <a:tint val="75000"/>
                  </a:prstClr>
                </a:solidFill>
              </a:rPr>
              <a:pPr>
                <a:def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BDE396D-97F8-4D33-A5F1-E698E5B111BD}" type="datetimeFigureOut">
              <a:rPr lang="el-GR">
                <a:solidFill>
                  <a:prstClr val="black">
                    <a:tint val="75000"/>
                  </a:prstClr>
                </a:solidFill>
              </a:rPr>
              <a:pPr>
                <a:defRPr/>
              </a:pPr>
              <a:t>12/1/2020</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BD6BD15-1AC8-443E-813E-8DA5BB8DA96D}" type="slidenum">
              <a:rPr lang="el-GR">
                <a:solidFill>
                  <a:prstClr val="black">
                    <a:tint val="75000"/>
                  </a:prstClr>
                </a:solidFill>
              </a:rPr>
              <a:pPr>
                <a:def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9.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0.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95536" y="2132856"/>
            <a:ext cx="8496300" cy="1143000"/>
          </a:xfrm>
          <a:prstGeom prst="rect">
            <a:avLst/>
          </a:prstGeom>
          <a:noFill/>
          <a:ln w="9525">
            <a:solidFill>
              <a:srgbClr val="CC99FF"/>
            </a:solidFill>
            <a:miter lim="800000"/>
            <a:headEnd/>
            <a:tailEnd/>
          </a:ln>
        </p:spPr>
        <p:txBody>
          <a:bodyPr anchor="ctr"/>
          <a:lstStyle/>
          <a:p>
            <a:pPr algn="ctr">
              <a:defRPr/>
            </a:pPr>
            <a:r>
              <a:rPr lang="el-GR" sz="4400" dirty="0" smtClean="0">
                <a:solidFill>
                  <a:srgbClr val="4F81BD">
                    <a:lumMod val="50000"/>
                  </a:srgbClr>
                </a:solidFill>
                <a:latin typeface="Comic Sans MS" pitchFamily="66" charset="0"/>
              </a:rPr>
              <a:t>Δύναμη και αλληλεπίδραση</a:t>
            </a:r>
            <a:endParaRPr lang="el-GR" sz="4400" dirty="0">
              <a:solidFill>
                <a:srgbClr val="4F81BD">
                  <a:lumMod val="50000"/>
                </a:srgbClr>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 Θέση περιεχομένου"/>
          <p:cNvSpPr>
            <a:spLocks noGrp="1"/>
          </p:cNvSpPr>
          <p:nvPr>
            <p:ph idx="1"/>
          </p:nvPr>
        </p:nvSpPr>
        <p:spPr>
          <a:xfrm>
            <a:off x="611188" y="1124744"/>
            <a:ext cx="8229600" cy="1368152"/>
          </a:xfrm>
        </p:spPr>
        <p:txBody>
          <a:bodyPr/>
          <a:lstStyle/>
          <a:p>
            <a:pPr>
              <a:buFont typeface="Arial" charset="0"/>
              <a:buNone/>
            </a:pPr>
            <a:r>
              <a:rPr lang="en-US" sz="2000" dirty="0" smtClean="0"/>
              <a:t>      1</a:t>
            </a:r>
            <a:r>
              <a:rPr lang="el-GR" sz="2000" dirty="0" smtClean="0"/>
              <a:t>6 (σελ. 61)</a:t>
            </a:r>
          </a:p>
          <a:p>
            <a:pPr>
              <a:buFont typeface="Arial" charset="0"/>
              <a:buNone/>
            </a:pPr>
            <a:r>
              <a:rPr lang="el-GR" sz="2000" dirty="0" smtClean="0"/>
              <a:t>       </a:t>
            </a:r>
            <a:r>
              <a:rPr lang="en-US" sz="2000" dirty="0" smtClean="0"/>
              <a:t>  </a:t>
            </a:r>
            <a:r>
              <a:rPr lang="el-GR" sz="2000" dirty="0" smtClean="0"/>
              <a:t>Ένα μήλο ισορροπεί πάνω σε ένα οριζόντιο τραπέζι. Ποιες δυνάμεις ασκούνται στο μήλο; Ποια είναι τα ζεύγη των δυνάμεων δράση-αντίδραση;</a:t>
            </a:r>
            <a:endParaRPr lang="en-US" sz="2000" dirty="0" smtClean="0"/>
          </a:p>
          <a:p>
            <a:pPr>
              <a:buFont typeface="Arial" charset="0"/>
              <a:buNone/>
            </a:pPr>
            <a:endParaRPr lang="en-US" sz="2400" dirty="0" smtClean="0"/>
          </a:p>
          <a:p>
            <a:pPr>
              <a:buFont typeface="Arial" charset="0"/>
              <a:buNone/>
            </a:pPr>
            <a:endParaRPr lang="el-GR" sz="2400" dirty="0" smtClean="0"/>
          </a:p>
          <a:p>
            <a:endParaRPr lang="el-GR" dirty="0" smtClean="0"/>
          </a:p>
        </p:txBody>
      </p:sp>
      <p:pic>
        <p:nvPicPr>
          <p:cNvPr id="4" name="Picture 13" descr="1reh2b"/>
          <p:cNvPicPr>
            <a:picLocks noChangeAspect="1" noChangeArrowheads="1"/>
          </p:cNvPicPr>
          <p:nvPr/>
        </p:nvPicPr>
        <p:blipFill>
          <a:blip r:embed="rId2" cstate="print"/>
          <a:srcRect l="60548"/>
          <a:stretch>
            <a:fillRect/>
          </a:stretch>
        </p:blipFill>
        <p:spPr bwMode="auto">
          <a:xfrm>
            <a:off x="2987824" y="2780928"/>
            <a:ext cx="2828874" cy="3398520"/>
          </a:xfrm>
          <a:prstGeom prst="rect">
            <a:avLst/>
          </a:prstGeom>
          <a:noFill/>
          <a:ln w="28575">
            <a:solidFill>
              <a:srgbClr val="5F5F5F"/>
            </a:solidFill>
            <a:miter lim="800000"/>
            <a:headEnd/>
            <a:tailEnd/>
          </a:ln>
        </p:spPr>
      </p:pic>
      <p:sp>
        <p:nvSpPr>
          <p:cNvPr id="6" name="5 - Ορθογώνιο"/>
          <p:cNvSpPr/>
          <p:nvPr/>
        </p:nvSpPr>
        <p:spPr>
          <a:xfrm>
            <a:off x="683568" y="260648"/>
            <a:ext cx="7920880" cy="707886"/>
          </a:xfrm>
          <a:prstGeom prst="rect">
            <a:avLst/>
          </a:prstGeom>
        </p:spPr>
        <p:txBody>
          <a:bodyPr wrap="square">
            <a:spAutoFit/>
          </a:bodyPr>
          <a:lstStyle/>
          <a:p>
            <a:r>
              <a:rPr lang="el-GR" sz="2000" b="1" dirty="0" smtClean="0"/>
              <a:t>Εφάρμοσε τις γνώσεις σου και γράψε τεκμηριωμένες απαντήσεις στις ερωτήσεις που ακολουθούν:</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 Θέση περιεχομένου"/>
          <p:cNvSpPr>
            <a:spLocks noGrp="1"/>
          </p:cNvSpPr>
          <p:nvPr>
            <p:ph idx="1"/>
          </p:nvPr>
        </p:nvSpPr>
        <p:spPr>
          <a:xfrm>
            <a:off x="539552" y="1340768"/>
            <a:ext cx="8229600" cy="2160215"/>
          </a:xfrm>
        </p:spPr>
        <p:txBody>
          <a:bodyPr/>
          <a:lstStyle/>
          <a:p>
            <a:pPr>
              <a:buFont typeface="Arial" charset="0"/>
              <a:buNone/>
            </a:pPr>
            <a:r>
              <a:rPr lang="en-US" sz="2400" dirty="0" smtClean="0"/>
              <a:t>     </a:t>
            </a:r>
            <a:r>
              <a:rPr lang="el-GR" sz="2000" dirty="0" smtClean="0"/>
              <a:t>17 (σελ. 61)</a:t>
            </a:r>
          </a:p>
          <a:p>
            <a:pPr>
              <a:buFont typeface="Arial" charset="0"/>
              <a:buNone/>
            </a:pPr>
            <a:r>
              <a:rPr lang="el-GR" sz="2000" dirty="0" smtClean="0"/>
              <a:t>        </a:t>
            </a:r>
            <a:r>
              <a:rPr lang="en-US" sz="2000" dirty="0" smtClean="0"/>
              <a:t> </a:t>
            </a:r>
            <a:r>
              <a:rPr lang="el-GR" sz="2000" dirty="0" smtClean="0"/>
              <a:t>Ένα μεγάλο φορτηγό και ένα μικρό ΙΧ αυτοκίνητο συγκρούονται μετωπικά. α) Να συγκρίνεις τις δυνάμεις που ασκούνται στα δυο οχήματα κατά τη διάρκεια της σύγκρουσης. (β) Σε ποιο όχημα παρατηρείται μεγαλύτερη μεταβολή της ταχύτητας; Να αιτιολογήσεις τις απαντήσεις σου.</a:t>
            </a:r>
            <a:endParaRPr lang="en-US" sz="2000" dirty="0" smtClean="0"/>
          </a:p>
          <a:p>
            <a:pPr>
              <a:buFont typeface="Arial" charset="0"/>
              <a:buNone/>
            </a:pPr>
            <a:endParaRPr lang="en-US" sz="2400" dirty="0" smtClean="0"/>
          </a:p>
          <a:p>
            <a:pPr>
              <a:buFont typeface="Arial" charset="0"/>
              <a:buNone/>
            </a:pPr>
            <a:endParaRPr lang="en-US" sz="2400" dirty="0" smtClean="0"/>
          </a:p>
          <a:p>
            <a:pPr>
              <a:buFont typeface="Arial" charset="0"/>
              <a:buNone/>
            </a:pPr>
            <a:endParaRPr lang="el-GR" sz="2400" dirty="0" smtClean="0"/>
          </a:p>
          <a:p>
            <a:pPr>
              <a:buFont typeface="Arial" charset="0"/>
              <a:buNone/>
            </a:pPr>
            <a:endParaRPr lang="el-GR" sz="2400" dirty="0" smtClean="0"/>
          </a:p>
        </p:txBody>
      </p:sp>
      <p:pic>
        <p:nvPicPr>
          <p:cNvPr id="8195" name="Picture 2"/>
          <p:cNvPicPr>
            <a:picLocks noChangeAspect="1" noChangeArrowheads="1"/>
          </p:cNvPicPr>
          <p:nvPr/>
        </p:nvPicPr>
        <p:blipFill>
          <a:blip r:embed="rId2" cstate="print"/>
          <a:srcRect/>
          <a:stretch>
            <a:fillRect/>
          </a:stretch>
        </p:blipFill>
        <p:spPr bwMode="auto">
          <a:xfrm>
            <a:off x="1907704" y="3717032"/>
            <a:ext cx="5048250" cy="2381250"/>
          </a:xfrm>
          <a:prstGeom prst="rect">
            <a:avLst/>
          </a:prstGeom>
          <a:noFill/>
          <a:ln w="9525">
            <a:noFill/>
            <a:miter lim="800000"/>
            <a:headEnd/>
            <a:tailEnd/>
          </a:ln>
        </p:spPr>
      </p:pic>
      <p:sp>
        <p:nvSpPr>
          <p:cNvPr id="4" name="3 - Ορθογώνιο"/>
          <p:cNvSpPr/>
          <p:nvPr/>
        </p:nvSpPr>
        <p:spPr>
          <a:xfrm>
            <a:off x="683568" y="260648"/>
            <a:ext cx="7920880" cy="707886"/>
          </a:xfrm>
          <a:prstGeom prst="rect">
            <a:avLst/>
          </a:prstGeom>
        </p:spPr>
        <p:txBody>
          <a:bodyPr wrap="square">
            <a:spAutoFit/>
          </a:bodyPr>
          <a:lstStyle/>
          <a:p>
            <a:r>
              <a:rPr lang="el-GR" sz="2000" b="1" dirty="0" smtClean="0"/>
              <a:t>Εφάρμοσε τις γνώσεις σου και γράψε τεκμηριωμένες απαντήσεις στις ερωτήσεις που ακολουθούν:</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3568" y="548680"/>
          <a:ext cx="6096000" cy="443914"/>
        </p:xfrm>
        <a:graphic>
          <a:graphicData uri="http://schemas.openxmlformats.org/drawingml/2006/table">
            <a:tbl>
              <a:tblPr/>
              <a:tblGrid>
                <a:gridCol w="6096000"/>
              </a:tblGrid>
              <a:tr h="225385">
                <a:tc>
                  <a:txBody>
                    <a:bodyPr/>
                    <a:lstStyle/>
                    <a:p>
                      <a:r>
                        <a:rPr lang="el-GR" sz="2400" b="1" dirty="0">
                          <a:solidFill>
                            <a:srgbClr val="FFFFFF"/>
                          </a:solidFill>
                        </a:rPr>
                        <a:t>Ασκήσεις</a:t>
                      </a:r>
                    </a:p>
                  </a:txBody>
                  <a:tcPr marL="39077" marR="39077" marT="39077" marB="39077" anchor="ctr">
                    <a:lnL>
                      <a:noFill/>
                    </a:lnL>
                    <a:lnR>
                      <a:noFill/>
                    </a:lnR>
                    <a:lnT>
                      <a:noFill/>
                    </a:lnT>
                    <a:lnB>
                      <a:noFill/>
                    </a:lnB>
                    <a:solidFill>
                      <a:srgbClr val="C85C18"/>
                    </a:solidFill>
                  </a:tcPr>
                </a:tc>
              </a:tr>
            </a:tbl>
          </a:graphicData>
        </a:graphic>
      </p:graphicFrame>
      <p:sp>
        <p:nvSpPr>
          <p:cNvPr id="3" name="2 - Ορθογώνιο"/>
          <p:cNvSpPr/>
          <p:nvPr/>
        </p:nvSpPr>
        <p:spPr>
          <a:xfrm>
            <a:off x="467544" y="1340768"/>
            <a:ext cx="8280920" cy="1938992"/>
          </a:xfrm>
          <a:prstGeom prst="rect">
            <a:avLst/>
          </a:prstGeom>
        </p:spPr>
        <p:txBody>
          <a:bodyPr wrap="square">
            <a:spAutoFit/>
          </a:bodyPr>
          <a:lstStyle/>
          <a:p>
            <a:r>
              <a:rPr lang="el-GR" sz="2000" dirty="0" smtClean="0"/>
              <a:t>15 (σελ. 63)</a:t>
            </a:r>
          </a:p>
          <a:p>
            <a:r>
              <a:rPr lang="el-GR" sz="2000" dirty="0" smtClean="0"/>
              <a:t>Ένα κιβώτιο βάρους 20 Ν ισορροπεί πάνω σ’ ένα τραπέζι. </a:t>
            </a:r>
          </a:p>
          <a:p>
            <a:r>
              <a:rPr lang="el-GR" sz="2000" dirty="0" smtClean="0"/>
              <a:t>(α) Να σχεδιάσεις τις δυνάμεις που ασκούνται στο κιβώτιο και να υπολογίσεις τα μέτρα τους. </a:t>
            </a:r>
          </a:p>
          <a:p>
            <a:r>
              <a:rPr lang="el-GR" sz="2000" dirty="0" smtClean="0"/>
              <a:t>(β) Να υπολογίσεις το μέτρο της δύναμης που ασκεί το κιβώτιο στο τραπέζι και να τη σχεδιάσεις.</a:t>
            </a:r>
            <a:endParaRPr lang="el-GR"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Ορθογώνιο"/>
          <p:cNvSpPr>
            <a:spLocks noChangeArrowheads="1"/>
          </p:cNvSpPr>
          <p:nvPr/>
        </p:nvSpPr>
        <p:spPr bwMode="auto">
          <a:xfrm>
            <a:off x="2051050" y="2708275"/>
            <a:ext cx="4572000" cy="647700"/>
          </a:xfrm>
          <a:prstGeom prst="rect">
            <a:avLst/>
          </a:prstGeom>
          <a:noFill/>
          <a:ln w="9525">
            <a:noFill/>
            <a:miter lim="800000"/>
            <a:headEnd/>
            <a:tailEnd/>
          </a:ln>
        </p:spPr>
        <p:txBody>
          <a:bodyPr>
            <a:spAutoFit/>
          </a:bodyPr>
          <a:lstStyle/>
          <a:p>
            <a:pPr algn="ctr"/>
            <a:r>
              <a:rPr lang="el-GR" b="1"/>
              <a:t>ΕΠΑΝΑΛΗΠΤΙΚΕΣ ΕΡΓΑΣΙΕΣ</a:t>
            </a:r>
          </a:p>
          <a:p>
            <a:pPr algn="ctr"/>
            <a:r>
              <a:rPr lang="el-GR" b="1"/>
              <a:t> ΣΤΙΣ ΔΥΝΑΜΕΙΣ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1124744"/>
            <a:ext cx="7848872" cy="2246769"/>
          </a:xfrm>
          <a:prstGeom prst="rect">
            <a:avLst/>
          </a:prstGeom>
        </p:spPr>
        <p:txBody>
          <a:bodyPr wrap="square">
            <a:spAutoFit/>
          </a:bodyPr>
          <a:lstStyle/>
          <a:p>
            <a:r>
              <a:rPr lang="el-GR" sz="2000" dirty="0" smtClean="0"/>
              <a:t>2 (σελ. 60)</a:t>
            </a:r>
          </a:p>
          <a:p>
            <a:r>
              <a:rPr lang="el-GR" sz="2000" dirty="0" smtClean="0"/>
              <a:t> Να </a:t>
            </a:r>
            <a:r>
              <a:rPr lang="el-GR" sz="2000" dirty="0" smtClean="0"/>
              <a:t>χαρακτηρίσεις με Σ τις προτάσεις των οποίων το περιεχόμενο είναι επιστημονικά ορθό και με Λ αυτές που το περιεχόμενο τους είναι επιστημονικά λανθασμένο</a:t>
            </a:r>
            <a:r>
              <a:rPr lang="el-GR" sz="2000" dirty="0" smtClean="0"/>
              <a:t>.</a:t>
            </a:r>
          </a:p>
          <a:p>
            <a:pPr marL="514350" indent="-514350">
              <a:buAutoNum type="romanLcPeriod"/>
            </a:pPr>
            <a:r>
              <a:rPr lang="el-GR" sz="2000" dirty="0" smtClean="0"/>
              <a:t>Η </a:t>
            </a:r>
            <a:r>
              <a:rPr lang="el-GR" sz="2000" dirty="0" smtClean="0"/>
              <a:t>κασετίνα της εικόνας 3.27 ισορροπεί ενώ σ’ αυτή ασκούνται τρεις δυνάμεις F</a:t>
            </a:r>
            <a:r>
              <a:rPr lang="el-GR" sz="2000" baseline="-25000" dirty="0" smtClean="0"/>
              <a:t>1</a:t>
            </a:r>
            <a:r>
              <a:rPr lang="el-GR" sz="2000" dirty="0" smtClean="0"/>
              <a:t> =5 N, F</a:t>
            </a:r>
            <a:r>
              <a:rPr lang="el-GR" sz="2000" baseline="-25000" dirty="0" smtClean="0"/>
              <a:t>2</a:t>
            </a:r>
            <a:r>
              <a:rPr lang="el-GR" sz="2000" dirty="0" smtClean="0"/>
              <a:t>=3 N και F</a:t>
            </a:r>
            <a:r>
              <a:rPr lang="el-GR" sz="2000" baseline="-25000" dirty="0" smtClean="0"/>
              <a:t>ολ</a:t>
            </a:r>
            <a:r>
              <a:rPr lang="el-GR" sz="2000" dirty="0" smtClean="0"/>
              <a:t>=5 Ν</a:t>
            </a:r>
            <a:r>
              <a:rPr lang="el-GR" sz="2000" dirty="0" smtClean="0"/>
              <a:t>.</a:t>
            </a:r>
            <a:endParaRPr lang="en-US" sz="2000" dirty="0" smtClean="0"/>
          </a:p>
          <a:p>
            <a:pPr marL="514350" indent="-514350">
              <a:buAutoNum type="romanLcPeriod"/>
            </a:pPr>
            <a:endParaRPr lang="en-US" sz="2000" dirty="0" smtClean="0"/>
          </a:p>
        </p:txBody>
      </p:sp>
      <p:sp>
        <p:nvSpPr>
          <p:cNvPr id="3" name="2 - Ορθογώνιο"/>
          <p:cNvSpPr/>
          <p:nvPr/>
        </p:nvSpPr>
        <p:spPr>
          <a:xfrm>
            <a:off x="827584" y="332656"/>
            <a:ext cx="1529586" cy="461665"/>
          </a:xfrm>
          <a:prstGeom prst="rect">
            <a:avLst/>
          </a:prstGeom>
        </p:spPr>
        <p:txBody>
          <a:bodyPr wrap="none">
            <a:spAutoFit/>
          </a:bodyPr>
          <a:lstStyle/>
          <a:p>
            <a:r>
              <a:rPr lang="el-GR" sz="2400" b="1" dirty="0" smtClean="0"/>
              <a:t>Ερωτήσεις</a:t>
            </a:r>
            <a:endParaRPr lang="el-GR" sz="2400" dirty="0"/>
          </a:p>
        </p:txBody>
      </p:sp>
      <p:pic>
        <p:nvPicPr>
          <p:cNvPr id="2050" name="Picture 2" descr="img"/>
          <p:cNvPicPr>
            <a:picLocks noChangeAspect="1" noChangeArrowheads="1"/>
          </p:cNvPicPr>
          <p:nvPr/>
        </p:nvPicPr>
        <p:blipFill>
          <a:blip r:embed="rId2" cstate="print"/>
          <a:srcRect/>
          <a:stretch>
            <a:fillRect/>
          </a:stretch>
        </p:blipFill>
        <p:spPr bwMode="auto">
          <a:xfrm>
            <a:off x="3131840" y="3645024"/>
            <a:ext cx="2305050" cy="226695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5616" y="1997839"/>
            <a:ext cx="6912768" cy="2554545"/>
          </a:xfrm>
          <a:prstGeom prst="rect">
            <a:avLst/>
          </a:prstGeom>
        </p:spPr>
        <p:txBody>
          <a:bodyPr wrap="square">
            <a:spAutoFit/>
          </a:bodyPr>
          <a:lstStyle/>
          <a:p>
            <a:r>
              <a:rPr lang="en-US" sz="2000" dirty="0" smtClean="0"/>
              <a:t>ii.</a:t>
            </a:r>
            <a:r>
              <a:rPr lang="el-GR" sz="2000" dirty="0" smtClean="0"/>
              <a:t>Ένα υλικό σημείο ισορροπεί με την επίδραση τριών δυνάμεων όταν</a:t>
            </a:r>
            <a:r>
              <a:rPr lang="el-GR" sz="2000" dirty="0" smtClean="0"/>
              <a:t>:</a:t>
            </a:r>
            <a:endParaRPr lang="en-US" sz="2000" dirty="0" smtClean="0"/>
          </a:p>
          <a:p>
            <a:endParaRPr lang="en-US" sz="2000" dirty="0" smtClean="0"/>
          </a:p>
          <a:p>
            <a:r>
              <a:rPr lang="el-GR" sz="2000" dirty="0" smtClean="0"/>
              <a:t> (α) Η συνισταμένη των δυο δυνάμεων είναι αντίθετη της τρίτης. </a:t>
            </a:r>
            <a:endParaRPr lang="en-US" sz="2000" dirty="0" smtClean="0"/>
          </a:p>
          <a:p>
            <a:r>
              <a:rPr lang="en-US" sz="2000" dirty="0" smtClean="0"/>
              <a:t> </a:t>
            </a:r>
            <a:r>
              <a:rPr lang="el-GR" sz="2000" dirty="0" smtClean="0"/>
              <a:t>(β) Η συνισταμένη των δυο δυνάμεων είναι ίση με την τρίτη.</a:t>
            </a:r>
            <a:endParaRPr lang="en-US" sz="2000" dirty="0" smtClean="0"/>
          </a:p>
          <a:p>
            <a:r>
              <a:rPr lang="el-GR" sz="2000" dirty="0" smtClean="0"/>
              <a:t> (γ) Η συνισταμένη των δυο δυνάμεων έχει μέτρο διπλάσιο της τρίτης.</a:t>
            </a:r>
            <a:endParaRPr lang="en-US" sz="2000" dirty="0" smtClean="0"/>
          </a:p>
          <a:p>
            <a:r>
              <a:rPr lang="el-GR" sz="2000" dirty="0" smtClean="0"/>
              <a:t> (δ) Η συνισταμένη όλων των δυνάμεων είναι μηδέν.</a:t>
            </a: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476672"/>
            <a:ext cx="7992888" cy="830997"/>
          </a:xfrm>
          <a:prstGeom prst="rect">
            <a:avLst/>
          </a:prstGeom>
        </p:spPr>
        <p:txBody>
          <a:bodyPr wrap="square">
            <a:spAutoFit/>
          </a:bodyPr>
          <a:lstStyle/>
          <a:p>
            <a:r>
              <a:rPr lang="el-GR" sz="2400" b="1" dirty="0" smtClean="0"/>
              <a:t>Εφάρμοσε τις γνώσεις σου και γράψε τεκμηριωμένες απαντήσεις στις ερωτήσεις που ακολουθούν:</a:t>
            </a:r>
            <a:endParaRPr lang="el-GR" sz="2400" dirty="0"/>
          </a:p>
        </p:txBody>
      </p:sp>
      <p:sp>
        <p:nvSpPr>
          <p:cNvPr id="3" name="2 - Ορθογώνιο"/>
          <p:cNvSpPr/>
          <p:nvPr/>
        </p:nvSpPr>
        <p:spPr>
          <a:xfrm>
            <a:off x="611560" y="1484784"/>
            <a:ext cx="7776864" cy="1631216"/>
          </a:xfrm>
          <a:prstGeom prst="rect">
            <a:avLst/>
          </a:prstGeom>
        </p:spPr>
        <p:txBody>
          <a:bodyPr wrap="square">
            <a:spAutoFit/>
          </a:bodyPr>
          <a:lstStyle/>
          <a:p>
            <a:r>
              <a:rPr lang="el-GR" sz="2000" dirty="0" smtClean="0"/>
              <a:t>4 (σελ.60)</a:t>
            </a:r>
          </a:p>
          <a:p>
            <a:r>
              <a:rPr lang="el-GR" sz="2000" dirty="0" smtClean="0"/>
              <a:t>Μια </a:t>
            </a:r>
            <a:r>
              <a:rPr lang="el-GR" sz="2000" dirty="0" smtClean="0"/>
              <a:t>γόμα βρίσκεται ακίνητη πάνω στο θρανίο σου. Να σχεδιάσεις τις δυνάμεις που ασκούνται στη γόμα και να αναφέρεις από ποιο σώμα ασκείται η κάθε μια. Να τις κατατάξεις σε δυνάμεις από επαφή και από απόσταση. </a:t>
            </a:r>
            <a:endParaRPr lang="el-GR"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340768"/>
            <a:ext cx="7920880" cy="1015663"/>
          </a:xfrm>
          <a:prstGeom prst="rect">
            <a:avLst/>
          </a:prstGeom>
        </p:spPr>
        <p:txBody>
          <a:bodyPr wrap="square">
            <a:spAutoFit/>
          </a:bodyPr>
          <a:lstStyle/>
          <a:p>
            <a:r>
              <a:rPr lang="el-GR" sz="2000" dirty="0" smtClean="0"/>
              <a:t>Να κάνεις το ίδιο στην περίπτωση που κινείς τη γόμα προς μια κατεύθυνση πάνω στη σελίδα του τετραδίου σου προκειμένου να σβήσεις μια πρόταση.</a:t>
            </a:r>
            <a:endParaRPr lang="el-GR"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492896"/>
            <a:ext cx="7632848" cy="1015663"/>
          </a:xfrm>
          <a:prstGeom prst="rect">
            <a:avLst/>
          </a:prstGeom>
        </p:spPr>
        <p:txBody>
          <a:bodyPr wrap="square">
            <a:spAutoFit/>
          </a:bodyPr>
          <a:lstStyle/>
          <a:p>
            <a:r>
              <a:rPr lang="el-GR" sz="2000" dirty="0" smtClean="0"/>
              <a:t>11 (σελ. 61)</a:t>
            </a:r>
          </a:p>
          <a:p>
            <a:r>
              <a:rPr lang="el-GR" sz="2000" dirty="0" smtClean="0"/>
              <a:t>Τι </a:t>
            </a:r>
            <a:r>
              <a:rPr lang="el-GR" sz="2000" dirty="0" smtClean="0"/>
              <a:t>εννοούμε λέγοντας ότι η ισορροπία είναι ισοδύναμη με την κίνηση με σταθερή ταχύτητα;</a:t>
            </a:r>
            <a:endParaRPr lang="el-GR" sz="20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3568" y="692696"/>
          <a:ext cx="6096000" cy="443914"/>
        </p:xfrm>
        <a:graphic>
          <a:graphicData uri="http://schemas.openxmlformats.org/drawingml/2006/table">
            <a:tbl>
              <a:tblPr/>
              <a:tblGrid>
                <a:gridCol w="6096000"/>
              </a:tblGrid>
              <a:tr h="303237">
                <a:tc>
                  <a:txBody>
                    <a:bodyPr/>
                    <a:lstStyle/>
                    <a:p>
                      <a:r>
                        <a:rPr lang="el-GR" sz="2400" b="1" dirty="0">
                          <a:solidFill>
                            <a:srgbClr val="FFFFFF"/>
                          </a:solidFill>
                        </a:rPr>
                        <a:t>Ασκήσεις</a:t>
                      </a:r>
                    </a:p>
                  </a:txBody>
                  <a:tcPr marL="39077" marR="39077" marT="39077" marB="39077" anchor="ctr">
                    <a:lnL>
                      <a:noFill/>
                    </a:lnL>
                    <a:lnR>
                      <a:noFill/>
                    </a:lnR>
                    <a:lnT>
                      <a:noFill/>
                    </a:lnT>
                    <a:lnB>
                      <a:noFill/>
                    </a:lnB>
                    <a:solidFill>
                      <a:srgbClr val="C85C18"/>
                    </a:solidFill>
                  </a:tcPr>
                </a:tc>
              </a:tr>
            </a:tbl>
          </a:graphicData>
        </a:graphic>
      </p:graphicFrame>
      <p:sp>
        <p:nvSpPr>
          <p:cNvPr id="3" name="2 - Ορθογώνιο"/>
          <p:cNvSpPr/>
          <p:nvPr/>
        </p:nvSpPr>
        <p:spPr>
          <a:xfrm>
            <a:off x="755576" y="1556792"/>
            <a:ext cx="7488832" cy="1323439"/>
          </a:xfrm>
          <a:prstGeom prst="rect">
            <a:avLst/>
          </a:prstGeom>
        </p:spPr>
        <p:txBody>
          <a:bodyPr wrap="square">
            <a:spAutoFit/>
          </a:bodyPr>
          <a:lstStyle/>
          <a:p>
            <a:r>
              <a:rPr lang="el-GR" sz="2000" dirty="0" smtClean="0"/>
              <a:t>14 σελ. 63)</a:t>
            </a:r>
          </a:p>
          <a:p>
            <a:r>
              <a:rPr lang="el-GR" sz="2000" dirty="0" smtClean="0"/>
              <a:t> Από </a:t>
            </a:r>
            <a:r>
              <a:rPr lang="el-GR" sz="2000" dirty="0" smtClean="0"/>
              <a:t>ένα νήμα κρεμάμε σφαίρα βάρους 5 Ν, όπως δείχνει η διπλανή εικόνα. Να σχεδιάσεις και να υπολογίσεις τα μέτρα των δυνάμεων, που ασκούνται</a:t>
            </a:r>
            <a:r>
              <a:rPr lang="el-GR" sz="2000" dirty="0" smtClean="0"/>
              <a:t>:</a:t>
            </a:r>
            <a:endParaRPr lang="el-GR" sz="2000" b="1" dirty="0"/>
          </a:p>
        </p:txBody>
      </p:sp>
      <p:pic>
        <p:nvPicPr>
          <p:cNvPr id="79874" name="Picture 2" descr="img"/>
          <p:cNvPicPr>
            <a:picLocks noChangeAspect="1" noChangeArrowheads="1"/>
          </p:cNvPicPr>
          <p:nvPr/>
        </p:nvPicPr>
        <p:blipFill>
          <a:blip r:embed="rId2" cstate="print"/>
          <a:srcRect/>
          <a:stretch>
            <a:fillRect/>
          </a:stretch>
        </p:blipFill>
        <p:spPr bwMode="auto">
          <a:xfrm>
            <a:off x="1835696" y="4221088"/>
            <a:ext cx="1573530" cy="1733550"/>
          </a:xfrm>
          <a:prstGeom prst="rect">
            <a:avLst/>
          </a:prstGeom>
          <a:noFill/>
        </p:spPr>
      </p:pic>
      <p:pic>
        <p:nvPicPr>
          <p:cNvPr id="5" name="Picture 2" descr="img"/>
          <p:cNvPicPr>
            <a:picLocks noChangeAspect="1" noChangeArrowheads="1"/>
          </p:cNvPicPr>
          <p:nvPr/>
        </p:nvPicPr>
        <p:blipFill>
          <a:blip r:embed="rId2" cstate="print"/>
          <a:srcRect/>
          <a:stretch>
            <a:fillRect/>
          </a:stretch>
        </p:blipFill>
        <p:spPr bwMode="auto">
          <a:xfrm>
            <a:off x="5004048" y="4149080"/>
            <a:ext cx="1573530" cy="1733550"/>
          </a:xfrm>
          <a:prstGeom prst="rect">
            <a:avLst/>
          </a:prstGeom>
          <a:noFill/>
        </p:spPr>
      </p:pic>
      <p:sp>
        <p:nvSpPr>
          <p:cNvPr id="6" name="5 - Ορθογώνιο"/>
          <p:cNvSpPr/>
          <p:nvPr/>
        </p:nvSpPr>
        <p:spPr>
          <a:xfrm>
            <a:off x="1907704" y="3140968"/>
            <a:ext cx="1620124" cy="369332"/>
          </a:xfrm>
          <a:prstGeom prst="rect">
            <a:avLst/>
          </a:prstGeom>
        </p:spPr>
        <p:txBody>
          <a:bodyPr wrap="none">
            <a:spAutoFit/>
          </a:bodyPr>
          <a:lstStyle/>
          <a:p>
            <a:r>
              <a:rPr lang="el-GR" dirty="0" smtClean="0"/>
              <a:t>(α) στη σφαίρα</a:t>
            </a:r>
            <a:endParaRPr lang="el-GR" dirty="0"/>
          </a:p>
        </p:txBody>
      </p:sp>
      <p:sp>
        <p:nvSpPr>
          <p:cNvPr id="7" name="6 - Ορθογώνιο"/>
          <p:cNvSpPr/>
          <p:nvPr/>
        </p:nvSpPr>
        <p:spPr>
          <a:xfrm>
            <a:off x="5076056" y="3140968"/>
            <a:ext cx="1428020" cy="369332"/>
          </a:xfrm>
          <a:prstGeom prst="rect">
            <a:avLst/>
          </a:prstGeom>
        </p:spPr>
        <p:txBody>
          <a:bodyPr wrap="none">
            <a:spAutoFit/>
          </a:bodyPr>
          <a:lstStyle/>
          <a:p>
            <a:r>
              <a:rPr lang="el-GR" dirty="0" smtClean="0"/>
              <a:t> </a:t>
            </a:r>
            <a:r>
              <a:rPr lang="el-GR" dirty="0" smtClean="0"/>
              <a:t>(β) στο νήμα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23850" y="3429000"/>
            <a:ext cx="8496300" cy="1143000"/>
          </a:xfrm>
          <a:prstGeom prst="rect">
            <a:avLst/>
          </a:prstGeom>
          <a:noFill/>
          <a:ln w="9525">
            <a:solidFill>
              <a:srgbClr val="CC99FF"/>
            </a:solidFill>
            <a:miter lim="800000"/>
            <a:headEnd/>
            <a:tailEnd/>
          </a:ln>
        </p:spPr>
        <p:txBody>
          <a:bodyPr anchor="ctr"/>
          <a:lstStyle/>
          <a:p>
            <a:pPr algn="ctr">
              <a:defRPr/>
            </a:pPr>
            <a:r>
              <a:rPr lang="el-GR" sz="4800" dirty="0">
                <a:solidFill>
                  <a:srgbClr val="4F81BD">
                    <a:lumMod val="50000"/>
                  </a:srgbClr>
                </a:solidFill>
                <a:latin typeface="Comic Sans MS" pitchFamily="66" charset="0"/>
              </a:rPr>
              <a:t>ο Τρίτος Νόμος της Κίνησης</a:t>
            </a:r>
          </a:p>
        </p:txBody>
      </p:sp>
      <p:pic>
        <p:nvPicPr>
          <p:cNvPr id="2051" name="Picture 3" descr="student pulling rope"/>
          <p:cNvPicPr>
            <a:picLocks noChangeAspect="1" noChangeArrowheads="1"/>
          </p:cNvPicPr>
          <p:nvPr/>
        </p:nvPicPr>
        <p:blipFill>
          <a:blip r:embed="rId2" cstate="print"/>
          <a:srcRect t="48625"/>
          <a:stretch>
            <a:fillRect/>
          </a:stretch>
        </p:blipFill>
        <p:spPr bwMode="auto">
          <a:xfrm>
            <a:off x="5076825" y="5661025"/>
            <a:ext cx="3533775" cy="836613"/>
          </a:xfrm>
          <a:prstGeom prst="rect">
            <a:avLst/>
          </a:prstGeom>
          <a:noFill/>
          <a:ln w="38100">
            <a:solidFill>
              <a:srgbClr val="CC99FF"/>
            </a:solidFill>
            <a:miter lim="800000"/>
            <a:headEnd/>
            <a:tailEnd/>
          </a:ln>
        </p:spPr>
      </p:pic>
      <p:pic>
        <p:nvPicPr>
          <p:cNvPr id="2052" name="Picture 4" descr="Boxing 13"/>
          <p:cNvPicPr>
            <a:picLocks noChangeAspect="1" noChangeArrowheads="1"/>
          </p:cNvPicPr>
          <p:nvPr/>
        </p:nvPicPr>
        <p:blipFill>
          <a:blip r:embed="rId3" cstate="print"/>
          <a:srcRect/>
          <a:stretch>
            <a:fillRect/>
          </a:stretch>
        </p:blipFill>
        <p:spPr bwMode="auto">
          <a:xfrm>
            <a:off x="468313" y="333375"/>
            <a:ext cx="3960812" cy="2582863"/>
          </a:xfrm>
          <a:prstGeom prst="rect">
            <a:avLst/>
          </a:prstGeom>
          <a:noFill/>
          <a:ln w="28575">
            <a:solidFill>
              <a:srgbClr val="CC99FF"/>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circle(in)">
                                      <p:cBhvr>
                                        <p:cTn id="7" dur="20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blinds(horizontal)">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circle(in)">
                                      <p:cBhvr>
                                        <p:cTn id="1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4" name="Picture 2" descr="newton"/>
          <p:cNvPicPr>
            <a:picLocks noChangeAspect="1" noChangeArrowheads="1"/>
          </p:cNvPicPr>
          <p:nvPr/>
        </p:nvPicPr>
        <p:blipFill>
          <a:blip r:embed="rId2" cstate="print"/>
          <a:srcRect/>
          <a:stretch>
            <a:fillRect/>
          </a:stretch>
        </p:blipFill>
        <p:spPr bwMode="auto">
          <a:xfrm>
            <a:off x="539750" y="4797425"/>
            <a:ext cx="976313" cy="1511300"/>
          </a:xfrm>
          <a:prstGeom prst="rect">
            <a:avLst/>
          </a:prstGeom>
          <a:noFill/>
          <a:ln w="9525">
            <a:solidFill>
              <a:schemeClr val="bg2"/>
            </a:solidFill>
            <a:miter lim="800000"/>
            <a:headEnd/>
            <a:tailEnd/>
          </a:ln>
        </p:spPr>
      </p:pic>
      <p:sp>
        <p:nvSpPr>
          <p:cNvPr id="3075" name="Oval 3"/>
          <p:cNvSpPr>
            <a:spLocks noChangeArrowheads="1"/>
          </p:cNvSpPr>
          <p:nvPr/>
        </p:nvSpPr>
        <p:spPr bwMode="auto">
          <a:xfrm>
            <a:off x="4427538" y="2349500"/>
            <a:ext cx="792162"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76" name="Oval 4"/>
          <p:cNvSpPr>
            <a:spLocks noChangeArrowheads="1"/>
          </p:cNvSpPr>
          <p:nvPr/>
        </p:nvSpPr>
        <p:spPr bwMode="auto">
          <a:xfrm>
            <a:off x="7308850" y="2636838"/>
            <a:ext cx="287338" cy="215900"/>
          </a:xfrm>
          <a:prstGeom prst="ellipse">
            <a:avLst/>
          </a:prstGeom>
          <a:gradFill rotWithShape="1">
            <a:gsLst>
              <a:gs pos="0">
                <a:srgbClr val="181818"/>
              </a:gs>
              <a:gs pos="100000">
                <a:srgbClr val="C0C0C0"/>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77" name="Oval 5"/>
          <p:cNvSpPr>
            <a:spLocks noChangeArrowheads="1"/>
          </p:cNvSpPr>
          <p:nvPr/>
        </p:nvSpPr>
        <p:spPr bwMode="auto">
          <a:xfrm>
            <a:off x="4787900" y="2349500"/>
            <a:ext cx="792163"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78" name="Oval 6"/>
          <p:cNvSpPr>
            <a:spLocks noChangeArrowheads="1"/>
          </p:cNvSpPr>
          <p:nvPr/>
        </p:nvSpPr>
        <p:spPr bwMode="auto">
          <a:xfrm>
            <a:off x="5219700" y="2349500"/>
            <a:ext cx="792163"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79" name="Oval 7"/>
          <p:cNvSpPr>
            <a:spLocks noChangeArrowheads="1"/>
          </p:cNvSpPr>
          <p:nvPr/>
        </p:nvSpPr>
        <p:spPr bwMode="auto">
          <a:xfrm>
            <a:off x="5651500" y="2349500"/>
            <a:ext cx="792163"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80" name="Oval 8"/>
          <p:cNvSpPr>
            <a:spLocks noChangeArrowheads="1"/>
          </p:cNvSpPr>
          <p:nvPr/>
        </p:nvSpPr>
        <p:spPr bwMode="auto">
          <a:xfrm>
            <a:off x="6084888" y="2349500"/>
            <a:ext cx="792162"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81" name="Oval 9"/>
          <p:cNvSpPr>
            <a:spLocks noChangeArrowheads="1"/>
          </p:cNvSpPr>
          <p:nvPr/>
        </p:nvSpPr>
        <p:spPr bwMode="auto">
          <a:xfrm>
            <a:off x="6516688" y="2349500"/>
            <a:ext cx="792162" cy="720725"/>
          </a:xfrm>
          <a:prstGeom prst="ellipse">
            <a:avLst/>
          </a:prstGeom>
          <a:gradFill rotWithShape="1">
            <a:gsLst>
              <a:gs pos="0">
                <a:srgbClr val="C0C0C0"/>
              </a:gs>
              <a:gs pos="100000">
                <a:srgbClr val="252525"/>
              </a:gs>
            </a:gsLst>
            <a:lin ang="0" scaled="1"/>
          </a:gra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3082" name="AutoShape 10"/>
          <p:cNvSpPr>
            <a:spLocks noChangeArrowheads="1"/>
          </p:cNvSpPr>
          <p:nvPr/>
        </p:nvSpPr>
        <p:spPr bwMode="auto">
          <a:xfrm>
            <a:off x="7380288" y="2708275"/>
            <a:ext cx="576262" cy="73025"/>
          </a:xfrm>
          <a:prstGeom prst="rightArrow">
            <a:avLst>
              <a:gd name="adj1" fmla="val 50000"/>
              <a:gd name="adj2" fmla="val 197282"/>
            </a:avLst>
          </a:prstGeom>
          <a:solidFill>
            <a:srgbClr val="FF505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3083" name="AutoShape 11"/>
          <p:cNvSpPr>
            <a:spLocks noChangeArrowheads="1"/>
          </p:cNvSpPr>
          <p:nvPr/>
        </p:nvSpPr>
        <p:spPr bwMode="auto">
          <a:xfrm flipH="1">
            <a:off x="6659563" y="2708275"/>
            <a:ext cx="576262" cy="73025"/>
          </a:xfrm>
          <a:prstGeom prst="rightArrow">
            <a:avLst>
              <a:gd name="adj1" fmla="val 50000"/>
              <a:gd name="adj2" fmla="val 197282"/>
            </a:avLst>
          </a:prstGeom>
          <a:solidFill>
            <a:srgbClr val="FF505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3084" name="AutoShape 12"/>
          <p:cNvSpPr>
            <a:spLocks noChangeArrowheads="1"/>
          </p:cNvSpPr>
          <p:nvPr/>
        </p:nvSpPr>
        <p:spPr bwMode="auto">
          <a:xfrm>
            <a:off x="684213" y="2133600"/>
            <a:ext cx="2519362" cy="865188"/>
          </a:xfrm>
          <a:prstGeom prst="wedgeRectCallout">
            <a:avLst>
              <a:gd name="adj1" fmla="val -33301"/>
              <a:gd name="adj2" fmla="val 98806"/>
            </a:avLst>
          </a:prstGeom>
          <a:solidFill>
            <a:srgbClr val="003300"/>
          </a:solidFill>
          <a:ln w="9525">
            <a:solidFill>
              <a:srgbClr val="FFCC00"/>
            </a:solidFill>
            <a:miter lim="800000"/>
            <a:headEnd/>
            <a:tailEnd/>
          </a:ln>
        </p:spPr>
        <p:txBody>
          <a:bodyPr/>
          <a:lstStyle/>
          <a:p>
            <a:pPr algn="ctr" fontAlgn="base">
              <a:spcBef>
                <a:spcPct val="0"/>
              </a:spcBef>
              <a:spcAft>
                <a:spcPct val="0"/>
              </a:spcAft>
            </a:pPr>
            <a:r>
              <a:rPr lang="el-GR" sz="1600" smtClean="0">
                <a:solidFill>
                  <a:srgbClr val="FFCC00"/>
                </a:solidFill>
                <a:latin typeface="Century Gothic" pitchFamily="34" charset="0"/>
              </a:rPr>
              <a:t>Ποια από τι ς δύο αυτές </a:t>
            </a:r>
            <a:br>
              <a:rPr lang="el-GR" sz="1600" smtClean="0">
                <a:solidFill>
                  <a:srgbClr val="FFCC00"/>
                </a:solidFill>
                <a:latin typeface="Century Gothic" pitchFamily="34" charset="0"/>
              </a:rPr>
            </a:br>
            <a:r>
              <a:rPr lang="el-GR" sz="1600" smtClean="0">
                <a:solidFill>
                  <a:srgbClr val="FFCC00"/>
                </a:solidFill>
                <a:latin typeface="Century Gothic" pitchFamily="34" charset="0"/>
              </a:rPr>
              <a:t>δυνάμεις λες ότι είναι μεγαλύτερη ;</a:t>
            </a:r>
          </a:p>
        </p:txBody>
      </p:sp>
      <p:sp>
        <p:nvSpPr>
          <p:cNvPr id="3085" name="AutoShape 13"/>
          <p:cNvSpPr>
            <a:spLocks noChangeArrowheads="1"/>
          </p:cNvSpPr>
          <p:nvPr/>
        </p:nvSpPr>
        <p:spPr bwMode="auto">
          <a:xfrm>
            <a:off x="1979613" y="5084763"/>
            <a:ext cx="2233612" cy="1296987"/>
          </a:xfrm>
          <a:prstGeom prst="wedgeRoundRectCallout">
            <a:avLst>
              <a:gd name="adj1" fmla="val -82338"/>
              <a:gd name="adj2" fmla="val -3245"/>
              <a:gd name="adj3" fmla="val 16667"/>
            </a:avLst>
          </a:prstGeom>
          <a:solidFill>
            <a:schemeClr val="bg1"/>
          </a:solidFill>
          <a:ln w="9525">
            <a:solidFill>
              <a:schemeClr val="accent1"/>
            </a:solidFill>
            <a:miter lim="800000"/>
            <a:headEnd/>
            <a:tailEnd/>
          </a:ln>
        </p:spPr>
        <p:txBody>
          <a:bodyPr/>
          <a:lstStyle/>
          <a:p>
            <a:pPr algn="ctr" fontAlgn="base">
              <a:spcBef>
                <a:spcPct val="0"/>
              </a:spcBef>
              <a:spcAft>
                <a:spcPct val="0"/>
              </a:spcAft>
            </a:pPr>
            <a:r>
              <a:rPr lang="el-GR" smtClean="0">
                <a:solidFill>
                  <a:prstClr val="black"/>
                </a:solidFill>
                <a:latin typeface="Century Gothic" pitchFamily="34" charset="0"/>
              </a:rPr>
              <a:t>Καμία από </a:t>
            </a:r>
            <a:br>
              <a:rPr lang="el-GR" smtClean="0">
                <a:solidFill>
                  <a:prstClr val="black"/>
                </a:solidFill>
                <a:latin typeface="Century Gothic" pitchFamily="34" charset="0"/>
              </a:rPr>
            </a:br>
            <a:r>
              <a:rPr lang="el-GR" smtClean="0">
                <a:solidFill>
                  <a:prstClr val="black"/>
                </a:solidFill>
                <a:latin typeface="Century Gothic" pitchFamily="34" charset="0"/>
              </a:rPr>
              <a:t>τις δύο δυνάμεις </a:t>
            </a:r>
            <a:br>
              <a:rPr lang="el-GR" smtClean="0">
                <a:solidFill>
                  <a:prstClr val="black"/>
                </a:solidFill>
                <a:latin typeface="Century Gothic" pitchFamily="34" charset="0"/>
              </a:rPr>
            </a:br>
            <a:r>
              <a:rPr lang="el-GR" smtClean="0">
                <a:solidFill>
                  <a:prstClr val="black"/>
                </a:solidFill>
                <a:latin typeface="Century Gothic" pitchFamily="34" charset="0"/>
              </a:rPr>
              <a:t>δεν είναι μεγαλύτερη</a:t>
            </a:r>
          </a:p>
        </p:txBody>
      </p:sp>
      <p:pic>
        <p:nvPicPr>
          <p:cNvPr id="3086" name="Picture 14" descr="phys35"/>
          <p:cNvPicPr>
            <a:picLocks noChangeAspect="1" noChangeArrowheads="1"/>
          </p:cNvPicPr>
          <p:nvPr/>
        </p:nvPicPr>
        <p:blipFill>
          <a:blip r:embed="rId3" cstate="print"/>
          <a:srcRect t="5881" b="31920"/>
          <a:stretch>
            <a:fillRect/>
          </a:stretch>
        </p:blipFill>
        <p:spPr bwMode="auto">
          <a:xfrm>
            <a:off x="5076825" y="4005263"/>
            <a:ext cx="898525" cy="838200"/>
          </a:xfrm>
          <a:prstGeom prst="rect">
            <a:avLst/>
          </a:prstGeom>
          <a:noFill/>
          <a:ln w="9525">
            <a:noFill/>
            <a:miter lim="800000"/>
            <a:headEnd/>
            <a:tailEnd/>
          </a:ln>
        </p:spPr>
      </p:pic>
      <p:sp>
        <p:nvSpPr>
          <p:cNvPr id="3087" name="AutoShape 15"/>
          <p:cNvSpPr>
            <a:spLocks noChangeArrowheads="1"/>
          </p:cNvSpPr>
          <p:nvPr/>
        </p:nvSpPr>
        <p:spPr bwMode="auto">
          <a:xfrm>
            <a:off x="6443663" y="3789363"/>
            <a:ext cx="2376487" cy="1366837"/>
          </a:xfrm>
          <a:prstGeom prst="wedgeRoundRectCallout">
            <a:avLst>
              <a:gd name="adj1" fmla="val -69440"/>
              <a:gd name="adj2" fmla="val -10977"/>
              <a:gd name="adj3" fmla="val 16667"/>
            </a:avLst>
          </a:prstGeom>
          <a:solidFill>
            <a:schemeClr val="bg1"/>
          </a:solidFill>
          <a:ln w="9525">
            <a:solidFill>
              <a:srgbClr val="FF3300"/>
            </a:solidFill>
            <a:miter lim="800000"/>
            <a:headEnd/>
            <a:tailEnd/>
          </a:ln>
        </p:spPr>
        <p:txBody>
          <a:bodyPr/>
          <a:lstStyle/>
          <a:p>
            <a:pPr algn="ctr" fontAlgn="base">
              <a:spcBef>
                <a:spcPct val="0"/>
              </a:spcBef>
              <a:spcAft>
                <a:spcPct val="0"/>
              </a:spcAft>
            </a:pPr>
            <a:r>
              <a:rPr lang="el-GR" sz="1600" smtClean="0">
                <a:solidFill>
                  <a:prstClr val="black"/>
                </a:solidFill>
                <a:latin typeface="Comic Sans MS" pitchFamily="66" charset="0"/>
              </a:rPr>
              <a:t>Εύκολο μου φαίνεται. </a:t>
            </a:r>
            <a:br>
              <a:rPr lang="el-GR" sz="1600" smtClean="0">
                <a:solidFill>
                  <a:prstClr val="black"/>
                </a:solidFill>
                <a:latin typeface="Comic Sans MS" pitchFamily="66" charset="0"/>
              </a:rPr>
            </a:br>
            <a:r>
              <a:rPr lang="el-GR" sz="1600" smtClean="0">
                <a:solidFill>
                  <a:prstClr val="black"/>
                </a:solidFill>
                <a:latin typeface="Comic Sans MS" pitchFamily="66" charset="0"/>
              </a:rPr>
              <a:t>Η δύναμη που ασκεί </a:t>
            </a:r>
            <a:br>
              <a:rPr lang="el-GR" sz="1600" smtClean="0">
                <a:solidFill>
                  <a:prstClr val="black"/>
                </a:solidFill>
                <a:latin typeface="Comic Sans MS" pitchFamily="66" charset="0"/>
              </a:rPr>
            </a:br>
            <a:r>
              <a:rPr lang="el-GR" sz="1600" smtClean="0">
                <a:solidFill>
                  <a:prstClr val="black"/>
                </a:solidFill>
                <a:latin typeface="Comic Sans MS" pitchFamily="66" charset="0"/>
              </a:rPr>
              <a:t>η βαριά μπίλια </a:t>
            </a:r>
            <a:br>
              <a:rPr lang="el-GR" sz="1600" smtClean="0">
                <a:solidFill>
                  <a:prstClr val="black"/>
                </a:solidFill>
                <a:latin typeface="Comic Sans MS" pitchFamily="66" charset="0"/>
              </a:rPr>
            </a:br>
            <a:r>
              <a:rPr lang="el-GR" sz="1600" smtClean="0">
                <a:solidFill>
                  <a:prstClr val="black"/>
                </a:solidFill>
                <a:latin typeface="Comic Sans MS" pitchFamily="66" charset="0"/>
              </a:rPr>
              <a:t>είναι σίγουρα </a:t>
            </a:r>
            <a:br>
              <a:rPr lang="el-GR" sz="1600" smtClean="0">
                <a:solidFill>
                  <a:prstClr val="black"/>
                </a:solidFill>
                <a:latin typeface="Comic Sans MS" pitchFamily="66" charset="0"/>
              </a:rPr>
            </a:br>
            <a:r>
              <a:rPr lang="el-GR" sz="1600" smtClean="0">
                <a:solidFill>
                  <a:prstClr val="black"/>
                </a:solidFill>
                <a:latin typeface="Comic Sans MS" pitchFamily="66" charset="0"/>
              </a:rPr>
              <a:t>πιο μεγάλη</a:t>
            </a:r>
          </a:p>
        </p:txBody>
      </p:sp>
      <p:pic>
        <p:nvPicPr>
          <p:cNvPr id="3088" name="Picture 16" descr="MNPTNG01"/>
          <p:cNvPicPr>
            <a:picLocks noChangeAspect="1" noChangeArrowheads="1"/>
          </p:cNvPicPr>
          <p:nvPr/>
        </p:nvPicPr>
        <p:blipFill>
          <a:blip r:embed="rId4" cstate="print"/>
          <a:srcRect/>
          <a:stretch>
            <a:fillRect/>
          </a:stretch>
        </p:blipFill>
        <p:spPr bwMode="auto">
          <a:xfrm flipH="1">
            <a:off x="323850" y="3068638"/>
            <a:ext cx="952500" cy="1008062"/>
          </a:xfrm>
          <a:prstGeom prst="rect">
            <a:avLst/>
          </a:prstGeom>
          <a:noFill/>
          <a:ln w="9525">
            <a:noFill/>
            <a:miter lim="800000"/>
            <a:headEnd/>
            <a:tailEnd/>
          </a:ln>
        </p:spPr>
      </p:pic>
      <p:sp>
        <p:nvSpPr>
          <p:cNvPr id="3089" name="Rectangle 17"/>
          <p:cNvSpPr>
            <a:spLocks noChangeArrowheads="1"/>
          </p:cNvSpPr>
          <p:nvPr/>
        </p:nvSpPr>
        <p:spPr bwMode="auto">
          <a:xfrm>
            <a:off x="323850" y="765175"/>
            <a:ext cx="8326438" cy="396875"/>
          </a:xfrm>
          <a:prstGeom prst="rect">
            <a:avLst/>
          </a:prstGeom>
          <a:noFill/>
          <a:ln w="9525">
            <a:noFill/>
            <a:miter lim="800000"/>
            <a:headEnd/>
            <a:tailEnd/>
          </a:ln>
        </p:spPr>
        <p:txBody>
          <a:bodyPr wrap="none">
            <a:spAutoFit/>
          </a:bodyPr>
          <a:lstStyle/>
          <a:p>
            <a:pPr fontAlgn="base">
              <a:spcBef>
                <a:spcPct val="0"/>
              </a:spcBef>
              <a:spcAft>
                <a:spcPct val="0"/>
              </a:spcAft>
            </a:pPr>
            <a:r>
              <a:rPr lang="el-GR" sz="2000" smtClean="0">
                <a:solidFill>
                  <a:srgbClr val="FFCC00"/>
                </a:solidFill>
                <a:latin typeface="Century Gothic" pitchFamily="34" charset="0"/>
              </a:rPr>
              <a:t>Σύμφωνα με τη Φυσική</a:t>
            </a:r>
            <a:r>
              <a:rPr lang="en-US" sz="2000" smtClean="0">
                <a:solidFill>
                  <a:srgbClr val="FFCC00"/>
                </a:solidFill>
                <a:latin typeface="Century Gothic" pitchFamily="34" charset="0"/>
              </a:rPr>
              <a:t>,</a:t>
            </a:r>
            <a:r>
              <a:rPr lang="el-GR" sz="2000" smtClean="0">
                <a:solidFill>
                  <a:srgbClr val="FFCC00"/>
                </a:solidFill>
                <a:latin typeface="Century Gothic" pitchFamily="34" charset="0"/>
              </a:rPr>
              <a:t> </a:t>
            </a:r>
            <a:r>
              <a:rPr lang="el-GR" sz="2000" smtClean="0">
                <a:solidFill>
                  <a:prstClr val="white"/>
                </a:solidFill>
                <a:latin typeface="Century Gothic" pitchFamily="34" charset="0"/>
              </a:rPr>
              <a:t>η βαριά μπίλια ασκεί δύναμη στο σφαιρίδιο</a:t>
            </a:r>
          </a:p>
        </p:txBody>
      </p:sp>
      <p:sp>
        <p:nvSpPr>
          <p:cNvPr id="3090" name="Rectangle 18"/>
          <p:cNvSpPr>
            <a:spLocks noChangeArrowheads="1"/>
          </p:cNvSpPr>
          <p:nvPr/>
        </p:nvSpPr>
        <p:spPr bwMode="auto">
          <a:xfrm>
            <a:off x="250825" y="307975"/>
            <a:ext cx="8362950" cy="396875"/>
          </a:xfrm>
          <a:prstGeom prst="rect">
            <a:avLst/>
          </a:prstGeom>
          <a:noFill/>
          <a:ln w="9525">
            <a:noFill/>
            <a:miter lim="800000"/>
            <a:headEnd/>
            <a:tailEnd/>
          </a:ln>
        </p:spPr>
        <p:txBody>
          <a:bodyPr wrap="none">
            <a:spAutoFit/>
          </a:bodyPr>
          <a:lstStyle/>
          <a:p>
            <a:pPr fontAlgn="base">
              <a:spcBef>
                <a:spcPct val="0"/>
              </a:spcBef>
              <a:spcAft>
                <a:spcPct val="0"/>
              </a:spcAft>
            </a:pPr>
            <a:r>
              <a:rPr lang="el-GR" sz="2000" smtClean="0">
                <a:solidFill>
                  <a:srgbClr val="FFCC00"/>
                </a:solidFill>
                <a:latin typeface="Century Gothic" pitchFamily="34" charset="0"/>
              </a:rPr>
              <a:t>Μια βαριά σιδερένια μπίλια πέφτει με φόρα πάνω σε ένα σφαιρίδιο.</a:t>
            </a:r>
            <a:r>
              <a:rPr lang="el-GR" sz="2000" smtClean="0">
                <a:solidFill>
                  <a:prstClr val="black"/>
                </a:solidFill>
                <a:latin typeface="Century Gothic" pitchFamily="34" charset="0"/>
              </a:rPr>
              <a:t> </a:t>
            </a:r>
          </a:p>
        </p:txBody>
      </p:sp>
      <p:sp>
        <p:nvSpPr>
          <p:cNvPr id="3091" name="Rectangle 19"/>
          <p:cNvSpPr>
            <a:spLocks noChangeArrowheads="1"/>
          </p:cNvSpPr>
          <p:nvPr/>
        </p:nvSpPr>
        <p:spPr bwMode="auto">
          <a:xfrm>
            <a:off x="250825" y="1268413"/>
            <a:ext cx="5903913" cy="396875"/>
          </a:xfrm>
          <a:prstGeom prst="rect">
            <a:avLst/>
          </a:prstGeom>
          <a:noFill/>
          <a:ln w="9525">
            <a:noFill/>
            <a:miter lim="800000"/>
            <a:headEnd/>
            <a:tailEnd/>
          </a:ln>
        </p:spPr>
        <p:txBody>
          <a:bodyPr wrap="none">
            <a:spAutoFit/>
          </a:bodyPr>
          <a:lstStyle/>
          <a:p>
            <a:pPr fontAlgn="base">
              <a:spcBef>
                <a:spcPct val="0"/>
              </a:spcBef>
              <a:spcAft>
                <a:spcPct val="0"/>
              </a:spcAft>
            </a:pPr>
            <a:r>
              <a:rPr lang="el-GR" sz="2000" smtClean="0">
                <a:solidFill>
                  <a:srgbClr val="FFCC00"/>
                </a:solidFill>
                <a:latin typeface="Century Gothic" pitchFamily="34" charset="0"/>
              </a:rPr>
              <a:t> </a:t>
            </a:r>
            <a:r>
              <a:rPr lang="el-GR" sz="2000" smtClean="0">
                <a:solidFill>
                  <a:prstClr val="white"/>
                </a:solidFill>
                <a:latin typeface="Century Gothic" pitchFamily="34" charset="0"/>
              </a:rPr>
              <a:t>αλλά και το σφαιρίδιο ασκεί δύναμη στη μπίλια</a:t>
            </a:r>
          </a:p>
        </p:txBody>
      </p:sp>
      <p:sp>
        <p:nvSpPr>
          <p:cNvPr id="3092" name="AutoShape 20"/>
          <p:cNvSpPr>
            <a:spLocks noChangeArrowheads="1"/>
          </p:cNvSpPr>
          <p:nvPr/>
        </p:nvSpPr>
        <p:spPr bwMode="auto">
          <a:xfrm>
            <a:off x="7380288" y="2708275"/>
            <a:ext cx="1547812" cy="144463"/>
          </a:xfrm>
          <a:prstGeom prst="rightArrow">
            <a:avLst>
              <a:gd name="adj1" fmla="val 50000"/>
              <a:gd name="adj2" fmla="val 267856"/>
            </a:avLst>
          </a:prstGeom>
          <a:solidFill>
            <a:srgbClr val="FF330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3093" name="AutoShape 21"/>
          <p:cNvSpPr>
            <a:spLocks noChangeArrowheads="1"/>
          </p:cNvSpPr>
          <p:nvPr/>
        </p:nvSpPr>
        <p:spPr bwMode="auto">
          <a:xfrm>
            <a:off x="7380288" y="2708275"/>
            <a:ext cx="576262" cy="73025"/>
          </a:xfrm>
          <a:prstGeom prst="rightArrow">
            <a:avLst>
              <a:gd name="adj1" fmla="val 50000"/>
              <a:gd name="adj2" fmla="val 197282"/>
            </a:avLst>
          </a:prstGeom>
          <a:solidFill>
            <a:srgbClr val="FF505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3094" name="AutoShape 22"/>
          <p:cNvSpPr>
            <a:spLocks noChangeArrowheads="1"/>
          </p:cNvSpPr>
          <p:nvPr/>
        </p:nvSpPr>
        <p:spPr bwMode="auto">
          <a:xfrm>
            <a:off x="3563938" y="3429000"/>
            <a:ext cx="863600" cy="936625"/>
          </a:xfrm>
          <a:prstGeom prst="cloudCallout">
            <a:avLst>
              <a:gd name="adj1" fmla="val 168014"/>
              <a:gd name="adj2" fmla="val 31523"/>
            </a:avLst>
          </a:prstGeom>
          <a:solidFill>
            <a:srgbClr val="EAEAEA"/>
          </a:solidFill>
          <a:ln w="9525">
            <a:solidFill>
              <a:schemeClr val="tx1"/>
            </a:solidFill>
            <a:round/>
            <a:headEnd/>
            <a:tailEnd/>
          </a:ln>
        </p:spPr>
        <p:txBody>
          <a:bodyPr/>
          <a:lstStyle/>
          <a:p>
            <a:pPr algn="ctr" fontAlgn="base">
              <a:spcBef>
                <a:spcPct val="0"/>
              </a:spcBef>
              <a:spcAft>
                <a:spcPct val="0"/>
              </a:spcAft>
            </a:pPr>
            <a:r>
              <a:rPr lang="en-US" sz="2400" smtClean="0">
                <a:solidFill>
                  <a:prstClr val="black"/>
                </a:solidFill>
                <a:latin typeface="Comic Sans MS" pitchFamily="66" charset="0"/>
              </a:rPr>
              <a:t>! !</a:t>
            </a:r>
            <a:endParaRPr lang="el-GR" sz="2400" smtClean="0">
              <a:solidFill>
                <a:prstClr val="black"/>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blinds(horizontal)">
                                      <p:cBhvr>
                                        <p:cTn id="11" dur="500"/>
                                        <p:tgtEl>
                                          <p:spTgt spid="307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075"/>
                                        </p:tgtEl>
                                        <p:attrNameLst>
                                          <p:attrName>style.visibility</p:attrName>
                                        </p:attrNameLst>
                                      </p:cBhvr>
                                      <p:to>
                                        <p:strVal val="visible"/>
                                      </p:to>
                                    </p:set>
                                    <p:animEffect transition="in" filter="wipe(down)">
                                      <p:cBhvr>
                                        <p:cTn id="16" dur="500"/>
                                        <p:tgtEl>
                                          <p:spTgt spid="3075"/>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077"/>
                                        </p:tgtEl>
                                        <p:attrNameLst>
                                          <p:attrName>style.visibility</p:attrName>
                                        </p:attrNameLst>
                                      </p:cBhvr>
                                      <p:to>
                                        <p:strVal val="visible"/>
                                      </p:to>
                                    </p:set>
                                    <p:animEffect transition="in" filter="circle(in)">
                                      <p:cBhvr>
                                        <p:cTn id="21" dur="2000"/>
                                        <p:tgtEl>
                                          <p:spTgt spid="3077"/>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078"/>
                                        </p:tgtEl>
                                        <p:attrNameLst>
                                          <p:attrName>style.visibility</p:attrName>
                                        </p:attrNameLst>
                                      </p:cBhvr>
                                      <p:to>
                                        <p:strVal val="visible"/>
                                      </p:to>
                                    </p:set>
                                    <p:animEffect transition="in" filter="circle(in)">
                                      <p:cBhvr>
                                        <p:cTn id="26" dur="2000"/>
                                        <p:tgtEl>
                                          <p:spTgt spid="3078"/>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079"/>
                                        </p:tgtEl>
                                        <p:attrNameLst>
                                          <p:attrName>style.visibility</p:attrName>
                                        </p:attrNameLst>
                                      </p:cBhvr>
                                      <p:to>
                                        <p:strVal val="visible"/>
                                      </p:to>
                                    </p:set>
                                    <p:animEffect transition="in" filter="circle(in)">
                                      <p:cBhvr>
                                        <p:cTn id="31" dur="2000"/>
                                        <p:tgtEl>
                                          <p:spTgt spid="3079"/>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3080"/>
                                        </p:tgtEl>
                                        <p:attrNameLst>
                                          <p:attrName>style.visibility</p:attrName>
                                        </p:attrNameLst>
                                      </p:cBhvr>
                                      <p:to>
                                        <p:strVal val="visible"/>
                                      </p:to>
                                    </p:set>
                                    <p:animEffect transition="in" filter="circle(in)">
                                      <p:cBhvr>
                                        <p:cTn id="36" dur="2000"/>
                                        <p:tgtEl>
                                          <p:spTgt spid="3080"/>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3081"/>
                                        </p:tgtEl>
                                        <p:attrNameLst>
                                          <p:attrName>style.visibility</p:attrName>
                                        </p:attrNameLst>
                                      </p:cBhvr>
                                      <p:to>
                                        <p:strVal val="visible"/>
                                      </p:to>
                                    </p:set>
                                    <p:animEffect transition="in" filter="circle(in)">
                                      <p:cBhvr>
                                        <p:cTn id="41" dur="2000"/>
                                        <p:tgtEl>
                                          <p:spTgt spid="3081"/>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089"/>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082"/>
                                        </p:tgtEl>
                                        <p:attrNameLst>
                                          <p:attrName>style.visibility</p:attrName>
                                        </p:attrNameLst>
                                      </p:cBhvr>
                                      <p:to>
                                        <p:strVal val="visible"/>
                                      </p:to>
                                    </p:set>
                                    <p:animEffect transition="in" filter="blinds(horizontal)">
                                      <p:cBhvr>
                                        <p:cTn id="50" dur="500"/>
                                        <p:tgtEl>
                                          <p:spTgt spid="3082"/>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9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3083"/>
                                        </p:tgtEl>
                                        <p:attrNameLst>
                                          <p:attrName>style.visibility</p:attrName>
                                        </p:attrNameLst>
                                      </p:cBhvr>
                                      <p:to>
                                        <p:strVal val="visible"/>
                                      </p:to>
                                    </p:set>
                                    <p:animEffect transition="in" filter="blinds(horizontal)">
                                      <p:cBhvr>
                                        <p:cTn id="59" dur="500"/>
                                        <p:tgtEl>
                                          <p:spTgt spid="308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3088"/>
                                        </p:tgtEl>
                                        <p:attrNameLst>
                                          <p:attrName>style.visibility</p:attrName>
                                        </p:attrNameLst>
                                      </p:cBhvr>
                                      <p:to>
                                        <p:strVal val="visible"/>
                                      </p:to>
                                    </p:set>
                                    <p:animEffect transition="in" filter="blinds(horizontal)">
                                      <p:cBhvr>
                                        <p:cTn id="64" dur="500"/>
                                        <p:tgtEl>
                                          <p:spTgt spid="3088"/>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084"/>
                                        </p:tgtEl>
                                        <p:attrNameLst>
                                          <p:attrName>style.visibility</p:attrName>
                                        </p:attrNameLst>
                                      </p:cBhvr>
                                      <p:to>
                                        <p:strVal val="visible"/>
                                      </p:to>
                                    </p:set>
                                    <p:animEffect transition="in" filter="blinds(horizontal)">
                                      <p:cBhvr>
                                        <p:cTn id="69" dur="500"/>
                                        <p:tgtEl>
                                          <p:spTgt spid="3084"/>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3086"/>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3087"/>
                                        </p:tgtEl>
                                        <p:attrNameLst>
                                          <p:attrName>style.visibility</p:attrName>
                                        </p:attrNameLst>
                                      </p:cBhvr>
                                      <p:to>
                                        <p:strVal val="visible"/>
                                      </p:to>
                                    </p:set>
                                    <p:animEffect transition="in" filter="blinds(horizontal)">
                                      <p:cBhvr>
                                        <p:cTn id="78" dur="500"/>
                                        <p:tgtEl>
                                          <p:spTgt spid="3087"/>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3082"/>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09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07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3085"/>
                                        </p:tgtEl>
                                        <p:attrNameLst>
                                          <p:attrName>style.visibility</p:attrName>
                                        </p:attrNameLst>
                                      </p:cBhvr>
                                      <p:to>
                                        <p:strVal val="visible"/>
                                      </p:to>
                                    </p:set>
                                    <p:animEffect transition="in" filter="blinds(horizontal)">
                                      <p:cBhvr>
                                        <p:cTn id="95" dur="500"/>
                                        <p:tgtEl>
                                          <p:spTgt spid="3085"/>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grpId="1" nodeType="clickEffect">
                                  <p:stCondLst>
                                    <p:cond delay="0"/>
                                  </p:stCondLst>
                                  <p:childTnLst>
                                    <p:set>
                                      <p:cBhvr>
                                        <p:cTn id="99" dur="1" fill="hold">
                                          <p:stCondLst>
                                            <p:cond delay="0"/>
                                          </p:stCondLst>
                                        </p:cTn>
                                        <p:tgtEl>
                                          <p:spTgt spid="3092"/>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3093"/>
                                        </p:tgtEl>
                                        <p:attrNameLst>
                                          <p:attrName>style.visibility</p:attrName>
                                        </p:attrNameLst>
                                      </p:cBhvr>
                                      <p:to>
                                        <p:strVal val="visible"/>
                                      </p:to>
                                    </p:set>
                                    <p:animEffect transition="in" filter="blinds(horizontal)">
                                      <p:cBhvr>
                                        <p:cTn id="104" dur="500"/>
                                        <p:tgtEl>
                                          <p:spTgt spid="3093"/>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0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3082" grpId="0" animBg="1"/>
      <p:bldP spid="3082" grpId="1" animBg="1"/>
      <p:bldP spid="3083" grpId="0" animBg="1"/>
      <p:bldP spid="3084" grpId="0" animBg="1"/>
      <p:bldP spid="3085" grpId="0" animBg="1"/>
      <p:bldP spid="3087" grpId="0" animBg="1"/>
      <p:bldP spid="3089" grpId="0"/>
      <p:bldP spid="3090" grpId="0"/>
      <p:bldP spid="3091" grpId="0"/>
      <p:bldP spid="3092" grpId="0" animBg="1"/>
      <p:bldP spid="3092" grpId="1" animBg="1"/>
      <p:bldP spid="3093" grpId="0" animBg="1"/>
      <p:bldP spid="309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50825" y="333375"/>
            <a:ext cx="3673475" cy="1512888"/>
          </a:xfrm>
          <a:prstGeom prst="rect">
            <a:avLst/>
          </a:prstGeom>
          <a:noFill/>
          <a:ln w="9525">
            <a:noFill/>
            <a:miter lim="800000"/>
            <a:headEnd/>
            <a:tailEnd/>
          </a:ln>
        </p:spPr>
        <p:txBody>
          <a:bodyPr anchor="ctr"/>
          <a:lstStyle/>
          <a:p>
            <a:pPr algn="ctr" fontAlgn="base">
              <a:spcBef>
                <a:spcPct val="0"/>
              </a:spcBef>
              <a:spcAft>
                <a:spcPct val="0"/>
              </a:spcAft>
            </a:pPr>
            <a:r>
              <a:rPr lang="el-GR" sz="1600" smtClean="0">
                <a:solidFill>
                  <a:prstClr val="black"/>
                </a:solidFill>
                <a:latin typeface="Comic Sans MS" pitchFamily="66" charset="0"/>
              </a:rPr>
              <a:t>Ο Τρίτος Νόμος της Κίνησης περιέχει μια ιδέα που φαίνεται παράξενη. </a:t>
            </a:r>
            <a:br>
              <a:rPr lang="el-GR" sz="1600" smtClean="0">
                <a:solidFill>
                  <a:prstClr val="black"/>
                </a:solidFill>
                <a:latin typeface="Comic Sans MS" pitchFamily="66" charset="0"/>
              </a:rPr>
            </a:br>
            <a:r>
              <a:rPr lang="el-GR" sz="1600" smtClean="0">
                <a:solidFill>
                  <a:prstClr val="black"/>
                </a:solidFill>
                <a:latin typeface="Comic Sans MS" pitchFamily="66" charset="0"/>
              </a:rPr>
              <a:t> Είναι όμως ένα  από τα μυστικά της έννοιας ΔΥΝΑΜΗ</a:t>
            </a:r>
          </a:p>
        </p:txBody>
      </p:sp>
      <p:sp>
        <p:nvSpPr>
          <p:cNvPr id="4099" name="Rectangle 3"/>
          <p:cNvSpPr>
            <a:spLocks noChangeArrowheads="1"/>
          </p:cNvSpPr>
          <p:nvPr/>
        </p:nvSpPr>
        <p:spPr bwMode="auto">
          <a:xfrm>
            <a:off x="395288" y="5516563"/>
            <a:ext cx="8280400" cy="1081087"/>
          </a:xfrm>
          <a:prstGeom prst="rect">
            <a:avLst/>
          </a:prstGeom>
          <a:noFill/>
          <a:ln w="9525">
            <a:solidFill>
              <a:srgbClr val="FF3300"/>
            </a:solidFill>
            <a:miter lim="800000"/>
            <a:headEnd/>
            <a:tailEnd/>
          </a:ln>
        </p:spPr>
        <p:txBody>
          <a:bodyPr anchor="ctr"/>
          <a:lstStyle/>
          <a:p>
            <a:pPr algn="ctr" fontAlgn="base">
              <a:spcBef>
                <a:spcPct val="0"/>
              </a:spcBef>
              <a:spcAft>
                <a:spcPct val="0"/>
              </a:spcAft>
            </a:pPr>
            <a:r>
              <a:rPr lang="el-GR" sz="2000" smtClean="0">
                <a:solidFill>
                  <a:prstClr val="black"/>
                </a:solidFill>
                <a:latin typeface="Comic Sans MS" pitchFamily="66" charset="0"/>
              </a:rPr>
              <a:t>Όταν ένα οποιοδήποτε σώμα Α ασκεί δύναμη </a:t>
            </a:r>
            <a:r>
              <a:rPr lang="en-US" sz="2000" smtClean="0">
                <a:solidFill>
                  <a:prstClr val="black"/>
                </a:solidFill>
                <a:latin typeface="Comic Sans MS" pitchFamily="66" charset="0"/>
              </a:rPr>
              <a:t>F</a:t>
            </a:r>
            <a:r>
              <a:rPr lang="en-US" sz="2000" baseline="-25000" smtClean="0">
                <a:solidFill>
                  <a:prstClr val="black"/>
                </a:solidFill>
                <a:latin typeface="Comic Sans MS" pitchFamily="66" charset="0"/>
              </a:rPr>
              <a:t>A</a:t>
            </a:r>
            <a:r>
              <a:rPr lang="en-US" sz="2000" smtClean="0">
                <a:solidFill>
                  <a:prstClr val="black"/>
                </a:solidFill>
                <a:latin typeface="Comic Sans MS" pitchFamily="66" charset="0"/>
              </a:rPr>
              <a:t> </a:t>
            </a:r>
            <a:r>
              <a:rPr lang="el-GR" sz="2000" smtClean="0">
                <a:solidFill>
                  <a:prstClr val="black"/>
                </a:solidFill>
                <a:latin typeface="Comic Sans MS" pitchFamily="66" charset="0"/>
              </a:rPr>
              <a:t>σε ένα σώμα Β, </a:t>
            </a:r>
            <a:br>
              <a:rPr lang="el-GR" sz="2000" smtClean="0">
                <a:solidFill>
                  <a:prstClr val="black"/>
                </a:solidFill>
                <a:latin typeface="Comic Sans MS" pitchFamily="66" charset="0"/>
              </a:rPr>
            </a:br>
            <a:r>
              <a:rPr lang="el-GR" sz="2000" smtClean="0">
                <a:solidFill>
                  <a:prstClr val="black"/>
                </a:solidFill>
                <a:latin typeface="Comic Sans MS" pitchFamily="66" charset="0"/>
              </a:rPr>
              <a:t>το σώμα</a:t>
            </a:r>
            <a:r>
              <a:rPr lang="en-US" sz="2000" smtClean="0">
                <a:solidFill>
                  <a:prstClr val="black"/>
                </a:solidFill>
                <a:latin typeface="Comic Sans MS" pitchFamily="66" charset="0"/>
              </a:rPr>
              <a:t> B </a:t>
            </a:r>
            <a:r>
              <a:rPr lang="el-GR" sz="2000" smtClean="0">
                <a:solidFill>
                  <a:prstClr val="black"/>
                </a:solidFill>
                <a:latin typeface="Comic Sans MS" pitchFamily="66" charset="0"/>
              </a:rPr>
              <a:t>ασκεί ταυτόχρονα μια δύναμη </a:t>
            </a:r>
            <a:r>
              <a:rPr lang="en-US" sz="2000" smtClean="0">
                <a:solidFill>
                  <a:prstClr val="black"/>
                </a:solidFill>
                <a:latin typeface="Comic Sans MS" pitchFamily="66" charset="0"/>
              </a:rPr>
              <a:t>F</a:t>
            </a:r>
            <a:r>
              <a:rPr lang="en-US" sz="2000" baseline="-25000" smtClean="0">
                <a:solidFill>
                  <a:prstClr val="black"/>
                </a:solidFill>
                <a:latin typeface="Comic Sans MS" pitchFamily="66" charset="0"/>
              </a:rPr>
              <a:t>B</a:t>
            </a:r>
            <a:r>
              <a:rPr lang="en-US" sz="2000" smtClean="0">
                <a:solidFill>
                  <a:prstClr val="black"/>
                </a:solidFill>
                <a:latin typeface="Comic Sans MS" pitchFamily="66" charset="0"/>
              </a:rPr>
              <a:t> </a:t>
            </a:r>
            <a:r>
              <a:rPr lang="el-GR" sz="2000" smtClean="0">
                <a:solidFill>
                  <a:prstClr val="black"/>
                </a:solidFill>
                <a:latin typeface="Comic Sans MS" pitchFamily="66" charset="0"/>
              </a:rPr>
              <a:t>στο σώμα Α έτσι ώστε </a:t>
            </a:r>
            <a:br>
              <a:rPr lang="el-GR" sz="2000" smtClean="0">
                <a:solidFill>
                  <a:prstClr val="black"/>
                </a:solidFill>
                <a:latin typeface="Comic Sans MS" pitchFamily="66" charset="0"/>
              </a:rPr>
            </a:br>
            <a:r>
              <a:rPr lang="el-GR" sz="2000" smtClean="0">
                <a:solidFill>
                  <a:prstClr val="black"/>
                </a:solidFill>
                <a:latin typeface="Comic Sans MS" pitchFamily="66" charset="0"/>
              </a:rPr>
              <a:t>οι δύο δυνάμεις να έχουν ίσα μέτρα και κατευθύνσεις αντίθετες</a:t>
            </a:r>
          </a:p>
        </p:txBody>
      </p:sp>
      <p:pic>
        <p:nvPicPr>
          <p:cNvPr id="4100" name="Picture 4" descr="Boxing 13"/>
          <p:cNvPicPr>
            <a:picLocks noChangeAspect="1" noChangeArrowheads="1"/>
          </p:cNvPicPr>
          <p:nvPr/>
        </p:nvPicPr>
        <p:blipFill>
          <a:blip r:embed="rId2" cstate="print"/>
          <a:srcRect/>
          <a:stretch>
            <a:fillRect/>
          </a:stretch>
        </p:blipFill>
        <p:spPr bwMode="auto">
          <a:xfrm>
            <a:off x="5219700" y="0"/>
            <a:ext cx="3600450" cy="2347913"/>
          </a:xfrm>
          <a:prstGeom prst="rect">
            <a:avLst/>
          </a:prstGeom>
          <a:noFill/>
          <a:ln w="28575">
            <a:noFill/>
            <a:miter lim="800000"/>
            <a:headEnd/>
            <a:tailEnd/>
          </a:ln>
        </p:spPr>
      </p:pic>
      <p:sp>
        <p:nvSpPr>
          <p:cNvPr id="4101" name="AutoShape 5"/>
          <p:cNvSpPr>
            <a:spLocks noChangeArrowheads="1"/>
          </p:cNvSpPr>
          <p:nvPr/>
        </p:nvSpPr>
        <p:spPr bwMode="auto">
          <a:xfrm>
            <a:off x="7235825" y="620713"/>
            <a:ext cx="576263" cy="360362"/>
          </a:xfrm>
          <a:prstGeom prst="rightArrow">
            <a:avLst>
              <a:gd name="adj1" fmla="val 50000"/>
              <a:gd name="adj2" fmla="val 39978"/>
            </a:avLst>
          </a:prstGeom>
          <a:solidFill>
            <a:srgbClr val="FF330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4102" name="AutoShape 6"/>
          <p:cNvSpPr>
            <a:spLocks noChangeArrowheads="1"/>
          </p:cNvSpPr>
          <p:nvPr/>
        </p:nvSpPr>
        <p:spPr bwMode="auto">
          <a:xfrm flipH="1">
            <a:off x="6659563" y="620713"/>
            <a:ext cx="576262" cy="360362"/>
          </a:xfrm>
          <a:prstGeom prst="rightArrow">
            <a:avLst>
              <a:gd name="adj1" fmla="val 50000"/>
              <a:gd name="adj2" fmla="val 39978"/>
            </a:avLst>
          </a:prstGeom>
          <a:solidFill>
            <a:srgbClr val="FF9999"/>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pic>
        <p:nvPicPr>
          <p:cNvPr id="4103" name="Picture 7" descr="elephant"/>
          <p:cNvPicPr>
            <a:picLocks noChangeAspect="1" noChangeArrowheads="1"/>
          </p:cNvPicPr>
          <p:nvPr/>
        </p:nvPicPr>
        <p:blipFill>
          <a:blip r:embed="rId3" cstate="print"/>
          <a:srcRect/>
          <a:stretch>
            <a:fillRect/>
          </a:stretch>
        </p:blipFill>
        <p:spPr bwMode="auto">
          <a:xfrm>
            <a:off x="395288" y="1700213"/>
            <a:ext cx="2714625" cy="2724150"/>
          </a:xfrm>
          <a:prstGeom prst="rect">
            <a:avLst/>
          </a:prstGeom>
          <a:noFill/>
          <a:ln w="9525">
            <a:noFill/>
            <a:miter lim="800000"/>
            <a:headEnd/>
            <a:tailEnd/>
          </a:ln>
        </p:spPr>
      </p:pic>
      <p:sp>
        <p:nvSpPr>
          <p:cNvPr id="4104" name="AutoShape 8"/>
          <p:cNvSpPr>
            <a:spLocks noChangeArrowheads="1"/>
          </p:cNvSpPr>
          <p:nvPr/>
        </p:nvSpPr>
        <p:spPr bwMode="auto">
          <a:xfrm>
            <a:off x="1258888" y="3068638"/>
            <a:ext cx="576262" cy="360362"/>
          </a:xfrm>
          <a:prstGeom prst="rightArrow">
            <a:avLst>
              <a:gd name="adj1" fmla="val 50000"/>
              <a:gd name="adj2" fmla="val 39978"/>
            </a:avLst>
          </a:prstGeom>
          <a:solidFill>
            <a:srgbClr val="FF330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4105" name="AutoShape 9"/>
          <p:cNvSpPr>
            <a:spLocks noChangeArrowheads="1"/>
          </p:cNvSpPr>
          <p:nvPr/>
        </p:nvSpPr>
        <p:spPr bwMode="auto">
          <a:xfrm flipH="1">
            <a:off x="684213" y="3068638"/>
            <a:ext cx="576262" cy="360362"/>
          </a:xfrm>
          <a:prstGeom prst="rightArrow">
            <a:avLst>
              <a:gd name="adj1" fmla="val 50000"/>
              <a:gd name="adj2" fmla="val 39978"/>
            </a:avLst>
          </a:prstGeom>
          <a:solidFill>
            <a:srgbClr val="FF9999"/>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pic>
        <p:nvPicPr>
          <p:cNvPr id="4106" name="Picture 10" descr="physFreeFall"/>
          <p:cNvPicPr>
            <a:picLocks noChangeAspect="1" noChangeArrowheads="1"/>
          </p:cNvPicPr>
          <p:nvPr/>
        </p:nvPicPr>
        <p:blipFill>
          <a:blip r:embed="rId4" cstate="print"/>
          <a:srcRect r="74902" b="38007"/>
          <a:stretch>
            <a:fillRect/>
          </a:stretch>
        </p:blipFill>
        <p:spPr bwMode="auto">
          <a:xfrm>
            <a:off x="4140200" y="1989138"/>
            <a:ext cx="765175" cy="769937"/>
          </a:xfrm>
          <a:prstGeom prst="rect">
            <a:avLst/>
          </a:prstGeom>
          <a:noFill/>
          <a:ln w="9525">
            <a:noFill/>
            <a:miter lim="800000"/>
            <a:headEnd/>
            <a:tailEnd/>
          </a:ln>
        </p:spPr>
      </p:pic>
      <p:sp>
        <p:nvSpPr>
          <p:cNvPr id="4107" name="Oval 11"/>
          <p:cNvSpPr>
            <a:spLocks noChangeArrowheads="1"/>
          </p:cNvSpPr>
          <p:nvPr/>
        </p:nvSpPr>
        <p:spPr bwMode="auto">
          <a:xfrm>
            <a:off x="3276600" y="3213100"/>
            <a:ext cx="2519363" cy="2160588"/>
          </a:xfrm>
          <a:prstGeom prst="ellipse">
            <a:avLst/>
          </a:prstGeom>
          <a:solidFill>
            <a:srgbClr val="003300"/>
          </a:solidFill>
          <a:ln w="9525">
            <a:solidFill>
              <a:schemeClr val="tx1"/>
            </a:solidFill>
            <a:round/>
            <a:headEnd/>
            <a:tailEnd/>
          </a:ln>
        </p:spPr>
        <p:txBody>
          <a:bodyPr wrap="none" anchor="ctr"/>
          <a:lstStyle/>
          <a:p>
            <a:pPr fontAlgn="base">
              <a:spcBef>
                <a:spcPct val="0"/>
              </a:spcBef>
              <a:spcAft>
                <a:spcPct val="0"/>
              </a:spcAft>
            </a:pPr>
            <a:endParaRPr lang="el-GR" smtClean="0">
              <a:solidFill>
                <a:prstClr val="black"/>
              </a:solidFill>
            </a:endParaRPr>
          </a:p>
        </p:txBody>
      </p:sp>
      <p:sp>
        <p:nvSpPr>
          <p:cNvPr id="4108" name="AutoShape 12"/>
          <p:cNvSpPr>
            <a:spLocks noChangeArrowheads="1"/>
          </p:cNvSpPr>
          <p:nvPr/>
        </p:nvSpPr>
        <p:spPr bwMode="auto">
          <a:xfrm>
            <a:off x="4500563" y="2492375"/>
            <a:ext cx="144462" cy="288925"/>
          </a:xfrm>
          <a:prstGeom prst="downArrow">
            <a:avLst>
              <a:gd name="adj1" fmla="val 50000"/>
              <a:gd name="adj2" fmla="val 50000"/>
            </a:avLst>
          </a:prstGeom>
          <a:solidFill>
            <a:srgbClr val="FF3300"/>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4109" name="AutoShape 13"/>
          <p:cNvSpPr>
            <a:spLocks noChangeArrowheads="1"/>
          </p:cNvSpPr>
          <p:nvPr/>
        </p:nvSpPr>
        <p:spPr bwMode="auto">
          <a:xfrm flipV="1">
            <a:off x="4500563" y="4076700"/>
            <a:ext cx="144462" cy="288925"/>
          </a:xfrm>
          <a:prstGeom prst="downArrow">
            <a:avLst>
              <a:gd name="adj1" fmla="val 50000"/>
              <a:gd name="adj2" fmla="val 50000"/>
            </a:avLst>
          </a:prstGeom>
          <a:solidFill>
            <a:srgbClr val="FF9999"/>
          </a:solidFill>
          <a:ln w="9525">
            <a:solidFill>
              <a:schemeClr val="tx1"/>
            </a:solidFill>
            <a:miter lim="800000"/>
            <a:headEnd/>
            <a:tailEnd/>
          </a:ln>
        </p:spPr>
        <p:txBody>
          <a:bodyPr wrap="none" anchor="ctr"/>
          <a:lstStyle/>
          <a:p>
            <a:pPr fontAlgn="base">
              <a:spcBef>
                <a:spcPct val="0"/>
              </a:spcBef>
              <a:spcAft>
                <a:spcPct val="0"/>
              </a:spcAft>
            </a:pPr>
            <a:endParaRPr lang="el-GR" smtClean="0">
              <a:solidFill>
                <a:prstClr val="black"/>
              </a:solidFill>
            </a:endParaRPr>
          </a:p>
        </p:txBody>
      </p:sp>
      <p:sp>
        <p:nvSpPr>
          <p:cNvPr id="4110" name="Rectangle 14"/>
          <p:cNvSpPr>
            <a:spLocks noChangeArrowheads="1"/>
          </p:cNvSpPr>
          <p:nvPr/>
        </p:nvSpPr>
        <p:spPr bwMode="auto">
          <a:xfrm>
            <a:off x="4643438" y="4437063"/>
            <a:ext cx="763587" cy="701675"/>
          </a:xfrm>
          <a:prstGeom prst="rect">
            <a:avLst/>
          </a:prstGeom>
          <a:noFill/>
          <a:ln w="9525">
            <a:noFill/>
            <a:miter lim="800000"/>
            <a:headEnd/>
            <a:tailEnd/>
          </a:ln>
        </p:spPr>
        <p:txBody>
          <a:bodyPr wrap="none">
            <a:spAutoFit/>
          </a:bodyPr>
          <a:lstStyle/>
          <a:p>
            <a:pPr fontAlgn="base">
              <a:spcBef>
                <a:spcPct val="0"/>
              </a:spcBef>
              <a:spcAft>
                <a:spcPct val="0"/>
              </a:spcAft>
            </a:pPr>
            <a:r>
              <a:rPr lang="el-GR" sz="4000" smtClean="0">
                <a:solidFill>
                  <a:srgbClr val="CCCC00"/>
                </a:solidFill>
                <a:latin typeface="Comic Sans MS" pitchFamily="66" charset="0"/>
              </a:rPr>
              <a:t>Γη</a:t>
            </a:r>
            <a:endParaRPr lang="el-GR" sz="4000" baseline="-25000" smtClean="0">
              <a:solidFill>
                <a:srgbClr val="CCCC00"/>
              </a:solidFill>
              <a:latin typeface="Comic Sans MS" pitchFamily="66" charset="0"/>
            </a:endParaRPr>
          </a:p>
        </p:txBody>
      </p:sp>
      <p:sp>
        <p:nvSpPr>
          <p:cNvPr id="4111" name="Rectangle 15"/>
          <p:cNvSpPr>
            <a:spLocks noChangeArrowheads="1"/>
          </p:cNvSpPr>
          <p:nvPr/>
        </p:nvSpPr>
        <p:spPr bwMode="auto">
          <a:xfrm>
            <a:off x="5867400" y="2852738"/>
            <a:ext cx="3098800" cy="1368425"/>
          </a:xfrm>
          <a:prstGeom prst="rect">
            <a:avLst/>
          </a:prstGeom>
          <a:noFill/>
          <a:ln w="9525">
            <a:noFill/>
            <a:miter lim="800000"/>
            <a:headEnd/>
            <a:tailEnd/>
          </a:ln>
        </p:spPr>
        <p:txBody>
          <a:bodyPr anchor="ctr"/>
          <a:lstStyle/>
          <a:p>
            <a:pPr algn="ctr" fontAlgn="base">
              <a:spcBef>
                <a:spcPct val="0"/>
              </a:spcBef>
              <a:spcAft>
                <a:spcPct val="0"/>
              </a:spcAft>
            </a:pPr>
            <a:r>
              <a:rPr lang="el-GR" sz="1600" smtClean="0">
                <a:solidFill>
                  <a:prstClr val="black"/>
                </a:solidFill>
                <a:latin typeface="Comic Sans MS" pitchFamily="66" charset="0"/>
              </a:rPr>
              <a:t>Οποιαδήποτε από τις δύο αυτές δυνάμεις μπορούμε να την χαρακτηρίσουμε </a:t>
            </a:r>
            <a:r>
              <a:rPr lang="el-GR" sz="1600" b="1" smtClean="0">
                <a:solidFill>
                  <a:prstClr val="black"/>
                </a:solidFill>
                <a:latin typeface="Comic Sans MS" pitchFamily="66" charset="0"/>
              </a:rPr>
              <a:t>ΔΡΑΣΗ</a:t>
            </a:r>
            <a:r>
              <a:rPr lang="el-GR" sz="1600" smtClean="0">
                <a:solidFill>
                  <a:prstClr val="black"/>
                </a:solidFill>
                <a:latin typeface="Comic Sans MS" pitchFamily="66" charset="0"/>
              </a:rPr>
              <a:t>, </a:t>
            </a:r>
            <a:br>
              <a:rPr lang="el-GR" sz="1600" smtClean="0">
                <a:solidFill>
                  <a:prstClr val="black"/>
                </a:solidFill>
                <a:latin typeface="Comic Sans MS" pitchFamily="66" charset="0"/>
              </a:rPr>
            </a:br>
            <a:r>
              <a:rPr lang="el-GR" sz="1600" smtClean="0">
                <a:solidFill>
                  <a:prstClr val="black"/>
                </a:solidFill>
                <a:latin typeface="Comic Sans MS" pitchFamily="66" charset="0"/>
              </a:rPr>
              <a:t>οπότε η άλλη θα είναι </a:t>
            </a:r>
            <a:br>
              <a:rPr lang="el-GR" sz="1600" smtClean="0">
                <a:solidFill>
                  <a:prstClr val="black"/>
                </a:solidFill>
                <a:latin typeface="Comic Sans MS" pitchFamily="66" charset="0"/>
              </a:rPr>
            </a:br>
            <a:r>
              <a:rPr lang="el-GR" sz="1600" smtClean="0">
                <a:solidFill>
                  <a:prstClr val="black"/>
                </a:solidFill>
                <a:latin typeface="Comic Sans MS" pitchFamily="66" charset="0"/>
              </a:rPr>
              <a:t>η </a:t>
            </a:r>
            <a:r>
              <a:rPr lang="el-GR" sz="1600" b="1" smtClean="0">
                <a:solidFill>
                  <a:prstClr val="black"/>
                </a:solidFill>
                <a:latin typeface="Comic Sans MS" pitchFamily="66" charset="0"/>
              </a:rPr>
              <a:t>ΑΝΤΙΔΡΑΣΗ</a:t>
            </a:r>
            <a:r>
              <a:rPr lang="el-GR" sz="1600" smtClean="0">
                <a:solidFill>
                  <a:prstClr val="black"/>
                </a:solidFill>
                <a:latin typeface="Comic Sans MS" pitchFamily="66" charset="0"/>
              </a:rPr>
              <a:t> της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blinds(horizontal)">
                                      <p:cBhvr>
                                        <p:cTn id="12" dur="500"/>
                                        <p:tgtEl>
                                          <p:spTgt spid="410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01"/>
                                        </p:tgtEl>
                                        <p:attrNameLst>
                                          <p:attrName>style.visibility</p:attrName>
                                        </p:attrNameLst>
                                      </p:cBhvr>
                                      <p:to>
                                        <p:strVal val="visible"/>
                                      </p:to>
                                    </p:set>
                                    <p:animEffect transition="in" filter="blinds(horizontal)">
                                      <p:cBhvr>
                                        <p:cTn id="17" dur="500"/>
                                        <p:tgtEl>
                                          <p:spTgt spid="410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102"/>
                                        </p:tgtEl>
                                        <p:attrNameLst>
                                          <p:attrName>style.visibility</p:attrName>
                                        </p:attrNameLst>
                                      </p:cBhvr>
                                      <p:to>
                                        <p:strVal val="visible"/>
                                      </p:to>
                                    </p:set>
                                    <p:animEffect transition="in" filter="circle(in)">
                                      <p:cBhvr>
                                        <p:cTn id="22" dur="2000"/>
                                        <p:tgtEl>
                                          <p:spTgt spid="410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099"/>
                                        </p:tgtEl>
                                        <p:attrNameLst>
                                          <p:attrName>style.visibility</p:attrName>
                                        </p:attrNameLst>
                                      </p:cBhvr>
                                      <p:to>
                                        <p:strVal val="visible"/>
                                      </p:to>
                                    </p:set>
                                    <p:animEffect transition="in" filter="blinds(horizontal)">
                                      <p:cBhvr>
                                        <p:cTn id="27" dur="500"/>
                                        <p:tgtEl>
                                          <p:spTgt spid="409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103"/>
                                        </p:tgtEl>
                                        <p:attrNameLst>
                                          <p:attrName>style.visibility</p:attrName>
                                        </p:attrNameLst>
                                      </p:cBhvr>
                                      <p:to>
                                        <p:strVal val="visible"/>
                                      </p:to>
                                    </p:set>
                                    <p:animEffect transition="in" filter="blinds(horizontal)">
                                      <p:cBhvr>
                                        <p:cTn id="32" dur="500"/>
                                        <p:tgtEl>
                                          <p:spTgt spid="4103"/>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4104"/>
                                        </p:tgtEl>
                                        <p:attrNameLst>
                                          <p:attrName>style.visibility</p:attrName>
                                        </p:attrNameLst>
                                      </p:cBhvr>
                                      <p:to>
                                        <p:strVal val="visible"/>
                                      </p:to>
                                    </p:set>
                                    <p:animEffect transition="in" filter="circle(in)">
                                      <p:cBhvr>
                                        <p:cTn id="37" dur="2000"/>
                                        <p:tgtEl>
                                          <p:spTgt spid="410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105"/>
                                        </p:tgtEl>
                                        <p:attrNameLst>
                                          <p:attrName>style.visibility</p:attrName>
                                        </p:attrNameLst>
                                      </p:cBhvr>
                                      <p:to>
                                        <p:strVal val="visible"/>
                                      </p:to>
                                    </p:set>
                                    <p:animEffect transition="in" filter="blinds(horizontal)">
                                      <p:cBhvr>
                                        <p:cTn id="42" dur="500"/>
                                        <p:tgtEl>
                                          <p:spTgt spid="410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107"/>
                                        </p:tgtEl>
                                        <p:attrNameLst>
                                          <p:attrName>style.visibility</p:attrName>
                                        </p:attrNameLst>
                                      </p:cBhvr>
                                      <p:to>
                                        <p:strVal val="visible"/>
                                      </p:to>
                                    </p:set>
                                    <p:animEffect transition="in" filter="blinds(horizontal)">
                                      <p:cBhvr>
                                        <p:cTn id="47" dur="500"/>
                                        <p:tgtEl>
                                          <p:spTgt spid="410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110"/>
                                        </p:tgtEl>
                                        <p:attrNameLst>
                                          <p:attrName>style.visibility</p:attrName>
                                        </p:attrNameLst>
                                      </p:cBhvr>
                                      <p:to>
                                        <p:strVal val="visible"/>
                                      </p:to>
                                    </p:set>
                                    <p:animEffect transition="in" filter="blinds(horizontal)">
                                      <p:cBhvr>
                                        <p:cTn id="52" dur="500"/>
                                        <p:tgtEl>
                                          <p:spTgt spid="41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106"/>
                                        </p:tgtEl>
                                        <p:attrNameLst>
                                          <p:attrName>style.visibility</p:attrName>
                                        </p:attrNameLst>
                                      </p:cBhvr>
                                      <p:to>
                                        <p:strVal val="visible"/>
                                      </p:to>
                                    </p:set>
                                    <p:animEffect transition="in" filter="blinds(horizontal)">
                                      <p:cBhvr>
                                        <p:cTn id="57" dur="500"/>
                                        <p:tgtEl>
                                          <p:spTgt spid="410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108"/>
                                        </p:tgtEl>
                                        <p:attrNameLst>
                                          <p:attrName>style.visibility</p:attrName>
                                        </p:attrNameLst>
                                      </p:cBhvr>
                                      <p:to>
                                        <p:strVal val="visible"/>
                                      </p:to>
                                    </p:set>
                                    <p:animEffect transition="in" filter="blinds(horizontal)">
                                      <p:cBhvr>
                                        <p:cTn id="62" dur="500"/>
                                        <p:tgtEl>
                                          <p:spTgt spid="410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109"/>
                                        </p:tgtEl>
                                        <p:attrNameLst>
                                          <p:attrName>style.visibility</p:attrName>
                                        </p:attrNameLst>
                                      </p:cBhvr>
                                      <p:to>
                                        <p:strVal val="visible"/>
                                      </p:to>
                                    </p:set>
                                    <p:animEffect transition="in" filter="blinds(horizontal)">
                                      <p:cBhvr>
                                        <p:cTn id="67" dur="500"/>
                                        <p:tgtEl>
                                          <p:spTgt spid="410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111"/>
                                        </p:tgtEl>
                                        <p:attrNameLst>
                                          <p:attrName>style.visibility</p:attrName>
                                        </p:attrNameLst>
                                      </p:cBhvr>
                                      <p:to>
                                        <p:strVal val="visible"/>
                                      </p:to>
                                    </p:set>
                                    <p:animEffect transition="in" filter="blinds(horizontal)">
                                      <p:cBhvr>
                                        <p:cTn id="72" dur="500"/>
                                        <p:tgtEl>
                                          <p:spTgt spid="4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animBg="1"/>
      <p:bldP spid="4101" grpId="0" animBg="1"/>
      <p:bldP spid="4102" grpId="0" animBg="1"/>
      <p:bldP spid="4104" grpId="0" animBg="1"/>
      <p:bldP spid="4105" grpId="0" animBg="1"/>
      <p:bldP spid="4107" grpId="0" animBg="1"/>
      <p:bldP spid="4108" grpId="0" animBg="1"/>
      <p:bldP spid="4109" grpId="0" animBg="1"/>
      <p:bldP spid="4110" grpId="0"/>
      <p:bldP spid="41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handflower"/>
          <p:cNvPicPr>
            <a:picLocks noChangeAspect="1" noChangeArrowheads="1"/>
          </p:cNvPicPr>
          <p:nvPr/>
        </p:nvPicPr>
        <p:blipFill>
          <a:blip r:embed="rId2" cstate="print"/>
          <a:srcRect b="15749"/>
          <a:stretch>
            <a:fillRect/>
          </a:stretch>
        </p:blipFill>
        <p:spPr bwMode="auto">
          <a:xfrm>
            <a:off x="1547813" y="1171575"/>
            <a:ext cx="1319212" cy="1244600"/>
          </a:xfrm>
          <a:prstGeom prst="rect">
            <a:avLst/>
          </a:prstGeom>
          <a:solidFill>
            <a:schemeClr val="bg1"/>
          </a:solidFill>
          <a:ln w="38100">
            <a:solidFill>
              <a:srgbClr val="CC99FF"/>
            </a:solidFill>
            <a:miter lim="800000"/>
            <a:headEnd/>
            <a:tailEnd/>
          </a:ln>
        </p:spPr>
      </p:pic>
      <p:sp>
        <p:nvSpPr>
          <p:cNvPr id="5123" name="Rectangle 3"/>
          <p:cNvSpPr>
            <a:spLocks noChangeArrowheads="1"/>
          </p:cNvSpPr>
          <p:nvPr/>
        </p:nvSpPr>
        <p:spPr bwMode="auto">
          <a:xfrm>
            <a:off x="3563938" y="908050"/>
            <a:ext cx="5184775" cy="1584325"/>
          </a:xfrm>
          <a:prstGeom prst="rect">
            <a:avLst/>
          </a:prstGeom>
          <a:noFill/>
          <a:ln w="9525">
            <a:solidFill>
              <a:schemeClr val="bg1"/>
            </a:solidFill>
            <a:miter lim="800000"/>
            <a:headEnd/>
            <a:tailEnd/>
          </a:ln>
        </p:spPr>
        <p:txBody>
          <a:bodyPr anchor="ctr"/>
          <a:lstStyle/>
          <a:p>
            <a:pPr algn="ctr">
              <a:defRPr/>
            </a:pPr>
            <a:r>
              <a:rPr lang="el-GR" sz="2000" dirty="0">
                <a:solidFill>
                  <a:srgbClr val="F79646">
                    <a:lumMod val="50000"/>
                  </a:srgbClr>
                </a:solidFill>
                <a:latin typeface="Comic Sans MS" pitchFamily="66" charset="0"/>
              </a:rPr>
              <a:t>Αν  θεωρήσω ως </a:t>
            </a:r>
            <a:r>
              <a:rPr lang="el-GR" sz="2000" u="sng" dirty="0">
                <a:solidFill>
                  <a:srgbClr val="F79646">
                    <a:lumMod val="50000"/>
                  </a:srgbClr>
                </a:solidFill>
                <a:latin typeface="Century Gothic" pitchFamily="34" charset="0"/>
              </a:rPr>
              <a:t>ΔΡΑΣΗ</a:t>
            </a:r>
            <a:r>
              <a:rPr lang="el-GR" sz="2000" dirty="0">
                <a:solidFill>
                  <a:srgbClr val="F79646">
                    <a:lumMod val="50000"/>
                  </a:srgbClr>
                </a:solidFill>
                <a:latin typeface="Comic Sans MS" pitchFamily="66" charset="0"/>
              </a:rPr>
              <a:t> τη δύναμη που ασκεί το χέρι μου στο λουλούδι,</a:t>
            </a:r>
            <a:r>
              <a:rPr lang="en-US" sz="2000" dirty="0">
                <a:solidFill>
                  <a:srgbClr val="F79646">
                    <a:lumMod val="50000"/>
                  </a:srgbClr>
                </a:solidFill>
                <a:latin typeface="Comic Sans MS" pitchFamily="66" charset="0"/>
              </a:rPr>
              <a:t/>
            </a:r>
            <a:br>
              <a:rPr lang="en-US" sz="2000" dirty="0">
                <a:solidFill>
                  <a:srgbClr val="F79646">
                    <a:lumMod val="50000"/>
                  </a:srgbClr>
                </a:solidFill>
                <a:latin typeface="Comic Sans MS" pitchFamily="66" charset="0"/>
              </a:rPr>
            </a:br>
            <a:r>
              <a:rPr lang="el-GR" sz="2000" dirty="0">
                <a:solidFill>
                  <a:srgbClr val="F79646">
                    <a:lumMod val="50000"/>
                  </a:srgbClr>
                </a:solidFill>
                <a:latin typeface="Comic Sans MS" pitchFamily="66" charset="0"/>
              </a:rPr>
              <a:t> </a:t>
            </a:r>
            <a:r>
              <a:rPr lang="el-GR" sz="2000" u="sng" dirty="0">
                <a:solidFill>
                  <a:srgbClr val="F79646">
                    <a:lumMod val="50000"/>
                  </a:srgbClr>
                </a:solidFill>
                <a:latin typeface="Century Gothic" pitchFamily="34" charset="0"/>
              </a:rPr>
              <a:t>ΑΝΤΙΔΡΑΣΗ</a:t>
            </a:r>
            <a:r>
              <a:rPr lang="el-GR" sz="2000" dirty="0">
                <a:solidFill>
                  <a:srgbClr val="F79646">
                    <a:lumMod val="50000"/>
                  </a:srgbClr>
                </a:solidFill>
                <a:latin typeface="Comic Sans MS" pitchFamily="66" charset="0"/>
              </a:rPr>
              <a:t> θα είναι μία δύναμη που ασκεί το λουλούδι στο χέρι μου</a:t>
            </a:r>
            <a:endParaRPr lang="el-GR" sz="1400" dirty="0">
              <a:solidFill>
                <a:srgbClr val="F79646">
                  <a:lumMod val="50000"/>
                </a:srgbClr>
              </a:solidFill>
              <a:latin typeface="Comic Sans MS" pitchFamily="66" charset="0"/>
            </a:endParaRPr>
          </a:p>
        </p:txBody>
      </p:sp>
      <p:pic>
        <p:nvPicPr>
          <p:cNvPr id="5124" name="Picture 4" descr="headball"/>
          <p:cNvPicPr>
            <a:picLocks noChangeAspect="1" noChangeArrowheads="1"/>
          </p:cNvPicPr>
          <p:nvPr/>
        </p:nvPicPr>
        <p:blipFill>
          <a:blip r:embed="rId3" cstate="print"/>
          <a:srcRect b="14316"/>
          <a:stretch>
            <a:fillRect/>
          </a:stretch>
        </p:blipFill>
        <p:spPr bwMode="auto">
          <a:xfrm>
            <a:off x="1476375" y="3124200"/>
            <a:ext cx="1727200" cy="1301750"/>
          </a:xfrm>
          <a:prstGeom prst="rect">
            <a:avLst/>
          </a:prstGeom>
          <a:solidFill>
            <a:schemeClr val="bg1"/>
          </a:solidFill>
          <a:ln w="38100">
            <a:solidFill>
              <a:srgbClr val="CC99FF"/>
            </a:solidFill>
            <a:miter lim="800000"/>
            <a:headEnd/>
            <a:tailEnd/>
          </a:ln>
        </p:spPr>
      </p:pic>
      <p:sp>
        <p:nvSpPr>
          <p:cNvPr id="5125" name="Line 5"/>
          <p:cNvSpPr>
            <a:spLocks noChangeShapeType="1"/>
          </p:cNvSpPr>
          <p:nvPr/>
        </p:nvSpPr>
        <p:spPr bwMode="auto">
          <a:xfrm>
            <a:off x="2268538" y="1844675"/>
            <a:ext cx="288925" cy="215900"/>
          </a:xfrm>
          <a:prstGeom prst="line">
            <a:avLst/>
          </a:prstGeom>
          <a:noFill/>
          <a:ln w="38100">
            <a:solidFill>
              <a:srgbClr val="FF0000"/>
            </a:solidFill>
            <a:round/>
            <a:headEnd/>
            <a:tailEnd type="triangle" w="med" len="med"/>
          </a:ln>
        </p:spPr>
        <p:txBody>
          <a:bodyPr/>
          <a:lstStyle/>
          <a:p>
            <a:pPr fontAlgn="base">
              <a:spcBef>
                <a:spcPct val="0"/>
              </a:spcBef>
              <a:spcAft>
                <a:spcPct val="0"/>
              </a:spcAft>
            </a:pPr>
            <a:endParaRPr lang="el-GR" smtClean="0">
              <a:solidFill>
                <a:prstClr val="black"/>
              </a:solidFill>
              <a:latin typeface="Arial" charset="0"/>
            </a:endParaRPr>
          </a:p>
        </p:txBody>
      </p:sp>
      <p:sp>
        <p:nvSpPr>
          <p:cNvPr id="5126" name="Rectangle 6"/>
          <p:cNvSpPr>
            <a:spLocks noChangeArrowheads="1"/>
          </p:cNvSpPr>
          <p:nvPr/>
        </p:nvSpPr>
        <p:spPr bwMode="auto">
          <a:xfrm>
            <a:off x="3563938" y="2781300"/>
            <a:ext cx="5184775" cy="1655763"/>
          </a:xfrm>
          <a:prstGeom prst="rect">
            <a:avLst/>
          </a:prstGeom>
          <a:noFill/>
          <a:ln w="9525">
            <a:solidFill>
              <a:schemeClr val="bg1"/>
            </a:solidFill>
            <a:miter lim="800000"/>
            <a:headEnd/>
            <a:tailEnd/>
          </a:ln>
        </p:spPr>
        <p:txBody>
          <a:bodyPr anchor="ctr"/>
          <a:lstStyle/>
          <a:p>
            <a:pPr algn="ctr">
              <a:defRPr/>
            </a:pPr>
            <a:r>
              <a:rPr lang="el-GR" sz="2000" dirty="0">
                <a:solidFill>
                  <a:prstClr val="black">
                    <a:lumMod val="95000"/>
                    <a:lumOff val="5000"/>
                  </a:prstClr>
                </a:solidFill>
                <a:latin typeface="Comic Sans MS" pitchFamily="66" charset="0"/>
              </a:rPr>
              <a:t>Αν  θεωρήσω ως </a:t>
            </a:r>
            <a:r>
              <a:rPr lang="el-GR" sz="2000" u="sng" dirty="0">
                <a:solidFill>
                  <a:prstClr val="black">
                    <a:lumMod val="95000"/>
                    <a:lumOff val="5000"/>
                  </a:prstClr>
                </a:solidFill>
                <a:latin typeface="Century Gothic" pitchFamily="34" charset="0"/>
              </a:rPr>
              <a:t>ΔΡΑΣΗ</a:t>
            </a:r>
            <a:r>
              <a:rPr lang="el-GR" sz="2000" dirty="0">
                <a:solidFill>
                  <a:prstClr val="black">
                    <a:lumMod val="95000"/>
                    <a:lumOff val="5000"/>
                  </a:prstClr>
                </a:solidFill>
                <a:latin typeface="Comic Sans MS" pitchFamily="66" charset="0"/>
              </a:rPr>
              <a:t> τη δύναμη που ασκεί το κεφάλι του στη μπάλα </a:t>
            </a:r>
            <a:r>
              <a:rPr lang="en-US" sz="2000" dirty="0">
                <a:solidFill>
                  <a:prstClr val="black">
                    <a:lumMod val="95000"/>
                    <a:lumOff val="5000"/>
                  </a:prstClr>
                </a:solidFill>
                <a:latin typeface="Comic Sans MS" pitchFamily="66" charset="0"/>
              </a:rPr>
              <a:t/>
            </a:r>
            <a:br>
              <a:rPr lang="en-US" sz="2000" dirty="0">
                <a:solidFill>
                  <a:prstClr val="black">
                    <a:lumMod val="95000"/>
                    <a:lumOff val="5000"/>
                  </a:prstClr>
                </a:solidFill>
                <a:latin typeface="Comic Sans MS" pitchFamily="66" charset="0"/>
              </a:rPr>
            </a:br>
            <a:r>
              <a:rPr lang="el-GR" sz="2000" u="sng" dirty="0">
                <a:solidFill>
                  <a:prstClr val="black">
                    <a:lumMod val="95000"/>
                    <a:lumOff val="5000"/>
                  </a:prstClr>
                </a:solidFill>
                <a:latin typeface="Century Gothic" pitchFamily="34" charset="0"/>
              </a:rPr>
              <a:t>ΑΝΤΙΔΡΑΣΗ</a:t>
            </a:r>
            <a:r>
              <a:rPr lang="el-GR" sz="2000" dirty="0">
                <a:solidFill>
                  <a:prstClr val="black">
                    <a:lumMod val="95000"/>
                    <a:lumOff val="5000"/>
                  </a:prstClr>
                </a:solidFill>
                <a:latin typeface="Comic Sans MS" pitchFamily="66" charset="0"/>
              </a:rPr>
              <a:t> θα είναι μία δύναμη που ασκεί η μπάλα στο κεφάλι του </a:t>
            </a:r>
            <a:endParaRPr lang="el-GR" sz="1400" dirty="0">
              <a:solidFill>
                <a:prstClr val="black">
                  <a:lumMod val="95000"/>
                  <a:lumOff val="5000"/>
                </a:prstClr>
              </a:solidFill>
              <a:latin typeface="Comic Sans MS" pitchFamily="66" charset="0"/>
            </a:endParaRPr>
          </a:p>
        </p:txBody>
      </p:sp>
      <p:pic>
        <p:nvPicPr>
          <p:cNvPr id="5127" name="Picture 7" descr="touch"/>
          <p:cNvPicPr>
            <a:picLocks noChangeAspect="1" noChangeArrowheads="1"/>
          </p:cNvPicPr>
          <p:nvPr/>
        </p:nvPicPr>
        <p:blipFill>
          <a:blip r:embed="rId4" cstate="print"/>
          <a:srcRect t="48170" r="5040"/>
          <a:stretch>
            <a:fillRect/>
          </a:stretch>
        </p:blipFill>
        <p:spPr bwMode="auto">
          <a:xfrm>
            <a:off x="3276600" y="5876925"/>
            <a:ext cx="2008188" cy="603250"/>
          </a:xfrm>
          <a:prstGeom prst="rect">
            <a:avLst/>
          </a:prstGeom>
          <a:solidFill>
            <a:schemeClr val="bg1"/>
          </a:solidFill>
          <a:ln w="38100">
            <a:solidFill>
              <a:srgbClr val="CC99FF"/>
            </a:solidFill>
            <a:miter lim="800000"/>
            <a:headEnd/>
            <a:tailEnd/>
          </a:ln>
        </p:spPr>
      </p:pic>
      <p:sp>
        <p:nvSpPr>
          <p:cNvPr id="5128" name="Line 8"/>
          <p:cNvSpPr>
            <a:spLocks noChangeShapeType="1"/>
          </p:cNvSpPr>
          <p:nvPr/>
        </p:nvSpPr>
        <p:spPr bwMode="auto">
          <a:xfrm flipH="1">
            <a:off x="2124075" y="3716338"/>
            <a:ext cx="215900" cy="217487"/>
          </a:xfrm>
          <a:prstGeom prst="line">
            <a:avLst/>
          </a:prstGeom>
          <a:noFill/>
          <a:ln w="38100">
            <a:solidFill>
              <a:srgbClr val="FF0000"/>
            </a:solidFill>
            <a:round/>
            <a:headEnd/>
            <a:tailEnd type="triangle" w="med" len="med"/>
          </a:ln>
        </p:spPr>
        <p:txBody>
          <a:bodyPr/>
          <a:lstStyle/>
          <a:p>
            <a:pPr fontAlgn="base">
              <a:spcBef>
                <a:spcPct val="0"/>
              </a:spcBef>
              <a:spcAft>
                <a:spcPct val="0"/>
              </a:spcAft>
            </a:pPr>
            <a:endParaRPr lang="el-GR" smtClean="0">
              <a:solidFill>
                <a:prstClr val="black"/>
              </a:solidFill>
              <a:latin typeface="Arial" charset="0"/>
            </a:endParaRPr>
          </a:p>
        </p:txBody>
      </p:sp>
      <p:sp>
        <p:nvSpPr>
          <p:cNvPr id="5129" name="AutoShape 9"/>
          <p:cNvSpPr>
            <a:spLocks noChangeArrowheads="1"/>
          </p:cNvSpPr>
          <p:nvPr/>
        </p:nvSpPr>
        <p:spPr bwMode="auto">
          <a:xfrm>
            <a:off x="2339975" y="4797425"/>
            <a:ext cx="2232025" cy="1152525"/>
          </a:xfrm>
          <a:prstGeom prst="cloudCallout">
            <a:avLst>
              <a:gd name="adj1" fmla="val 62231"/>
              <a:gd name="adj2" fmla="val 44491"/>
            </a:avLst>
          </a:prstGeom>
          <a:solidFill>
            <a:schemeClr val="bg1"/>
          </a:solidFill>
          <a:ln w="28575">
            <a:solidFill>
              <a:srgbClr val="CC99FF"/>
            </a:solidFill>
            <a:round/>
            <a:headEnd/>
            <a:tailEnd/>
          </a:ln>
        </p:spPr>
        <p:txBody>
          <a:bodyPr/>
          <a:lstStyle/>
          <a:p>
            <a:pPr algn="ctr" fontAlgn="base">
              <a:spcBef>
                <a:spcPct val="0"/>
              </a:spcBef>
              <a:spcAft>
                <a:spcPct val="0"/>
              </a:spcAft>
            </a:pPr>
            <a:endParaRPr lang="el-GR" smtClean="0">
              <a:solidFill>
                <a:prstClr val="black"/>
              </a:solidFill>
            </a:endParaRPr>
          </a:p>
        </p:txBody>
      </p:sp>
      <p:sp>
        <p:nvSpPr>
          <p:cNvPr id="5130" name="Rectangle 10"/>
          <p:cNvSpPr>
            <a:spLocks noChangeArrowheads="1"/>
          </p:cNvSpPr>
          <p:nvPr/>
        </p:nvSpPr>
        <p:spPr bwMode="auto">
          <a:xfrm>
            <a:off x="2555875" y="5013325"/>
            <a:ext cx="1871663" cy="719138"/>
          </a:xfrm>
          <a:prstGeom prst="rect">
            <a:avLst/>
          </a:prstGeom>
          <a:noFill/>
          <a:ln w="9525">
            <a:noFill/>
            <a:miter lim="800000"/>
            <a:headEnd/>
            <a:tailEnd/>
          </a:ln>
        </p:spPr>
        <p:txBody>
          <a:bodyPr anchor="ctr"/>
          <a:lstStyle/>
          <a:p>
            <a:pPr algn="ctr">
              <a:defRPr/>
            </a:pPr>
            <a:r>
              <a:rPr lang="el-GR" sz="1400" dirty="0">
                <a:solidFill>
                  <a:srgbClr val="C0504D">
                    <a:lumMod val="50000"/>
                  </a:srgbClr>
                </a:solidFill>
                <a:latin typeface="Comic Sans MS" pitchFamily="66" charset="0"/>
              </a:rPr>
              <a:t>Είναι αδύνατον  να χαϊδέψεις χωρίς </a:t>
            </a:r>
            <a:br>
              <a:rPr lang="el-GR" sz="1400" dirty="0">
                <a:solidFill>
                  <a:srgbClr val="C0504D">
                    <a:lumMod val="50000"/>
                  </a:srgbClr>
                </a:solidFill>
                <a:latin typeface="Comic Sans MS" pitchFamily="66" charset="0"/>
              </a:rPr>
            </a:br>
            <a:r>
              <a:rPr lang="el-GR" sz="1400" dirty="0">
                <a:solidFill>
                  <a:srgbClr val="C0504D">
                    <a:lumMod val="50000"/>
                  </a:srgbClr>
                </a:solidFill>
                <a:latin typeface="Comic Sans MS" pitchFamily="66" charset="0"/>
              </a:rPr>
              <a:t>να χαϊδευτείς</a:t>
            </a:r>
            <a:r>
              <a:rPr lang="el-GR" sz="1200" dirty="0">
                <a:solidFill>
                  <a:srgbClr val="C0504D">
                    <a:lumMod val="50000"/>
                  </a:srgbClr>
                </a:solidFill>
                <a:latin typeface="Comic Sans MS" pitchFamily="66" charset="0"/>
              </a:rPr>
              <a:t> </a:t>
            </a:r>
            <a:endParaRPr lang="el-GR" sz="1400" dirty="0">
              <a:solidFill>
                <a:srgbClr val="C0504D">
                  <a:lumMod val="50000"/>
                </a:srgbClr>
              </a:solidFill>
              <a:latin typeface="Comic Sans MS" pitchFamily="66" charset="0"/>
            </a:endParaRPr>
          </a:p>
        </p:txBody>
      </p:sp>
      <p:sp>
        <p:nvSpPr>
          <p:cNvPr id="5131" name="AutoShape 11"/>
          <p:cNvSpPr>
            <a:spLocks noChangeArrowheads="1"/>
          </p:cNvSpPr>
          <p:nvPr/>
        </p:nvSpPr>
        <p:spPr bwMode="auto">
          <a:xfrm>
            <a:off x="5724525" y="4724400"/>
            <a:ext cx="3095625" cy="1873250"/>
          </a:xfrm>
          <a:prstGeom prst="cloudCallout">
            <a:avLst>
              <a:gd name="adj1" fmla="val -66718"/>
              <a:gd name="adj2" fmla="val 13898"/>
            </a:avLst>
          </a:prstGeom>
          <a:solidFill>
            <a:schemeClr val="bg1"/>
          </a:solidFill>
          <a:ln w="28575">
            <a:solidFill>
              <a:srgbClr val="CC99FF"/>
            </a:solidFill>
            <a:round/>
            <a:headEnd/>
            <a:tailEnd/>
          </a:ln>
        </p:spPr>
        <p:txBody>
          <a:bodyPr/>
          <a:lstStyle/>
          <a:p>
            <a:pPr algn="ctr" fontAlgn="base">
              <a:spcBef>
                <a:spcPct val="0"/>
              </a:spcBef>
              <a:spcAft>
                <a:spcPct val="0"/>
              </a:spcAft>
            </a:pPr>
            <a:endParaRPr lang="el-GR" smtClean="0">
              <a:solidFill>
                <a:prstClr val="black"/>
              </a:solidFill>
            </a:endParaRPr>
          </a:p>
        </p:txBody>
      </p:sp>
      <p:sp>
        <p:nvSpPr>
          <p:cNvPr id="5132" name="Rectangle 12"/>
          <p:cNvSpPr>
            <a:spLocks noChangeArrowheads="1"/>
          </p:cNvSpPr>
          <p:nvPr/>
        </p:nvSpPr>
        <p:spPr bwMode="auto">
          <a:xfrm>
            <a:off x="6156325" y="5300663"/>
            <a:ext cx="2160588" cy="720725"/>
          </a:xfrm>
          <a:prstGeom prst="rect">
            <a:avLst/>
          </a:prstGeom>
          <a:noFill/>
          <a:ln w="9525">
            <a:noFill/>
            <a:miter lim="800000"/>
            <a:headEnd/>
            <a:tailEnd/>
          </a:ln>
        </p:spPr>
        <p:txBody>
          <a:bodyPr anchor="ctr"/>
          <a:lstStyle/>
          <a:p>
            <a:pPr algn="ctr">
              <a:defRPr/>
            </a:pPr>
            <a:r>
              <a:rPr lang="el-GR" sz="1400" dirty="0">
                <a:solidFill>
                  <a:srgbClr val="C0504D">
                    <a:lumMod val="75000"/>
                  </a:srgbClr>
                </a:solidFill>
                <a:latin typeface="Comic Sans MS" pitchFamily="66" charset="0"/>
              </a:rPr>
              <a:t>Και η δύναμη που θα ασκεί το χέρι του μωρού στο πρόσωπό σου </a:t>
            </a:r>
            <a:br>
              <a:rPr lang="el-GR" sz="1400" dirty="0">
                <a:solidFill>
                  <a:srgbClr val="C0504D">
                    <a:lumMod val="75000"/>
                  </a:srgbClr>
                </a:solidFill>
                <a:latin typeface="Comic Sans MS" pitchFamily="66" charset="0"/>
              </a:rPr>
            </a:br>
            <a:r>
              <a:rPr lang="el-GR" sz="1400" dirty="0">
                <a:solidFill>
                  <a:srgbClr val="C0504D">
                    <a:lumMod val="75000"/>
                  </a:srgbClr>
                </a:solidFill>
                <a:latin typeface="Comic Sans MS" pitchFamily="66" charset="0"/>
              </a:rPr>
              <a:t>θα είναι όση </a:t>
            </a:r>
            <a:br>
              <a:rPr lang="el-GR" sz="1400" dirty="0">
                <a:solidFill>
                  <a:srgbClr val="C0504D">
                    <a:lumMod val="75000"/>
                  </a:srgbClr>
                </a:solidFill>
                <a:latin typeface="Comic Sans MS" pitchFamily="66" charset="0"/>
              </a:rPr>
            </a:br>
            <a:r>
              <a:rPr lang="el-GR" sz="1400" dirty="0">
                <a:solidFill>
                  <a:srgbClr val="C0504D">
                    <a:lumMod val="75000"/>
                  </a:srgbClr>
                </a:solidFill>
                <a:latin typeface="Comic Sans MS" pitchFamily="66" charset="0"/>
              </a:rPr>
              <a:t>η δύναμη που ασκεί το πρόσωπό σου </a:t>
            </a:r>
            <a:br>
              <a:rPr lang="el-GR" sz="1400" dirty="0">
                <a:solidFill>
                  <a:srgbClr val="C0504D">
                    <a:lumMod val="75000"/>
                  </a:srgbClr>
                </a:solidFill>
                <a:latin typeface="Comic Sans MS" pitchFamily="66" charset="0"/>
              </a:rPr>
            </a:br>
            <a:r>
              <a:rPr lang="el-GR" sz="1400" dirty="0">
                <a:solidFill>
                  <a:srgbClr val="C0504D">
                    <a:lumMod val="75000"/>
                  </a:srgbClr>
                </a:solidFill>
                <a:latin typeface="Comic Sans MS" pitchFamily="66" charset="0"/>
              </a:rPr>
              <a:t>στο χέρι του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ircle(in)">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blinds(horizontal)">
                                      <p:cBhvr>
                                        <p:cTn id="12" dur="500"/>
                                        <p:tgtEl>
                                          <p:spTgt spid="512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circle(in)">
                                      <p:cBhvr>
                                        <p:cTn id="17" dur="2000"/>
                                        <p:tgtEl>
                                          <p:spTgt spid="512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124"/>
                                        </p:tgtEl>
                                        <p:attrNameLst>
                                          <p:attrName>style.visibility</p:attrName>
                                        </p:attrNameLst>
                                      </p:cBhvr>
                                      <p:to>
                                        <p:strVal val="visible"/>
                                      </p:to>
                                    </p:set>
                                    <p:animEffect transition="in" filter="circle(in)">
                                      <p:cBhvr>
                                        <p:cTn id="22" dur="2000"/>
                                        <p:tgtEl>
                                          <p:spTgt spid="51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blinds(horizontal)">
                                      <p:cBhvr>
                                        <p:cTn id="27" dur="500"/>
                                        <p:tgtEl>
                                          <p:spTgt spid="512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128"/>
                                        </p:tgtEl>
                                        <p:attrNameLst>
                                          <p:attrName>style.visibility</p:attrName>
                                        </p:attrNameLst>
                                      </p:cBhvr>
                                      <p:to>
                                        <p:strVal val="visible"/>
                                      </p:to>
                                    </p:set>
                                    <p:animEffect transition="in" filter="circle(in)">
                                      <p:cBhvr>
                                        <p:cTn id="32" dur="2000"/>
                                        <p:tgtEl>
                                          <p:spTgt spid="512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130"/>
                                        </p:tgtEl>
                                        <p:attrNameLst>
                                          <p:attrName>style.visibility</p:attrName>
                                        </p:attrNameLst>
                                      </p:cBhvr>
                                      <p:to>
                                        <p:strVal val="visible"/>
                                      </p:to>
                                    </p:set>
                                    <p:animEffect transition="in" filter="blinds(horizontal)">
                                      <p:cBhvr>
                                        <p:cTn id="37" dur="500"/>
                                        <p:tgtEl>
                                          <p:spTgt spid="5130"/>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5129"/>
                                        </p:tgtEl>
                                        <p:attrNameLst>
                                          <p:attrName>style.visibility</p:attrName>
                                        </p:attrNameLst>
                                      </p:cBhvr>
                                      <p:to>
                                        <p:strVal val="visible"/>
                                      </p:to>
                                    </p:set>
                                    <p:animEffect transition="in" filter="circle(in)">
                                      <p:cBhvr>
                                        <p:cTn id="42" dur="2000"/>
                                        <p:tgtEl>
                                          <p:spTgt spid="5129"/>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5127"/>
                                        </p:tgtEl>
                                        <p:attrNameLst>
                                          <p:attrName>style.visibility</p:attrName>
                                        </p:attrNameLst>
                                      </p:cBhvr>
                                      <p:to>
                                        <p:strVal val="visible"/>
                                      </p:to>
                                    </p:set>
                                    <p:animEffect transition="in" filter="circle(in)">
                                      <p:cBhvr>
                                        <p:cTn id="47" dur="2000"/>
                                        <p:tgtEl>
                                          <p:spTgt spid="5127"/>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5131"/>
                                        </p:tgtEl>
                                        <p:attrNameLst>
                                          <p:attrName>style.visibility</p:attrName>
                                        </p:attrNameLst>
                                      </p:cBhvr>
                                      <p:to>
                                        <p:strVal val="visible"/>
                                      </p:to>
                                    </p:set>
                                    <p:animEffect transition="in" filter="circle(in)">
                                      <p:cBhvr>
                                        <p:cTn id="52" dur="2000"/>
                                        <p:tgtEl>
                                          <p:spTgt spid="513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132"/>
                                        </p:tgtEl>
                                        <p:attrNameLst>
                                          <p:attrName>style.visibility</p:attrName>
                                        </p:attrNameLst>
                                      </p:cBhvr>
                                      <p:to>
                                        <p:strVal val="visible"/>
                                      </p:to>
                                    </p:set>
                                    <p:animEffect transition="in" filter="blinds(horizontal)">
                                      <p:cBhvr>
                                        <p:cTn id="57" dur="5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5" grpId="0" animBg="1"/>
      <p:bldP spid="5126" grpId="0" animBg="1"/>
      <p:bldP spid="5128" grpId="0" animBg="1"/>
      <p:bldP spid="5129" grpId="0" animBg="1"/>
      <p:bldP spid="5130" grpId="0"/>
      <p:bldP spid="5131" grpId="0" animBg="1"/>
      <p:bldP spid="51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g"/>
          <p:cNvPicPr>
            <a:picLocks noChangeAspect="1" noChangeArrowheads="1"/>
          </p:cNvPicPr>
          <p:nvPr/>
        </p:nvPicPr>
        <p:blipFill>
          <a:blip r:embed="rId2" cstate="print"/>
          <a:srcRect/>
          <a:stretch>
            <a:fillRect/>
          </a:stretch>
        </p:blipFill>
        <p:spPr bwMode="auto">
          <a:xfrm>
            <a:off x="2483768" y="1556792"/>
            <a:ext cx="4120515" cy="2413635"/>
          </a:xfrm>
          <a:prstGeom prst="rect">
            <a:avLst/>
          </a:prstGeom>
          <a:noFill/>
        </p:spPr>
      </p:pic>
      <p:sp>
        <p:nvSpPr>
          <p:cNvPr id="3" name="2 - Ορθογώνιο"/>
          <p:cNvSpPr/>
          <p:nvPr/>
        </p:nvSpPr>
        <p:spPr>
          <a:xfrm>
            <a:off x="2267744" y="4293096"/>
            <a:ext cx="4572000" cy="646331"/>
          </a:xfrm>
          <a:prstGeom prst="rect">
            <a:avLst/>
          </a:prstGeom>
        </p:spPr>
        <p:txBody>
          <a:bodyPr>
            <a:spAutoFit/>
          </a:bodyPr>
          <a:lstStyle/>
          <a:p>
            <a:r>
              <a:rPr lang="el-GR" i="1" dirty="0" smtClean="0"/>
              <a:t>Το κουπί ασκεί δύναμη στο νερό και το νερό ασκεί δύναμη στο κουπί.</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g"/>
          <p:cNvPicPr>
            <a:picLocks noChangeAspect="1" noChangeArrowheads="1"/>
          </p:cNvPicPr>
          <p:nvPr/>
        </p:nvPicPr>
        <p:blipFill>
          <a:blip r:embed="rId2" cstate="print"/>
          <a:srcRect/>
          <a:stretch>
            <a:fillRect/>
          </a:stretch>
        </p:blipFill>
        <p:spPr bwMode="auto">
          <a:xfrm>
            <a:off x="3059113" y="981075"/>
            <a:ext cx="2487612" cy="3532188"/>
          </a:xfrm>
          <a:prstGeom prst="rect">
            <a:avLst/>
          </a:prstGeom>
          <a:noFill/>
          <a:ln w="9525">
            <a:noFill/>
            <a:miter lim="800000"/>
            <a:headEnd/>
            <a:tailEnd/>
          </a:ln>
        </p:spPr>
      </p:pic>
      <p:graphicFrame>
        <p:nvGraphicFramePr>
          <p:cNvPr id="3" name="2 - Πίνακας"/>
          <p:cNvGraphicFramePr>
            <a:graphicFrameLocks noGrp="1"/>
          </p:cNvGraphicFramePr>
          <p:nvPr/>
        </p:nvGraphicFramePr>
        <p:xfrm>
          <a:off x="1547813" y="4797425"/>
          <a:ext cx="6120680" cy="640080"/>
        </p:xfrm>
        <a:graphic>
          <a:graphicData uri="http://schemas.openxmlformats.org/drawingml/2006/table">
            <a:tbl>
              <a:tblPr/>
              <a:tblGrid>
                <a:gridCol w="6120680"/>
              </a:tblGrid>
              <a:tr h="0">
                <a:tc>
                  <a:txBody>
                    <a:bodyPr/>
                    <a:lstStyle/>
                    <a:p>
                      <a:pPr fontAlgn="t"/>
                      <a:r>
                        <a:rPr lang="el-GR" i="1" dirty="0" smtClean="0"/>
                        <a:t>   Το </a:t>
                      </a:r>
                      <a:r>
                        <a:rPr lang="el-GR" i="1" dirty="0"/>
                        <a:t>μήλο κινείται επειδή έχει μικρή αδράνεια. </a:t>
                      </a:r>
                      <a:endParaRPr lang="el-GR" i="1" dirty="0" smtClean="0"/>
                    </a:p>
                    <a:p>
                      <a:pPr fontAlgn="t"/>
                      <a:r>
                        <a:rPr lang="el-GR" i="1" dirty="0" smtClean="0"/>
                        <a:t>   Η </a:t>
                      </a:r>
                      <a:r>
                        <a:rPr lang="el-GR" i="1" dirty="0"/>
                        <a:t>γη παραμένει ακίνητη επειδή έχει μεγάλη αδράνεια.</a:t>
                      </a:r>
                    </a:p>
                  </a:txBody>
                  <a:tcPr marL="95250">
                    <a:lnL>
                      <a:noFill/>
                    </a:lnL>
                    <a:lnR>
                      <a:noFill/>
                    </a:lnR>
                    <a:lnT>
                      <a:noFill/>
                    </a:lnT>
                    <a:lnB>
                      <a:noFill/>
                    </a:lnB>
                    <a:solidFill>
                      <a:srgbClr val="FFFFFF"/>
                    </a:solidFill>
                  </a:tcPr>
                </a:tc>
              </a:tr>
            </a:tbl>
          </a:graphicData>
        </a:graphic>
      </p:graphicFrame>
      <p:sp>
        <p:nvSpPr>
          <p:cNvPr id="614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l-GR"/>
              <a:t/>
            </a:r>
            <a:br>
              <a:rPr lang="el-GR"/>
            </a:b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548680"/>
            <a:ext cx="1529586" cy="461665"/>
          </a:xfrm>
          <a:prstGeom prst="rect">
            <a:avLst/>
          </a:prstGeom>
        </p:spPr>
        <p:txBody>
          <a:bodyPr wrap="none">
            <a:spAutoFit/>
          </a:bodyPr>
          <a:lstStyle/>
          <a:p>
            <a:r>
              <a:rPr lang="el-GR" sz="2400" b="1" dirty="0" smtClean="0"/>
              <a:t>Ερωτήσεις</a:t>
            </a:r>
            <a:endParaRPr lang="el-GR" sz="2400" dirty="0"/>
          </a:p>
        </p:txBody>
      </p:sp>
      <p:sp>
        <p:nvSpPr>
          <p:cNvPr id="3" name="2 - Ορθογώνιο"/>
          <p:cNvSpPr/>
          <p:nvPr/>
        </p:nvSpPr>
        <p:spPr>
          <a:xfrm>
            <a:off x="683568" y="1859340"/>
            <a:ext cx="7704856" cy="2554545"/>
          </a:xfrm>
          <a:prstGeom prst="rect">
            <a:avLst/>
          </a:prstGeom>
        </p:spPr>
        <p:txBody>
          <a:bodyPr wrap="square">
            <a:spAutoFit/>
          </a:bodyPr>
          <a:lstStyle/>
          <a:p>
            <a:r>
              <a:rPr lang="el-GR" sz="2000" dirty="0" smtClean="0"/>
              <a:t>5 (σελ. 60)</a:t>
            </a:r>
          </a:p>
          <a:p>
            <a:r>
              <a:rPr lang="el-GR" sz="2000" dirty="0" smtClean="0"/>
              <a:t>Στις παρακάτω ερωτήσεις να κυκλώσεις το γράμμα ή τα γράμματα που αντιστοιχούν στις σωστές απαντήσεις:</a:t>
            </a:r>
            <a:br>
              <a:rPr lang="el-GR" sz="2000" dirty="0" smtClean="0"/>
            </a:br>
            <a:r>
              <a:rPr lang="el-GR" sz="2000" dirty="0" smtClean="0"/>
              <a:t> (α) Η δράση και η αντίδραση έχουν ίσο μέτρο και αντίθετη φορά.</a:t>
            </a:r>
          </a:p>
          <a:p>
            <a:r>
              <a:rPr lang="el-GR" sz="2000" dirty="0" smtClean="0"/>
              <a:t> (β) Η δράση και η αντίδραση ασκούνται στο ίδιο σώμα. </a:t>
            </a:r>
          </a:p>
          <a:p>
            <a:r>
              <a:rPr lang="el-GR" sz="2000" dirty="0" smtClean="0"/>
              <a:t> (γ) Σε κάθε δράση αντιστοιχεί πάντα μια αντίδραση. </a:t>
            </a:r>
          </a:p>
          <a:p>
            <a:r>
              <a:rPr lang="el-GR" sz="2000" dirty="0" smtClean="0"/>
              <a:t> (δ) Σε δυο σώματα στα οποία ασκούνται η δράση και η αντίδραση,</a:t>
            </a:r>
          </a:p>
          <a:p>
            <a:r>
              <a:rPr lang="el-GR" sz="2000" dirty="0" smtClean="0"/>
              <a:t>      αντίστοιχα, η ταχύτητά τους μεταβάλλεται με τον ίδιο τρόπο.</a:t>
            </a:r>
            <a:endParaRPr lang="el-GR" sz="2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836712"/>
            <a:ext cx="7920880" cy="707886"/>
          </a:xfrm>
          <a:prstGeom prst="rect">
            <a:avLst/>
          </a:prstGeom>
        </p:spPr>
        <p:txBody>
          <a:bodyPr wrap="square">
            <a:spAutoFit/>
          </a:bodyPr>
          <a:lstStyle/>
          <a:p>
            <a:r>
              <a:rPr lang="el-GR" sz="2000" b="1" dirty="0" smtClean="0"/>
              <a:t>Εφάρμοσε τις γνώσεις σου και γράψε τεκμηριωμένες απαντήσεις στις ερωτήσεις που ακολουθούν:</a:t>
            </a:r>
            <a:endParaRPr lang="el-GR" sz="2000" dirty="0"/>
          </a:p>
        </p:txBody>
      </p:sp>
      <p:sp>
        <p:nvSpPr>
          <p:cNvPr id="3" name="2 - Ορθογώνιο"/>
          <p:cNvSpPr/>
          <p:nvPr/>
        </p:nvSpPr>
        <p:spPr>
          <a:xfrm>
            <a:off x="611560" y="1772816"/>
            <a:ext cx="7776864" cy="1938992"/>
          </a:xfrm>
          <a:prstGeom prst="rect">
            <a:avLst/>
          </a:prstGeom>
        </p:spPr>
        <p:txBody>
          <a:bodyPr wrap="square">
            <a:spAutoFit/>
          </a:bodyPr>
          <a:lstStyle/>
          <a:p>
            <a:r>
              <a:rPr lang="el-GR" sz="2000" dirty="0" smtClean="0"/>
              <a:t>15 (σελ. 61)</a:t>
            </a:r>
          </a:p>
          <a:p>
            <a:r>
              <a:rPr lang="el-GR" sz="2000" dirty="0" smtClean="0"/>
              <a:t>Ένας συμμαθητής σου στέκεται στο πάτωμα. </a:t>
            </a:r>
          </a:p>
          <a:p>
            <a:r>
              <a:rPr lang="el-GR" sz="2000" dirty="0" smtClean="0"/>
              <a:t>Ποιες δυνάμεις του ασκούνται;</a:t>
            </a:r>
          </a:p>
          <a:p>
            <a:r>
              <a:rPr lang="el-GR" sz="2000" dirty="0" smtClean="0"/>
              <a:t> Έχουν αυτές οι δυνάμεις ίσα μέτρα και αντίθετες κατευθύνσεις; Αποτελούν ζεύγος δράση-αντίδραση; </a:t>
            </a:r>
          </a:p>
          <a:p>
            <a:r>
              <a:rPr lang="el-GR" sz="2000" dirty="0" smtClean="0"/>
              <a:t>Να αιτιολογήσεις την απάντησή σου.</a:t>
            </a:r>
            <a:endParaRPr lang="el-GR" sz="2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688</Words>
  <Application>Microsoft Office PowerPoint</Application>
  <PresentationFormat>Προβολή στην οθόνη (4:3)</PresentationFormat>
  <Paragraphs>73</Paragraphs>
  <Slides>19</Slides>
  <Notes>1</Notes>
  <HiddenSlides>0</HiddenSlides>
  <MMClips>0</MMClips>
  <ScaleCrop>false</ScaleCrop>
  <HeadingPairs>
    <vt:vector size="4" baseType="variant">
      <vt:variant>
        <vt:lpstr>Θέμα</vt:lpstr>
      </vt:variant>
      <vt:variant>
        <vt:i4>5</vt:i4>
      </vt:variant>
      <vt:variant>
        <vt:lpstr>Τίτλοι διαφανειών</vt:lpstr>
      </vt:variant>
      <vt:variant>
        <vt:i4>19</vt:i4>
      </vt:variant>
    </vt:vector>
  </HeadingPairs>
  <TitlesOfParts>
    <vt:vector size="24" baseType="lpstr">
      <vt:lpstr>1_Θέμα του Office</vt:lpstr>
      <vt:lpstr>2_Θέμα του Office</vt:lpstr>
      <vt:lpstr>3_Θέμα του Office</vt:lpstr>
      <vt:lpstr>4_Θέμα του Office</vt:lpstr>
      <vt:lpstr>5_Θέμα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Το όνομα χρήστη σας</cp:lastModifiedBy>
  <cp:revision>11</cp:revision>
  <dcterms:created xsi:type="dcterms:W3CDTF">2019-12-24T20:01:12Z</dcterms:created>
  <dcterms:modified xsi:type="dcterms:W3CDTF">2020-01-12T18:51:18Z</dcterms:modified>
</cp:coreProperties>
</file>