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0" r:id="rId3"/>
    <p:sldMasterId id="2147483768" r:id="rId4"/>
    <p:sldMasterId id="2147483780" r:id="rId5"/>
  </p:sldMasterIdLst>
  <p:notesMasterIdLst>
    <p:notesMasterId r:id="rId32"/>
  </p:notesMasterIdLst>
  <p:sldIdLst>
    <p:sldId id="257" r:id="rId6"/>
    <p:sldId id="258" r:id="rId7"/>
    <p:sldId id="274" r:id="rId8"/>
    <p:sldId id="275" r:id="rId9"/>
    <p:sldId id="276" r:id="rId10"/>
    <p:sldId id="260" r:id="rId11"/>
    <p:sldId id="261" r:id="rId12"/>
    <p:sldId id="299" r:id="rId13"/>
    <p:sldId id="263" r:id="rId14"/>
    <p:sldId id="302" r:id="rId15"/>
    <p:sldId id="294" r:id="rId16"/>
    <p:sldId id="303" r:id="rId17"/>
    <p:sldId id="308" r:id="rId18"/>
    <p:sldId id="305" r:id="rId19"/>
    <p:sldId id="265" r:id="rId20"/>
    <p:sldId id="295" r:id="rId21"/>
    <p:sldId id="304" r:id="rId22"/>
    <p:sldId id="266" r:id="rId23"/>
    <p:sldId id="272" r:id="rId24"/>
    <p:sldId id="306" r:id="rId25"/>
    <p:sldId id="288" r:id="rId26"/>
    <p:sldId id="307" r:id="rId27"/>
    <p:sldId id="287" r:id="rId28"/>
    <p:sldId id="301" r:id="rId29"/>
    <p:sldId id="309" r:id="rId30"/>
    <p:sldId id="310"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9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759A19-D667-458A-9F8D-1813093A40AF}" type="datetimeFigureOut">
              <a:rPr lang="el-GR" smtClean="0"/>
              <a:t>7/12/2019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63A419-0DF9-493B-8F40-F2BB570F2005}"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3.4 </a:t>
            </a:r>
            <a:r>
              <a:rPr lang="el-GR" baseline="0" dirty="0" smtClean="0"/>
              <a:t> ΔΥΝΑΜΗ ΚΑΙ ΙΣΟΡΡΟΠΙΑ</a:t>
            </a:r>
            <a:endParaRPr lang="el-GR" dirty="0"/>
          </a:p>
        </p:txBody>
      </p:sp>
      <p:sp>
        <p:nvSpPr>
          <p:cNvPr id="4" name="3 - Θέση αριθμού διαφάνειας"/>
          <p:cNvSpPr>
            <a:spLocks noGrp="1"/>
          </p:cNvSpPr>
          <p:nvPr>
            <p:ph type="sldNum" sz="quarter" idx="10"/>
          </p:nvPr>
        </p:nvSpPr>
        <p:spPr/>
        <p:txBody>
          <a:bodyPr/>
          <a:lstStyle/>
          <a:p>
            <a:fld id="{1D63A419-0DF9-493B-8F40-F2BB570F2005}" type="slidenum">
              <a:rPr lang="el-GR" smtClean="0"/>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Γνώση</a:t>
            </a:r>
            <a:r>
              <a:rPr lang="el-GR" baseline="0" dirty="0" smtClean="0"/>
              <a:t> που θα χρειαστούμε: Ένα κινητό κινείται ευθύγραμμα και ομαλά όταν η τροχιά του είναι ευθεία γραμμή και η ταχύτητά του σταθερή.</a:t>
            </a:r>
            <a:endParaRPr lang="el-GR" dirty="0"/>
          </a:p>
        </p:txBody>
      </p:sp>
      <p:sp>
        <p:nvSpPr>
          <p:cNvPr id="4" name="3 - Θέση αριθμού διαφάνειας"/>
          <p:cNvSpPr>
            <a:spLocks noGrp="1"/>
          </p:cNvSpPr>
          <p:nvPr>
            <p:ph type="sldNum" sz="quarter" idx="10"/>
          </p:nvPr>
        </p:nvSpPr>
        <p:spPr/>
        <p:txBody>
          <a:bodyPr/>
          <a:lstStyle/>
          <a:p>
            <a:fld id="{31AC3FA0-1721-4308-A125-9891A84D3DA3}"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25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Ο ΡΟΛΟΣ ΤΗΣ ΤΡΙΒΗΣ</a:t>
            </a:r>
          </a:p>
        </p:txBody>
      </p:sp>
      <p:sp>
        <p:nvSpPr>
          <p:cNvPr id="2253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C799B0-83D9-4ABB-86E9-C65CCEF9E1A5}" type="slidenum">
              <a:rPr lang="el-GR" smtClean="0"/>
              <a:pPr/>
              <a:t>11</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3.5 ΙΣΟΡΡΟΠΙΑ ΥΛΙΚΟΥ ΣΗΜΕΙΟΥ</a:t>
            </a:r>
            <a:endParaRPr lang="el-GR" dirty="0"/>
          </a:p>
        </p:txBody>
      </p:sp>
      <p:sp>
        <p:nvSpPr>
          <p:cNvPr id="4" name="3 - Θέση αριθμού διαφάνειας"/>
          <p:cNvSpPr>
            <a:spLocks noGrp="1"/>
          </p:cNvSpPr>
          <p:nvPr>
            <p:ph type="sldNum" sz="quarter" idx="10"/>
          </p:nvPr>
        </p:nvSpPr>
        <p:spPr/>
        <p:txBody>
          <a:bodyPr/>
          <a:lstStyle/>
          <a:p>
            <a:fld id="{1D63A419-0DF9-493B-8F40-F2BB570F2005}" type="slidenum">
              <a:rPr lang="el-GR" smtClean="0"/>
              <a:t>20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43587A5-FB87-485A-B5A5-36B53631308F}" type="datetimeFigureOut">
              <a:rPr lang="el-GR" smtClean="0"/>
              <a:pPr/>
              <a:t>7/12/2019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201740-C0EC-4228-A03F-784B0E2AAA9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43587A5-FB87-485A-B5A5-36B53631308F}" type="datetimeFigureOut">
              <a:rPr lang="el-GR" smtClean="0"/>
              <a:pPr/>
              <a:t>7/12/2019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201740-C0EC-4228-A03F-784B0E2AAA9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43587A5-FB87-485A-B5A5-36B53631308F}" type="datetimeFigureOut">
              <a:rPr lang="el-GR" smtClean="0"/>
              <a:pPr/>
              <a:t>7/12/2019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201740-C0EC-4228-A03F-784B0E2AAA92}"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9EA33850-5F96-4066-BDAC-08D879A1D61E}" type="datetimeFigureOut">
              <a:rPr lang="el-GR">
                <a:solidFill>
                  <a:prstClr val="black">
                    <a:tint val="75000"/>
                  </a:prstClr>
                </a:solidFill>
              </a:rPr>
              <a:pPr>
                <a:defRPr/>
              </a:pPr>
              <a:t>7/12/2019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F8FB7A52-8714-4F6A-B64E-BE365E75BD61}"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2A42B371-4E40-4F3F-B92E-5B496C272A3C}" type="datetimeFigureOut">
              <a:rPr lang="el-GR">
                <a:solidFill>
                  <a:prstClr val="black">
                    <a:tint val="75000"/>
                  </a:prstClr>
                </a:solidFill>
              </a:rPr>
              <a:pPr>
                <a:defRPr/>
              </a:pPr>
              <a:t>7/12/2019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F99F620A-F0CC-4216-AA83-E3210B9C127B}"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445BDC17-D12A-42B0-BC0A-256048B5BB26}" type="datetimeFigureOut">
              <a:rPr lang="el-GR">
                <a:solidFill>
                  <a:prstClr val="black">
                    <a:tint val="75000"/>
                  </a:prstClr>
                </a:solidFill>
              </a:rPr>
              <a:pPr>
                <a:defRPr/>
              </a:pPr>
              <a:t>7/12/2019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F6CAECE7-9C39-4798-AD7F-86B9B9BDC4B5}"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EBE7B544-85D0-4561-BA96-32EE75FC44C8}" type="datetimeFigureOut">
              <a:rPr lang="el-GR">
                <a:solidFill>
                  <a:prstClr val="black">
                    <a:tint val="75000"/>
                  </a:prstClr>
                </a:solidFill>
              </a:rPr>
              <a:pPr>
                <a:defRPr/>
              </a:pPr>
              <a:t>7/12/2019</a:t>
            </a:fld>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pPr>
              <a:defRPr/>
            </a:pPr>
            <a:fld id="{BB0A9BC7-52BD-460A-85D3-85000F888D49}"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8169E4F6-9E34-4645-87C2-7BE2538D9012}" type="datetimeFigureOut">
              <a:rPr lang="el-GR">
                <a:solidFill>
                  <a:prstClr val="black">
                    <a:tint val="75000"/>
                  </a:prstClr>
                </a:solidFill>
              </a:rPr>
              <a:pPr>
                <a:defRPr/>
              </a:pPr>
              <a:t>7/12/2019</a:t>
            </a:fld>
            <a:endParaRPr lang="el-GR">
              <a:solidFill>
                <a:prstClr val="black">
                  <a:tint val="75000"/>
                </a:prstClr>
              </a:solidFill>
            </a:endParaRPr>
          </a:p>
        </p:txBody>
      </p:sp>
      <p:sp>
        <p:nvSpPr>
          <p:cNvPr id="8"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5 - Θέση αριθμού διαφάνειας"/>
          <p:cNvSpPr>
            <a:spLocks noGrp="1"/>
          </p:cNvSpPr>
          <p:nvPr>
            <p:ph type="sldNum" sz="quarter" idx="12"/>
          </p:nvPr>
        </p:nvSpPr>
        <p:spPr/>
        <p:txBody>
          <a:bodyPr/>
          <a:lstStyle>
            <a:lvl1pPr>
              <a:defRPr/>
            </a:lvl1pPr>
          </a:lstStyle>
          <a:p>
            <a:pPr>
              <a:defRPr/>
            </a:pPr>
            <a:fld id="{2712025E-1684-421E-A353-F2E63702C325}"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2AB195F5-878B-448A-8D65-5B24BE5FD171}" type="datetimeFigureOut">
              <a:rPr lang="el-GR">
                <a:solidFill>
                  <a:prstClr val="black">
                    <a:tint val="75000"/>
                  </a:prstClr>
                </a:solidFill>
              </a:rPr>
              <a:pPr>
                <a:defRPr/>
              </a:pPr>
              <a:t>7/12/2019</a:t>
            </a:fld>
            <a:endParaRPr lang="el-GR">
              <a:solidFill>
                <a:prstClr val="black">
                  <a:tint val="75000"/>
                </a:prstClr>
              </a:solidFill>
            </a:endParaRPr>
          </a:p>
        </p:txBody>
      </p:sp>
      <p:sp>
        <p:nvSpPr>
          <p:cNvPr id="4"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5 - Θέση αριθμού διαφάνειας"/>
          <p:cNvSpPr>
            <a:spLocks noGrp="1"/>
          </p:cNvSpPr>
          <p:nvPr>
            <p:ph type="sldNum" sz="quarter" idx="12"/>
          </p:nvPr>
        </p:nvSpPr>
        <p:spPr/>
        <p:txBody>
          <a:bodyPr/>
          <a:lstStyle>
            <a:lvl1pPr>
              <a:defRPr/>
            </a:lvl1pPr>
          </a:lstStyle>
          <a:p>
            <a:pPr>
              <a:defRPr/>
            </a:pPr>
            <a:fld id="{EF7F89FB-4675-423A-987A-D09DA9D4BC4E}"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AA9BFF3B-CDC8-4E6E-8601-F5824E26520D}" type="datetimeFigureOut">
              <a:rPr lang="el-GR">
                <a:solidFill>
                  <a:prstClr val="black">
                    <a:tint val="75000"/>
                  </a:prstClr>
                </a:solidFill>
              </a:rPr>
              <a:pPr>
                <a:defRPr/>
              </a:pPr>
              <a:t>7/12/2019</a:t>
            </a:fld>
            <a:endParaRPr lang="el-GR">
              <a:solidFill>
                <a:prstClr val="black">
                  <a:tint val="75000"/>
                </a:prstClr>
              </a:solidFill>
            </a:endParaRPr>
          </a:p>
        </p:txBody>
      </p:sp>
      <p:sp>
        <p:nvSpPr>
          <p:cNvPr id="3"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5 - Θέση αριθμού διαφάνειας"/>
          <p:cNvSpPr>
            <a:spLocks noGrp="1"/>
          </p:cNvSpPr>
          <p:nvPr>
            <p:ph type="sldNum" sz="quarter" idx="12"/>
          </p:nvPr>
        </p:nvSpPr>
        <p:spPr/>
        <p:txBody>
          <a:bodyPr/>
          <a:lstStyle>
            <a:lvl1pPr>
              <a:defRPr/>
            </a:lvl1pPr>
          </a:lstStyle>
          <a:p>
            <a:pPr>
              <a:defRPr/>
            </a:pPr>
            <a:fld id="{E9E09D32-DDAC-474D-9576-CFAFC92ABE53}"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B1FE2457-A5F4-4ABC-B518-6DA330F3525B}" type="datetimeFigureOut">
              <a:rPr lang="el-GR">
                <a:solidFill>
                  <a:prstClr val="black">
                    <a:tint val="75000"/>
                  </a:prstClr>
                </a:solidFill>
              </a:rPr>
              <a:pPr>
                <a:defRPr/>
              </a:pPr>
              <a:t>7/12/2019</a:t>
            </a:fld>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pPr>
              <a:defRPr/>
            </a:pPr>
            <a:fld id="{9051722E-8E15-420C-9BE4-EC4BF0FC2714}"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43587A5-FB87-485A-B5A5-36B53631308F}" type="datetimeFigureOut">
              <a:rPr lang="el-GR" smtClean="0"/>
              <a:pPr/>
              <a:t>7/12/2019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201740-C0EC-4228-A03F-784B0E2AAA92}"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9BCB9920-EAF1-4768-B9FC-55FB32E11303}" type="datetimeFigureOut">
              <a:rPr lang="el-GR">
                <a:solidFill>
                  <a:prstClr val="black">
                    <a:tint val="75000"/>
                  </a:prstClr>
                </a:solidFill>
              </a:rPr>
              <a:pPr>
                <a:defRPr/>
              </a:pPr>
              <a:t>7/12/2019</a:t>
            </a:fld>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pPr>
              <a:defRPr/>
            </a:pPr>
            <a:fld id="{E0F0F5B6-4474-4664-882D-7CB7E98F69A4}"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6DF46424-2669-453F-B6BF-5FFBED74BA36}" type="datetimeFigureOut">
              <a:rPr lang="el-GR">
                <a:solidFill>
                  <a:prstClr val="black">
                    <a:tint val="75000"/>
                  </a:prstClr>
                </a:solidFill>
              </a:rPr>
              <a:pPr>
                <a:defRPr/>
              </a:pPr>
              <a:t>7/12/2019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D8B8E097-B9D9-480B-9BC5-B993B2446A0A}"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B46B0CA-A630-4CB1-97C6-ED46BB0ACC87}" type="datetimeFigureOut">
              <a:rPr lang="el-GR">
                <a:solidFill>
                  <a:prstClr val="black">
                    <a:tint val="75000"/>
                  </a:prstClr>
                </a:solidFill>
              </a:rPr>
              <a:pPr>
                <a:defRPr/>
              </a:pPr>
              <a:t>7/12/2019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EFABC14D-6185-4981-B543-A09FE0AEC127}"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0106B4A3-4212-4E39-93DE-E053E8F69C28}" type="datetimeFigureOut">
              <a:rPr lang="en-US" smtClean="0">
                <a:solidFill>
                  <a:prstClr val="white"/>
                </a:solidFill>
              </a:rPr>
              <a:pPr/>
              <a:t>12/7/2019</a:t>
            </a:fld>
            <a:endParaRPr lang="en-US">
              <a:solidFill>
                <a:prstClr val="white"/>
              </a:solidFill>
            </a:endParaRP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n-US">
              <a:solidFill>
                <a:prstClr val="white"/>
              </a:solidFill>
            </a:endParaRP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3DCDF73-85D2-4237-9B32-053DBDB0C312}"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5" name="4 - Θέση υποσέλιδου"/>
          <p:cNvSpPr>
            <a:spLocks noGrp="1"/>
          </p:cNvSpPr>
          <p:nvPr>
            <p:ph type="ftr" sz="quarter" idx="11"/>
          </p:nvPr>
        </p:nvSpPr>
        <p:spPr>
          <a:xfrm>
            <a:off x="457200" y="6480969"/>
            <a:ext cx="4260056" cy="300831"/>
          </a:xfrm>
        </p:spPr>
        <p:txBody>
          <a:bodyPr/>
          <a:lstStyle/>
          <a:p>
            <a:endParaRPr lang="en-US">
              <a:solidFill>
                <a:prstClr val="white"/>
              </a:solidFill>
            </a:endParaRPr>
          </a:p>
        </p:txBody>
      </p:sp>
      <p:sp>
        <p:nvSpPr>
          <p:cNvPr id="6" name="5 - Θέση αριθμού διαφάνειας"/>
          <p:cNvSpPr>
            <a:spLocks noGrp="1"/>
          </p:cNvSpPr>
          <p:nvPr>
            <p:ph type="sldNum" sz="quarter" idx="12"/>
          </p:nvPr>
        </p:nvSpPr>
        <p:spPr/>
        <p:txBody>
          <a:bodyPr/>
          <a:lstStyle/>
          <a:p>
            <a:fld id="{A3DCDF73-85D2-4237-9B32-053DBDB0C31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3 - Θέση ημερομηνίας"/>
          <p:cNvSpPr>
            <a:spLocks noGrp="1"/>
          </p:cNvSpPr>
          <p:nvPr>
            <p:ph type="dt" sz="half" idx="10"/>
          </p:nvPr>
        </p:nvSpPr>
        <p:spPr>
          <a:xfrm>
            <a:off x="6955632" y="6477000"/>
            <a:ext cx="2133600" cy="304800"/>
          </a:xfrm>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5" name="4 - Θέση υποσέλιδου"/>
          <p:cNvSpPr>
            <a:spLocks noGrp="1"/>
          </p:cNvSpPr>
          <p:nvPr>
            <p:ph type="ftr" sz="quarter" idx="11"/>
          </p:nvPr>
        </p:nvSpPr>
        <p:spPr>
          <a:xfrm>
            <a:off x="2619376" y="6480969"/>
            <a:ext cx="4260056" cy="300831"/>
          </a:xfrm>
        </p:spPr>
        <p:txBody>
          <a:bodyPr/>
          <a:lstStyle/>
          <a:p>
            <a:endParaRPr lang="en-US">
              <a:solidFill>
                <a:prstClr val="white"/>
              </a:solidFill>
            </a:endParaRP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A3DCDF73-85D2-4237-9B32-053DBDB0C312}" type="slidenum">
              <a:rPr lang="en-US" smtClean="0">
                <a:solidFill>
                  <a:prstClr val="white"/>
                </a:solidFill>
              </a:rPr>
              <a:pPr/>
              <a:t>‹#›</a:t>
            </a:fld>
            <a:endParaRPr lang="en-US">
              <a:solidFill>
                <a:prstClr val="white"/>
              </a:solidFill>
            </a:endParaRP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6" name="5 - Θέση υποσέλιδου"/>
          <p:cNvSpPr>
            <a:spLocks noGrp="1"/>
          </p:cNvSpPr>
          <p:nvPr>
            <p:ph type="ftr" sz="quarter" idx="11"/>
          </p:nvPr>
        </p:nvSpPr>
        <p:spPr>
          <a:xfrm>
            <a:off x="457200" y="6480969"/>
            <a:ext cx="4260056" cy="301752"/>
          </a:xfrm>
        </p:spPr>
        <p:txBody>
          <a:bodyPr/>
          <a:lstStyle/>
          <a:p>
            <a:endParaRPr lang="en-US">
              <a:solidFill>
                <a:prstClr val="white"/>
              </a:solidFill>
            </a:endParaRP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A3DCDF73-85D2-4237-9B32-053DBDB0C31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8" name="7 - Θέση υποσέλιδου"/>
          <p:cNvSpPr>
            <a:spLocks noGrp="1"/>
          </p:cNvSpPr>
          <p:nvPr>
            <p:ph type="ftr" sz="quarter" idx="11"/>
          </p:nvPr>
        </p:nvSpPr>
        <p:spPr>
          <a:xfrm>
            <a:off x="457200" y="6480969"/>
            <a:ext cx="4261104" cy="301752"/>
          </a:xfrm>
        </p:spPr>
        <p:txBody>
          <a:bodyPr/>
          <a:lstStyle/>
          <a:p>
            <a:endParaRPr lang="en-US">
              <a:solidFill>
                <a:prstClr val="white"/>
              </a:solidFill>
            </a:endParaRP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A3DCDF73-85D2-4237-9B32-053DBDB0C312}" type="slidenum">
              <a:rPr lang="en-US" smtClean="0">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4" name="3 - Θέση υποσέλιδου"/>
          <p:cNvSpPr>
            <a:spLocks noGrp="1"/>
          </p:cNvSpPr>
          <p:nvPr>
            <p:ph type="ftr" sz="quarter" idx="11"/>
          </p:nvPr>
        </p:nvSpPr>
        <p:spPr/>
        <p:txBody>
          <a:bodyPr/>
          <a:lstStyle/>
          <a:p>
            <a:endParaRPr lang="en-US">
              <a:solidFill>
                <a:prstClr val="white"/>
              </a:solidFill>
            </a:endParaRPr>
          </a:p>
        </p:txBody>
      </p:sp>
      <p:sp>
        <p:nvSpPr>
          <p:cNvPr id="5" name="4 - Θέση αριθμού διαφάνειας"/>
          <p:cNvSpPr>
            <a:spLocks noGrp="1"/>
          </p:cNvSpPr>
          <p:nvPr>
            <p:ph type="sldNum" sz="quarter" idx="12"/>
          </p:nvPr>
        </p:nvSpPr>
        <p:spPr/>
        <p:txBody>
          <a:bodyPr/>
          <a:lstStyle/>
          <a:p>
            <a:fld id="{A3DCDF73-85D2-4237-9B32-053DBDB0C31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3" name="2 - Θέση υποσέλιδου"/>
          <p:cNvSpPr>
            <a:spLocks noGrp="1"/>
          </p:cNvSpPr>
          <p:nvPr>
            <p:ph type="ftr" sz="quarter" idx="11"/>
          </p:nvPr>
        </p:nvSpPr>
        <p:spPr>
          <a:xfrm>
            <a:off x="457200" y="6481890"/>
            <a:ext cx="4260056" cy="300831"/>
          </a:xfrm>
        </p:spPr>
        <p:txBody>
          <a:bodyPr/>
          <a:lstStyle/>
          <a:p>
            <a:endParaRPr lang="en-US">
              <a:solidFill>
                <a:prstClr val="white"/>
              </a:solidFill>
            </a:endParaRP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A3DCDF73-85D2-4237-9B32-053DBDB0C31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43587A5-FB87-485A-B5A5-36B53631308F}" type="datetimeFigureOut">
              <a:rPr lang="el-GR" smtClean="0"/>
              <a:pPr/>
              <a:t>7/12/2019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201740-C0EC-4228-A03F-784B0E2AAA92}"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0106B4A3-4212-4E39-93DE-E053E8F69C28}" type="datetimeFigureOut">
              <a:rPr lang="en-US" smtClean="0">
                <a:solidFill>
                  <a:prstClr val="white"/>
                </a:solidFill>
              </a:rPr>
              <a:pPr/>
              <a:t>12/7/2019</a:t>
            </a:fld>
            <a:endParaRPr lang="en-US">
              <a:solidFill>
                <a:prstClr val="white"/>
              </a:solidFill>
            </a:endParaRP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n-US">
              <a:solidFill>
                <a:prstClr val="white"/>
              </a:solidFill>
            </a:endParaRP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A3DCDF73-85D2-4237-9B32-053DBDB0C312}" type="slidenum">
              <a:rPr lang="en-US" smtClean="0">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0106B4A3-4212-4E39-93DE-E053E8F69C28}" type="datetimeFigureOut">
              <a:rPr lang="en-US" smtClean="0">
                <a:solidFill>
                  <a:prstClr val="white"/>
                </a:solidFill>
              </a:rPr>
              <a:pPr/>
              <a:t>12/7/2019</a:t>
            </a:fld>
            <a:endParaRPr lang="en-US">
              <a:solidFill>
                <a:prstClr val="white"/>
              </a:solidFill>
            </a:endParaRP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n-US">
              <a:solidFill>
                <a:prstClr val="white"/>
              </a:solidFill>
            </a:endParaRP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A3DCDF73-85D2-4237-9B32-053DBDB0C312}" type="slidenum">
              <a:rPr lang="en-US" smtClean="0">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5" name="4 - Θέση υποσέλιδου"/>
          <p:cNvSpPr>
            <a:spLocks noGrp="1"/>
          </p:cNvSpPr>
          <p:nvPr>
            <p:ph type="ftr" sz="quarter" idx="11"/>
          </p:nvPr>
        </p:nvSpPr>
        <p:spPr/>
        <p:txBody>
          <a:bodyPr/>
          <a:lstStyle/>
          <a:p>
            <a:endParaRPr lang="en-US">
              <a:solidFill>
                <a:prstClr val="white"/>
              </a:solidFill>
            </a:endParaRPr>
          </a:p>
        </p:txBody>
      </p:sp>
      <p:sp>
        <p:nvSpPr>
          <p:cNvPr id="6" name="5 - Θέση αριθμού διαφάνειας"/>
          <p:cNvSpPr>
            <a:spLocks noGrp="1"/>
          </p:cNvSpPr>
          <p:nvPr>
            <p:ph type="sldNum" sz="quarter" idx="12"/>
          </p:nvPr>
        </p:nvSpPr>
        <p:spPr/>
        <p:txBody>
          <a:bodyPr/>
          <a:lstStyle/>
          <a:p>
            <a:fld id="{A3DCDF73-85D2-4237-9B32-053DBDB0C31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5" name="4 - Θέση υποσέλιδου"/>
          <p:cNvSpPr>
            <a:spLocks noGrp="1"/>
          </p:cNvSpPr>
          <p:nvPr>
            <p:ph type="ftr" sz="quarter" idx="11"/>
          </p:nvPr>
        </p:nvSpPr>
        <p:spPr/>
        <p:txBody>
          <a:bodyPr/>
          <a:lstStyle/>
          <a:p>
            <a:endParaRPr lang="en-US">
              <a:solidFill>
                <a:prstClr val="white"/>
              </a:solidFill>
            </a:endParaRPr>
          </a:p>
        </p:txBody>
      </p:sp>
      <p:sp>
        <p:nvSpPr>
          <p:cNvPr id="6" name="5 - Θέση αριθμού διαφάνειας"/>
          <p:cNvSpPr>
            <a:spLocks noGrp="1"/>
          </p:cNvSpPr>
          <p:nvPr>
            <p:ph type="sldNum" sz="quarter" idx="12"/>
          </p:nvPr>
        </p:nvSpPr>
        <p:spPr/>
        <p:txBody>
          <a:bodyPr/>
          <a:lstStyle/>
          <a:p>
            <a:fld id="{A3DCDF73-85D2-4237-9B32-053DBDB0C31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0106B4A3-4212-4E39-93DE-E053E8F69C28}" type="datetimeFigureOut">
              <a:rPr lang="en-US" smtClean="0">
                <a:solidFill>
                  <a:prstClr val="white"/>
                </a:solidFill>
              </a:rPr>
              <a:pPr/>
              <a:t>12/7/2019</a:t>
            </a:fld>
            <a:endParaRPr lang="en-US">
              <a:solidFill>
                <a:prstClr val="white"/>
              </a:solidFill>
            </a:endParaRP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n-US">
              <a:solidFill>
                <a:prstClr val="white"/>
              </a:solidFill>
            </a:endParaRP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3DCDF73-85D2-4237-9B32-053DBDB0C312}"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5" name="4 - Θέση υποσέλιδου"/>
          <p:cNvSpPr>
            <a:spLocks noGrp="1"/>
          </p:cNvSpPr>
          <p:nvPr>
            <p:ph type="ftr" sz="quarter" idx="11"/>
          </p:nvPr>
        </p:nvSpPr>
        <p:spPr>
          <a:xfrm>
            <a:off x="457200" y="6480969"/>
            <a:ext cx="4260056" cy="300831"/>
          </a:xfrm>
        </p:spPr>
        <p:txBody>
          <a:bodyPr/>
          <a:lstStyle/>
          <a:p>
            <a:endParaRPr lang="en-US">
              <a:solidFill>
                <a:prstClr val="white"/>
              </a:solidFill>
            </a:endParaRPr>
          </a:p>
        </p:txBody>
      </p:sp>
      <p:sp>
        <p:nvSpPr>
          <p:cNvPr id="6" name="5 - Θέση αριθμού διαφάνειας"/>
          <p:cNvSpPr>
            <a:spLocks noGrp="1"/>
          </p:cNvSpPr>
          <p:nvPr>
            <p:ph type="sldNum" sz="quarter" idx="12"/>
          </p:nvPr>
        </p:nvSpPr>
        <p:spPr/>
        <p:txBody>
          <a:bodyPr/>
          <a:lstStyle/>
          <a:p>
            <a:fld id="{A3DCDF73-85D2-4237-9B32-053DBDB0C31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3 - Θέση ημερομηνίας"/>
          <p:cNvSpPr>
            <a:spLocks noGrp="1"/>
          </p:cNvSpPr>
          <p:nvPr>
            <p:ph type="dt" sz="half" idx="10"/>
          </p:nvPr>
        </p:nvSpPr>
        <p:spPr>
          <a:xfrm>
            <a:off x="6955632" y="6477000"/>
            <a:ext cx="2133600" cy="304800"/>
          </a:xfrm>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5" name="4 - Θέση υποσέλιδου"/>
          <p:cNvSpPr>
            <a:spLocks noGrp="1"/>
          </p:cNvSpPr>
          <p:nvPr>
            <p:ph type="ftr" sz="quarter" idx="11"/>
          </p:nvPr>
        </p:nvSpPr>
        <p:spPr>
          <a:xfrm>
            <a:off x="2619376" y="6480969"/>
            <a:ext cx="4260056" cy="300831"/>
          </a:xfrm>
        </p:spPr>
        <p:txBody>
          <a:bodyPr/>
          <a:lstStyle/>
          <a:p>
            <a:endParaRPr lang="en-US">
              <a:solidFill>
                <a:prstClr val="white"/>
              </a:solidFill>
            </a:endParaRP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A3DCDF73-85D2-4237-9B32-053DBDB0C312}" type="slidenum">
              <a:rPr lang="en-US" smtClean="0">
                <a:solidFill>
                  <a:prstClr val="white"/>
                </a:solidFill>
              </a:rPr>
              <a:pPr/>
              <a:t>‹#›</a:t>
            </a:fld>
            <a:endParaRPr lang="en-US">
              <a:solidFill>
                <a:prstClr val="white"/>
              </a:solidFill>
            </a:endParaRP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6" name="5 - Θέση υποσέλιδου"/>
          <p:cNvSpPr>
            <a:spLocks noGrp="1"/>
          </p:cNvSpPr>
          <p:nvPr>
            <p:ph type="ftr" sz="quarter" idx="11"/>
          </p:nvPr>
        </p:nvSpPr>
        <p:spPr>
          <a:xfrm>
            <a:off x="457200" y="6480969"/>
            <a:ext cx="4260056" cy="301752"/>
          </a:xfrm>
        </p:spPr>
        <p:txBody>
          <a:bodyPr/>
          <a:lstStyle/>
          <a:p>
            <a:endParaRPr lang="en-US">
              <a:solidFill>
                <a:prstClr val="white"/>
              </a:solidFill>
            </a:endParaRP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A3DCDF73-85D2-4237-9B32-053DBDB0C31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8" name="7 - Θέση υποσέλιδου"/>
          <p:cNvSpPr>
            <a:spLocks noGrp="1"/>
          </p:cNvSpPr>
          <p:nvPr>
            <p:ph type="ftr" sz="quarter" idx="11"/>
          </p:nvPr>
        </p:nvSpPr>
        <p:spPr>
          <a:xfrm>
            <a:off x="457200" y="6480969"/>
            <a:ext cx="4261104" cy="301752"/>
          </a:xfrm>
        </p:spPr>
        <p:txBody>
          <a:bodyPr/>
          <a:lstStyle/>
          <a:p>
            <a:endParaRPr lang="en-US">
              <a:solidFill>
                <a:prstClr val="white"/>
              </a:solidFill>
            </a:endParaRP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A3DCDF73-85D2-4237-9B32-053DBDB0C312}" type="slidenum">
              <a:rPr lang="en-US" smtClean="0">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4" name="3 - Θέση υποσέλιδου"/>
          <p:cNvSpPr>
            <a:spLocks noGrp="1"/>
          </p:cNvSpPr>
          <p:nvPr>
            <p:ph type="ftr" sz="quarter" idx="11"/>
          </p:nvPr>
        </p:nvSpPr>
        <p:spPr/>
        <p:txBody>
          <a:bodyPr/>
          <a:lstStyle/>
          <a:p>
            <a:endParaRPr lang="en-US">
              <a:solidFill>
                <a:prstClr val="white"/>
              </a:solidFill>
            </a:endParaRPr>
          </a:p>
        </p:txBody>
      </p:sp>
      <p:sp>
        <p:nvSpPr>
          <p:cNvPr id="5" name="4 - Θέση αριθμού διαφάνειας"/>
          <p:cNvSpPr>
            <a:spLocks noGrp="1"/>
          </p:cNvSpPr>
          <p:nvPr>
            <p:ph type="sldNum" sz="quarter" idx="12"/>
          </p:nvPr>
        </p:nvSpPr>
        <p:spPr/>
        <p:txBody>
          <a:bodyPr/>
          <a:lstStyle/>
          <a:p>
            <a:fld id="{A3DCDF73-85D2-4237-9B32-053DBDB0C31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43587A5-FB87-485A-B5A5-36B53631308F}" type="datetimeFigureOut">
              <a:rPr lang="el-GR" smtClean="0"/>
              <a:pPr/>
              <a:t>7/12/2019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5201740-C0EC-4228-A03F-784B0E2AAA92}" type="slidenum">
              <a:rPr lang="el-GR" smtClean="0"/>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3" name="2 - Θέση υποσέλιδου"/>
          <p:cNvSpPr>
            <a:spLocks noGrp="1"/>
          </p:cNvSpPr>
          <p:nvPr>
            <p:ph type="ftr" sz="quarter" idx="11"/>
          </p:nvPr>
        </p:nvSpPr>
        <p:spPr>
          <a:xfrm>
            <a:off x="457200" y="6481890"/>
            <a:ext cx="4260056" cy="300831"/>
          </a:xfrm>
        </p:spPr>
        <p:txBody>
          <a:bodyPr/>
          <a:lstStyle/>
          <a:p>
            <a:endParaRPr lang="en-US">
              <a:solidFill>
                <a:prstClr val="white"/>
              </a:solidFill>
            </a:endParaRP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A3DCDF73-85D2-4237-9B32-053DBDB0C31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0106B4A3-4212-4E39-93DE-E053E8F69C28}" type="datetimeFigureOut">
              <a:rPr lang="en-US" smtClean="0">
                <a:solidFill>
                  <a:prstClr val="white"/>
                </a:solidFill>
              </a:rPr>
              <a:pPr/>
              <a:t>12/7/2019</a:t>
            </a:fld>
            <a:endParaRPr lang="en-US">
              <a:solidFill>
                <a:prstClr val="white"/>
              </a:solidFill>
            </a:endParaRP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n-US">
              <a:solidFill>
                <a:prstClr val="white"/>
              </a:solidFill>
            </a:endParaRP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A3DCDF73-85D2-4237-9B32-053DBDB0C312}" type="slidenum">
              <a:rPr lang="en-US" smtClean="0">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0106B4A3-4212-4E39-93DE-E053E8F69C28}" type="datetimeFigureOut">
              <a:rPr lang="en-US" smtClean="0">
                <a:solidFill>
                  <a:prstClr val="white"/>
                </a:solidFill>
              </a:rPr>
              <a:pPr/>
              <a:t>12/7/2019</a:t>
            </a:fld>
            <a:endParaRPr lang="en-US">
              <a:solidFill>
                <a:prstClr val="white"/>
              </a:solidFill>
            </a:endParaRP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n-US">
              <a:solidFill>
                <a:prstClr val="white"/>
              </a:solidFill>
            </a:endParaRP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A3DCDF73-85D2-4237-9B32-053DBDB0C312}" type="slidenum">
              <a:rPr lang="en-US" smtClean="0">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5" name="4 - Θέση υποσέλιδου"/>
          <p:cNvSpPr>
            <a:spLocks noGrp="1"/>
          </p:cNvSpPr>
          <p:nvPr>
            <p:ph type="ftr" sz="quarter" idx="11"/>
          </p:nvPr>
        </p:nvSpPr>
        <p:spPr/>
        <p:txBody>
          <a:bodyPr/>
          <a:lstStyle/>
          <a:p>
            <a:endParaRPr lang="en-US">
              <a:solidFill>
                <a:prstClr val="white"/>
              </a:solidFill>
            </a:endParaRPr>
          </a:p>
        </p:txBody>
      </p:sp>
      <p:sp>
        <p:nvSpPr>
          <p:cNvPr id="6" name="5 - Θέση αριθμού διαφάνειας"/>
          <p:cNvSpPr>
            <a:spLocks noGrp="1"/>
          </p:cNvSpPr>
          <p:nvPr>
            <p:ph type="sldNum" sz="quarter" idx="12"/>
          </p:nvPr>
        </p:nvSpPr>
        <p:spPr/>
        <p:txBody>
          <a:bodyPr/>
          <a:lstStyle/>
          <a:p>
            <a:fld id="{A3DCDF73-85D2-4237-9B32-053DBDB0C31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106B4A3-4212-4E39-93DE-E053E8F69C28}" type="datetimeFigureOut">
              <a:rPr lang="en-US" smtClean="0">
                <a:solidFill>
                  <a:prstClr val="white"/>
                </a:solidFill>
              </a:rPr>
              <a:pPr/>
              <a:t>12/7/2019</a:t>
            </a:fld>
            <a:endParaRPr lang="en-US">
              <a:solidFill>
                <a:prstClr val="white"/>
              </a:solidFill>
            </a:endParaRPr>
          </a:p>
        </p:txBody>
      </p:sp>
      <p:sp>
        <p:nvSpPr>
          <p:cNvPr id="5" name="4 - Θέση υποσέλιδου"/>
          <p:cNvSpPr>
            <a:spLocks noGrp="1"/>
          </p:cNvSpPr>
          <p:nvPr>
            <p:ph type="ftr" sz="quarter" idx="11"/>
          </p:nvPr>
        </p:nvSpPr>
        <p:spPr/>
        <p:txBody>
          <a:bodyPr/>
          <a:lstStyle/>
          <a:p>
            <a:endParaRPr lang="en-US">
              <a:solidFill>
                <a:prstClr val="white"/>
              </a:solidFill>
            </a:endParaRPr>
          </a:p>
        </p:txBody>
      </p:sp>
      <p:sp>
        <p:nvSpPr>
          <p:cNvPr id="6" name="5 - Θέση αριθμού διαφάνειας"/>
          <p:cNvSpPr>
            <a:spLocks noGrp="1"/>
          </p:cNvSpPr>
          <p:nvPr>
            <p:ph type="sldNum" sz="quarter" idx="12"/>
          </p:nvPr>
        </p:nvSpPr>
        <p:spPr/>
        <p:txBody>
          <a:bodyPr/>
          <a:lstStyle/>
          <a:p>
            <a:fld id="{A3DCDF73-85D2-4237-9B32-053DBDB0C31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0ACFFAD5-4223-4B8E-98B4-C4873AD39E57}" type="datetimeFigureOut">
              <a:rPr lang="el-GR">
                <a:solidFill>
                  <a:prstClr val="black">
                    <a:tint val="75000"/>
                  </a:prstClr>
                </a:solidFill>
              </a:rPr>
              <a:pPr>
                <a:defRPr/>
              </a:pPr>
              <a:t>7/12/2019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A2AEB9FE-527A-4E4E-808B-E933157F3243}"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CA3D5552-774A-4B49-98C1-A2261102EE21}" type="datetimeFigureOut">
              <a:rPr lang="el-GR">
                <a:solidFill>
                  <a:prstClr val="black">
                    <a:tint val="75000"/>
                  </a:prstClr>
                </a:solidFill>
              </a:rPr>
              <a:pPr>
                <a:defRPr/>
              </a:pPr>
              <a:t>7/12/2019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6A51CD4D-69B9-4663-8BDD-775596BCECF2}"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16D70E11-D191-4D68-801B-3ACB85D14A8C}" type="datetimeFigureOut">
              <a:rPr lang="el-GR">
                <a:solidFill>
                  <a:prstClr val="black">
                    <a:tint val="75000"/>
                  </a:prstClr>
                </a:solidFill>
              </a:rPr>
              <a:pPr>
                <a:defRPr/>
              </a:pPr>
              <a:t>7/12/2019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F05FAC20-675D-4D61-978C-8F9045AF3A5E}"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752F9338-E47F-4C06-B6B9-BEC367866D2C}" type="datetimeFigureOut">
              <a:rPr lang="el-GR">
                <a:solidFill>
                  <a:prstClr val="black">
                    <a:tint val="75000"/>
                  </a:prstClr>
                </a:solidFill>
              </a:rPr>
              <a:pPr>
                <a:defRPr/>
              </a:pPr>
              <a:t>7/12/2019</a:t>
            </a:fld>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pPr>
              <a:defRPr/>
            </a:pPr>
            <a:fld id="{26796295-B494-45B3-916B-A8B9DD00EE6D}"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09C0B0AD-CEFE-4DAA-AB4A-8857A672D9FE}" type="datetimeFigureOut">
              <a:rPr lang="el-GR">
                <a:solidFill>
                  <a:prstClr val="black">
                    <a:tint val="75000"/>
                  </a:prstClr>
                </a:solidFill>
              </a:rPr>
              <a:pPr>
                <a:defRPr/>
              </a:pPr>
              <a:t>7/12/2019</a:t>
            </a:fld>
            <a:endParaRPr lang="el-GR">
              <a:solidFill>
                <a:prstClr val="black">
                  <a:tint val="75000"/>
                </a:prstClr>
              </a:solidFill>
            </a:endParaRPr>
          </a:p>
        </p:txBody>
      </p:sp>
      <p:sp>
        <p:nvSpPr>
          <p:cNvPr id="8"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5 - Θέση αριθμού διαφάνειας"/>
          <p:cNvSpPr>
            <a:spLocks noGrp="1"/>
          </p:cNvSpPr>
          <p:nvPr>
            <p:ph type="sldNum" sz="quarter" idx="12"/>
          </p:nvPr>
        </p:nvSpPr>
        <p:spPr/>
        <p:txBody>
          <a:bodyPr/>
          <a:lstStyle>
            <a:lvl1pPr>
              <a:defRPr/>
            </a:lvl1pPr>
          </a:lstStyle>
          <a:p>
            <a:pPr>
              <a:defRPr/>
            </a:pPr>
            <a:fld id="{FB1744BD-A700-463D-ABFA-DC8352A3FE55}"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43587A5-FB87-485A-B5A5-36B53631308F}" type="datetimeFigureOut">
              <a:rPr lang="el-GR" smtClean="0"/>
              <a:pPr/>
              <a:t>7/12/2019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5201740-C0EC-4228-A03F-784B0E2AAA92}" type="slidenum">
              <a:rPr lang="el-GR" smtClean="0"/>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21800D71-9F47-4D99-9407-86078C235E82}" type="datetimeFigureOut">
              <a:rPr lang="el-GR">
                <a:solidFill>
                  <a:prstClr val="black">
                    <a:tint val="75000"/>
                  </a:prstClr>
                </a:solidFill>
              </a:rPr>
              <a:pPr>
                <a:defRPr/>
              </a:pPr>
              <a:t>7/12/2019</a:t>
            </a:fld>
            <a:endParaRPr lang="el-GR">
              <a:solidFill>
                <a:prstClr val="black">
                  <a:tint val="75000"/>
                </a:prstClr>
              </a:solidFill>
            </a:endParaRPr>
          </a:p>
        </p:txBody>
      </p:sp>
      <p:sp>
        <p:nvSpPr>
          <p:cNvPr id="4"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5 - Θέση αριθμού διαφάνειας"/>
          <p:cNvSpPr>
            <a:spLocks noGrp="1"/>
          </p:cNvSpPr>
          <p:nvPr>
            <p:ph type="sldNum" sz="quarter" idx="12"/>
          </p:nvPr>
        </p:nvSpPr>
        <p:spPr/>
        <p:txBody>
          <a:bodyPr/>
          <a:lstStyle>
            <a:lvl1pPr>
              <a:defRPr/>
            </a:lvl1pPr>
          </a:lstStyle>
          <a:p>
            <a:pPr>
              <a:defRPr/>
            </a:pPr>
            <a:fld id="{E79F1C74-0F41-4FC0-980F-8383DEFB41E6}"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3E176DA2-8818-4C54-85EF-D27DA09DE835}" type="datetimeFigureOut">
              <a:rPr lang="el-GR">
                <a:solidFill>
                  <a:prstClr val="black">
                    <a:tint val="75000"/>
                  </a:prstClr>
                </a:solidFill>
              </a:rPr>
              <a:pPr>
                <a:defRPr/>
              </a:pPr>
              <a:t>7/12/2019</a:t>
            </a:fld>
            <a:endParaRPr lang="el-GR">
              <a:solidFill>
                <a:prstClr val="black">
                  <a:tint val="75000"/>
                </a:prstClr>
              </a:solidFill>
            </a:endParaRPr>
          </a:p>
        </p:txBody>
      </p:sp>
      <p:sp>
        <p:nvSpPr>
          <p:cNvPr id="3"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5 - Θέση αριθμού διαφάνειας"/>
          <p:cNvSpPr>
            <a:spLocks noGrp="1"/>
          </p:cNvSpPr>
          <p:nvPr>
            <p:ph type="sldNum" sz="quarter" idx="12"/>
          </p:nvPr>
        </p:nvSpPr>
        <p:spPr/>
        <p:txBody>
          <a:bodyPr/>
          <a:lstStyle>
            <a:lvl1pPr>
              <a:defRPr/>
            </a:lvl1pPr>
          </a:lstStyle>
          <a:p>
            <a:pPr>
              <a:defRPr/>
            </a:pPr>
            <a:fld id="{5BE27AE1-F500-4590-98E8-036533A4C652}"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21E16BB8-6EF1-48D6-A255-23F6960E75FF}" type="datetimeFigureOut">
              <a:rPr lang="el-GR">
                <a:solidFill>
                  <a:prstClr val="black">
                    <a:tint val="75000"/>
                  </a:prstClr>
                </a:solidFill>
              </a:rPr>
              <a:pPr>
                <a:defRPr/>
              </a:pPr>
              <a:t>7/12/2019</a:t>
            </a:fld>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pPr>
              <a:defRPr/>
            </a:pPr>
            <a:fld id="{EA375CF5-4F0F-4756-BD06-EA46A29DF148}"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50F1CE62-15CD-49CB-9507-4A337D44991F}" type="datetimeFigureOut">
              <a:rPr lang="el-GR">
                <a:solidFill>
                  <a:prstClr val="black">
                    <a:tint val="75000"/>
                  </a:prstClr>
                </a:solidFill>
              </a:rPr>
              <a:pPr>
                <a:defRPr/>
              </a:pPr>
              <a:t>7/12/2019</a:t>
            </a:fld>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pPr>
              <a:defRPr/>
            </a:pPr>
            <a:fld id="{41FE8676-7079-4D00-8F03-AB4D63651672}"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6A90AEE-D035-4E96-910C-49751F72FDE0}" type="datetimeFigureOut">
              <a:rPr lang="el-GR">
                <a:solidFill>
                  <a:prstClr val="black">
                    <a:tint val="75000"/>
                  </a:prstClr>
                </a:solidFill>
              </a:rPr>
              <a:pPr>
                <a:defRPr/>
              </a:pPr>
              <a:t>7/12/2019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C4EA68EF-433F-4907-A507-449CC55FAF0D}"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00C9C3E3-4965-4914-A279-D6B57104B35E}" type="datetimeFigureOut">
              <a:rPr lang="el-GR">
                <a:solidFill>
                  <a:prstClr val="black">
                    <a:tint val="75000"/>
                  </a:prstClr>
                </a:solidFill>
              </a:rPr>
              <a:pPr>
                <a:defRPr/>
              </a:pPr>
              <a:t>7/12/2019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6C2755E4-BB35-4A4E-83E1-58C7B7D49358}"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43587A5-FB87-485A-B5A5-36B53631308F}" type="datetimeFigureOut">
              <a:rPr lang="el-GR" smtClean="0"/>
              <a:pPr/>
              <a:t>7/12/2019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5201740-C0EC-4228-A03F-784B0E2AAA9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43587A5-FB87-485A-B5A5-36B53631308F}" type="datetimeFigureOut">
              <a:rPr lang="el-GR" smtClean="0"/>
              <a:pPr/>
              <a:t>7/12/2019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5201740-C0EC-4228-A03F-784B0E2AAA9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3587A5-FB87-485A-B5A5-36B53631308F}" type="datetimeFigureOut">
              <a:rPr lang="el-GR" smtClean="0"/>
              <a:pPr/>
              <a:t>7/12/2019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5201740-C0EC-4228-A03F-784B0E2AAA9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3587A5-FB87-485A-B5A5-36B53631308F}" type="datetimeFigureOut">
              <a:rPr lang="el-GR" smtClean="0"/>
              <a:pPr/>
              <a:t>7/12/2019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5201740-C0EC-4228-A03F-784B0E2AAA9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587A5-FB87-485A-B5A5-36B53631308F}" type="datetimeFigureOut">
              <a:rPr lang="el-GR" smtClean="0"/>
              <a:pPr/>
              <a:t>7/12/2019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01740-C0EC-4228-A03F-784B0E2AAA9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1E41A4A-2CDB-4697-8FFA-36EB1B5D66AF}" type="datetimeFigureOut">
              <a:rPr lang="el-GR">
                <a:solidFill>
                  <a:prstClr val="black">
                    <a:tint val="75000"/>
                  </a:prstClr>
                </a:solidFill>
              </a:rPr>
              <a:pPr>
                <a:defRPr/>
              </a:pPr>
              <a:t>7/12/2019</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0FC620D-5EAD-4E19-80ED-800412E7EA98}" type="slidenum">
              <a:rPr lang="el-GR">
                <a:solidFill>
                  <a:prstClr val="black">
                    <a:tint val="75000"/>
                  </a:prstClr>
                </a:solidFill>
              </a:rPr>
              <a:pPr>
                <a:defRPr/>
              </a:pPr>
              <a:t>‹#›</a:t>
            </a:fld>
            <a:endParaRPr lang="el-G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106B4A3-4212-4E39-93DE-E053E8F69C28}" type="datetimeFigureOut">
              <a:rPr lang="en-US" smtClean="0">
                <a:solidFill>
                  <a:prstClr val="white"/>
                </a:solidFill>
              </a:rPr>
              <a:pPr/>
              <a:t>12/7/2019</a:t>
            </a:fld>
            <a:endParaRPr lang="en-US">
              <a:solidFill>
                <a:prstClr val="white"/>
              </a:solidFill>
            </a:endParaRP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solidFill>
                <a:prstClr val="white"/>
              </a:solidFill>
            </a:endParaRP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3DCDF73-85D2-4237-9B32-053DBDB0C312}" type="slidenum">
              <a:rPr lang="en-US" smtClean="0">
                <a:solidFill>
                  <a:prstClr val="white"/>
                </a:solidFill>
              </a:rPr>
              <a:pPr/>
              <a:t>‹#›</a:t>
            </a:fld>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106B4A3-4212-4E39-93DE-E053E8F69C28}" type="datetimeFigureOut">
              <a:rPr lang="en-US" smtClean="0">
                <a:solidFill>
                  <a:prstClr val="white"/>
                </a:solidFill>
              </a:rPr>
              <a:pPr/>
              <a:t>12/7/2019</a:t>
            </a:fld>
            <a:endParaRPr lang="en-US">
              <a:solidFill>
                <a:prstClr val="white"/>
              </a:solidFill>
            </a:endParaRP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solidFill>
                <a:prstClr val="white"/>
              </a:solidFill>
            </a:endParaRP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3DCDF73-85D2-4237-9B32-053DBDB0C312}" type="slidenum">
              <a:rPr lang="en-US" smtClean="0">
                <a:solidFill>
                  <a:prstClr val="white"/>
                </a:solidFill>
              </a:rPr>
              <a:pPr/>
              <a:t>‹#›</a:t>
            </a:fld>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8FD2205-0542-4144-91A3-C9BFA425FB41}" type="datetimeFigureOut">
              <a:rPr lang="el-GR">
                <a:solidFill>
                  <a:prstClr val="black">
                    <a:tint val="75000"/>
                  </a:prstClr>
                </a:solidFill>
              </a:rPr>
              <a:pPr>
                <a:defRPr/>
              </a:pPr>
              <a:t>7/12/2019</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13199B8-FD0E-4219-B584-CC914322CD3A}" type="slidenum">
              <a:rPr lang="el-GR">
                <a:solidFill>
                  <a:prstClr val="black">
                    <a:tint val="75000"/>
                  </a:prstClr>
                </a:solidFill>
              </a:rPr>
              <a:pPr>
                <a:defRPr/>
              </a:pPr>
              <a:t>‹#›</a:t>
            </a:fld>
            <a:endParaRPr lang="el-G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BINTEO"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gr/imgres?imgurl=http://www.homefood.gr/picture_files/articles/411//lez1.jpg&amp;imgrefurl=http://www.homefood.gr/arrived/home.asp?id=411&amp;usg=__CSmQ0DSpi_3UPAwfIod-0bjqx20=&amp;h=700&amp;w=662&amp;sz=52&amp;hl=el&amp;start=24&amp;zoom=1&amp;tbnid=DWR7LrAeUjmVbM:&amp;tbnh=140&amp;tbnw=132&amp;ei=f4W_TvX7Fcb-4QSnzPWpBA&amp;prev=/search?q=%CF%86%CF%89%CF%84%CE%B9%CF%83%CF%84%CE%B9%CE%BA%CE%BF&amp;start=21&amp;hl=el&amp;sa=N&amp;gbv=2&amp;tbm=isch&amp;itbs=1"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411760" y="2636912"/>
            <a:ext cx="3886898" cy="461665"/>
          </a:xfrm>
          <a:prstGeom prst="rect">
            <a:avLst/>
          </a:prstGeom>
        </p:spPr>
        <p:txBody>
          <a:bodyPr wrap="none">
            <a:spAutoFit/>
          </a:bodyPr>
          <a:lstStyle/>
          <a:p>
            <a:r>
              <a:rPr lang="el-GR" sz="2400" b="1" dirty="0" smtClean="0"/>
              <a:t>3.4  ΔΥΝΑΜΗ ΚΑΙ ΙΣΟΡΡΟΠΙΑ</a:t>
            </a:r>
            <a:endParaRPr lang="el-GR"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g"/>
          <p:cNvPicPr>
            <a:picLocks noChangeAspect="1" noChangeArrowheads="1"/>
          </p:cNvPicPr>
          <p:nvPr/>
        </p:nvPicPr>
        <p:blipFill>
          <a:blip r:embed="rId2" cstate="print"/>
          <a:srcRect/>
          <a:stretch>
            <a:fillRect/>
          </a:stretch>
        </p:blipFill>
        <p:spPr bwMode="auto">
          <a:xfrm>
            <a:off x="251520" y="1988840"/>
            <a:ext cx="8686800" cy="1140143"/>
          </a:xfrm>
          <a:prstGeom prst="rect">
            <a:avLst/>
          </a:prstGeom>
          <a:noFill/>
        </p:spPr>
      </p:pic>
      <p:sp>
        <p:nvSpPr>
          <p:cNvPr id="3" name="2 - Ορθογώνιο"/>
          <p:cNvSpPr/>
          <p:nvPr/>
        </p:nvSpPr>
        <p:spPr>
          <a:xfrm>
            <a:off x="827584" y="3861048"/>
            <a:ext cx="7776864" cy="646331"/>
          </a:xfrm>
          <a:prstGeom prst="rect">
            <a:avLst/>
          </a:prstGeom>
        </p:spPr>
        <p:txBody>
          <a:bodyPr wrap="square">
            <a:spAutoFit/>
          </a:bodyPr>
          <a:lstStyle/>
          <a:p>
            <a:r>
              <a:rPr lang="el-GR" i="1" dirty="0" smtClean="0"/>
              <a:t>Όσο πιο λεία είναι η επιφάνεια, τόσο λιγότερο η τριβή αντιστέκεται στην κίνηση του σώματος.</a:t>
            </a:r>
            <a:endParaRPr lang="el-GR" dirty="0"/>
          </a:p>
        </p:txBody>
      </p:sp>
      <p:sp>
        <p:nvSpPr>
          <p:cNvPr id="7" name="Rectangle 8"/>
          <p:cNvSpPr>
            <a:spLocks noChangeArrowheads="1"/>
          </p:cNvSpPr>
          <p:nvPr/>
        </p:nvSpPr>
        <p:spPr bwMode="auto">
          <a:xfrm>
            <a:off x="395288" y="620713"/>
            <a:ext cx="7848600" cy="1366837"/>
          </a:xfrm>
          <a:prstGeom prst="rect">
            <a:avLst/>
          </a:prstGeom>
          <a:noFill/>
          <a:ln w="9525">
            <a:noFill/>
            <a:miter lim="800000"/>
            <a:headEnd/>
            <a:tailEnd/>
          </a:ln>
        </p:spPr>
        <p:txBody>
          <a:bodyPr anchor="ctr"/>
          <a:lstStyle/>
          <a:p>
            <a:pPr algn="ctr" fontAlgn="auto">
              <a:spcBef>
                <a:spcPts val="0"/>
              </a:spcBef>
              <a:spcAft>
                <a:spcPts val="0"/>
              </a:spcAft>
              <a:defRPr/>
            </a:pPr>
            <a:r>
              <a:rPr lang="el-GR" sz="2000" dirty="0" smtClean="0">
                <a:solidFill>
                  <a:schemeClr val="tx2">
                    <a:lumMod val="50000"/>
                  </a:schemeClr>
                </a:solidFill>
                <a:latin typeface="Century Gothic" pitchFamily="34" charset="0"/>
              </a:rPr>
              <a:t>Αυτό που κάνει τα κινούμενα σώματα να σταματούν είναι συνήθως η τριβή.</a:t>
            </a:r>
            <a:br>
              <a:rPr lang="el-GR" sz="2000" dirty="0" smtClean="0">
                <a:solidFill>
                  <a:schemeClr val="tx2">
                    <a:lumMod val="50000"/>
                  </a:schemeClr>
                </a:solidFill>
                <a:latin typeface="Century Gothic" pitchFamily="34" charset="0"/>
              </a:rPr>
            </a:br>
            <a:endParaRPr lang="el-GR" sz="2000" dirty="0">
              <a:solidFill>
                <a:schemeClr val="tx2">
                  <a:lumMod val="50000"/>
                </a:schemeClr>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slide(fromBottom)">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lide(fromBottom)">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a:hlinkClick r:id="rId3" action="ppaction://hlinkfile"/>
          </p:cNvPr>
          <p:cNvSpPr>
            <a:spLocks noChangeArrowheads="1"/>
          </p:cNvSpPr>
          <p:nvPr/>
        </p:nvSpPr>
        <p:spPr bwMode="auto">
          <a:xfrm>
            <a:off x="3260725" y="3244850"/>
            <a:ext cx="2622550" cy="368300"/>
          </a:xfrm>
          <a:prstGeom prst="rect">
            <a:avLst/>
          </a:prstGeom>
          <a:noFill/>
          <a:ln w="9525">
            <a:noFill/>
            <a:miter lim="800000"/>
            <a:headEnd/>
            <a:tailEnd/>
          </a:ln>
        </p:spPr>
        <p:txBody>
          <a:bodyPr wrap="none">
            <a:spAutoFit/>
          </a:bodyPr>
          <a:lstStyle/>
          <a:p>
            <a:r>
              <a:rPr lang="el-GR" dirty="0"/>
              <a:t>Ο ΡΟΛΟΣ ΤΗΣ ΤΡΙΒΗΣ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img"/>
          <p:cNvPicPr>
            <a:picLocks noChangeAspect="1" noChangeArrowheads="1"/>
          </p:cNvPicPr>
          <p:nvPr/>
        </p:nvPicPr>
        <p:blipFill>
          <a:blip r:embed="rId2" cstate="print"/>
          <a:srcRect/>
          <a:stretch>
            <a:fillRect/>
          </a:stretch>
        </p:blipFill>
        <p:spPr bwMode="auto">
          <a:xfrm>
            <a:off x="2627784" y="692696"/>
            <a:ext cx="3409569" cy="3474720"/>
          </a:xfrm>
          <a:prstGeom prst="rect">
            <a:avLst/>
          </a:prstGeom>
          <a:noFill/>
        </p:spPr>
      </p:pic>
      <p:sp>
        <p:nvSpPr>
          <p:cNvPr id="3" name="2 - Ορθογώνιο"/>
          <p:cNvSpPr/>
          <p:nvPr/>
        </p:nvSpPr>
        <p:spPr>
          <a:xfrm>
            <a:off x="755576" y="4581128"/>
            <a:ext cx="7920880" cy="923330"/>
          </a:xfrm>
          <a:prstGeom prst="rect">
            <a:avLst/>
          </a:prstGeom>
        </p:spPr>
        <p:txBody>
          <a:bodyPr wrap="square">
            <a:spAutoFit/>
          </a:bodyPr>
          <a:lstStyle/>
          <a:p>
            <a:r>
              <a:rPr lang="el-GR" i="1" dirty="0" smtClean="0"/>
              <a:t>Στην </a:t>
            </a:r>
            <a:r>
              <a:rPr lang="el-GR" i="1" dirty="0" err="1" smtClean="0"/>
              <a:t>αεροτράπεζα</a:t>
            </a:r>
            <a:r>
              <a:rPr lang="el-GR" i="1" dirty="0" smtClean="0"/>
              <a:t> διοχετεύουμε αέρα που βγαίνει από τις μικρές τρύπες που υπάρχουν στην επιφάνεια της. Μεταξύ του σώματος που κινείται και της τράπεζας δημιουργείται στρώμα αέρα. Έτσι μειώνουμε σημαντικά τη δύναμη της τριβής.</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945411_377322862385856_392430246_n.jpg"/>
          <p:cNvPicPr>
            <a:picLocks noGrp="1" noChangeAspect="1"/>
          </p:cNvPicPr>
          <p:nvPr>
            <p:ph idx="1"/>
          </p:nvPr>
        </p:nvPicPr>
        <p:blipFill>
          <a:blip r:embed="rId3" cstate="print"/>
          <a:srcRect/>
          <a:stretch>
            <a:fillRect/>
          </a:stretch>
        </p:blipFill>
        <p:spPr>
          <a:xfrm>
            <a:off x="457200" y="1976438"/>
            <a:ext cx="8229600" cy="3956050"/>
          </a:xfrm>
        </p:spPr>
      </p:pic>
      <p:cxnSp>
        <p:nvCxnSpPr>
          <p:cNvPr id="16" name="15 - Ευθύγραμμο βέλος σύνδεσης"/>
          <p:cNvCxnSpPr/>
          <p:nvPr/>
        </p:nvCxnSpPr>
        <p:spPr bwMode="auto">
          <a:xfrm rot="10800000">
            <a:off x="4214813" y="4286250"/>
            <a:ext cx="500062" cy="1588"/>
          </a:xfrm>
          <a:prstGeom prst="straightConnector1">
            <a:avLst/>
          </a:prstGeom>
          <a:ln w="19050">
            <a:solidFill>
              <a:srgbClr val="E13768"/>
            </a:solidFill>
            <a:tailEnd type="arrow"/>
          </a:ln>
        </p:spPr>
        <p:style>
          <a:lnRef idx="1">
            <a:schemeClr val="accent1"/>
          </a:lnRef>
          <a:fillRef idx="0">
            <a:schemeClr val="accent1"/>
          </a:fillRef>
          <a:effectRef idx="0">
            <a:schemeClr val="accent1"/>
          </a:effectRef>
          <a:fontRef idx="minor">
            <a:schemeClr val="tx1"/>
          </a:fontRef>
        </p:style>
      </p:cxnSp>
      <p:sp>
        <p:nvSpPr>
          <p:cNvPr id="6157" name="16 - TextBox"/>
          <p:cNvSpPr txBox="1">
            <a:spLocks noChangeArrowheads="1"/>
          </p:cNvSpPr>
          <p:nvPr/>
        </p:nvSpPr>
        <p:spPr bwMode="auto">
          <a:xfrm>
            <a:off x="4000500" y="4357688"/>
            <a:ext cx="928688" cy="369887"/>
          </a:xfrm>
          <a:prstGeom prst="rect">
            <a:avLst/>
          </a:prstGeom>
          <a:noFill/>
          <a:ln w="9525">
            <a:noFill/>
            <a:miter lim="800000"/>
            <a:headEnd/>
            <a:tailEnd/>
          </a:ln>
        </p:spPr>
        <p:txBody>
          <a:bodyPr>
            <a:spAutoFit/>
          </a:bodyPr>
          <a:lstStyle/>
          <a:p>
            <a:r>
              <a:rPr lang="el-GR" b="1">
                <a:solidFill>
                  <a:srgbClr val="FF0000"/>
                </a:solidFill>
                <a:latin typeface="Times New Roman" pitchFamily="18" charset="0"/>
              </a:rPr>
              <a:t>υ=σταθ</a:t>
            </a:r>
          </a:p>
        </p:txBody>
      </p:sp>
      <p:grpSp>
        <p:nvGrpSpPr>
          <p:cNvPr id="2" name="19 - Ομάδα"/>
          <p:cNvGrpSpPr>
            <a:grpSpLocks/>
          </p:cNvGrpSpPr>
          <p:nvPr/>
        </p:nvGrpSpPr>
        <p:grpSpPr bwMode="auto">
          <a:xfrm>
            <a:off x="3784600" y="4643438"/>
            <a:ext cx="3144838" cy="1298575"/>
            <a:chOff x="3784600" y="4643558"/>
            <a:chExt cx="3144803" cy="1298455"/>
          </a:xfrm>
        </p:grpSpPr>
        <p:cxnSp>
          <p:nvCxnSpPr>
            <p:cNvPr id="11" name="10 - Ευθύγραμμο βέλος σύνδεσης"/>
            <p:cNvCxnSpPr/>
            <p:nvPr/>
          </p:nvCxnSpPr>
          <p:spPr>
            <a:xfrm rot="5400000" flipH="1" flipV="1">
              <a:off x="4787119" y="5072936"/>
              <a:ext cx="571447" cy="1587"/>
            </a:xfrm>
            <a:prstGeom prst="straightConnector1">
              <a:avLst/>
            </a:prstGeom>
            <a:ln w="31750">
              <a:solidFill>
                <a:srgbClr val="3F0CD0"/>
              </a:solidFill>
              <a:tailEnd type="arrow"/>
            </a:ln>
          </p:spPr>
          <p:style>
            <a:lnRef idx="1">
              <a:schemeClr val="accent1"/>
            </a:lnRef>
            <a:fillRef idx="0">
              <a:schemeClr val="accent1"/>
            </a:fillRef>
            <a:effectRef idx="0">
              <a:schemeClr val="accent1"/>
            </a:effectRef>
            <a:fontRef idx="minor">
              <a:schemeClr val="tx1"/>
            </a:fontRef>
          </p:style>
        </p:cxnSp>
        <p:cxnSp>
          <p:nvCxnSpPr>
            <p:cNvPr id="6" name="5 - Ευθύγραμμο βέλος σύνδεσης"/>
            <p:cNvCxnSpPr/>
            <p:nvPr/>
          </p:nvCxnSpPr>
          <p:spPr bwMode="auto">
            <a:xfrm rot="5400000">
              <a:off x="3499670" y="5572953"/>
              <a:ext cx="571447"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bwMode="auto">
            <a:xfrm rot="5400000">
              <a:off x="4715682" y="5571365"/>
              <a:ext cx="571447"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bwMode="auto">
            <a:xfrm rot="5400000">
              <a:off x="6072980" y="5642797"/>
              <a:ext cx="571447" cy="15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bwMode="auto">
            <a:xfrm rot="5400000" flipH="1" flipV="1">
              <a:off x="3608410" y="5035634"/>
              <a:ext cx="500016" cy="1588"/>
            </a:xfrm>
            <a:prstGeom prst="straightConnector1">
              <a:avLst/>
            </a:prstGeom>
            <a:ln w="31750">
              <a:solidFill>
                <a:srgbClr val="3F0CD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bwMode="auto">
            <a:xfrm rot="5400000" flipH="1" flipV="1">
              <a:off x="6107113" y="5108652"/>
              <a:ext cx="642879" cy="1587"/>
            </a:xfrm>
            <a:prstGeom prst="straightConnector1">
              <a:avLst/>
            </a:prstGeom>
            <a:ln w="31750">
              <a:solidFill>
                <a:srgbClr val="3F0CD0"/>
              </a:solidFill>
              <a:tailEnd type="arrow"/>
            </a:ln>
          </p:spPr>
          <p:style>
            <a:lnRef idx="1">
              <a:schemeClr val="accent1"/>
            </a:lnRef>
            <a:fillRef idx="0">
              <a:schemeClr val="accent1"/>
            </a:fillRef>
            <a:effectRef idx="0">
              <a:schemeClr val="accent1"/>
            </a:effectRef>
            <a:fontRef idx="minor">
              <a:schemeClr val="tx1"/>
            </a:fontRef>
          </p:style>
        </p:cxnSp>
        <p:sp>
          <p:nvSpPr>
            <p:cNvPr id="6159" name="17 - TextBox"/>
            <p:cNvSpPr txBox="1">
              <a:spLocks noChangeArrowheads="1"/>
            </p:cNvSpPr>
            <p:nvPr/>
          </p:nvSpPr>
          <p:spPr bwMode="auto">
            <a:xfrm>
              <a:off x="3928304" y="5572559"/>
              <a:ext cx="500183" cy="369454"/>
            </a:xfrm>
            <a:prstGeom prst="rect">
              <a:avLst/>
            </a:prstGeom>
            <a:noFill/>
            <a:ln w="9525">
              <a:noFill/>
              <a:miter lim="800000"/>
              <a:headEnd/>
              <a:tailEnd/>
            </a:ln>
          </p:spPr>
          <p:txBody>
            <a:bodyPr>
              <a:spAutoFit/>
            </a:bodyPr>
            <a:lstStyle/>
            <a:p>
              <a:r>
                <a:rPr lang="el-GR">
                  <a:solidFill>
                    <a:srgbClr val="FF0000"/>
                  </a:solidFill>
                  <a:latin typeface="Times New Roman" pitchFamily="18" charset="0"/>
                </a:rPr>
                <a:t>Β1</a:t>
              </a:r>
            </a:p>
          </p:txBody>
        </p:sp>
        <p:sp>
          <p:nvSpPr>
            <p:cNvPr id="6160" name="18 - TextBox"/>
            <p:cNvSpPr txBox="1">
              <a:spLocks noChangeArrowheads="1"/>
            </p:cNvSpPr>
            <p:nvPr/>
          </p:nvSpPr>
          <p:spPr bwMode="auto">
            <a:xfrm>
              <a:off x="5143035" y="5572559"/>
              <a:ext cx="500183" cy="369454"/>
            </a:xfrm>
            <a:prstGeom prst="rect">
              <a:avLst/>
            </a:prstGeom>
            <a:noFill/>
            <a:ln w="9525">
              <a:noFill/>
              <a:miter lim="800000"/>
              <a:headEnd/>
              <a:tailEnd/>
            </a:ln>
          </p:spPr>
          <p:txBody>
            <a:bodyPr>
              <a:spAutoFit/>
            </a:bodyPr>
            <a:lstStyle/>
            <a:p>
              <a:r>
                <a:rPr lang="el-GR">
                  <a:solidFill>
                    <a:srgbClr val="FF0000"/>
                  </a:solidFill>
                  <a:latin typeface="Times New Roman" pitchFamily="18" charset="0"/>
                </a:rPr>
                <a:t>Β2</a:t>
              </a:r>
            </a:p>
          </p:txBody>
        </p:sp>
        <p:sp>
          <p:nvSpPr>
            <p:cNvPr id="6161" name="19 - TextBox"/>
            <p:cNvSpPr txBox="1">
              <a:spLocks noChangeArrowheads="1"/>
            </p:cNvSpPr>
            <p:nvPr/>
          </p:nvSpPr>
          <p:spPr bwMode="auto">
            <a:xfrm>
              <a:off x="6429220" y="5572559"/>
              <a:ext cx="500183" cy="369454"/>
            </a:xfrm>
            <a:prstGeom prst="rect">
              <a:avLst/>
            </a:prstGeom>
            <a:noFill/>
            <a:ln w="9525">
              <a:noFill/>
              <a:miter lim="800000"/>
              <a:headEnd/>
              <a:tailEnd/>
            </a:ln>
          </p:spPr>
          <p:txBody>
            <a:bodyPr>
              <a:spAutoFit/>
            </a:bodyPr>
            <a:lstStyle/>
            <a:p>
              <a:r>
                <a:rPr lang="el-GR">
                  <a:solidFill>
                    <a:srgbClr val="FF0000"/>
                  </a:solidFill>
                  <a:latin typeface="Times New Roman" pitchFamily="18" charset="0"/>
                </a:rPr>
                <a:t>Β3</a:t>
              </a:r>
            </a:p>
          </p:txBody>
        </p:sp>
        <p:sp>
          <p:nvSpPr>
            <p:cNvPr id="6162" name="20 - TextBox"/>
            <p:cNvSpPr txBox="1">
              <a:spLocks noChangeArrowheads="1"/>
            </p:cNvSpPr>
            <p:nvPr/>
          </p:nvSpPr>
          <p:spPr bwMode="auto">
            <a:xfrm>
              <a:off x="3928304" y="4643558"/>
              <a:ext cx="500183" cy="369454"/>
            </a:xfrm>
            <a:prstGeom prst="rect">
              <a:avLst/>
            </a:prstGeom>
            <a:noFill/>
            <a:ln w="9525">
              <a:noFill/>
              <a:miter lim="800000"/>
              <a:headEnd/>
              <a:tailEnd/>
            </a:ln>
          </p:spPr>
          <p:txBody>
            <a:bodyPr>
              <a:spAutoFit/>
            </a:bodyPr>
            <a:lstStyle/>
            <a:p>
              <a:r>
                <a:rPr lang="en-US">
                  <a:solidFill>
                    <a:srgbClr val="3F0CD0"/>
                  </a:solidFill>
                  <a:latin typeface="Book Antiqua" pitchFamily="18" charset="0"/>
                </a:rPr>
                <a:t>F</a:t>
              </a:r>
              <a:r>
                <a:rPr lang="el-GR">
                  <a:solidFill>
                    <a:srgbClr val="3F0CD0"/>
                  </a:solidFill>
                  <a:latin typeface="Times New Roman" pitchFamily="18" charset="0"/>
                </a:rPr>
                <a:t>1</a:t>
              </a:r>
            </a:p>
          </p:txBody>
        </p:sp>
        <p:sp>
          <p:nvSpPr>
            <p:cNvPr id="6163" name="21 - TextBox"/>
            <p:cNvSpPr txBox="1">
              <a:spLocks noChangeArrowheads="1"/>
            </p:cNvSpPr>
            <p:nvPr/>
          </p:nvSpPr>
          <p:spPr bwMode="auto">
            <a:xfrm>
              <a:off x="5143035" y="4786481"/>
              <a:ext cx="500183" cy="369454"/>
            </a:xfrm>
            <a:prstGeom prst="rect">
              <a:avLst/>
            </a:prstGeom>
            <a:noFill/>
            <a:ln w="9525">
              <a:noFill/>
              <a:miter lim="800000"/>
              <a:headEnd/>
              <a:tailEnd/>
            </a:ln>
          </p:spPr>
          <p:txBody>
            <a:bodyPr>
              <a:spAutoFit/>
            </a:bodyPr>
            <a:lstStyle/>
            <a:p>
              <a:r>
                <a:rPr lang="en-US">
                  <a:solidFill>
                    <a:srgbClr val="3F0CD0"/>
                  </a:solidFill>
                  <a:latin typeface="Book Antiqua" pitchFamily="18" charset="0"/>
                </a:rPr>
                <a:t>F2</a:t>
              </a:r>
              <a:endParaRPr lang="el-GR">
                <a:solidFill>
                  <a:srgbClr val="3F0CD0"/>
                </a:solidFill>
                <a:latin typeface="Times New Roman" pitchFamily="18" charset="0"/>
              </a:endParaRPr>
            </a:p>
          </p:txBody>
        </p:sp>
      </p:grpSp>
      <p:sp>
        <p:nvSpPr>
          <p:cNvPr id="6151" name="22 - TextBox"/>
          <p:cNvSpPr txBox="1">
            <a:spLocks noChangeArrowheads="1"/>
          </p:cNvSpPr>
          <p:nvPr/>
        </p:nvSpPr>
        <p:spPr bwMode="auto">
          <a:xfrm>
            <a:off x="6572250" y="4857750"/>
            <a:ext cx="500063" cy="369888"/>
          </a:xfrm>
          <a:prstGeom prst="rect">
            <a:avLst/>
          </a:prstGeom>
          <a:noFill/>
          <a:ln w="9525">
            <a:noFill/>
            <a:miter lim="800000"/>
            <a:headEnd/>
            <a:tailEnd/>
          </a:ln>
        </p:spPr>
        <p:txBody>
          <a:bodyPr>
            <a:spAutoFit/>
          </a:bodyPr>
          <a:lstStyle/>
          <a:p>
            <a:r>
              <a:rPr lang="en-US">
                <a:solidFill>
                  <a:srgbClr val="3F0CD0"/>
                </a:solidFill>
                <a:latin typeface="Book Antiqua" pitchFamily="18" charset="0"/>
              </a:rPr>
              <a:t>F3</a:t>
            </a:r>
            <a:endParaRPr lang="el-GR">
              <a:solidFill>
                <a:srgbClr val="3F0CD0"/>
              </a:solidFill>
              <a:latin typeface="Times New Roman" pitchFamily="18" charset="0"/>
            </a:endParaRPr>
          </a:p>
        </p:txBody>
      </p:sp>
      <p:sp>
        <p:nvSpPr>
          <p:cNvPr id="6150" name="23 - TextBox"/>
          <p:cNvSpPr txBox="1">
            <a:spLocks noChangeArrowheads="1"/>
          </p:cNvSpPr>
          <p:nvPr/>
        </p:nvSpPr>
        <p:spPr bwMode="auto">
          <a:xfrm>
            <a:off x="1428750" y="3786188"/>
            <a:ext cx="1285875" cy="584200"/>
          </a:xfrm>
          <a:prstGeom prst="rect">
            <a:avLst/>
          </a:prstGeom>
          <a:noFill/>
          <a:ln w="9525">
            <a:noFill/>
            <a:miter lim="800000"/>
            <a:headEnd/>
            <a:tailEnd/>
          </a:ln>
        </p:spPr>
        <p:txBody>
          <a:bodyPr>
            <a:spAutoFit/>
          </a:bodyPr>
          <a:lstStyle/>
          <a:p>
            <a:r>
              <a:rPr lang="el-GR" sz="3200">
                <a:solidFill>
                  <a:srgbClr val="3F0CD0"/>
                </a:solidFill>
                <a:latin typeface="Times New Roman" pitchFamily="18" charset="0"/>
              </a:rPr>
              <a:t>Σ</a:t>
            </a:r>
            <a:r>
              <a:rPr lang="en-US" sz="3200">
                <a:solidFill>
                  <a:srgbClr val="3F0CD0"/>
                </a:solidFill>
                <a:latin typeface="Book Antiqua" pitchFamily="18" charset="0"/>
              </a:rPr>
              <a:t>F</a:t>
            </a:r>
            <a:r>
              <a:rPr lang="el-GR" sz="3200">
                <a:solidFill>
                  <a:srgbClr val="3F0CD0"/>
                </a:solidFill>
                <a:latin typeface="Times New Roman" pitchFamily="18" charset="0"/>
              </a:rPr>
              <a:t> = 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150"/>
                                        </p:tgtEl>
                                        <p:attrNameLst>
                                          <p:attrName>style.visibility</p:attrName>
                                        </p:attrNameLst>
                                      </p:cBhvr>
                                      <p:to>
                                        <p:strVal val="visible"/>
                                      </p:to>
                                    </p:set>
                                    <p:anim calcmode="lin" valueType="num">
                                      <p:cBhvr>
                                        <p:cTn id="17" dur="1000" fill="hold"/>
                                        <p:tgtEl>
                                          <p:spTgt spid="6150"/>
                                        </p:tgtEl>
                                        <p:attrNameLst>
                                          <p:attrName>ppt_w</p:attrName>
                                        </p:attrNameLst>
                                      </p:cBhvr>
                                      <p:tavLst>
                                        <p:tav tm="0">
                                          <p:val>
                                            <p:strVal val="#ppt_w*0.70"/>
                                          </p:val>
                                        </p:tav>
                                        <p:tav tm="100000">
                                          <p:val>
                                            <p:strVal val="#ppt_w"/>
                                          </p:val>
                                        </p:tav>
                                      </p:tavLst>
                                    </p:anim>
                                    <p:anim calcmode="lin" valueType="num">
                                      <p:cBhvr>
                                        <p:cTn id="18" dur="1000" fill="hold"/>
                                        <p:tgtEl>
                                          <p:spTgt spid="6150"/>
                                        </p:tgtEl>
                                        <p:attrNameLst>
                                          <p:attrName>ppt_h</p:attrName>
                                        </p:attrNameLst>
                                      </p:cBhvr>
                                      <p:tavLst>
                                        <p:tav tm="0">
                                          <p:val>
                                            <p:strVal val="#ppt_h"/>
                                          </p:val>
                                        </p:tav>
                                        <p:tav tm="100000">
                                          <p:val>
                                            <p:strVal val="#ppt_h"/>
                                          </p:val>
                                        </p:tav>
                                      </p:tavLst>
                                    </p:anim>
                                    <p:animEffect transition="in" filter="fade">
                                      <p:cBhvr>
                                        <p:cTn id="19" dur="1000"/>
                                        <p:tgtEl>
                                          <p:spTgt spid="615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157"/>
                                        </p:tgtEl>
                                        <p:attrNameLst>
                                          <p:attrName>style.visibility</p:attrName>
                                        </p:attrNameLst>
                                      </p:cBhvr>
                                      <p:to>
                                        <p:strVal val="visible"/>
                                      </p:to>
                                    </p:set>
                                    <p:animEffect transition="in" filter="dissolve">
                                      <p:cBhvr>
                                        <p:cTn id="24" dur="500"/>
                                        <p:tgtEl>
                                          <p:spTgt spid="6157"/>
                                        </p:tgtEl>
                                      </p:cBhvr>
                                    </p:animEffect>
                                  </p:childTnLst>
                                </p:cTn>
                              </p:par>
                              <p:par>
                                <p:cTn id="25" presetID="9"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P spid="61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23850" y="1412875"/>
            <a:ext cx="8569325" cy="974725"/>
          </a:xfrm>
          <a:prstGeom prst="rect">
            <a:avLst/>
          </a:prstGeom>
          <a:solidFill>
            <a:srgbClr val="003300"/>
          </a:solidFill>
          <a:ln w="28575">
            <a:solidFill>
              <a:srgbClr val="336600"/>
            </a:solidFill>
            <a:miter lim="800000"/>
            <a:headEnd/>
            <a:tailEnd/>
          </a:ln>
        </p:spPr>
        <p:txBody>
          <a:bodyPr>
            <a:spAutoFit/>
          </a:bodyPr>
          <a:lstStyle/>
          <a:p>
            <a:pPr algn="ctr" fontAlgn="base">
              <a:spcBef>
                <a:spcPct val="0"/>
              </a:spcBef>
              <a:spcAft>
                <a:spcPct val="0"/>
              </a:spcAft>
            </a:pPr>
            <a:r>
              <a:rPr lang="el-GR" sz="2800" smtClean="0">
                <a:solidFill>
                  <a:srgbClr val="FFFF00"/>
                </a:solidFill>
                <a:latin typeface="Comic Sans MS" pitchFamily="66" charset="0"/>
              </a:rPr>
              <a:t>Εφόσον σε κάποια χρονική στιγμή η ασκούμενη </a:t>
            </a:r>
          </a:p>
          <a:p>
            <a:pPr algn="ctr" fontAlgn="base">
              <a:spcBef>
                <a:spcPct val="0"/>
              </a:spcBef>
              <a:spcAft>
                <a:spcPct val="0"/>
              </a:spcAft>
            </a:pPr>
            <a:r>
              <a:rPr lang="el-GR" sz="2800" smtClean="0">
                <a:solidFill>
                  <a:srgbClr val="FFFF00"/>
                </a:solidFill>
                <a:latin typeface="Comic Sans MS" pitchFamily="66" charset="0"/>
              </a:rPr>
              <a:t>ολική δύναμη σε ένα σώμα είναι μηδέν</a:t>
            </a:r>
            <a:endParaRPr lang="el-GR" sz="2800" smtClean="0">
              <a:solidFill>
                <a:srgbClr val="FFFF00"/>
              </a:solidFill>
            </a:endParaRPr>
          </a:p>
        </p:txBody>
      </p:sp>
      <p:pic>
        <p:nvPicPr>
          <p:cNvPr id="16387" name="Picture 3" descr="MNPTNG01"/>
          <p:cNvPicPr>
            <a:picLocks noChangeAspect="1" noChangeArrowheads="1"/>
          </p:cNvPicPr>
          <p:nvPr/>
        </p:nvPicPr>
        <p:blipFill>
          <a:blip r:embed="rId2" cstate="print"/>
          <a:srcRect/>
          <a:stretch>
            <a:fillRect/>
          </a:stretch>
        </p:blipFill>
        <p:spPr bwMode="auto">
          <a:xfrm>
            <a:off x="7956550" y="188913"/>
            <a:ext cx="817563" cy="863600"/>
          </a:xfrm>
          <a:prstGeom prst="rect">
            <a:avLst/>
          </a:prstGeom>
          <a:noFill/>
          <a:ln w="9525">
            <a:noFill/>
            <a:miter lim="800000"/>
            <a:headEnd/>
            <a:tailEnd/>
          </a:ln>
        </p:spPr>
      </p:pic>
      <p:sp>
        <p:nvSpPr>
          <p:cNvPr id="13316" name="Rectangle 4"/>
          <p:cNvSpPr>
            <a:spLocks noChangeArrowheads="1"/>
          </p:cNvSpPr>
          <p:nvPr/>
        </p:nvSpPr>
        <p:spPr bwMode="auto">
          <a:xfrm>
            <a:off x="323850" y="2492375"/>
            <a:ext cx="3743325" cy="1946275"/>
          </a:xfrm>
          <a:prstGeom prst="rect">
            <a:avLst/>
          </a:prstGeom>
          <a:solidFill>
            <a:srgbClr val="003300"/>
          </a:solidFill>
          <a:ln w="28575">
            <a:solidFill>
              <a:srgbClr val="336600"/>
            </a:solidFill>
            <a:miter lim="800000"/>
            <a:headEnd/>
            <a:tailEnd/>
          </a:ln>
        </p:spPr>
        <p:txBody>
          <a:bodyPr>
            <a:spAutoFit/>
          </a:bodyPr>
          <a:lstStyle/>
          <a:p>
            <a:pPr algn="ctr" fontAlgn="base">
              <a:spcBef>
                <a:spcPct val="0"/>
              </a:spcBef>
              <a:spcAft>
                <a:spcPct val="0"/>
              </a:spcAft>
            </a:pPr>
            <a:r>
              <a:rPr lang="el-GR" sz="2400" smtClean="0">
                <a:solidFill>
                  <a:srgbClr val="FFFF00"/>
                </a:solidFill>
                <a:latin typeface="Comic Sans MS" pitchFamily="66" charset="0"/>
              </a:rPr>
              <a:t>Εάν, τη στιγμή εκείνη,  </a:t>
            </a:r>
          </a:p>
          <a:p>
            <a:pPr algn="ctr" fontAlgn="base">
              <a:spcBef>
                <a:spcPct val="0"/>
              </a:spcBef>
              <a:spcAft>
                <a:spcPct val="0"/>
              </a:spcAft>
            </a:pPr>
            <a:r>
              <a:rPr lang="el-GR" sz="2400" smtClean="0">
                <a:solidFill>
                  <a:srgbClr val="FFFF00"/>
                </a:solidFill>
                <a:latin typeface="Comic Sans MS" pitchFamily="66" charset="0"/>
              </a:rPr>
              <a:t>το σώμα </a:t>
            </a:r>
          </a:p>
          <a:p>
            <a:pPr algn="ctr" fontAlgn="base">
              <a:spcBef>
                <a:spcPct val="0"/>
              </a:spcBef>
              <a:spcAft>
                <a:spcPct val="0"/>
              </a:spcAft>
            </a:pPr>
            <a:r>
              <a:rPr lang="el-GR" sz="2400" smtClean="0">
                <a:solidFill>
                  <a:srgbClr val="FFFF00"/>
                </a:solidFill>
                <a:latin typeface="Comic Sans MS" pitchFamily="66" charset="0"/>
              </a:rPr>
              <a:t>είναι ακίνητο, </a:t>
            </a:r>
          </a:p>
          <a:p>
            <a:pPr algn="ctr" fontAlgn="base">
              <a:spcBef>
                <a:spcPct val="0"/>
              </a:spcBef>
              <a:spcAft>
                <a:spcPct val="0"/>
              </a:spcAft>
            </a:pPr>
            <a:r>
              <a:rPr lang="el-GR" sz="2400" smtClean="0">
                <a:solidFill>
                  <a:srgbClr val="FFFF00"/>
                </a:solidFill>
                <a:latin typeface="Comic Sans MS" pitchFamily="66" charset="0"/>
              </a:rPr>
              <a:t>θα παραμείνει  </a:t>
            </a:r>
          </a:p>
          <a:p>
            <a:pPr algn="ctr" fontAlgn="base">
              <a:spcBef>
                <a:spcPct val="0"/>
              </a:spcBef>
              <a:spcAft>
                <a:spcPct val="0"/>
              </a:spcAft>
            </a:pPr>
            <a:r>
              <a:rPr lang="el-GR" sz="2400" smtClean="0">
                <a:solidFill>
                  <a:srgbClr val="FFFF00"/>
                </a:solidFill>
                <a:latin typeface="Comic Sans MS" pitchFamily="66" charset="0"/>
              </a:rPr>
              <a:t>ακίνητο</a:t>
            </a:r>
          </a:p>
        </p:txBody>
      </p:sp>
      <p:sp>
        <p:nvSpPr>
          <p:cNvPr id="13317" name="Rectangle 5"/>
          <p:cNvSpPr>
            <a:spLocks noChangeArrowheads="1"/>
          </p:cNvSpPr>
          <p:nvPr/>
        </p:nvSpPr>
        <p:spPr bwMode="auto">
          <a:xfrm>
            <a:off x="4284663" y="2492375"/>
            <a:ext cx="4608512" cy="1946275"/>
          </a:xfrm>
          <a:prstGeom prst="rect">
            <a:avLst/>
          </a:prstGeom>
          <a:solidFill>
            <a:srgbClr val="003300"/>
          </a:solidFill>
          <a:ln w="28575">
            <a:solidFill>
              <a:srgbClr val="336600"/>
            </a:solidFill>
            <a:miter lim="800000"/>
            <a:headEnd/>
            <a:tailEnd/>
          </a:ln>
        </p:spPr>
        <p:txBody>
          <a:bodyPr>
            <a:spAutoFit/>
          </a:bodyPr>
          <a:lstStyle/>
          <a:p>
            <a:pPr algn="ctr" fontAlgn="base">
              <a:spcBef>
                <a:spcPct val="0"/>
              </a:spcBef>
              <a:spcAft>
                <a:spcPct val="0"/>
              </a:spcAft>
            </a:pPr>
            <a:r>
              <a:rPr lang="el-GR" sz="2400" smtClean="0">
                <a:solidFill>
                  <a:srgbClr val="FFFF00"/>
                </a:solidFill>
                <a:latin typeface="Comic Sans MS" pitchFamily="66" charset="0"/>
              </a:rPr>
              <a:t>Εάν, τη στιγμή εκείνη,  το σώμα – υλικό σημείο -  έχει κάποια ταχύτητα,  θα συνεχίσει να κινείται με την ίδια ταχύτητα, </a:t>
            </a:r>
          </a:p>
          <a:p>
            <a:pPr algn="ctr" fontAlgn="base">
              <a:spcBef>
                <a:spcPct val="0"/>
              </a:spcBef>
              <a:spcAft>
                <a:spcPct val="0"/>
              </a:spcAft>
            </a:pPr>
            <a:r>
              <a:rPr lang="el-GR" sz="2400" smtClean="0">
                <a:solidFill>
                  <a:srgbClr val="FFFF00"/>
                </a:solidFill>
                <a:latin typeface="Comic Sans MS" pitchFamily="66" charset="0"/>
              </a:rPr>
              <a:t>σε ευθύγραμμη ομαλή κίνηση</a:t>
            </a:r>
          </a:p>
        </p:txBody>
      </p:sp>
      <p:sp>
        <p:nvSpPr>
          <p:cNvPr id="13323" name="Rectangle 11"/>
          <p:cNvSpPr>
            <a:spLocks noChangeArrowheads="1"/>
          </p:cNvSpPr>
          <p:nvPr/>
        </p:nvSpPr>
        <p:spPr bwMode="auto">
          <a:xfrm>
            <a:off x="6300788" y="981075"/>
            <a:ext cx="2017712" cy="336550"/>
          </a:xfrm>
          <a:prstGeom prst="rect">
            <a:avLst/>
          </a:prstGeom>
          <a:noFill/>
          <a:ln w="28575">
            <a:noFill/>
            <a:miter lim="800000"/>
            <a:headEnd/>
            <a:tailEnd/>
          </a:ln>
        </p:spPr>
        <p:txBody>
          <a:bodyPr>
            <a:spAutoFit/>
          </a:bodyPr>
          <a:lstStyle/>
          <a:p>
            <a:pPr algn="ctr">
              <a:defRPr/>
            </a:pPr>
            <a:r>
              <a:rPr lang="el-GR" sz="1600" b="1" dirty="0">
                <a:solidFill>
                  <a:srgbClr val="8064A2">
                    <a:lumMod val="50000"/>
                  </a:srgbClr>
                </a:solidFill>
                <a:latin typeface="Century Gothic" pitchFamily="34" charset="0"/>
              </a:rPr>
              <a:t>Να συνοψίσουμε</a:t>
            </a:r>
          </a:p>
        </p:txBody>
      </p:sp>
      <p:sp>
        <p:nvSpPr>
          <p:cNvPr id="13324" name="WordArt 12"/>
          <p:cNvSpPr>
            <a:spLocks noChangeArrowheads="1" noChangeShapeType="1" noTextEdit="1"/>
          </p:cNvSpPr>
          <p:nvPr/>
        </p:nvSpPr>
        <p:spPr bwMode="auto">
          <a:xfrm>
            <a:off x="468313" y="260350"/>
            <a:ext cx="6048375" cy="6286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l-GR" sz="2000" kern="10" smtClean="0">
                <a:ln w="9525">
                  <a:solidFill>
                    <a:srgbClr val="000000"/>
                  </a:solidFill>
                  <a:round/>
                  <a:headEnd/>
                  <a:tailEnd/>
                </a:ln>
                <a:solidFill>
                  <a:srgbClr val="336600"/>
                </a:solidFill>
                <a:latin typeface="Century Gothic"/>
              </a:rPr>
              <a:t>Ο ΠΡΩΤΟΣ ΝΟΜΟΣ ΤΗΣ ΚΙΝΗΣΗΣ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circle(in)">
                                      <p:cBhvr>
                                        <p:cTn id="7" dur="2000"/>
                                        <p:tgtEl>
                                          <p:spTgt spid="133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0" fill="hold" grpId="0" nodeType="clickEffect">
                                  <p:stCondLst>
                                    <p:cond delay="0"/>
                                  </p:stCondLst>
                                  <p:childTnLst>
                                    <p:set>
                                      <p:cBhvr>
                                        <p:cTn id="11" dur="1" fill="hold">
                                          <p:stCondLst>
                                            <p:cond delay="0"/>
                                          </p:stCondLst>
                                        </p:cTn>
                                        <p:tgtEl>
                                          <p:spTgt spid="133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3314"/>
                                        </p:tgtEl>
                                        <p:attrNameLst>
                                          <p:attrName>style.visibility</p:attrName>
                                        </p:attrNameLst>
                                      </p:cBhvr>
                                      <p:to>
                                        <p:strVal val="visible"/>
                                      </p:to>
                                    </p:set>
                                    <p:animEffect transition="in" filter="circle(in)">
                                      <p:cBhvr>
                                        <p:cTn id="16" dur="2000"/>
                                        <p:tgtEl>
                                          <p:spTgt spid="1331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3316"/>
                                        </p:tgtEl>
                                        <p:attrNameLst>
                                          <p:attrName>style.visibility</p:attrName>
                                        </p:attrNameLst>
                                      </p:cBhvr>
                                      <p:to>
                                        <p:strVal val="visible"/>
                                      </p:to>
                                    </p:set>
                                    <p:animEffect transition="in" filter="circle(in)">
                                      <p:cBhvr>
                                        <p:cTn id="21" dur="2000"/>
                                        <p:tgtEl>
                                          <p:spTgt spid="1331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3317"/>
                                        </p:tgtEl>
                                        <p:attrNameLst>
                                          <p:attrName>style.visibility</p:attrName>
                                        </p:attrNameLst>
                                      </p:cBhvr>
                                      <p:to>
                                        <p:strVal val="visible"/>
                                      </p:to>
                                    </p:set>
                                    <p:animEffect transition="in" filter="circle(in)">
                                      <p:cBhvr>
                                        <p:cTn id="26" dur="2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6" grpId="0" animBg="1"/>
      <p:bldP spid="13317" grpId="0" animBg="1"/>
      <p:bldP spid="13323" grpId="0"/>
      <p:bldP spid="133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ladder flying off truck"/>
          <p:cNvPicPr>
            <a:picLocks noChangeAspect="1" noChangeArrowheads="1" noCrop="1"/>
          </p:cNvPicPr>
          <p:nvPr/>
        </p:nvPicPr>
        <p:blipFill>
          <a:blip r:embed="rId2" cstate="print"/>
          <a:srcRect/>
          <a:stretch>
            <a:fillRect/>
          </a:stretch>
        </p:blipFill>
        <p:spPr bwMode="auto">
          <a:xfrm>
            <a:off x="2195513" y="2636838"/>
            <a:ext cx="4824412" cy="1373187"/>
          </a:xfrm>
          <a:prstGeom prst="rect">
            <a:avLst/>
          </a:prstGeom>
          <a:noFill/>
          <a:ln w="9525">
            <a:noFill/>
            <a:miter lim="800000"/>
            <a:headEnd/>
            <a:tailEnd/>
          </a:ln>
        </p:spPr>
      </p:pic>
      <p:sp>
        <p:nvSpPr>
          <p:cNvPr id="12291" name="Rectangle 3"/>
          <p:cNvSpPr>
            <a:spLocks noChangeArrowheads="1"/>
          </p:cNvSpPr>
          <p:nvPr/>
        </p:nvSpPr>
        <p:spPr bwMode="auto">
          <a:xfrm>
            <a:off x="1835150" y="836613"/>
            <a:ext cx="5400675" cy="1223962"/>
          </a:xfrm>
          <a:prstGeom prst="rect">
            <a:avLst/>
          </a:prstGeom>
          <a:noFill/>
          <a:ln w="9525">
            <a:noFill/>
            <a:miter lim="800000"/>
            <a:headEnd/>
            <a:tailEnd/>
          </a:ln>
        </p:spPr>
        <p:txBody>
          <a:bodyPr anchor="ctr"/>
          <a:lstStyle/>
          <a:p>
            <a:pPr algn="ctr" fontAlgn="base">
              <a:spcBef>
                <a:spcPct val="0"/>
              </a:spcBef>
              <a:spcAft>
                <a:spcPct val="0"/>
              </a:spcAft>
            </a:pPr>
            <a:r>
              <a:rPr lang="el-GR" sz="2800" smtClean="0">
                <a:solidFill>
                  <a:srgbClr val="FF5050"/>
                </a:solidFill>
                <a:latin typeface="Century Gothic" pitchFamily="34" charset="0"/>
              </a:rPr>
              <a:t>ΑΔΡΑΝΕΙΑ</a:t>
            </a:r>
            <a:r>
              <a:rPr lang="el-GR" sz="2800" smtClean="0">
                <a:solidFill>
                  <a:srgbClr val="FF5050"/>
                </a:solidFill>
                <a:latin typeface="Comic Sans MS" pitchFamily="66" charset="0"/>
              </a:rPr>
              <a:t> . </a:t>
            </a:r>
            <a:br>
              <a:rPr lang="el-GR" sz="2800" smtClean="0">
                <a:solidFill>
                  <a:srgbClr val="FF5050"/>
                </a:solidFill>
                <a:latin typeface="Comic Sans MS" pitchFamily="66" charset="0"/>
              </a:rPr>
            </a:br>
            <a:r>
              <a:rPr lang="el-GR" sz="2800" smtClean="0">
                <a:solidFill>
                  <a:srgbClr val="FF5050"/>
                </a:solidFill>
                <a:latin typeface="Comic Sans MS" pitchFamily="66" charset="0"/>
              </a:rPr>
              <a:t>Το «δικαίωμα» κάθε σώματος </a:t>
            </a:r>
            <a:br>
              <a:rPr lang="el-GR" sz="2800" smtClean="0">
                <a:solidFill>
                  <a:srgbClr val="FF5050"/>
                </a:solidFill>
                <a:latin typeface="Comic Sans MS" pitchFamily="66" charset="0"/>
              </a:rPr>
            </a:br>
            <a:r>
              <a:rPr lang="el-GR" sz="2800" smtClean="0">
                <a:solidFill>
                  <a:srgbClr val="FF5050"/>
                </a:solidFill>
                <a:latin typeface="Comic Sans MS" pitchFamily="66" charset="0"/>
              </a:rPr>
              <a:t>στο «να συνεχίζει να κινείται»</a:t>
            </a:r>
            <a:endParaRPr lang="el-GR" sz="4000" smtClean="0">
              <a:solidFill>
                <a:srgbClr val="FF505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CF43F"/>
        </a:solidFill>
        <a:effectLst/>
      </p:bgPr>
    </p:bg>
    <p:spTree>
      <p:nvGrpSpPr>
        <p:cNvPr id="1" name=""/>
        <p:cNvGrpSpPr/>
        <p:nvPr/>
      </p:nvGrpSpPr>
      <p:grpSpPr>
        <a:xfrm>
          <a:off x="0" y="0"/>
          <a:ext cx="0" cy="0"/>
          <a:chOff x="0" y="0"/>
          <a:chExt cx="0" cy="0"/>
        </a:xfrm>
      </p:grpSpPr>
      <p:sp>
        <p:nvSpPr>
          <p:cNvPr id="3" name="2 - Ορθογώνιο"/>
          <p:cNvSpPr/>
          <p:nvPr/>
        </p:nvSpPr>
        <p:spPr>
          <a:xfrm>
            <a:off x="467544" y="260648"/>
            <a:ext cx="8208912" cy="6340197"/>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eaLnBrk="0" fontAlgn="base" hangingPunct="0">
              <a:spcBef>
                <a:spcPct val="0"/>
              </a:spcBef>
              <a:spcAft>
                <a:spcPct val="0"/>
              </a:spcAft>
            </a:pPr>
            <a:r>
              <a:rPr lang="el-GR" sz="3200" b="1" dirty="0" smtClean="0">
                <a:solidFill>
                  <a:srgbClr val="2CF43F"/>
                </a:solidFill>
                <a:latin typeface="Verdana" pitchFamily="34" charset="0"/>
                <a:ea typeface="Calibri" pitchFamily="34" charset="0"/>
                <a:cs typeface="Times New Roman" pitchFamily="18" charset="0"/>
              </a:rPr>
              <a:t>ΑΔΡΑΝΕΙΑ ΤΗΣ ΥΛΗΣ</a:t>
            </a:r>
          </a:p>
          <a:p>
            <a:pPr algn="ctr" eaLnBrk="0" fontAlgn="base" hangingPunct="0">
              <a:spcBef>
                <a:spcPct val="0"/>
              </a:spcBef>
              <a:spcAft>
                <a:spcPct val="0"/>
              </a:spcAft>
            </a:pPr>
            <a:endParaRPr lang="el-GR" sz="3200" b="1" dirty="0" smtClean="0">
              <a:solidFill>
                <a:srgbClr val="2CF43F"/>
              </a:solidFill>
              <a:latin typeface="Verdana" pitchFamily="34" charset="0"/>
              <a:ea typeface="Calibri" pitchFamily="34" charset="0"/>
              <a:cs typeface="Times New Roman" pitchFamily="18" charset="0"/>
            </a:endParaRPr>
          </a:p>
          <a:p>
            <a:pPr algn="ctr" eaLnBrk="0" fontAlgn="base" hangingPunct="0">
              <a:spcBef>
                <a:spcPct val="0"/>
              </a:spcBef>
              <a:spcAft>
                <a:spcPct val="0"/>
              </a:spcAft>
            </a:pPr>
            <a:r>
              <a:rPr lang="el-GR" b="1" dirty="0" smtClean="0">
                <a:solidFill>
                  <a:srgbClr val="000000"/>
                </a:solidFill>
                <a:latin typeface="Verdana" pitchFamily="34" charset="0"/>
                <a:ea typeface="Calibri" pitchFamily="34" charset="0"/>
                <a:cs typeface="Times New Roman" pitchFamily="18" charset="0"/>
              </a:rPr>
              <a:t>Κάθε φορά που προσπαθούμε να αλλάξουμε την κινητική κατάσταση (δηλαδή την ταχύτητα) ενός υλικού σώματος, εκείνο αντιστέκεται.</a:t>
            </a:r>
          </a:p>
          <a:p>
            <a:pPr algn="ctr" eaLnBrk="0" fontAlgn="base" hangingPunct="0">
              <a:spcBef>
                <a:spcPct val="0"/>
              </a:spcBef>
              <a:spcAft>
                <a:spcPct val="0"/>
              </a:spcAft>
            </a:pPr>
            <a:r>
              <a:rPr lang="el-GR" b="1" dirty="0" smtClean="0">
                <a:solidFill>
                  <a:srgbClr val="000000"/>
                </a:solidFill>
                <a:latin typeface="Verdana" pitchFamily="34" charset="0"/>
                <a:ea typeface="Calibri" pitchFamily="34" charset="0"/>
                <a:cs typeface="Times New Roman" pitchFamily="18" charset="0"/>
              </a:rPr>
              <a:t> </a:t>
            </a:r>
          </a:p>
          <a:p>
            <a:pPr algn="ctr" eaLnBrk="0" fontAlgn="base" hangingPunct="0">
              <a:spcBef>
                <a:spcPct val="0"/>
              </a:spcBef>
              <a:spcAft>
                <a:spcPct val="0"/>
              </a:spcAft>
            </a:pPr>
            <a:r>
              <a:rPr lang="el-GR" sz="2400" b="1" dirty="0" smtClean="0">
                <a:solidFill>
                  <a:srgbClr val="FFFF00"/>
                </a:solidFill>
                <a:latin typeface="Verdana" pitchFamily="34" charset="0"/>
                <a:ea typeface="Calibri" pitchFamily="34" charset="0"/>
                <a:cs typeface="Times New Roman" pitchFamily="18" charset="0"/>
              </a:rPr>
              <a:t>Η ιδιότητα των υλικών σωμάτων να αντιστέκονται στη μεταβολή της κινητικής τους κατάστασης λέγεται </a:t>
            </a:r>
            <a:r>
              <a:rPr lang="el-GR" sz="2400" b="1" dirty="0" smtClean="0">
                <a:solidFill>
                  <a:srgbClr val="2CF43F"/>
                </a:solidFill>
                <a:latin typeface="Verdana" pitchFamily="34" charset="0"/>
                <a:ea typeface="Calibri" pitchFamily="34" charset="0"/>
                <a:cs typeface="Times New Roman" pitchFamily="18" charset="0"/>
              </a:rPr>
              <a:t>αδράνεια</a:t>
            </a:r>
            <a:r>
              <a:rPr lang="el-GR" sz="2400" b="1" dirty="0" smtClean="0">
                <a:solidFill>
                  <a:srgbClr val="FFFF00"/>
                </a:solidFill>
                <a:latin typeface="Verdana" pitchFamily="34" charset="0"/>
                <a:ea typeface="Calibri" pitchFamily="34" charset="0"/>
                <a:cs typeface="Times New Roman" pitchFamily="18" charset="0"/>
              </a:rPr>
              <a:t>.</a:t>
            </a:r>
          </a:p>
          <a:p>
            <a:pPr algn="ctr" eaLnBrk="0" fontAlgn="base" hangingPunct="0">
              <a:spcBef>
                <a:spcPct val="0"/>
              </a:spcBef>
              <a:spcAft>
                <a:spcPct val="0"/>
              </a:spcAft>
            </a:pPr>
            <a:endParaRPr lang="el-GR" b="1" dirty="0" smtClean="0">
              <a:solidFill>
                <a:srgbClr val="000000"/>
              </a:solidFill>
              <a:latin typeface="Verdana" pitchFamily="34" charset="0"/>
              <a:ea typeface="Calibri" pitchFamily="34" charset="0"/>
              <a:cs typeface="Times New Roman" pitchFamily="18" charset="0"/>
            </a:endParaRPr>
          </a:p>
          <a:p>
            <a:pPr algn="ctr" eaLnBrk="0" fontAlgn="base" hangingPunct="0">
              <a:spcBef>
                <a:spcPct val="0"/>
              </a:spcBef>
              <a:spcAft>
                <a:spcPct val="0"/>
              </a:spcAft>
            </a:pPr>
            <a:r>
              <a:rPr lang="el-GR" b="1" dirty="0" smtClean="0">
                <a:solidFill>
                  <a:srgbClr val="000000"/>
                </a:solidFill>
                <a:latin typeface="Verdana" pitchFamily="34" charset="0"/>
                <a:ea typeface="Calibri" pitchFamily="34" charset="0"/>
                <a:cs typeface="Times New Roman" pitchFamily="18" charset="0"/>
              </a:rPr>
              <a:t>Όσο μεγαλύτερη μάζα έχουν τα σώματα, </a:t>
            </a:r>
          </a:p>
          <a:p>
            <a:pPr algn="ctr" eaLnBrk="0" fontAlgn="base" hangingPunct="0">
              <a:spcBef>
                <a:spcPct val="0"/>
              </a:spcBef>
              <a:spcAft>
                <a:spcPct val="0"/>
              </a:spcAft>
            </a:pPr>
            <a:r>
              <a:rPr lang="el-GR" b="1" dirty="0" smtClean="0">
                <a:solidFill>
                  <a:srgbClr val="000000"/>
                </a:solidFill>
                <a:latin typeface="Verdana" pitchFamily="34" charset="0"/>
                <a:ea typeface="Calibri" pitchFamily="34" charset="0"/>
                <a:cs typeface="Times New Roman" pitchFamily="18" charset="0"/>
              </a:rPr>
              <a:t>τόσο μεγαλύτερη αντίσταση προβάλλουν </a:t>
            </a:r>
          </a:p>
          <a:p>
            <a:pPr algn="ctr" eaLnBrk="0" fontAlgn="base" hangingPunct="0">
              <a:spcBef>
                <a:spcPct val="0"/>
              </a:spcBef>
              <a:spcAft>
                <a:spcPct val="0"/>
              </a:spcAft>
            </a:pPr>
            <a:r>
              <a:rPr lang="el-GR" b="1" dirty="0" smtClean="0">
                <a:solidFill>
                  <a:srgbClr val="000000"/>
                </a:solidFill>
                <a:latin typeface="Verdana" pitchFamily="34" charset="0"/>
                <a:ea typeface="Calibri" pitchFamily="34" charset="0"/>
                <a:cs typeface="Times New Roman" pitchFamily="18" charset="0"/>
              </a:rPr>
              <a:t>στη μεταβολή της κινητικής τους κατάστασης, </a:t>
            </a:r>
          </a:p>
          <a:p>
            <a:pPr algn="ctr" eaLnBrk="0" fontAlgn="base" hangingPunct="0">
              <a:spcBef>
                <a:spcPct val="0"/>
              </a:spcBef>
              <a:spcAft>
                <a:spcPct val="0"/>
              </a:spcAft>
            </a:pPr>
            <a:r>
              <a:rPr lang="el-GR" b="1" dirty="0" smtClean="0">
                <a:solidFill>
                  <a:srgbClr val="000000"/>
                </a:solidFill>
                <a:latin typeface="Verdana" pitchFamily="34" charset="0"/>
                <a:ea typeface="Calibri" pitchFamily="34" charset="0"/>
                <a:cs typeface="Times New Roman" pitchFamily="18" charset="0"/>
              </a:rPr>
              <a:t>επομένως </a:t>
            </a:r>
          </a:p>
          <a:p>
            <a:pPr algn="ctr" eaLnBrk="0" fontAlgn="base" hangingPunct="0">
              <a:spcBef>
                <a:spcPct val="0"/>
              </a:spcBef>
              <a:spcAft>
                <a:spcPct val="0"/>
              </a:spcAft>
            </a:pPr>
            <a:r>
              <a:rPr lang="el-GR" b="1" dirty="0" smtClean="0">
                <a:solidFill>
                  <a:srgbClr val="000000"/>
                </a:solidFill>
                <a:latin typeface="Verdana" pitchFamily="34" charset="0"/>
                <a:ea typeface="Calibri" pitchFamily="34" charset="0"/>
                <a:cs typeface="Times New Roman" pitchFamily="18" charset="0"/>
              </a:rPr>
              <a:t>τόσο μεγαλύτερη αδράνεια έχουν.</a:t>
            </a:r>
          </a:p>
          <a:p>
            <a:pPr algn="ctr" eaLnBrk="0" fontAlgn="base" hangingPunct="0">
              <a:spcBef>
                <a:spcPct val="0"/>
              </a:spcBef>
              <a:spcAft>
                <a:spcPct val="0"/>
              </a:spcAft>
            </a:pPr>
            <a:r>
              <a:rPr lang="el-GR" b="1" dirty="0" smtClean="0">
                <a:solidFill>
                  <a:srgbClr val="000000"/>
                </a:solidFill>
                <a:latin typeface="Verdana" pitchFamily="34" charset="0"/>
                <a:ea typeface="Calibri" pitchFamily="34" charset="0"/>
                <a:cs typeface="Times New Roman" pitchFamily="18" charset="0"/>
              </a:rPr>
              <a:t>Για αυτό λέμε ότι </a:t>
            </a:r>
          </a:p>
          <a:p>
            <a:pPr algn="ctr" eaLnBrk="0" fontAlgn="base" hangingPunct="0">
              <a:spcBef>
                <a:spcPct val="0"/>
              </a:spcBef>
              <a:spcAft>
                <a:spcPct val="0"/>
              </a:spcAft>
            </a:pPr>
            <a:r>
              <a:rPr lang="el-GR" sz="2400" b="1" dirty="0" smtClean="0">
                <a:solidFill>
                  <a:srgbClr val="FFFF00"/>
                </a:solidFill>
                <a:latin typeface="Verdana" pitchFamily="34" charset="0"/>
                <a:ea typeface="Calibri" pitchFamily="34" charset="0"/>
                <a:cs typeface="Times New Roman" pitchFamily="18" charset="0"/>
              </a:rPr>
              <a:t>Το </a:t>
            </a:r>
            <a:r>
              <a:rPr lang="el-GR" sz="2400" b="1" dirty="0" smtClean="0">
                <a:solidFill>
                  <a:srgbClr val="2CF43F"/>
                </a:solidFill>
                <a:latin typeface="Verdana" pitchFamily="34" charset="0"/>
                <a:ea typeface="Calibri" pitchFamily="34" charset="0"/>
                <a:cs typeface="Times New Roman" pitchFamily="18" charset="0"/>
              </a:rPr>
              <a:t>μέτρο της αδράνειας </a:t>
            </a:r>
            <a:r>
              <a:rPr lang="el-GR" sz="2400" b="1" dirty="0" smtClean="0">
                <a:solidFill>
                  <a:srgbClr val="FFFF00"/>
                </a:solidFill>
                <a:latin typeface="Verdana" pitchFamily="34" charset="0"/>
                <a:ea typeface="Calibri" pitchFamily="34" charset="0"/>
                <a:cs typeface="Times New Roman" pitchFamily="18" charset="0"/>
              </a:rPr>
              <a:t>ενός σώματος </a:t>
            </a:r>
          </a:p>
          <a:p>
            <a:pPr algn="ctr" eaLnBrk="0" fontAlgn="base" hangingPunct="0">
              <a:spcBef>
                <a:spcPct val="0"/>
              </a:spcBef>
              <a:spcAft>
                <a:spcPct val="0"/>
              </a:spcAft>
            </a:pPr>
            <a:r>
              <a:rPr lang="el-GR" sz="2400" b="1" dirty="0" smtClean="0">
                <a:solidFill>
                  <a:srgbClr val="FFFF00"/>
                </a:solidFill>
                <a:latin typeface="Verdana" pitchFamily="34" charset="0"/>
                <a:ea typeface="Calibri" pitchFamily="34" charset="0"/>
                <a:cs typeface="Times New Roman" pitchFamily="18" charset="0"/>
              </a:rPr>
              <a:t>είναι η </a:t>
            </a:r>
            <a:r>
              <a:rPr lang="el-GR" sz="2400" b="1" dirty="0" smtClean="0">
                <a:solidFill>
                  <a:srgbClr val="2CF43F"/>
                </a:solidFill>
                <a:latin typeface="Verdana" pitchFamily="34" charset="0"/>
                <a:ea typeface="Calibri" pitchFamily="34" charset="0"/>
                <a:cs typeface="Times New Roman" pitchFamily="18" charset="0"/>
              </a:rPr>
              <a:t>μάζα</a:t>
            </a:r>
            <a:r>
              <a:rPr lang="el-GR" sz="2400" b="1" dirty="0" smtClean="0">
                <a:solidFill>
                  <a:srgbClr val="FFFF00"/>
                </a:solidFill>
                <a:latin typeface="Verdana" pitchFamily="34" charset="0"/>
                <a:ea typeface="Calibri" pitchFamily="34" charset="0"/>
                <a:cs typeface="Times New Roman" pitchFamily="18" charset="0"/>
              </a:rPr>
              <a:t> του.</a:t>
            </a:r>
          </a:p>
          <a:p>
            <a:pPr algn="ctr" eaLnBrk="0" fontAlgn="base" hangingPunct="0">
              <a:spcBef>
                <a:spcPct val="0"/>
              </a:spcBef>
              <a:spcAft>
                <a:spcPct val="0"/>
              </a:spcAft>
            </a:pPr>
            <a:r>
              <a:rPr lang="el-GR" sz="2400" b="1" dirty="0" smtClean="0">
                <a:solidFill>
                  <a:srgbClr val="FFFF00"/>
                </a:solidFill>
                <a:latin typeface="Verdana" pitchFamily="34" charset="0"/>
                <a:ea typeface="Calibri"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user\Τα έγγραφά μου\Οι εικόνες μου\___(4)~1.JPG"/>
          <p:cNvPicPr>
            <a:picLocks noChangeAspect="1" noChangeArrowheads="1"/>
          </p:cNvPicPr>
          <p:nvPr/>
        </p:nvPicPr>
        <p:blipFill>
          <a:blip r:embed="rId2" cstate="print"/>
          <a:srcRect/>
          <a:stretch>
            <a:fillRect/>
          </a:stretch>
        </p:blipFill>
        <p:spPr bwMode="auto">
          <a:xfrm>
            <a:off x="827584" y="2348880"/>
            <a:ext cx="3000375" cy="2514600"/>
          </a:xfrm>
          <a:prstGeom prst="rect">
            <a:avLst/>
          </a:prstGeom>
          <a:noFill/>
          <a:ln w="9525">
            <a:noFill/>
            <a:miter lim="800000"/>
            <a:headEnd/>
            <a:tailEnd/>
          </a:ln>
        </p:spPr>
      </p:pic>
      <p:pic>
        <p:nvPicPr>
          <p:cNvPr id="3" name="Picture 3" descr="C:\Documents and Settings\user\Τα έγγραφά μου\Οι εικόνες μου\inertia-flicked-cardboard-coin-tumbler-experiment.jpg"/>
          <p:cNvPicPr>
            <a:picLocks noChangeAspect="1" noChangeArrowheads="1"/>
          </p:cNvPicPr>
          <p:nvPr/>
        </p:nvPicPr>
        <p:blipFill>
          <a:blip r:embed="rId3" cstate="print"/>
          <a:srcRect/>
          <a:stretch>
            <a:fillRect/>
          </a:stretch>
        </p:blipFill>
        <p:spPr bwMode="auto">
          <a:xfrm>
            <a:off x="3923928" y="2348880"/>
            <a:ext cx="4695825" cy="2500312"/>
          </a:xfrm>
          <a:prstGeom prst="rect">
            <a:avLst/>
          </a:prstGeom>
          <a:noFill/>
          <a:ln w="9525">
            <a:noFill/>
            <a:miter lim="800000"/>
            <a:headEnd/>
            <a:tailEnd/>
          </a:ln>
        </p:spPr>
      </p:pic>
      <p:sp>
        <p:nvSpPr>
          <p:cNvPr id="4" name="3 - Ορθογώνιο"/>
          <p:cNvSpPr/>
          <p:nvPr/>
        </p:nvSpPr>
        <p:spPr>
          <a:xfrm>
            <a:off x="899592" y="692696"/>
            <a:ext cx="7416824" cy="923330"/>
          </a:xfrm>
          <a:prstGeom prst="rect">
            <a:avLst/>
          </a:prstGeom>
        </p:spPr>
        <p:txBody>
          <a:bodyPr wrap="square">
            <a:spAutoFit/>
          </a:bodyPr>
          <a:lstStyle/>
          <a:p>
            <a:r>
              <a:rPr lang="el-GR" dirty="0" smtClean="0">
                <a:solidFill>
                  <a:srgbClr val="FF0000"/>
                </a:solidFill>
              </a:rPr>
              <a:t>Μπορούμε </a:t>
            </a:r>
            <a:r>
              <a:rPr lang="el-GR" dirty="0" smtClean="0">
                <a:solidFill>
                  <a:srgbClr val="FF0000"/>
                </a:solidFill>
              </a:rPr>
              <a:t>να μη λάβουμε υπόψη μας τη δύναμη της τριβής όταν αυτή είναι πάρα πολύ μικρή ή όταν ασκείται για πολύ μικρό χρονικό διάστημα, όπως συμβαίνει στις απότομες κινήσεις.</a:t>
            </a:r>
            <a:endParaRPr lang="el-G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g"/>
          <p:cNvPicPr>
            <a:picLocks noChangeAspect="1" noChangeArrowheads="1"/>
          </p:cNvPicPr>
          <p:nvPr/>
        </p:nvPicPr>
        <p:blipFill>
          <a:blip r:embed="rId2" cstate="print"/>
          <a:srcRect/>
          <a:stretch>
            <a:fillRect/>
          </a:stretch>
        </p:blipFill>
        <p:spPr bwMode="auto">
          <a:xfrm>
            <a:off x="1187450" y="1916113"/>
            <a:ext cx="1511300" cy="2974975"/>
          </a:xfrm>
          <a:prstGeom prst="rect">
            <a:avLst/>
          </a:prstGeom>
          <a:noFill/>
          <a:ln w="9525">
            <a:noFill/>
            <a:miter lim="800000"/>
            <a:headEnd/>
            <a:tailEnd/>
          </a:ln>
        </p:spPr>
      </p:pic>
      <p:sp>
        <p:nvSpPr>
          <p:cNvPr id="15364" name="3 - Ορθογώνιο"/>
          <p:cNvSpPr>
            <a:spLocks noChangeArrowheads="1"/>
          </p:cNvSpPr>
          <p:nvPr/>
        </p:nvSpPr>
        <p:spPr bwMode="auto">
          <a:xfrm>
            <a:off x="2987675" y="1773238"/>
            <a:ext cx="4572000" cy="3138487"/>
          </a:xfrm>
          <a:prstGeom prst="rect">
            <a:avLst/>
          </a:prstGeom>
          <a:noFill/>
          <a:ln w="9525">
            <a:noFill/>
            <a:miter lim="800000"/>
            <a:headEnd/>
            <a:tailEnd/>
          </a:ln>
        </p:spPr>
        <p:txBody>
          <a:bodyPr>
            <a:spAutoFit/>
          </a:bodyPr>
          <a:lstStyle/>
          <a:p>
            <a:pPr fontAlgn="base">
              <a:spcBef>
                <a:spcPct val="0"/>
              </a:spcBef>
              <a:spcAft>
                <a:spcPct val="0"/>
              </a:spcAft>
            </a:pPr>
            <a:r>
              <a:rPr lang="el-GR" smtClean="0">
                <a:solidFill>
                  <a:prstClr val="black"/>
                </a:solidFill>
                <a:latin typeface="Arial" charset="0"/>
              </a:rPr>
              <a:t>Πάρε ένα βιβλίο και βάλε πάνω του ένα κέρμα.</a:t>
            </a:r>
          </a:p>
          <a:p>
            <a:pPr fontAlgn="base">
              <a:spcBef>
                <a:spcPct val="0"/>
              </a:spcBef>
              <a:spcAft>
                <a:spcPct val="0"/>
              </a:spcAft>
            </a:pPr>
            <a:endParaRPr lang="el-GR" smtClean="0">
              <a:solidFill>
                <a:prstClr val="black"/>
              </a:solidFill>
              <a:latin typeface="Arial" charset="0"/>
            </a:endParaRPr>
          </a:p>
          <a:p>
            <a:pPr fontAlgn="base">
              <a:spcBef>
                <a:spcPct val="0"/>
              </a:spcBef>
              <a:spcAft>
                <a:spcPct val="0"/>
              </a:spcAft>
            </a:pPr>
            <a:r>
              <a:rPr lang="el-GR" smtClean="0">
                <a:solidFill>
                  <a:prstClr val="black"/>
                </a:solidFill>
                <a:latin typeface="Arial" charset="0"/>
              </a:rPr>
              <a:t>Δίπλα στο βιβλίο και στο ύψος του κέρματος βάλε τη γόμα σου.</a:t>
            </a:r>
          </a:p>
          <a:p>
            <a:pPr fontAlgn="base">
              <a:spcBef>
                <a:spcPct val="0"/>
              </a:spcBef>
              <a:spcAft>
                <a:spcPct val="0"/>
              </a:spcAft>
            </a:pPr>
            <a:endParaRPr lang="el-GR" smtClean="0">
              <a:solidFill>
                <a:prstClr val="black"/>
              </a:solidFill>
              <a:latin typeface="Arial" charset="0"/>
            </a:endParaRPr>
          </a:p>
          <a:p>
            <a:pPr fontAlgn="base">
              <a:spcBef>
                <a:spcPct val="0"/>
              </a:spcBef>
              <a:spcAft>
                <a:spcPct val="0"/>
              </a:spcAft>
            </a:pPr>
            <a:r>
              <a:rPr lang="el-GR" smtClean="0">
                <a:solidFill>
                  <a:prstClr val="black"/>
                </a:solidFill>
                <a:latin typeface="Arial" charset="0"/>
              </a:rPr>
              <a:t>Τράβηξε απότομα το βιβλίο οριζόντια. Τι παρατηρείς; Πώς το εξηγείς;</a:t>
            </a:r>
          </a:p>
          <a:p>
            <a:pPr fontAlgn="base">
              <a:spcBef>
                <a:spcPct val="0"/>
              </a:spcBef>
              <a:spcAft>
                <a:spcPct val="0"/>
              </a:spcAft>
            </a:pPr>
            <a:endParaRPr lang="el-GR" smtClean="0">
              <a:solidFill>
                <a:prstClr val="black"/>
              </a:solidFill>
              <a:latin typeface="Arial" charset="0"/>
            </a:endParaRPr>
          </a:p>
          <a:p>
            <a:pPr fontAlgn="base">
              <a:spcBef>
                <a:spcPct val="0"/>
              </a:spcBef>
              <a:spcAft>
                <a:spcPct val="0"/>
              </a:spcAft>
            </a:pPr>
            <a:r>
              <a:rPr lang="el-GR" smtClean="0">
                <a:solidFill>
                  <a:prstClr val="black"/>
                </a:solidFill>
                <a:latin typeface="Arial" charset="0"/>
              </a:rPr>
              <a:t>Αν δεν τραβήξεις απότομα το βιβλίο, τι θα συμβεί; Πώς το εξηγείς;</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051720" y="4581128"/>
            <a:ext cx="15121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5 - Έλλειψη"/>
          <p:cNvSpPr/>
          <p:nvPr/>
        </p:nvSpPr>
        <p:spPr>
          <a:xfrm>
            <a:off x="2411760" y="5157192"/>
            <a:ext cx="216024" cy="216024"/>
          </a:xfrm>
          <a:prstGeom prst="ellipse">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6 - Έλλειψη"/>
          <p:cNvSpPr/>
          <p:nvPr/>
        </p:nvSpPr>
        <p:spPr>
          <a:xfrm>
            <a:off x="2987824" y="5157192"/>
            <a:ext cx="216024" cy="216024"/>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9" name="8 - Ευθεία γραμμή σύνδεσης"/>
          <p:cNvCxnSpPr/>
          <p:nvPr/>
        </p:nvCxnSpPr>
        <p:spPr>
          <a:xfrm>
            <a:off x="1259632" y="5373216"/>
            <a:ext cx="6696744" cy="0"/>
          </a:xfrm>
          <a:prstGeom prst="line">
            <a:avLst/>
          </a:prstGeom>
        </p:spPr>
        <p:style>
          <a:lnRef idx="3">
            <a:schemeClr val="accent5"/>
          </a:lnRef>
          <a:fillRef idx="0">
            <a:schemeClr val="accent5"/>
          </a:fillRef>
          <a:effectRef idx="2">
            <a:schemeClr val="accent5"/>
          </a:effectRef>
          <a:fontRef idx="minor">
            <a:schemeClr val="tx1"/>
          </a:fontRef>
        </p:style>
      </p:cxnSp>
      <p:sp>
        <p:nvSpPr>
          <p:cNvPr id="10" name="9 - Ορθογώνιο"/>
          <p:cNvSpPr/>
          <p:nvPr/>
        </p:nvSpPr>
        <p:spPr>
          <a:xfrm>
            <a:off x="2699792" y="4437112"/>
            <a:ext cx="288032" cy="1440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1" name="10 - Ορθογώνιο"/>
          <p:cNvSpPr/>
          <p:nvPr/>
        </p:nvSpPr>
        <p:spPr>
          <a:xfrm>
            <a:off x="2987824" y="4437112"/>
            <a:ext cx="288032" cy="14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2" name="11 - Ορθογώνιο"/>
          <p:cNvSpPr/>
          <p:nvPr/>
        </p:nvSpPr>
        <p:spPr>
          <a:xfrm>
            <a:off x="2339752" y="4293096"/>
            <a:ext cx="360040" cy="2880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 name="12 - Ορθογώνιο"/>
          <p:cNvSpPr/>
          <p:nvPr/>
        </p:nvSpPr>
        <p:spPr>
          <a:xfrm>
            <a:off x="2771800" y="4149080"/>
            <a:ext cx="360040" cy="2880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15" name="14 - Ευθύγραμμο βέλος σύνδεσης"/>
          <p:cNvCxnSpPr/>
          <p:nvPr/>
        </p:nvCxnSpPr>
        <p:spPr>
          <a:xfrm>
            <a:off x="3491880" y="4149080"/>
            <a:ext cx="108012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15 - Ορθογώνιο"/>
          <p:cNvSpPr/>
          <p:nvPr/>
        </p:nvSpPr>
        <p:spPr>
          <a:xfrm>
            <a:off x="4860032" y="5013176"/>
            <a:ext cx="1872208"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7" name="16 - Ορθογώνιο"/>
          <p:cNvSpPr/>
          <p:nvPr/>
        </p:nvSpPr>
        <p:spPr>
          <a:xfrm>
            <a:off x="323528" y="1124744"/>
            <a:ext cx="8424936" cy="1508105"/>
          </a:xfrm>
          <a:prstGeom prst="rect">
            <a:avLst/>
          </a:prstGeom>
        </p:spPr>
        <p:txBody>
          <a:bodyPr wrap="square">
            <a:spAutoFit/>
          </a:bodyPr>
          <a:lstStyle/>
          <a:p>
            <a:r>
              <a:rPr lang="el-GR" sz="2400" b="1" dirty="0" smtClean="0">
                <a:solidFill>
                  <a:srgbClr val="00349E">
                    <a:lumMod val="60000"/>
                    <a:lumOff val="40000"/>
                  </a:srgbClr>
                </a:solidFill>
                <a:latin typeface="Verdana" pitchFamily="34" charset="0"/>
                <a:ea typeface="Calibri" pitchFamily="34" charset="0"/>
                <a:cs typeface="Times New Roman" pitchFamily="18" charset="0"/>
              </a:rPr>
              <a:t>  Μπορείς </a:t>
            </a:r>
            <a:r>
              <a:rPr lang="el-GR" sz="2400" b="1" dirty="0" smtClean="0">
                <a:solidFill>
                  <a:srgbClr val="00349E">
                    <a:lumMod val="60000"/>
                    <a:lumOff val="40000"/>
                  </a:srgbClr>
                </a:solidFill>
                <a:latin typeface="Verdana" pitchFamily="34" charset="0"/>
                <a:ea typeface="Calibri" pitchFamily="34" charset="0"/>
                <a:cs typeface="Times New Roman" pitchFamily="18" charset="0"/>
              </a:rPr>
              <a:t>να </a:t>
            </a:r>
            <a:r>
              <a:rPr lang="el-GR" sz="2400" b="1" dirty="0" smtClean="0">
                <a:solidFill>
                  <a:srgbClr val="00349E">
                    <a:lumMod val="60000"/>
                    <a:lumOff val="40000"/>
                  </a:srgbClr>
                </a:solidFill>
                <a:latin typeface="Verdana" pitchFamily="34" charset="0"/>
                <a:ea typeface="Calibri" pitchFamily="34" charset="0"/>
                <a:cs typeface="Times New Roman" pitchFamily="18" charset="0"/>
              </a:rPr>
              <a:t>εξηγήσεις </a:t>
            </a:r>
            <a:r>
              <a:rPr lang="el-GR" sz="2400" b="1" dirty="0" smtClean="0">
                <a:solidFill>
                  <a:srgbClr val="00349E">
                    <a:lumMod val="60000"/>
                    <a:lumOff val="40000"/>
                  </a:srgbClr>
                </a:solidFill>
                <a:latin typeface="Verdana" pitchFamily="34" charset="0"/>
                <a:ea typeface="Calibri" pitchFamily="34" charset="0"/>
                <a:cs typeface="Times New Roman" pitchFamily="18" charset="0"/>
              </a:rPr>
              <a:t>τι θα συμβεί όταν το βαγόνι του παρακάτω σχήματος συγκρουστεί με το εμπόδιο;</a:t>
            </a:r>
          </a:p>
          <a:p>
            <a:r>
              <a:rPr lang="el-GR" sz="2000" b="1" dirty="0" smtClean="0">
                <a:solidFill>
                  <a:srgbClr val="00349E">
                    <a:lumMod val="60000"/>
                    <a:lumOff val="40000"/>
                  </a:srgbClr>
                </a:solidFill>
                <a:latin typeface="Verdana" pitchFamily="34" charset="0"/>
                <a:cs typeface="Times New Roman" pitchFamily="18" charset="0"/>
              </a:rPr>
              <a:t>(</a:t>
            </a:r>
            <a:r>
              <a:rPr lang="el-GR" sz="2000" b="1" dirty="0" smtClean="0">
                <a:solidFill>
                  <a:srgbClr val="00349E">
                    <a:lumMod val="60000"/>
                    <a:lumOff val="40000"/>
                  </a:srgbClr>
                </a:solidFill>
                <a:latin typeface="Verdana" pitchFamily="34" charset="0"/>
                <a:cs typeface="Times New Roman" pitchFamily="18" charset="0"/>
              </a:rPr>
              <a:t>Θεώρησε </a:t>
            </a:r>
            <a:r>
              <a:rPr lang="el-GR" sz="2000" b="1" dirty="0" smtClean="0">
                <a:solidFill>
                  <a:srgbClr val="00349E">
                    <a:lumMod val="60000"/>
                    <a:lumOff val="40000"/>
                  </a:srgbClr>
                </a:solidFill>
                <a:latin typeface="Verdana" pitchFamily="34" charset="0"/>
                <a:cs typeface="Times New Roman" pitchFamily="18" charset="0"/>
              </a:rPr>
              <a:t>την πάνω επιφάνεια του βαγονιού λεία)</a:t>
            </a:r>
            <a:endParaRPr lang="el-GR" sz="2000" dirty="0">
              <a:solidFill>
                <a:prstClr val="white"/>
              </a:solidFill>
            </a:endParaRPr>
          </a:p>
        </p:txBody>
      </p:sp>
      <p:sp>
        <p:nvSpPr>
          <p:cNvPr id="18" name="17 - Ορθογώνιο"/>
          <p:cNvSpPr/>
          <p:nvPr/>
        </p:nvSpPr>
        <p:spPr>
          <a:xfrm>
            <a:off x="3779912" y="3645024"/>
            <a:ext cx="402674" cy="461665"/>
          </a:xfrm>
          <a:prstGeom prst="rect">
            <a:avLst/>
          </a:prstGeom>
        </p:spPr>
        <p:txBody>
          <a:bodyPr wrap="none">
            <a:spAutoFit/>
          </a:bodyPr>
          <a:lstStyle/>
          <a:p>
            <a:r>
              <a:rPr lang="el-GR" sz="2400" b="1" dirty="0" smtClean="0">
                <a:solidFill>
                  <a:srgbClr val="E40059"/>
                </a:solidFill>
                <a:latin typeface="Verdana" pitchFamily="34" charset="0"/>
                <a:ea typeface="Calibri" pitchFamily="34" charset="0"/>
                <a:cs typeface="Times New Roman" pitchFamily="18" charset="0"/>
              </a:rPr>
              <a:t>υ</a:t>
            </a:r>
            <a:endParaRPr lang="el-GR" sz="2400" dirty="0">
              <a:solidFill>
                <a:srgbClr val="E4005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27584" y="2492896"/>
            <a:ext cx="7560840" cy="1200329"/>
          </a:xfrm>
          <a:prstGeom prst="rect">
            <a:avLst/>
          </a:prstGeom>
        </p:spPr>
        <p:txBody>
          <a:bodyPr wrap="square">
            <a:spAutoFit/>
          </a:bodyPr>
          <a:lstStyle/>
          <a:p>
            <a:r>
              <a:rPr lang="el-GR" sz="2400" dirty="0" smtClean="0"/>
              <a:t>Γνώση που θα χρειαστούμε: </a:t>
            </a:r>
          </a:p>
          <a:p>
            <a:r>
              <a:rPr lang="el-GR" sz="2400" dirty="0" smtClean="0"/>
              <a:t>Ένα κινητό κινείται </a:t>
            </a:r>
            <a:r>
              <a:rPr lang="el-GR" sz="2400" b="1" dirty="0" smtClean="0"/>
              <a:t>ευθύγραμμα και ομαλά </a:t>
            </a:r>
            <a:r>
              <a:rPr lang="el-GR" sz="2400" dirty="0" smtClean="0"/>
              <a:t>όταν η τροχιά του είναι ευθεία γραμμή και η ταχύτητά του σταθερή.</a:t>
            </a:r>
            <a:endParaRPr lang="el-G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67744" y="2708920"/>
            <a:ext cx="4241867" cy="400110"/>
          </a:xfrm>
          <a:prstGeom prst="rect">
            <a:avLst/>
          </a:prstGeom>
        </p:spPr>
        <p:txBody>
          <a:bodyPr wrap="none">
            <a:spAutoFit/>
          </a:bodyPr>
          <a:lstStyle/>
          <a:p>
            <a:r>
              <a:rPr lang="el-GR" sz="2000" b="1" dirty="0" smtClean="0">
                <a:solidFill>
                  <a:schemeClr val="bg1"/>
                </a:solidFill>
              </a:rPr>
              <a:t>3.5 </a:t>
            </a:r>
            <a:r>
              <a:rPr lang="el-GR" sz="2000" b="1" dirty="0" smtClean="0">
                <a:solidFill>
                  <a:schemeClr val="bg1"/>
                </a:solidFill>
              </a:rPr>
              <a:t> ΙΣΟΡΡΟΠΙΑ </a:t>
            </a:r>
            <a:r>
              <a:rPr lang="el-GR" sz="2000" b="1" dirty="0" smtClean="0">
                <a:solidFill>
                  <a:schemeClr val="bg1"/>
                </a:solidFill>
              </a:rPr>
              <a:t>ΥΛΙΚΟΥ ΣΗΜΕΙΟΥ</a:t>
            </a:r>
            <a:endParaRPr lang="el-GR" sz="20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260350"/>
            <a:ext cx="8218487" cy="581025"/>
          </a:xfrm>
        </p:spPr>
        <p:txBody>
          <a:bodyPr/>
          <a:lstStyle/>
          <a:p>
            <a:pPr algn="ctr">
              <a:defRPr/>
            </a:pPr>
            <a:r>
              <a:rPr lang="el-GR" sz="3200" dirty="0" smtClean="0"/>
              <a:t>Ας θυμηθούμε</a:t>
            </a:r>
            <a:endParaRPr lang="el-GR" sz="3200" dirty="0"/>
          </a:p>
        </p:txBody>
      </p:sp>
      <p:pic>
        <p:nvPicPr>
          <p:cNvPr id="10243" name="Picture 5"/>
          <p:cNvPicPr>
            <a:picLocks noChangeAspect="1" noChangeArrowheads="1"/>
          </p:cNvPicPr>
          <p:nvPr/>
        </p:nvPicPr>
        <p:blipFill>
          <a:blip r:embed="rId2" cstate="print"/>
          <a:srcRect l="43407" t="36047" r="10526" b="53125"/>
          <a:stretch>
            <a:fillRect/>
          </a:stretch>
        </p:blipFill>
        <p:spPr bwMode="auto">
          <a:xfrm>
            <a:off x="323850" y="1341438"/>
            <a:ext cx="8064500" cy="1138237"/>
          </a:xfrm>
          <a:prstGeom prst="rect">
            <a:avLst/>
          </a:prstGeom>
          <a:noFill/>
          <a:ln w="9525">
            <a:solidFill>
              <a:srgbClr val="7030A0"/>
            </a:solidFill>
            <a:miter lim="800000"/>
            <a:headEnd/>
            <a:tailEnd/>
          </a:ln>
        </p:spPr>
      </p:pic>
      <p:sp>
        <p:nvSpPr>
          <p:cNvPr id="8" name="7 - Ορθογώνιο"/>
          <p:cNvSpPr/>
          <p:nvPr/>
        </p:nvSpPr>
        <p:spPr>
          <a:xfrm>
            <a:off x="395288" y="1412875"/>
            <a:ext cx="3455987" cy="287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a:solidFill>
                <a:prstClr val="white"/>
              </a:solidFill>
            </a:endParaRPr>
          </a:p>
        </p:txBody>
      </p:sp>
      <p:pic>
        <p:nvPicPr>
          <p:cNvPr id="10245" name="Picture 10"/>
          <p:cNvPicPr>
            <a:picLocks noChangeAspect="1" noChangeArrowheads="1"/>
          </p:cNvPicPr>
          <p:nvPr/>
        </p:nvPicPr>
        <p:blipFill>
          <a:blip r:embed="rId3" cstate="print"/>
          <a:srcRect l="11513" t="45891" r="57774" b="27531"/>
          <a:stretch>
            <a:fillRect/>
          </a:stretch>
        </p:blipFill>
        <p:spPr bwMode="auto">
          <a:xfrm>
            <a:off x="4716463" y="2708275"/>
            <a:ext cx="3883025" cy="2016125"/>
          </a:xfrm>
          <a:prstGeom prst="rect">
            <a:avLst/>
          </a:prstGeom>
          <a:noFill/>
          <a:ln w="9525">
            <a:noFill/>
            <a:miter lim="800000"/>
            <a:headEnd/>
            <a:tailEnd/>
          </a:ln>
        </p:spPr>
      </p:pic>
      <p:sp>
        <p:nvSpPr>
          <p:cNvPr id="10246" name="11 - TextBox"/>
          <p:cNvSpPr txBox="1">
            <a:spLocks noChangeArrowheads="1"/>
          </p:cNvSpPr>
          <p:nvPr/>
        </p:nvSpPr>
        <p:spPr bwMode="auto">
          <a:xfrm>
            <a:off x="4787900" y="4221163"/>
            <a:ext cx="2592388" cy="368300"/>
          </a:xfrm>
          <a:prstGeom prst="rect">
            <a:avLst/>
          </a:prstGeom>
          <a:noFill/>
          <a:ln w="9525">
            <a:noFill/>
            <a:miter lim="800000"/>
            <a:headEnd/>
            <a:tailEnd/>
          </a:ln>
        </p:spPr>
        <p:txBody>
          <a:bodyPr>
            <a:spAutoFit/>
          </a:bodyPr>
          <a:lstStyle/>
          <a:p>
            <a:pPr fontAlgn="base">
              <a:spcBef>
                <a:spcPct val="0"/>
              </a:spcBef>
              <a:spcAft>
                <a:spcPct val="0"/>
              </a:spcAft>
            </a:pPr>
            <a:r>
              <a:rPr lang="el-GR" smtClean="0">
                <a:solidFill>
                  <a:prstClr val="black"/>
                </a:solidFill>
                <a:latin typeface="Arial" charset="0"/>
                <a:cs typeface="Arial" charset="0"/>
              </a:rPr>
              <a:t>Ο κρίκος μένει ακίνητος</a:t>
            </a:r>
          </a:p>
        </p:txBody>
      </p:sp>
      <p:sp>
        <p:nvSpPr>
          <p:cNvPr id="10247" name="12 - TextBox"/>
          <p:cNvSpPr txBox="1">
            <a:spLocks noChangeArrowheads="1"/>
          </p:cNvSpPr>
          <p:nvPr/>
        </p:nvSpPr>
        <p:spPr bwMode="auto">
          <a:xfrm>
            <a:off x="323850" y="3213100"/>
            <a:ext cx="4248150" cy="1016000"/>
          </a:xfrm>
          <a:prstGeom prst="rect">
            <a:avLst/>
          </a:prstGeom>
          <a:noFill/>
          <a:ln w="9525">
            <a:solidFill>
              <a:srgbClr val="00B0F0"/>
            </a:solidFill>
            <a:miter lim="800000"/>
            <a:headEnd/>
            <a:tailEnd/>
          </a:ln>
        </p:spPr>
        <p:txBody>
          <a:bodyPr>
            <a:spAutoFit/>
          </a:bodyPr>
          <a:lstStyle/>
          <a:p>
            <a:pPr fontAlgn="base">
              <a:spcBef>
                <a:spcPct val="0"/>
              </a:spcBef>
              <a:spcAft>
                <a:spcPct val="0"/>
              </a:spcAft>
            </a:pPr>
            <a:r>
              <a:rPr lang="el-GR" smtClean="0">
                <a:solidFill>
                  <a:prstClr val="black"/>
                </a:solidFill>
                <a:latin typeface="Arial" charset="0"/>
                <a:cs typeface="Arial" charset="0"/>
              </a:rPr>
              <a:t>Αν </a:t>
            </a:r>
            <a:r>
              <a:rPr lang="el-GR" b="1" smtClean="0">
                <a:solidFill>
                  <a:prstClr val="black"/>
                </a:solidFill>
                <a:latin typeface="Arial" charset="0"/>
                <a:cs typeface="Arial" charset="0"/>
              </a:rPr>
              <a:t>δύο</a:t>
            </a:r>
            <a:r>
              <a:rPr lang="el-GR" smtClean="0">
                <a:solidFill>
                  <a:prstClr val="black"/>
                </a:solidFill>
                <a:latin typeface="Arial" charset="0"/>
                <a:cs typeface="Arial" charset="0"/>
              </a:rPr>
              <a:t> </a:t>
            </a:r>
            <a:r>
              <a:rPr lang="el-GR" b="1" smtClean="0">
                <a:solidFill>
                  <a:prstClr val="black"/>
                </a:solidFill>
                <a:latin typeface="Arial" charset="0"/>
                <a:cs typeface="Arial" charset="0"/>
              </a:rPr>
              <a:t>δυνάμεις</a:t>
            </a:r>
            <a:r>
              <a:rPr lang="el-GR" smtClean="0">
                <a:solidFill>
                  <a:prstClr val="black"/>
                </a:solidFill>
                <a:latin typeface="Arial" charset="0"/>
                <a:cs typeface="Arial" charset="0"/>
              </a:rPr>
              <a:t> έχουν </a:t>
            </a:r>
            <a:r>
              <a:rPr lang="el-GR" sz="2000" b="1" smtClean="0">
                <a:solidFill>
                  <a:srgbClr val="FF0000"/>
                </a:solidFill>
                <a:latin typeface="Arial" charset="0"/>
                <a:cs typeface="Arial" charset="0"/>
              </a:rPr>
              <a:t>συνισταμένη μηδέν</a:t>
            </a:r>
            <a:r>
              <a:rPr lang="el-GR" smtClean="0">
                <a:solidFill>
                  <a:prstClr val="black"/>
                </a:solidFill>
                <a:latin typeface="Arial" charset="0"/>
                <a:cs typeface="Arial" charset="0"/>
              </a:rPr>
              <a:t>, τις λέμε </a:t>
            </a:r>
            <a:r>
              <a:rPr lang="el-GR" sz="2000" b="1" smtClean="0">
                <a:solidFill>
                  <a:srgbClr val="00B0F0"/>
                </a:solidFill>
                <a:latin typeface="Arial" charset="0"/>
                <a:cs typeface="Arial" charset="0"/>
              </a:rPr>
              <a:t>αντίθετες</a:t>
            </a:r>
            <a:r>
              <a:rPr lang="el-GR" smtClean="0">
                <a:solidFill>
                  <a:prstClr val="black"/>
                </a:solidFill>
                <a:latin typeface="Arial" charset="0"/>
                <a:cs typeface="Arial" charset="0"/>
              </a:rPr>
              <a:t>.</a:t>
            </a:r>
          </a:p>
          <a:p>
            <a:pPr fontAlgn="base">
              <a:spcBef>
                <a:spcPct val="0"/>
              </a:spcBef>
              <a:spcAft>
                <a:spcPct val="0"/>
              </a:spcAft>
            </a:pPr>
            <a:r>
              <a:rPr lang="el-GR" smtClean="0">
                <a:solidFill>
                  <a:prstClr val="black"/>
                </a:solidFill>
                <a:latin typeface="Arial" charset="0"/>
                <a:cs typeface="Arial" charset="0"/>
              </a:rPr>
              <a:t>Τότε </a:t>
            </a:r>
            <a:r>
              <a:rPr lang="el-GR" sz="2000" b="1" smtClean="0">
                <a:solidFill>
                  <a:srgbClr val="FF0000"/>
                </a:solidFill>
                <a:latin typeface="Arial" charset="0"/>
                <a:cs typeface="Arial" charset="0"/>
              </a:rPr>
              <a:t>το υλικό σημείο ισορροπεί.</a:t>
            </a:r>
            <a:endParaRPr lang="el-GR" b="1" smtClean="0">
              <a:solidFill>
                <a:srgbClr val="FF0000"/>
              </a:solidFill>
              <a:latin typeface="Arial" charset="0"/>
              <a:cs typeface="Arial" charset="0"/>
            </a:endParaRPr>
          </a:p>
        </p:txBody>
      </p:sp>
      <p:sp>
        <p:nvSpPr>
          <p:cNvPr id="10248" name="3 - TextBox"/>
          <p:cNvSpPr txBox="1">
            <a:spLocks noChangeArrowheads="1"/>
          </p:cNvSpPr>
          <p:nvPr/>
        </p:nvSpPr>
        <p:spPr bwMode="auto">
          <a:xfrm>
            <a:off x="179388" y="4941888"/>
            <a:ext cx="8496300" cy="706437"/>
          </a:xfrm>
          <a:prstGeom prst="rect">
            <a:avLst/>
          </a:prstGeom>
          <a:noFill/>
          <a:ln w="9525">
            <a:noFill/>
            <a:miter lim="800000"/>
            <a:headEnd/>
            <a:tailEnd/>
          </a:ln>
        </p:spPr>
        <p:txBody>
          <a:bodyPr>
            <a:spAutoFit/>
          </a:bodyPr>
          <a:lstStyle/>
          <a:p>
            <a:pPr fontAlgn="base">
              <a:spcBef>
                <a:spcPct val="0"/>
              </a:spcBef>
              <a:spcAft>
                <a:spcPct val="0"/>
              </a:spcAft>
            </a:pPr>
            <a:r>
              <a:rPr lang="el-GR" sz="2400" b="1" smtClean="0">
                <a:solidFill>
                  <a:prstClr val="black"/>
                </a:solidFill>
                <a:latin typeface="Arial" charset="0"/>
                <a:cs typeface="Arial" charset="0"/>
              </a:rPr>
              <a:t>ΣΥΝΘΗΚΗ ΙΣΟΡΡΟΠΙΑΣ ΥΛΙΚΟΥ ΣΗΜΕΙΟΥ </a:t>
            </a:r>
            <a:r>
              <a:rPr lang="el-GR" sz="2400" smtClean="0">
                <a:solidFill>
                  <a:prstClr val="black"/>
                </a:solidFill>
                <a:latin typeface="Arial" charset="0"/>
                <a:cs typeface="Arial" charset="0"/>
              </a:rPr>
              <a:t>:  </a:t>
            </a:r>
            <a:r>
              <a:rPr lang="en-US" sz="4000" smtClean="0">
                <a:solidFill>
                  <a:prstClr val="black"/>
                </a:solidFill>
                <a:latin typeface="Arial" charset="0"/>
                <a:cs typeface="Arial" charset="0"/>
              </a:rPr>
              <a:t>F</a:t>
            </a:r>
            <a:r>
              <a:rPr lang="el-GR" sz="2800" smtClean="0">
                <a:solidFill>
                  <a:prstClr val="black"/>
                </a:solidFill>
                <a:latin typeface="Arial" charset="0"/>
                <a:cs typeface="Arial" charset="0"/>
              </a:rPr>
              <a:t>ολ</a:t>
            </a:r>
            <a:r>
              <a:rPr lang="en-US" sz="4000" smtClean="0">
                <a:solidFill>
                  <a:prstClr val="black"/>
                </a:solidFill>
                <a:latin typeface="Arial" charset="0"/>
                <a:cs typeface="Arial" charset="0"/>
              </a:rPr>
              <a:t> = 0</a:t>
            </a:r>
            <a:endParaRPr lang="el-GR" sz="4000" smtClean="0">
              <a:solidFill>
                <a:prstClr val="black"/>
              </a:solidFill>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img"/>
          <p:cNvPicPr>
            <a:picLocks noChangeAspect="1" noChangeArrowheads="1"/>
          </p:cNvPicPr>
          <p:nvPr/>
        </p:nvPicPr>
        <p:blipFill>
          <a:blip r:embed="rId2" cstate="print"/>
          <a:srcRect/>
          <a:stretch>
            <a:fillRect/>
          </a:stretch>
        </p:blipFill>
        <p:spPr bwMode="auto">
          <a:xfrm>
            <a:off x="1331640" y="1340768"/>
            <a:ext cx="2149983" cy="2920936"/>
          </a:xfrm>
          <a:prstGeom prst="rect">
            <a:avLst/>
          </a:prstGeom>
          <a:noFill/>
        </p:spPr>
      </p:pic>
      <p:sp>
        <p:nvSpPr>
          <p:cNvPr id="3" name="2 - Ορθογώνιο"/>
          <p:cNvSpPr/>
          <p:nvPr/>
        </p:nvSpPr>
        <p:spPr>
          <a:xfrm>
            <a:off x="467544" y="4653136"/>
            <a:ext cx="4572000" cy="646331"/>
          </a:xfrm>
          <a:prstGeom prst="rect">
            <a:avLst/>
          </a:prstGeom>
        </p:spPr>
        <p:txBody>
          <a:bodyPr>
            <a:spAutoFit/>
          </a:bodyPr>
          <a:lstStyle/>
          <a:p>
            <a:r>
              <a:rPr lang="el-GR" i="1" dirty="0" smtClean="0"/>
              <a:t>Στην κασετίνα ασκούνται δυο αντίθετες δυνάμεις. Η κασετίνα ισορροπεί</a:t>
            </a:r>
            <a:endParaRPr lang="el-GR" dirty="0"/>
          </a:p>
        </p:txBody>
      </p:sp>
      <p:pic>
        <p:nvPicPr>
          <p:cNvPr id="171012" name="Picture 4" descr="img"/>
          <p:cNvPicPr>
            <a:picLocks noChangeAspect="1" noChangeArrowheads="1"/>
          </p:cNvPicPr>
          <p:nvPr/>
        </p:nvPicPr>
        <p:blipFill>
          <a:blip r:embed="rId3" cstate="print"/>
          <a:srcRect/>
          <a:stretch>
            <a:fillRect/>
          </a:stretch>
        </p:blipFill>
        <p:spPr bwMode="auto">
          <a:xfrm>
            <a:off x="5292080" y="1628800"/>
            <a:ext cx="2920936" cy="2063115"/>
          </a:xfrm>
          <a:prstGeom prst="rect">
            <a:avLst/>
          </a:prstGeom>
          <a:noFill/>
        </p:spPr>
      </p:pic>
      <p:sp>
        <p:nvSpPr>
          <p:cNvPr id="6" name="5 - Ορθογώνιο"/>
          <p:cNvSpPr/>
          <p:nvPr/>
        </p:nvSpPr>
        <p:spPr>
          <a:xfrm>
            <a:off x="4932040" y="4077072"/>
            <a:ext cx="3995936" cy="646331"/>
          </a:xfrm>
          <a:prstGeom prst="rect">
            <a:avLst/>
          </a:prstGeom>
        </p:spPr>
        <p:txBody>
          <a:bodyPr wrap="square">
            <a:spAutoFit/>
          </a:bodyPr>
          <a:lstStyle/>
          <a:p>
            <a:r>
              <a:rPr lang="el-GR" i="1" dirty="0" smtClean="0"/>
              <a:t>Το βιβλίο ισορροπεί. Οι δυνάμεις που ασκούνται σ' αυτό είναι </a:t>
            </a:r>
            <a:r>
              <a:rPr lang="el-GR" i="1" dirty="0" err="1" smtClean="0"/>
              <a:t>αντιθέτες</a:t>
            </a:r>
            <a:r>
              <a:rPr lang="el-GR" i="1" dirty="0" smtClean="0"/>
              <a:t>.</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8" descr="http://t3.gstatic.com/images?q=tbn:ANd9GcSRLOeEJHxnUUu1HyVcljBRrcBrznoBDituRGPfUGNTLZd8AtJrxceA3ARj">
            <a:hlinkClick r:id="rId2"/>
          </p:cNvPr>
          <p:cNvPicPr>
            <a:picLocks noChangeAspect="1" noChangeArrowheads="1"/>
          </p:cNvPicPr>
          <p:nvPr/>
        </p:nvPicPr>
        <p:blipFill>
          <a:blip r:embed="rId3" cstate="print"/>
          <a:srcRect l="9026" t="6383" r="41328" b="23404"/>
          <a:stretch>
            <a:fillRect/>
          </a:stretch>
        </p:blipFill>
        <p:spPr bwMode="auto">
          <a:xfrm>
            <a:off x="1475656" y="1124744"/>
            <a:ext cx="1368425" cy="2052637"/>
          </a:xfrm>
          <a:prstGeom prst="rect">
            <a:avLst/>
          </a:prstGeom>
          <a:noFill/>
          <a:ln w="9525">
            <a:noFill/>
            <a:miter lim="800000"/>
            <a:headEnd/>
            <a:tailEnd/>
          </a:ln>
        </p:spPr>
      </p:pic>
      <p:sp>
        <p:nvSpPr>
          <p:cNvPr id="10" name="9 - TextBox"/>
          <p:cNvSpPr txBox="1">
            <a:spLocks noChangeArrowheads="1"/>
          </p:cNvSpPr>
          <p:nvPr/>
        </p:nvSpPr>
        <p:spPr bwMode="auto">
          <a:xfrm>
            <a:off x="1331640" y="3789040"/>
            <a:ext cx="1943100" cy="2092325"/>
          </a:xfrm>
          <a:prstGeom prst="rect">
            <a:avLst/>
          </a:prstGeom>
          <a:noFill/>
          <a:ln w="9525">
            <a:noFill/>
            <a:miter lim="800000"/>
            <a:headEnd/>
            <a:tailEnd/>
          </a:ln>
        </p:spPr>
        <p:txBody>
          <a:bodyPr>
            <a:spAutoFit/>
          </a:bodyPr>
          <a:lstStyle/>
          <a:p>
            <a:r>
              <a:rPr lang="el-GR" sz="1600" dirty="0"/>
              <a:t>Το φωτιστικό έχει </a:t>
            </a:r>
            <a:r>
              <a:rPr lang="el-GR" b="1" dirty="0"/>
              <a:t>βάρος 8Ν </a:t>
            </a:r>
            <a:r>
              <a:rPr lang="el-GR" sz="1600" dirty="0"/>
              <a:t>και κρέμεται </a:t>
            </a:r>
            <a:r>
              <a:rPr lang="el-GR" sz="1600" b="1" dirty="0"/>
              <a:t>ακίνητο</a:t>
            </a:r>
            <a:r>
              <a:rPr lang="el-GR" sz="1600" dirty="0"/>
              <a:t> από το ταβάνι. </a:t>
            </a:r>
            <a:r>
              <a:rPr lang="el-GR" sz="1600" i="1" dirty="0"/>
              <a:t>Σχεδίασε και υπολόγισε τις δυνάμεις που δέχεται.</a:t>
            </a:r>
          </a:p>
        </p:txBody>
      </p:sp>
      <p:cxnSp>
        <p:nvCxnSpPr>
          <p:cNvPr id="11" name="10 - Ευθεία γραμμή σύνδεσης"/>
          <p:cNvCxnSpPr/>
          <p:nvPr/>
        </p:nvCxnSpPr>
        <p:spPr>
          <a:xfrm>
            <a:off x="5003800" y="3573463"/>
            <a:ext cx="11525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flipV="1">
            <a:off x="5580063" y="3573463"/>
            <a:ext cx="0" cy="1079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15 - Έλλειψη"/>
          <p:cNvSpPr/>
          <p:nvPr/>
        </p:nvSpPr>
        <p:spPr>
          <a:xfrm>
            <a:off x="5364163" y="4652963"/>
            <a:ext cx="431800" cy="4318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22" name="21 - Ευθύγραμμο βέλος σύνδεσης"/>
          <p:cNvCxnSpPr/>
          <p:nvPr/>
        </p:nvCxnSpPr>
        <p:spPr>
          <a:xfrm>
            <a:off x="5580063" y="4868863"/>
            <a:ext cx="0" cy="790575"/>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 Ευθύγραμμο βέλος σύνδεσης"/>
          <p:cNvCxnSpPr/>
          <p:nvPr/>
        </p:nvCxnSpPr>
        <p:spPr>
          <a:xfrm flipV="1">
            <a:off x="5580063" y="4005263"/>
            <a:ext cx="0" cy="863600"/>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7" name="26 - TextBox"/>
          <p:cNvSpPr txBox="1">
            <a:spLocks noChangeArrowheads="1"/>
          </p:cNvSpPr>
          <p:nvPr/>
        </p:nvSpPr>
        <p:spPr bwMode="auto">
          <a:xfrm>
            <a:off x="5724525" y="5445125"/>
            <a:ext cx="935038" cy="369888"/>
          </a:xfrm>
          <a:prstGeom prst="rect">
            <a:avLst/>
          </a:prstGeom>
          <a:noFill/>
          <a:ln w="9525">
            <a:noFill/>
            <a:miter lim="800000"/>
            <a:headEnd/>
            <a:tailEnd/>
          </a:ln>
        </p:spPr>
        <p:txBody>
          <a:bodyPr>
            <a:spAutoFit/>
          </a:bodyPr>
          <a:lstStyle/>
          <a:p>
            <a:r>
              <a:rPr lang="en-US" b="1">
                <a:solidFill>
                  <a:srgbClr val="7030A0"/>
                </a:solidFill>
              </a:rPr>
              <a:t>W=8N</a:t>
            </a:r>
            <a:endParaRPr lang="el-GR" b="1">
              <a:solidFill>
                <a:srgbClr val="7030A0"/>
              </a:solidFill>
            </a:endParaRPr>
          </a:p>
        </p:txBody>
      </p:sp>
      <p:sp>
        <p:nvSpPr>
          <p:cNvPr id="29" name="28 - TextBox"/>
          <p:cNvSpPr txBox="1">
            <a:spLocks noChangeArrowheads="1"/>
          </p:cNvSpPr>
          <p:nvPr/>
        </p:nvSpPr>
        <p:spPr bwMode="auto">
          <a:xfrm>
            <a:off x="5940425" y="3933825"/>
            <a:ext cx="1079500" cy="368300"/>
          </a:xfrm>
          <a:prstGeom prst="rect">
            <a:avLst/>
          </a:prstGeom>
          <a:noFill/>
          <a:ln w="9525">
            <a:noFill/>
            <a:miter lim="800000"/>
            <a:headEnd/>
            <a:tailEnd/>
          </a:ln>
        </p:spPr>
        <p:txBody>
          <a:bodyPr>
            <a:spAutoFit/>
          </a:bodyPr>
          <a:lstStyle/>
          <a:p>
            <a:r>
              <a:rPr lang="en-US" b="1">
                <a:solidFill>
                  <a:srgbClr val="92D050"/>
                </a:solidFill>
              </a:rPr>
              <a:t>T=8N</a:t>
            </a:r>
            <a:endParaRPr lang="el-GR" b="1">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27"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468313" y="260350"/>
            <a:ext cx="8218487" cy="581025"/>
          </a:xfrm>
          <a:prstGeom prst="rect">
            <a:avLst/>
          </a:prstGeom>
        </p:spPr>
        <p:txBody>
          <a:bodyPr/>
          <a:lstStyle/>
          <a:p>
            <a:pPr algn="ctr" eaLnBrk="0" hangingPunct="0">
              <a:defRPr/>
            </a:pPr>
            <a:r>
              <a:rPr lang="el-GR" sz="3000" cap="small" dirty="0" err="1">
                <a:solidFill>
                  <a:schemeClr val="tx2"/>
                </a:solidFill>
                <a:latin typeface="+mj-lt"/>
                <a:ea typeface="+mj-ea"/>
                <a:cs typeface="+mj-cs"/>
              </a:rPr>
              <a:t>Συνοψιζουμε</a:t>
            </a:r>
            <a:r>
              <a:rPr lang="el-GR" sz="3000" cap="small" dirty="0">
                <a:solidFill>
                  <a:schemeClr val="tx2"/>
                </a:solidFill>
                <a:latin typeface="+mj-lt"/>
                <a:ea typeface="+mj-ea"/>
                <a:cs typeface="+mj-cs"/>
              </a:rPr>
              <a:t> …</a:t>
            </a:r>
          </a:p>
        </p:txBody>
      </p:sp>
      <p:sp>
        <p:nvSpPr>
          <p:cNvPr id="3" name="3 - TextBox"/>
          <p:cNvSpPr txBox="1">
            <a:spLocks noChangeArrowheads="1"/>
          </p:cNvSpPr>
          <p:nvPr/>
        </p:nvSpPr>
        <p:spPr bwMode="auto">
          <a:xfrm>
            <a:off x="900113" y="1773238"/>
            <a:ext cx="6697662" cy="584200"/>
          </a:xfrm>
          <a:prstGeom prst="rect">
            <a:avLst/>
          </a:prstGeom>
          <a:noFill/>
          <a:ln w="9525">
            <a:noFill/>
            <a:miter lim="800000"/>
            <a:headEnd/>
            <a:tailEnd/>
          </a:ln>
        </p:spPr>
        <p:txBody>
          <a:bodyPr>
            <a:spAutoFit/>
          </a:bodyPr>
          <a:lstStyle/>
          <a:p>
            <a:r>
              <a:rPr lang="el-GR" b="1"/>
              <a:t>ΣΥΝΘΗΚΗ ΙΣΟΡΡΟΠΙΑΣ ΥΛΙΚΟΥ ΣΗΜΕΙΟΥ </a:t>
            </a:r>
            <a:r>
              <a:rPr lang="el-GR"/>
              <a:t>:  </a:t>
            </a:r>
            <a:r>
              <a:rPr lang="en-US" sz="3200"/>
              <a:t>F</a:t>
            </a:r>
            <a:r>
              <a:rPr lang="el-GR" sz="2000"/>
              <a:t>ολ</a:t>
            </a:r>
            <a:r>
              <a:rPr lang="en-US" sz="3200"/>
              <a:t> = 0</a:t>
            </a:r>
            <a:endParaRPr lang="el-GR" sz="3200"/>
          </a:p>
        </p:txBody>
      </p:sp>
      <p:sp>
        <p:nvSpPr>
          <p:cNvPr id="4" name="1 - TextBox"/>
          <p:cNvSpPr txBox="1">
            <a:spLocks noChangeArrowheads="1"/>
          </p:cNvSpPr>
          <p:nvPr/>
        </p:nvSpPr>
        <p:spPr bwMode="auto">
          <a:xfrm>
            <a:off x="1116013" y="2636838"/>
            <a:ext cx="5976937" cy="369887"/>
          </a:xfrm>
          <a:prstGeom prst="rect">
            <a:avLst/>
          </a:prstGeom>
          <a:noFill/>
          <a:ln w="9525">
            <a:noFill/>
            <a:miter lim="800000"/>
            <a:headEnd/>
            <a:tailEnd/>
          </a:ln>
        </p:spPr>
        <p:txBody>
          <a:bodyPr>
            <a:spAutoFit/>
          </a:bodyPr>
          <a:lstStyle/>
          <a:p>
            <a:r>
              <a:rPr lang="el-GR" b="1"/>
              <a:t>ΙΣΟΡΡΟΠΙΑ (</a:t>
            </a:r>
            <a:r>
              <a:rPr lang="en-US" b="1"/>
              <a:t>F</a:t>
            </a:r>
            <a:r>
              <a:rPr lang="el-GR" sz="1400" b="1"/>
              <a:t>ολ</a:t>
            </a:r>
            <a:r>
              <a:rPr lang="el-GR" b="1"/>
              <a:t>=0) ΔΕΝ ΣΗΜΑΙΝΕΙ ΜΟΝΟ ΑΚΙΝΗΣΙΑ</a:t>
            </a:r>
          </a:p>
        </p:txBody>
      </p:sp>
      <p:sp>
        <p:nvSpPr>
          <p:cNvPr id="5" name="6 - TextBox"/>
          <p:cNvSpPr txBox="1">
            <a:spLocks noChangeArrowheads="1"/>
          </p:cNvSpPr>
          <p:nvPr/>
        </p:nvSpPr>
        <p:spPr bwMode="auto">
          <a:xfrm>
            <a:off x="250825" y="3284538"/>
            <a:ext cx="8569325" cy="368300"/>
          </a:xfrm>
          <a:prstGeom prst="rect">
            <a:avLst/>
          </a:prstGeom>
          <a:noFill/>
          <a:ln w="9525">
            <a:noFill/>
            <a:miter lim="800000"/>
            <a:headEnd/>
            <a:tailEnd/>
          </a:ln>
        </p:spPr>
        <p:txBody>
          <a:bodyPr>
            <a:spAutoFit/>
          </a:bodyPr>
          <a:lstStyle/>
          <a:p>
            <a:r>
              <a:rPr lang="el-GR" b="1"/>
              <a:t>ΙΣΟΡΡΟΠΙΑ (</a:t>
            </a:r>
            <a:r>
              <a:rPr lang="en-US" b="1"/>
              <a:t>F</a:t>
            </a:r>
            <a:r>
              <a:rPr lang="el-GR" sz="1400" b="1"/>
              <a:t>ολ</a:t>
            </a:r>
            <a:r>
              <a:rPr lang="el-GR" b="1"/>
              <a:t>=0) ΜΠΟΡΕΙ ΝΑ ΣΗΜΑΙΝΕΙ ΕΥΘΥΓΡΑΜΜΗ ΟΜΑΛΗ ΚΙΝΗΣΗ.</a:t>
            </a:r>
          </a:p>
        </p:txBody>
      </p:sp>
      <p:sp>
        <p:nvSpPr>
          <p:cNvPr id="6" name="5 - TextBox"/>
          <p:cNvSpPr txBox="1">
            <a:spLocks noChangeArrowheads="1"/>
          </p:cNvSpPr>
          <p:nvPr/>
        </p:nvSpPr>
        <p:spPr bwMode="auto">
          <a:xfrm>
            <a:off x="1331913" y="1268413"/>
            <a:ext cx="5903912" cy="369887"/>
          </a:xfrm>
          <a:prstGeom prst="rect">
            <a:avLst/>
          </a:prstGeom>
          <a:noFill/>
          <a:ln w="9525">
            <a:noFill/>
            <a:miter lim="800000"/>
            <a:headEnd/>
            <a:tailEnd/>
          </a:ln>
        </p:spPr>
        <p:txBody>
          <a:bodyPr>
            <a:spAutoFit/>
          </a:bodyPr>
          <a:lstStyle/>
          <a:p>
            <a:r>
              <a:rPr lang="el-GR"/>
              <a:t>Δύο </a:t>
            </a:r>
            <a:r>
              <a:rPr lang="el-GR" b="1"/>
              <a:t>αντίθετες</a:t>
            </a:r>
            <a:r>
              <a:rPr lang="el-GR"/>
              <a:t> </a:t>
            </a:r>
            <a:r>
              <a:rPr lang="el-GR" b="1"/>
              <a:t>δυνάμεις</a:t>
            </a:r>
            <a:r>
              <a:rPr lang="el-GR"/>
              <a:t> έχουν </a:t>
            </a:r>
            <a:r>
              <a:rPr lang="el-GR" b="1"/>
              <a:t>συνισταμένη μηδέν</a:t>
            </a:r>
            <a:r>
              <a:rPr lang="el-GR"/>
              <a:t>.</a:t>
            </a:r>
          </a:p>
        </p:txBody>
      </p:sp>
      <p:pic>
        <p:nvPicPr>
          <p:cNvPr id="7" name="Picture 4"/>
          <p:cNvPicPr>
            <a:picLocks noChangeAspect="1" noChangeArrowheads="1"/>
          </p:cNvPicPr>
          <p:nvPr/>
        </p:nvPicPr>
        <p:blipFill>
          <a:blip r:embed="rId2" cstate="print"/>
          <a:srcRect l="8066" t="46063" r="44684" b="38187"/>
          <a:stretch>
            <a:fillRect/>
          </a:stretch>
        </p:blipFill>
        <p:spPr bwMode="auto">
          <a:xfrm>
            <a:off x="323850" y="4941888"/>
            <a:ext cx="7783513" cy="1557337"/>
          </a:xfrm>
          <a:prstGeom prst="rect">
            <a:avLst/>
          </a:prstGeom>
          <a:noFill/>
          <a:ln w="9525">
            <a:solidFill>
              <a:srgbClr val="FF0000"/>
            </a:solidFill>
            <a:miter lim="800000"/>
            <a:headEnd/>
            <a:tailEnd/>
          </a:ln>
        </p:spPr>
      </p:pic>
      <p:sp>
        <p:nvSpPr>
          <p:cNvPr id="8" name="7 - TextBox"/>
          <p:cNvSpPr txBox="1">
            <a:spLocks noChangeArrowheads="1"/>
          </p:cNvSpPr>
          <p:nvPr/>
        </p:nvSpPr>
        <p:spPr bwMode="auto">
          <a:xfrm>
            <a:off x="611188" y="3933825"/>
            <a:ext cx="7273925" cy="646113"/>
          </a:xfrm>
          <a:prstGeom prst="rect">
            <a:avLst/>
          </a:prstGeom>
          <a:noFill/>
          <a:ln w="9525">
            <a:noFill/>
            <a:miter lim="800000"/>
            <a:headEnd/>
            <a:tailEnd/>
          </a:ln>
        </p:spPr>
        <p:txBody>
          <a:bodyPr>
            <a:spAutoFit/>
          </a:bodyPr>
          <a:lstStyle/>
          <a:p>
            <a:r>
              <a:rPr lang="el-GR" b="1"/>
              <a:t>Ένα σώμα που είναι ακίνητο ή κινείται σε ευθεία με σταθερή ταχύτητα, δέχεται δυνάμεις που έχουν συνισταμένη ίση με μηδέν.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900" decel="100000" fill="hold"/>
                                        <p:tgtEl>
                                          <p:spTgt spid="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403648" y="836712"/>
          <a:ext cx="6096000" cy="443914"/>
        </p:xfrm>
        <a:graphic>
          <a:graphicData uri="http://schemas.openxmlformats.org/drawingml/2006/table">
            <a:tbl>
              <a:tblPr/>
              <a:tblGrid>
                <a:gridCol w="6096000"/>
              </a:tblGrid>
              <a:tr h="303237">
                <a:tc>
                  <a:txBody>
                    <a:bodyPr/>
                    <a:lstStyle/>
                    <a:p>
                      <a:r>
                        <a:rPr lang="el-GR" sz="2400" b="1" dirty="0">
                          <a:solidFill>
                            <a:srgbClr val="FFFFFF"/>
                          </a:solidFill>
                        </a:rPr>
                        <a:t>Ερωτήσεις</a:t>
                      </a:r>
                    </a:p>
                  </a:txBody>
                  <a:tcPr marL="39077" marR="39077" marT="39077" marB="39077" anchor="ctr">
                    <a:lnL>
                      <a:noFill/>
                    </a:lnL>
                    <a:lnR>
                      <a:noFill/>
                    </a:lnR>
                    <a:lnT>
                      <a:noFill/>
                    </a:lnT>
                    <a:lnB>
                      <a:noFill/>
                    </a:lnB>
                    <a:solidFill>
                      <a:srgbClr val="C85C18"/>
                    </a:solidFill>
                  </a:tcPr>
                </a:tc>
              </a:tr>
            </a:tbl>
          </a:graphicData>
        </a:graphic>
      </p:graphicFrame>
      <p:sp>
        <p:nvSpPr>
          <p:cNvPr id="3" name="2 - Ορθογώνιο"/>
          <p:cNvSpPr/>
          <p:nvPr/>
        </p:nvSpPr>
        <p:spPr>
          <a:xfrm>
            <a:off x="251520" y="1700808"/>
            <a:ext cx="8208912" cy="2554545"/>
          </a:xfrm>
          <a:prstGeom prst="rect">
            <a:avLst/>
          </a:prstGeom>
        </p:spPr>
        <p:txBody>
          <a:bodyPr wrap="square">
            <a:spAutoFit/>
          </a:bodyPr>
          <a:lstStyle/>
          <a:p>
            <a:r>
              <a:rPr lang="el-GR" sz="2000" dirty="0" smtClean="0"/>
              <a:t>3 (σελ.  60)</a:t>
            </a:r>
          </a:p>
          <a:p>
            <a:r>
              <a:rPr lang="el-GR" sz="2000" dirty="0" smtClean="0"/>
              <a:t>Στις </a:t>
            </a:r>
            <a:r>
              <a:rPr lang="el-GR" sz="2000" dirty="0" smtClean="0"/>
              <a:t>παρακάτω ερωτήσεις να κυκλώσεις το γράμμα που αντιστοιχεί στη σωστή απάντηση</a:t>
            </a:r>
            <a:r>
              <a:rPr lang="el-GR" sz="2000" dirty="0" smtClean="0"/>
              <a:t>:</a:t>
            </a:r>
          </a:p>
          <a:p>
            <a:r>
              <a:rPr lang="el-GR" sz="2000" dirty="0" smtClean="0"/>
              <a:t>Στην </a:t>
            </a:r>
            <a:r>
              <a:rPr lang="el-GR" sz="2000" dirty="0" smtClean="0"/>
              <a:t>εικόνα </a:t>
            </a:r>
            <a:r>
              <a:rPr lang="el-GR" sz="2000" dirty="0" smtClean="0"/>
              <a:t> </a:t>
            </a:r>
            <a:r>
              <a:rPr lang="el-GR" sz="2000" dirty="0" smtClean="0"/>
              <a:t>η συνισταμένη των δυνάμεων 4 Ν και 3 Ν: </a:t>
            </a:r>
            <a:endParaRPr lang="el-GR" sz="2000" dirty="0" smtClean="0"/>
          </a:p>
          <a:p>
            <a:r>
              <a:rPr lang="el-GR" sz="2000" dirty="0" smtClean="0"/>
              <a:t>(</a:t>
            </a:r>
            <a:r>
              <a:rPr lang="el-GR" sz="2000" dirty="0" smtClean="0"/>
              <a:t>α) είναι ίση με το βάρος w της </a:t>
            </a:r>
            <a:r>
              <a:rPr lang="el-GR" sz="2000" dirty="0" smtClean="0"/>
              <a:t>κασετίνας. </a:t>
            </a:r>
          </a:p>
          <a:p>
            <a:r>
              <a:rPr lang="el-GR" sz="2000" dirty="0" smtClean="0"/>
              <a:t>(</a:t>
            </a:r>
            <a:r>
              <a:rPr lang="el-GR" sz="2000" dirty="0" smtClean="0"/>
              <a:t>β) Είναι αντίθετη με το βάρος w της </a:t>
            </a:r>
            <a:r>
              <a:rPr lang="el-GR" sz="2000" dirty="0" smtClean="0"/>
              <a:t>κασετίνας</a:t>
            </a:r>
            <a:r>
              <a:rPr lang="el-GR" sz="2000" dirty="0" smtClean="0"/>
              <a:t>.</a:t>
            </a:r>
            <a:endParaRPr lang="el-GR" sz="2000" dirty="0" smtClean="0"/>
          </a:p>
          <a:p>
            <a:r>
              <a:rPr lang="el-GR" sz="2000" dirty="0" smtClean="0"/>
              <a:t>(</a:t>
            </a:r>
            <a:r>
              <a:rPr lang="el-GR" sz="2000" dirty="0" smtClean="0"/>
              <a:t>γ) Έχει μέτρο διπλάσιο του βάρους w της </a:t>
            </a:r>
            <a:r>
              <a:rPr lang="el-GR" sz="2000" dirty="0" smtClean="0"/>
              <a:t>κασετίνας</a:t>
            </a:r>
            <a:r>
              <a:rPr lang="el-GR" sz="2000" dirty="0" smtClean="0"/>
              <a:t>.</a:t>
            </a:r>
            <a:endParaRPr lang="el-GR" sz="2000" dirty="0" smtClean="0"/>
          </a:p>
          <a:p>
            <a:r>
              <a:rPr lang="el-GR" sz="2000" dirty="0" smtClean="0"/>
              <a:t>(</a:t>
            </a:r>
            <a:r>
              <a:rPr lang="el-GR" sz="2000" dirty="0" smtClean="0"/>
              <a:t>δ) Τίποτε από τα παραπάνω.</a:t>
            </a:r>
            <a:endParaRPr lang="el-GR" sz="2000" b="1" dirty="0"/>
          </a:p>
        </p:txBody>
      </p:sp>
      <p:pic>
        <p:nvPicPr>
          <p:cNvPr id="176130" name="Picture 2" descr="img"/>
          <p:cNvPicPr>
            <a:picLocks noChangeAspect="1" noChangeArrowheads="1"/>
          </p:cNvPicPr>
          <p:nvPr/>
        </p:nvPicPr>
        <p:blipFill>
          <a:blip r:embed="rId2" cstate="print"/>
          <a:srcRect/>
          <a:stretch>
            <a:fillRect/>
          </a:stretch>
        </p:blipFill>
        <p:spPr bwMode="auto">
          <a:xfrm>
            <a:off x="6516216" y="2564904"/>
            <a:ext cx="2305050" cy="226695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403648" y="836712"/>
          <a:ext cx="6096000" cy="443914"/>
        </p:xfrm>
        <a:graphic>
          <a:graphicData uri="http://schemas.openxmlformats.org/drawingml/2006/table">
            <a:tbl>
              <a:tblPr/>
              <a:tblGrid>
                <a:gridCol w="6096000"/>
              </a:tblGrid>
              <a:tr h="303237">
                <a:tc>
                  <a:txBody>
                    <a:bodyPr/>
                    <a:lstStyle/>
                    <a:p>
                      <a:r>
                        <a:rPr lang="el-GR" sz="2400" b="1" dirty="0">
                          <a:solidFill>
                            <a:srgbClr val="FFFFFF"/>
                          </a:solidFill>
                        </a:rPr>
                        <a:t>Ερωτήσεις</a:t>
                      </a:r>
                    </a:p>
                  </a:txBody>
                  <a:tcPr marL="39077" marR="39077" marT="39077" marB="39077" anchor="ctr">
                    <a:lnL>
                      <a:noFill/>
                    </a:lnL>
                    <a:lnR>
                      <a:noFill/>
                    </a:lnR>
                    <a:lnT>
                      <a:noFill/>
                    </a:lnT>
                    <a:lnB>
                      <a:noFill/>
                    </a:lnB>
                    <a:solidFill>
                      <a:srgbClr val="C85C18"/>
                    </a:solidFill>
                  </a:tcPr>
                </a:tc>
              </a:tr>
            </a:tbl>
          </a:graphicData>
        </a:graphic>
      </p:graphicFrame>
      <p:sp>
        <p:nvSpPr>
          <p:cNvPr id="5" name="4 - Ορθογώνιο"/>
          <p:cNvSpPr/>
          <p:nvPr/>
        </p:nvSpPr>
        <p:spPr>
          <a:xfrm>
            <a:off x="539552" y="1859340"/>
            <a:ext cx="8064896" cy="3170099"/>
          </a:xfrm>
          <a:prstGeom prst="rect">
            <a:avLst/>
          </a:prstGeom>
        </p:spPr>
        <p:txBody>
          <a:bodyPr wrap="square">
            <a:spAutoFit/>
          </a:bodyPr>
          <a:lstStyle/>
          <a:p>
            <a:r>
              <a:rPr lang="el-GR" sz="2000" dirty="0" smtClean="0"/>
              <a:t>4 (σελ. 60)</a:t>
            </a:r>
          </a:p>
          <a:p>
            <a:r>
              <a:rPr lang="el-GR" sz="2000" dirty="0" smtClean="0"/>
              <a:t>Συμπλήρωσε </a:t>
            </a:r>
            <a:r>
              <a:rPr lang="el-GR" sz="2000" dirty="0" smtClean="0"/>
              <a:t>τις λέξεις που λείπουν από το παρακάτω κείμενο έτσι ώστε οι προτάσεις που προκύπτουν να είναι επιστημονικά ορθές</a:t>
            </a:r>
            <a:r>
              <a:rPr lang="el-GR" sz="2000" dirty="0" smtClean="0"/>
              <a:t>.</a:t>
            </a:r>
          </a:p>
          <a:p>
            <a:endParaRPr lang="el-GR" sz="2000" dirty="0" smtClean="0"/>
          </a:p>
          <a:p>
            <a:r>
              <a:rPr lang="el-GR" sz="2000" dirty="0" smtClean="0"/>
              <a:t>H </a:t>
            </a:r>
            <a:r>
              <a:rPr lang="el-GR" sz="2000" dirty="0" smtClean="0"/>
              <a:t>τάση των σωμάτων να αντιστέκονται σε οποιαδήποτε μεταβολή της κινητικής τους κατάστασης λέγεται </a:t>
            </a:r>
            <a:r>
              <a:rPr lang="el-GR" sz="2000" dirty="0" smtClean="0"/>
              <a:t>…………………</a:t>
            </a:r>
          </a:p>
          <a:p>
            <a:r>
              <a:rPr lang="el-GR" sz="2000" dirty="0" smtClean="0"/>
              <a:t> </a:t>
            </a:r>
            <a:r>
              <a:rPr lang="el-GR" sz="2000" dirty="0" smtClean="0"/>
              <a:t>[Ένα σώμα συνεχίζει να παραμένει ………………… ή να κινείται ευθύγραμμα και ………………… εφόσον η συνολική δύναμη που ασκείται επάνω του είναι μηδενική]. </a:t>
            </a:r>
            <a:endParaRPr lang="el-GR" sz="2000" dirty="0" smtClean="0"/>
          </a:p>
          <a:p>
            <a:r>
              <a:rPr lang="el-GR" sz="2000" dirty="0" smtClean="0"/>
              <a:t>Η </a:t>
            </a:r>
            <a:r>
              <a:rPr lang="el-GR" sz="2000" dirty="0" smtClean="0"/>
              <a:t>μάζα είναι το μέτρο της ………………… ενός σώματος.</a:t>
            </a:r>
            <a:endParaRPr lang="el-GR"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7290" y="428604"/>
            <a:ext cx="5929322" cy="1938992"/>
          </a:xfrm>
          <a:prstGeom prst="rect">
            <a:avLst/>
          </a:prstGeom>
          <a:noFill/>
        </p:spPr>
        <p:txBody>
          <a:bodyPr wrap="square" rtlCol="0">
            <a:spAutoFit/>
          </a:bodyPr>
          <a:lstStyle/>
          <a:p>
            <a:pPr algn="ctr"/>
            <a:r>
              <a:rPr lang="el-GR" sz="2400" u="sng" dirty="0" smtClean="0">
                <a:solidFill>
                  <a:srgbClr val="0070C0"/>
                </a:solidFill>
              </a:rPr>
              <a:t>Γιατί τα σώματα αλλάζουν την ταχύτητά τους;</a:t>
            </a:r>
          </a:p>
          <a:p>
            <a:pPr algn="ctr"/>
            <a:endParaRPr lang="el-GR" sz="2400" u="sng" dirty="0" smtClean="0"/>
          </a:p>
          <a:p>
            <a:pPr algn="ctr"/>
            <a:endParaRPr lang="el-GR" sz="2400" dirty="0"/>
          </a:p>
          <a:p>
            <a:pPr algn="ctr"/>
            <a:endParaRPr lang="el-GR" sz="2400" dirty="0" smtClean="0"/>
          </a:p>
          <a:p>
            <a:pPr algn="ctr"/>
            <a:r>
              <a:rPr lang="el-GR" sz="2400"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7290" y="428604"/>
            <a:ext cx="5929322" cy="3046988"/>
          </a:xfrm>
          <a:prstGeom prst="rect">
            <a:avLst/>
          </a:prstGeom>
          <a:noFill/>
        </p:spPr>
        <p:txBody>
          <a:bodyPr wrap="square" rtlCol="0">
            <a:spAutoFit/>
          </a:bodyPr>
          <a:lstStyle/>
          <a:p>
            <a:pPr algn="ctr"/>
            <a:r>
              <a:rPr lang="el-GR" sz="2400" u="sng" dirty="0" smtClean="0">
                <a:solidFill>
                  <a:srgbClr val="0070C0"/>
                </a:solidFill>
              </a:rPr>
              <a:t>Γιατί τα σώματα αλλάζουν την ταχύτητά τους;</a:t>
            </a:r>
          </a:p>
          <a:p>
            <a:pPr algn="ctr"/>
            <a:endParaRPr lang="el-GR" sz="2400" u="sng" dirty="0" smtClean="0"/>
          </a:p>
          <a:p>
            <a:pPr algn="ctr"/>
            <a:r>
              <a:rPr lang="el-GR" sz="2400" dirty="0" smtClean="0">
                <a:solidFill>
                  <a:srgbClr val="FF0000"/>
                </a:solidFill>
              </a:rPr>
              <a:t>Γιατί ένα έλκηθρο στον πάγο </a:t>
            </a:r>
            <a:r>
              <a:rPr lang="el-GR" sz="2400" dirty="0" smtClean="0">
                <a:solidFill>
                  <a:srgbClr val="FF0000"/>
                </a:solidFill>
              </a:rPr>
              <a:t>γλιστρά </a:t>
            </a:r>
            <a:r>
              <a:rPr lang="el-GR" sz="2400" dirty="0" smtClean="0">
                <a:solidFill>
                  <a:srgbClr val="FF0000"/>
                </a:solidFill>
              </a:rPr>
              <a:t>εύκολα ενώ στο χώμα σταματά αμέσως;</a:t>
            </a:r>
          </a:p>
          <a:p>
            <a:pPr algn="ctr"/>
            <a:endParaRPr lang="el-GR" sz="2400" dirty="0"/>
          </a:p>
          <a:p>
            <a:pPr algn="ctr"/>
            <a:endParaRPr lang="el-GR" sz="2400" dirty="0"/>
          </a:p>
          <a:p>
            <a:pPr algn="ctr"/>
            <a:endParaRPr lang="el-GR" sz="2400" dirty="0" smtClean="0"/>
          </a:p>
          <a:p>
            <a:pPr algn="ctr"/>
            <a:r>
              <a:rPr lang="el-GR" sz="2400"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7290" y="428604"/>
            <a:ext cx="5929322" cy="4524315"/>
          </a:xfrm>
          <a:prstGeom prst="rect">
            <a:avLst/>
          </a:prstGeom>
          <a:noFill/>
        </p:spPr>
        <p:txBody>
          <a:bodyPr wrap="square" rtlCol="0">
            <a:spAutoFit/>
          </a:bodyPr>
          <a:lstStyle/>
          <a:p>
            <a:pPr algn="ctr"/>
            <a:r>
              <a:rPr lang="el-GR" sz="2400" u="sng" dirty="0" smtClean="0">
                <a:solidFill>
                  <a:srgbClr val="0070C0"/>
                </a:solidFill>
              </a:rPr>
              <a:t>Γιατί τα σώματα αλλάζουν την ταχύτητά τους;</a:t>
            </a:r>
          </a:p>
          <a:p>
            <a:pPr algn="ctr"/>
            <a:endParaRPr lang="el-GR" sz="2400" u="sng" dirty="0" smtClean="0"/>
          </a:p>
          <a:p>
            <a:pPr algn="ctr"/>
            <a:r>
              <a:rPr lang="el-GR" sz="2400" dirty="0" smtClean="0">
                <a:solidFill>
                  <a:srgbClr val="FF0000"/>
                </a:solidFill>
              </a:rPr>
              <a:t>Γιατί ένα έλκηθρο στον πάγο </a:t>
            </a:r>
            <a:r>
              <a:rPr lang="el-GR" sz="2400" dirty="0" smtClean="0">
                <a:solidFill>
                  <a:srgbClr val="FF0000"/>
                </a:solidFill>
              </a:rPr>
              <a:t>γλιστρά </a:t>
            </a:r>
            <a:r>
              <a:rPr lang="el-GR" sz="2400" dirty="0" smtClean="0">
                <a:solidFill>
                  <a:srgbClr val="FF0000"/>
                </a:solidFill>
              </a:rPr>
              <a:t>εύκολα ενώ στο χώμα σταματά αμέσως;</a:t>
            </a:r>
          </a:p>
          <a:p>
            <a:pPr algn="ctr"/>
            <a:endParaRPr lang="el-GR" sz="2400" dirty="0"/>
          </a:p>
          <a:p>
            <a:pPr algn="ctr"/>
            <a:r>
              <a:rPr lang="el-GR" sz="2400" dirty="0" smtClean="0"/>
              <a:t> Ένα εντελώς λείο αντικείμενο που </a:t>
            </a:r>
            <a:r>
              <a:rPr lang="el-GR" sz="2400" dirty="0" smtClean="0"/>
              <a:t>γλιστρά </a:t>
            </a:r>
            <a:r>
              <a:rPr lang="el-GR" sz="2400" dirty="0" smtClean="0"/>
              <a:t>σε μια εντελώς λεία επιφάνεια πότε θα σταματήσει;</a:t>
            </a:r>
          </a:p>
          <a:p>
            <a:pPr algn="ctr"/>
            <a:endParaRPr lang="el-GR" sz="2400" dirty="0" smtClean="0"/>
          </a:p>
          <a:p>
            <a:pPr algn="ctr"/>
            <a:endParaRPr lang="el-GR" sz="2400" dirty="0"/>
          </a:p>
          <a:p>
            <a:pPr algn="ctr"/>
            <a:endParaRPr lang="el-GR" sz="2400" dirty="0" smtClean="0"/>
          </a:p>
          <a:p>
            <a:pPr algn="ctr"/>
            <a:r>
              <a:rPr lang="el-GR" sz="2400"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549275"/>
            <a:ext cx="8229600" cy="1143000"/>
          </a:xfrm>
          <a:ln>
            <a:solidFill>
              <a:srgbClr val="CC99FF"/>
            </a:solidFill>
          </a:ln>
        </p:spPr>
        <p:txBody>
          <a:bodyPr/>
          <a:lstStyle/>
          <a:p>
            <a:pPr eaLnBrk="1" hangingPunct="1"/>
            <a:r>
              <a:rPr lang="el-GR" smtClean="0">
                <a:latin typeface="Comic Sans MS" pitchFamily="66" charset="0"/>
              </a:rPr>
              <a:t>ο Πρώτος Νόμος της Κίνησης</a:t>
            </a:r>
          </a:p>
        </p:txBody>
      </p:sp>
      <p:sp>
        <p:nvSpPr>
          <p:cNvPr id="6147" name="Rectangle 3"/>
          <p:cNvSpPr>
            <a:spLocks noChangeArrowheads="1"/>
          </p:cNvSpPr>
          <p:nvPr/>
        </p:nvSpPr>
        <p:spPr bwMode="auto">
          <a:xfrm>
            <a:off x="0" y="3789363"/>
            <a:ext cx="9144000" cy="1441450"/>
          </a:xfrm>
          <a:prstGeom prst="rect">
            <a:avLst/>
          </a:prstGeom>
          <a:noFill/>
          <a:ln w="9525">
            <a:noFill/>
            <a:miter lim="800000"/>
            <a:headEnd/>
            <a:tailEnd/>
          </a:ln>
        </p:spPr>
        <p:txBody>
          <a:bodyPr anchor="ctr"/>
          <a:lstStyle/>
          <a:p>
            <a:pPr algn="ctr" fontAlgn="base">
              <a:spcBef>
                <a:spcPct val="0"/>
              </a:spcBef>
              <a:spcAft>
                <a:spcPct val="0"/>
              </a:spcAft>
            </a:pPr>
            <a:r>
              <a:rPr lang="el-GR" sz="4400" dirty="0" smtClean="0">
                <a:solidFill>
                  <a:srgbClr val="FF0000"/>
                </a:solidFill>
                <a:latin typeface="Comic Sans MS" pitchFamily="66" charset="0"/>
              </a:rPr>
              <a:t>Τι συμβαίνει σε ένα σώμα εφόσον </a:t>
            </a:r>
            <a:br>
              <a:rPr lang="el-GR" sz="4400" dirty="0" smtClean="0">
                <a:solidFill>
                  <a:srgbClr val="FF0000"/>
                </a:solidFill>
                <a:latin typeface="Comic Sans MS" pitchFamily="66" charset="0"/>
              </a:rPr>
            </a:br>
            <a:r>
              <a:rPr lang="el-GR" sz="4400" dirty="0" smtClean="0">
                <a:solidFill>
                  <a:srgbClr val="FF0000"/>
                </a:solidFill>
                <a:latin typeface="Comic Sans MS" pitchFamily="66" charset="0"/>
              </a:rPr>
              <a:t>σ’ αυτό δεν ασκούνται δυνάμεις;</a:t>
            </a:r>
            <a:r>
              <a:rPr lang="el-GR" sz="4400" dirty="0" smtClean="0">
                <a:solidFill>
                  <a:srgbClr val="FF0000"/>
                </a:solidFill>
              </a:rPr>
              <a:t> </a:t>
            </a:r>
          </a:p>
        </p:txBody>
      </p:sp>
      <p:sp>
        <p:nvSpPr>
          <p:cNvPr id="6148" name="Rectangle 4"/>
          <p:cNvSpPr>
            <a:spLocks noChangeArrowheads="1"/>
          </p:cNvSpPr>
          <p:nvPr/>
        </p:nvSpPr>
        <p:spPr bwMode="auto">
          <a:xfrm>
            <a:off x="1547813" y="2205038"/>
            <a:ext cx="3600450" cy="784225"/>
          </a:xfrm>
          <a:prstGeom prst="rect">
            <a:avLst/>
          </a:prstGeom>
          <a:noFill/>
          <a:ln w="9525">
            <a:noFill/>
            <a:miter lim="800000"/>
            <a:headEnd/>
            <a:tailEnd/>
          </a:ln>
        </p:spPr>
        <p:txBody>
          <a:bodyPr anchor="ctr"/>
          <a:lstStyle/>
          <a:p>
            <a:pPr algn="ctr">
              <a:defRPr/>
            </a:pPr>
            <a:r>
              <a:rPr lang="el-GR" sz="4400" b="1" dirty="0">
                <a:solidFill>
                  <a:srgbClr val="C0504D">
                    <a:lumMod val="50000"/>
                  </a:srgbClr>
                </a:solidFill>
              </a:rPr>
              <a:t> </a:t>
            </a:r>
            <a:r>
              <a:rPr lang="el-GR" sz="3600" b="1" dirty="0">
                <a:solidFill>
                  <a:srgbClr val="C0504D">
                    <a:lumMod val="50000"/>
                  </a:srgbClr>
                </a:solidFill>
              </a:rPr>
              <a:t>Το ερώτημα</a:t>
            </a:r>
          </a:p>
        </p:txBody>
      </p:sp>
      <p:sp>
        <p:nvSpPr>
          <p:cNvPr id="6149" name="Rectangle 5"/>
          <p:cNvSpPr>
            <a:spLocks noChangeArrowheads="1"/>
          </p:cNvSpPr>
          <p:nvPr/>
        </p:nvSpPr>
        <p:spPr bwMode="auto">
          <a:xfrm>
            <a:off x="0" y="5589588"/>
            <a:ext cx="8964613" cy="792162"/>
          </a:xfrm>
          <a:prstGeom prst="rect">
            <a:avLst/>
          </a:prstGeom>
          <a:noFill/>
          <a:ln w="9525">
            <a:noFill/>
            <a:miter lim="800000"/>
            <a:headEnd/>
            <a:tailEnd/>
          </a:ln>
        </p:spPr>
        <p:txBody>
          <a:bodyPr anchor="ctr"/>
          <a:lstStyle/>
          <a:p>
            <a:pPr algn="ctr" fontAlgn="base">
              <a:spcBef>
                <a:spcPct val="0"/>
              </a:spcBef>
              <a:spcAft>
                <a:spcPct val="0"/>
              </a:spcAft>
            </a:pPr>
            <a:r>
              <a:rPr lang="el-GR" sz="2000" b="1" dirty="0" smtClean="0">
                <a:solidFill>
                  <a:srgbClr val="FF0000"/>
                </a:solidFill>
              </a:rPr>
              <a:t>υπονοεί ότι - και αν ασκούνται δυνάμεις – </a:t>
            </a:r>
            <a:br>
              <a:rPr lang="el-GR" sz="2000" b="1" dirty="0" smtClean="0">
                <a:solidFill>
                  <a:srgbClr val="FF0000"/>
                </a:solidFill>
              </a:rPr>
            </a:br>
            <a:r>
              <a:rPr lang="el-GR" sz="2000" b="1" dirty="0" smtClean="0">
                <a:solidFill>
                  <a:srgbClr val="FF0000"/>
                </a:solidFill>
              </a:rPr>
              <a:t>η συνισταμένη τους θα είναι μηδέν</a:t>
            </a:r>
          </a:p>
        </p:txBody>
      </p:sp>
      <p:pic>
        <p:nvPicPr>
          <p:cNvPr id="6150" name="Picture 6" descr="a 23"/>
          <p:cNvPicPr>
            <a:picLocks noChangeAspect="1" noChangeArrowheads="1" noCrop="1"/>
          </p:cNvPicPr>
          <p:nvPr/>
        </p:nvPicPr>
        <p:blipFill>
          <a:blip r:embed="rId2" cstate="print"/>
          <a:srcRect/>
          <a:stretch>
            <a:fillRect/>
          </a:stretch>
        </p:blipFill>
        <p:spPr bwMode="auto">
          <a:xfrm>
            <a:off x="6615113" y="1628775"/>
            <a:ext cx="1393825" cy="1728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circle(in)">
                                      <p:cBhvr>
                                        <p:cTn id="7" dur="20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circle(in)">
                                      <p:cBhvr>
                                        <p:cTn id="17" dur="20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fade">
                                      <p:cBhvr>
                                        <p:cTn id="22" dur="1000"/>
                                        <p:tgtEl>
                                          <p:spTgt spid="6147"/>
                                        </p:tgtEl>
                                      </p:cBhvr>
                                    </p:animEffect>
                                    <p:anim calcmode="lin" valueType="num">
                                      <p:cBhvr>
                                        <p:cTn id="23" dur="1000" fill="hold"/>
                                        <p:tgtEl>
                                          <p:spTgt spid="6147"/>
                                        </p:tgtEl>
                                        <p:attrNameLst>
                                          <p:attrName>ppt_x</p:attrName>
                                        </p:attrNameLst>
                                      </p:cBhvr>
                                      <p:tavLst>
                                        <p:tav tm="0">
                                          <p:val>
                                            <p:strVal val="#ppt_x"/>
                                          </p:val>
                                        </p:tav>
                                        <p:tav tm="100000">
                                          <p:val>
                                            <p:strVal val="#ppt_x"/>
                                          </p:val>
                                        </p:tav>
                                      </p:tavLst>
                                    </p:anim>
                                    <p:anim calcmode="lin" valueType="num">
                                      <p:cBhvr>
                                        <p:cTn id="24"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149"/>
                                        </p:tgtEl>
                                        <p:attrNameLst>
                                          <p:attrName>style.visibility</p:attrName>
                                        </p:attrNameLst>
                                      </p:cBhvr>
                                      <p:to>
                                        <p:strVal val="visible"/>
                                      </p:to>
                                    </p:set>
                                    <p:anim calcmode="lin" valueType="num">
                                      <p:cBhvr additive="base">
                                        <p:cTn id="29" dur="500" fill="hold"/>
                                        <p:tgtEl>
                                          <p:spTgt spid="6149"/>
                                        </p:tgtEl>
                                        <p:attrNameLst>
                                          <p:attrName>ppt_x</p:attrName>
                                        </p:attrNameLst>
                                      </p:cBhvr>
                                      <p:tavLst>
                                        <p:tav tm="0">
                                          <p:val>
                                            <p:strVal val="#ppt_x"/>
                                          </p:val>
                                        </p:tav>
                                        <p:tav tm="100000">
                                          <p:val>
                                            <p:strVal val="#ppt_x"/>
                                          </p:val>
                                        </p:tav>
                                      </p:tavLst>
                                    </p:anim>
                                    <p:anim calcmode="lin" valueType="num">
                                      <p:cBhvr additive="base">
                                        <p:cTn id="30"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p:bldP spid="6148" grpId="0"/>
      <p:bldP spid="6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7170" name="Picture 2" descr="histNewton5"/>
          <p:cNvPicPr>
            <a:picLocks noChangeAspect="1" noChangeArrowheads="1"/>
          </p:cNvPicPr>
          <p:nvPr/>
        </p:nvPicPr>
        <p:blipFill>
          <a:blip r:embed="rId2" cstate="print"/>
          <a:srcRect/>
          <a:stretch>
            <a:fillRect/>
          </a:stretch>
        </p:blipFill>
        <p:spPr bwMode="auto">
          <a:xfrm>
            <a:off x="323850" y="4365625"/>
            <a:ext cx="2016125" cy="2251075"/>
          </a:xfrm>
          <a:prstGeom prst="rect">
            <a:avLst/>
          </a:prstGeom>
          <a:noFill/>
          <a:ln w="9525">
            <a:solidFill>
              <a:srgbClr val="FF9900"/>
            </a:solidFill>
            <a:miter lim="800000"/>
            <a:headEnd/>
            <a:tailEnd/>
          </a:ln>
        </p:spPr>
      </p:pic>
      <p:sp>
        <p:nvSpPr>
          <p:cNvPr id="7171" name="Rectangle 3"/>
          <p:cNvSpPr>
            <a:spLocks noGrp="1" noChangeArrowheads="1"/>
          </p:cNvSpPr>
          <p:nvPr>
            <p:ph type="title"/>
          </p:nvPr>
        </p:nvSpPr>
        <p:spPr>
          <a:xfrm>
            <a:off x="250825" y="1268413"/>
            <a:ext cx="8374063" cy="431800"/>
          </a:xfrm>
          <a:ln>
            <a:solidFill>
              <a:srgbClr val="FF9900"/>
            </a:solidFill>
          </a:ln>
        </p:spPr>
        <p:txBody>
          <a:bodyPr rtlCol="0">
            <a:normAutofit fontScale="90000"/>
          </a:bodyPr>
          <a:lstStyle/>
          <a:p>
            <a:pPr eaLnBrk="1" fontAlgn="auto" hangingPunct="1">
              <a:spcAft>
                <a:spcPts val="0"/>
              </a:spcAft>
              <a:defRPr/>
            </a:pPr>
            <a:r>
              <a:rPr lang="el-GR" sz="2800" smtClean="0">
                <a:solidFill>
                  <a:schemeClr val="bg1"/>
                </a:solidFill>
                <a:latin typeface="Century Gothic" pitchFamily="34" charset="0"/>
              </a:rPr>
              <a:t>Το σώμα διατηρεί την κινητική του κατάσταση</a:t>
            </a:r>
          </a:p>
        </p:txBody>
      </p:sp>
      <p:sp>
        <p:nvSpPr>
          <p:cNvPr id="7172" name="Rectangle 4"/>
          <p:cNvSpPr>
            <a:spLocks noChangeArrowheads="1"/>
          </p:cNvSpPr>
          <p:nvPr/>
        </p:nvSpPr>
        <p:spPr bwMode="auto">
          <a:xfrm>
            <a:off x="323850" y="1989138"/>
            <a:ext cx="8424863" cy="1565275"/>
          </a:xfrm>
          <a:prstGeom prst="rect">
            <a:avLst/>
          </a:prstGeom>
          <a:noFill/>
          <a:ln w="9525">
            <a:solidFill>
              <a:srgbClr val="FF9900"/>
            </a:solidFill>
            <a:miter lim="800000"/>
            <a:headEnd/>
            <a:tailEnd/>
          </a:ln>
        </p:spPr>
        <p:txBody>
          <a:bodyPr>
            <a:spAutoFit/>
          </a:bodyPr>
          <a:lstStyle/>
          <a:p>
            <a:pPr algn="ctr" fontAlgn="base">
              <a:spcBef>
                <a:spcPct val="0"/>
              </a:spcBef>
              <a:spcAft>
                <a:spcPct val="0"/>
              </a:spcAft>
            </a:pPr>
            <a:r>
              <a:rPr lang="el-GR" sz="1600" smtClean="0">
                <a:solidFill>
                  <a:prstClr val="white"/>
                </a:solidFill>
                <a:latin typeface="Century Gothic" pitchFamily="34" charset="0"/>
              </a:rPr>
              <a:t>Η απάντηση υποδηλώνει ότι </a:t>
            </a:r>
            <a:br>
              <a:rPr lang="el-GR" sz="1600" smtClean="0">
                <a:solidFill>
                  <a:prstClr val="white"/>
                </a:solidFill>
                <a:latin typeface="Century Gothic" pitchFamily="34" charset="0"/>
              </a:rPr>
            </a:br>
            <a:r>
              <a:rPr lang="el-GR" sz="2000" b="1" smtClean="0">
                <a:solidFill>
                  <a:prstClr val="white"/>
                </a:solidFill>
                <a:latin typeface="Century Gothic" pitchFamily="34" charset="0"/>
              </a:rPr>
              <a:t>α.</a:t>
            </a:r>
            <a:r>
              <a:rPr lang="el-GR" sz="2000" smtClean="0">
                <a:solidFill>
                  <a:prstClr val="white"/>
                </a:solidFill>
                <a:latin typeface="Century Gothic" pitchFamily="34" charset="0"/>
              </a:rPr>
              <a:t> εάν - κατά τη στιγμή που εκδηλώνεται </a:t>
            </a:r>
          </a:p>
          <a:p>
            <a:pPr algn="ctr" fontAlgn="base">
              <a:spcBef>
                <a:spcPct val="0"/>
              </a:spcBef>
              <a:spcAft>
                <a:spcPct val="0"/>
              </a:spcAft>
            </a:pPr>
            <a:r>
              <a:rPr lang="el-GR" sz="2000" smtClean="0">
                <a:solidFill>
                  <a:prstClr val="white"/>
                </a:solidFill>
                <a:latin typeface="Century Gothic" pitchFamily="34" charset="0"/>
              </a:rPr>
              <a:t>το «ΣΥΝΙΣΤΑΜΕΝΗ ΤΩΝ ΔΥΝΑΜΕΩΝ ΜΗΔΕΝ» - </a:t>
            </a:r>
          </a:p>
          <a:p>
            <a:pPr algn="ctr" fontAlgn="base">
              <a:spcBef>
                <a:spcPct val="0"/>
              </a:spcBef>
              <a:spcAft>
                <a:spcPct val="0"/>
              </a:spcAft>
            </a:pPr>
            <a:r>
              <a:rPr lang="el-GR" sz="2000" smtClean="0">
                <a:solidFill>
                  <a:prstClr val="white"/>
                </a:solidFill>
                <a:latin typeface="Century Gothic" pitchFamily="34" charset="0"/>
              </a:rPr>
              <a:t>το συγκεκριμένο σώμα είναι ακίνητο, θα διατηρείται ακίνητο για όσο </a:t>
            </a:r>
          </a:p>
          <a:p>
            <a:pPr algn="ctr" fontAlgn="base">
              <a:spcBef>
                <a:spcPct val="0"/>
              </a:spcBef>
              <a:spcAft>
                <a:spcPct val="0"/>
              </a:spcAft>
            </a:pPr>
            <a:r>
              <a:rPr lang="el-GR" sz="2000" smtClean="0">
                <a:solidFill>
                  <a:prstClr val="white"/>
                </a:solidFill>
                <a:latin typeface="Century Gothic" pitchFamily="34" charset="0"/>
              </a:rPr>
              <a:t>η </a:t>
            </a:r>
            <a:r>
              <a:rPr lang="el-GR" smtClean="0">
                <a:solidFill>
                  <a:prstClr val="white"/>
                </a:solidFill>
                <a:latin typeface="Century Gothic" pitchFamily="34" charset="0"/>
              </a:rPr>
              <a:t>ΣΥΝΙΣΤΑΜΕΝΗ ΤΩΝ ΑΣΚΟΥΜΕΝΩΝ ΔΥΝΑΜΕΩΝ</a:t>
            </a:r>
            <a:r>
              <a:rPr lang="el-GR" sz="2000" smtClean="0">
                <a:solidFill>
                  <a:prstClr val="white"/>
                </a:solidFill>
                <a:latin typeface="Century Gothic" pitchFamily="34" charset="0"/>
              </a:rPr>
              <a:t> είναι ΜΗΔΕΝ. </a:t>
            </a:r>
            <a:endParaRPr lang="el-GR" sz="2000" u="sng" smtClean="0">
              <a:solidFill>
                <a:prstClr val="white"/>
              </a:solidFill>
              <a:latin typeface="Century Gothic" pitchFamily="34" charset="0"/>
            </a:endParaRPr>
          </a:p>
        </p:txBody>
      </p:sp>
      <p:sp>
        <p:nvSpPr>
          <p:cNvPr id="7173" name="Rectangle 5"/>
          <p:cNvSpPr>
            <a:spLocks noChangeArrowheads="1"/>
          </p:cNvSpPr>
          <p:nvPr/>
        </p:nvSpPr>
        <p:spPr bwMode="auto">
          <a:xfrm>
            <a:off x="2700338" y="404813"/>
            <a:ext cx="3529012" cy="701675"/>
          </a:xfrm>
          <a:prstGeom prst="rect">
            <a:avLst/>
          </a:prstGeom>
          <a:noFill/>
          <a:ln w="9525">
            <a:noFill/>
            <a:miter lim="800000"/>
            <a:headEnd/>
            <a:tailEnd/>
          </a:ln>
        </p:spPr>
        <p:txBody>
          <a:bodyPr>
            <a:spAutoFit/>
          </a:bodyPr>
          <a:lstStyle/>
          <a:p>
            <a:pPr algn="ctr" fontAlgn="base">
              <a:spcBef>
                <a:spcPct val="0"/>
              </a:spcBef>
              <a:spcAft>
                <a:spcPct val="0"/>
              </a:spcAft>
            </a:pPr>
            <a:r>
              <a:rPr lang="el-GR" sz="4000" u="sng" smtClean="0">
                <a:solidFill>
                  <a:prstClr val="white"/>
                </a:solidFill>
                <a:latin typeface="Comic Sans MS" pitchFamily="66" charset="0"/>
              </a:rPr>
              <a:t>Η απάντηση</a:t>
            </a:r>
            <a:r>
              <a:rPr lang="el-GR" u="sng" smtClean="0">
                <a:solidFill>
                  <a:prstClr val="white"/>
                </a:solidFill>
              </a:rPr>
              <a:t> </a:t>
            </a:r>
            <a:endParaRPr lang="el-GR" smtClean="0">
              <a:solidFill>
                <a:prstClr val="white"/>
              </a:solidFill>
            </a:endParaRPr>
          </a:p>
        </p:txBody>
      </p:sp>
      <p:sp>
        <p:nvSpPr>
          <p:cNvPr id="7174" name="AutoShape 6"/>
          <p:cNvSpPr>
            <a:spLocks noChangeArrowheads="1"/>
          </p:cNvSpPr>
          <p:nvPr/>
        </p:nvSpPr>
        <p:spPr bwMode="auto">
          <a:xfrm>
            <a:off x="2195513" y="4149725"/>
            <a:ext cx="1439862" cy="1079500"/>
          </a:xfrm>
          <a:prstGeom prst="wedgeRectCallout">
            <a:avLst>
              <a:gd name="adj1" fmla="val -88921"/>
              <a:gd name="adj2" fmla="val 29852"/>
            </a:avLst>
          </a:prstGeom>
          <a:solidFill>
            <a:srgbClr val="003300"/>
          </a:solidFill>
          <a:ln w="9525">
            <a:solidFill>
              <a:srgbClr val="FF9900"/>
            </a:solidFill>
            <a:miter lim="800000"/>
            <a:headEnd/>
            <a:tailEnd/>
          </a:ln>
        </p:spPr>
        <p:txBody>
          <a:bodyPr/>
          <a:lstStyle/>
          <a:p>
            <a:pPr algn="ctr" fontAlgn="base">
              <a:spcBef>
                <a:spcPct val="0"/>
              </a:spcBef>
              <a:spcAft>
                <a:spcPct val="0"/>
              </a:spcAft>
            </a:pPr>
            <a:r>
              <a:rPr lang="el-GR" sz="1600" smtClean="0">
                <a:solidFill>
                  <a:srgbClr val="FF9900"/>
                </a:solidFill>
                <a:latin typeface="Arial Narrow" pitchFamily="34" charset="0"/>
              </a:rPr>
              <a:t>Δεν έχεις άδικο. </a:t>
            </a:r>
            <a:br>
              <a:rPr lang="el-GR" sz="1600" smtClean="0">
                <a:solidFill>
                  <a:srgbClr val="FF9900"/>
                </a:solidFill>
                <a:latin typeface="Arial Narrow" pitchFamily="34" charset="0"/>
              </a:rPr>
            </a:br>
            <a:r>
              <a:rPr lang="el-GR" sz="1600" smtClean="0">
                <a:solidFill>
                  <a:srgbClr val="FF9900"/>
                </a:solidFill>
                <a:latin typeface="Arial Narrow" pitchFamily="34" charset="0"/>
              </a:rPr>
              <a:t>Περίμενε όμως </a:t>
            </a:r>
            <a:br>
              <a:rPr lang="el-GR" sz="1600" smtClean="0">
                <a:solidFill>
                  <a:srgbClr val="FF9900"/>
                </a:solidFill>
                <a:latin typeface="Arial Narrow" pitchFamily="34" charset="0"/>
              </a:rPr>
            </a:br>
            <a:r>
              <a:rPr lang="el-GR" sz="1600" smtClean="0">
                <a:solidFill>
                  <a:srgbClr val="FF9900"/>
                </a:solidFill>
                <a:latin typeface="Arial Narrow" pitchFamily="34" charset="0"/>
              </a:rPr>
              <a:t>να ακούσεις </a:t>
            </a:r>
            <a:br>
              <a:rPr lang="el-GR" sz="1600" smtClean="0">
                <a:solidFill>
                  <a:srgbClr val="FF9900"/>
                </a:solidFill>
                <a:latin typeface="Arial Narrow" pitchFamily="34" charset="0"/>
              </a:rPr>
            </a:br>
            <a:r>
              <a:rPr lang="el-GR" sz="1600" smtClean="0">
                <a:solidFill>
                  <a:srgbClr val="FF9900"/>
                </a:solidFill>
                <a:latin typeface="Arial Narrow" pitchFamily="34" charset="0"/>
              </a:rPr>
              <a:t>και το επόμενο</a:t>
            </a:r>
          </a:p>
        </p:txBody>
      </p:sp>
      <p:sp>
        <p:nvSpPr>
          <p:cNvPr id="7175" name="AutoShape 7"/>
          <p:cNvSpPr>
            <a:spLocks noChangeArrowheads="1"/>
          </p:cNvSpPr>
          <p:nvPr/>
        </p:nvSpPr>
        <p:spPr bwMode="auto">
          <a:xfrm>
            <a:off x="4932363" y="3933825"/>
            <a:ext cx="2303462" cy="1943100"/>
          </a:xfrm>
          <a:prstGeom prst="wedgeRoundRectCallout">
            <a:avLst>
              <a:gd name="adj1" fmla="val 72468"/>
              <a:gd name="adj2" fmla="val -4574"/>
              <a:gd name="adj3" fmla="val 16667"/>
            </a:avLst>
          </a:prstGeom>
          <a:solidFill>
            <a:schemeClr val="bg1"/>
          </a:solidFill>
          <a:ln w="9525">
            <a:solidFill>
              <a:srgbClr val="FF3300"/>
            </a:solidFill>
            <a:miter lim="800000"/>
            <a:headEnd/>
            <a:tailEnd/>
          </a:ln>
        </p:spPr>
        <p:txBody>
          <a:bodyPr/>
          <a:lstStyle/>
          <a:p>
            <a:pPr algn="ctr" fontAlgn="base">
              <a:spcBef>
                <a:spcPct val="0"/>
              </a:spcBef>
              <a:spcAft>
                <a:spcPct val="0"/>
              </a:spcAft>
            </a:pPr>
            <a:r>
              <a:rPr lang="el-GR" sz="1600" smtClean="0">
                <a:solidFill>
                  <a:prstClr val="black"/>
                </a:solidFill>
                <a:latin typeface="Comic Sans MS" pitchFamily="66" charset="0"/>
              </a:rPr>
              <a:t>Μα αυτό το ήξερα . Πρέπει κανείς να πάει στο σχολείο για να μάθει πώς </a:t>
            </a:r>
            <a:br>
              <a:rPr lang="el-GR" sz="1600" smtClean="0">
                <a:solidFill>
                  <a:prstClr val="black"/>
                </a:solidFill>
                <a:latin typeface="Comic Sans MS" pitchFamily="66" charset="0"/>
              </a:rPr>
            </a:br>
            <a:r>
              <a:rPr lang="el-GR" sz="1600" smtClean="0">
                <a:solidFill>
                  <a:prstClr val="black"/>
                </a:solidFill>
                <a:latin typeface="Comic Sans MS" pitchFamily="66" charset="0"/>
              </a:rPr>
              <a:t>«όταν κάτι δεν το πειράζεις μένει στη θέση του»;</a:t>
            </a:r>
          </a:p>
        </p:txBody>
      </p:sp>
      <p:pic>
        <p:nvPicPr>
          <p:cNvPr id="7176" name="Picture 8" descr="phys35"/>
          <p:cNvPicPr>
            <a:picLocks noChangeAspect="1" noChangeArrowheads="1"/>
          </p:cNvPicPr>
          <p:nvPr/>
        </p:nvPicPr>
        <p:blipFill>
          <a:blip r:embed="rId3" cstate="print"/>
          <a:srcRect t="5881" b="31920"/>
          <a:stretch>
            <a:fillRect/>
          </a:stretch>
        </p:blipFill>
        <p:spPr bwMode="auto">
          <a:xfrm>
            <a:off x="7451725" y="4365625"/>
            <a:ext cx="1042988" cy="973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ircle(in)">
                                      <p:cBhvr>
                                        <p:cTn id="7" dur="20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circle(in)">
                                      <p:cBhvr>
                                        <p:cTn id="12" dur="20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circle(in)">
                                      <p:cBhvr>
                                        <p:cTn id="17" dur="20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17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175"/>
                                        </p:tgtEl>
                                        <p:attrNameLst>
                                          <p:attrName>style.visibility</p:attrName>
                                        </p:attrNameLst>
                                      </p:cBhvr>
                                      <p:to>
                                        <p:strVal val="visible"/>
                                      </p:to>
                                    </p:set>
                                    <p:animEffect transition="in" filter="circle(in)">
                                      <p:cBhvr>
                                        <p:cTn id="26" dur="2000"/>
                                        <p:tgtEl>
                                          <p:spTgt spid="717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7170"/>
                                        </p:tgtEl>
                                        <p:attrNameLst>
                                          <p:attrName>style.visibility</p:attrName>
                                        </p:attrNameLst>
                                      </p:cBhvr>
                                      <p:to>
                                        <p:strVal val="visible"/>
                                      </p:to>
                                    </p:set>
                                    <p:animEffect transition="in" filter="circle(in)">
                                      <p:cBhvr>
                                        <p:cTn id="31" dur="2000"/>
                                        <p:tgtEl>
                                          <p:spTgt spid="717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7174"/>
                                        </p:tgtEl>
                                        <p:attrNameLst>
                                          <p:attrName>style.visibility</p:attrName>
                                        </p:attrNameLst>
                                      </p:cBhvr>
                                      <p:to>
                                        <p:strVal val="visible"/>
                                      </p:to>
                                    </p:set>
                                    <p:animEffect transition="in" filter="circle(in)">
                                      <p:cBhvr>
                                        <p:cTn id="36"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nimBg="1"/>
      <p:bldP spid="7173" grpId="0"/>
      <p:bldP spid="7174" grpId="0" animBg="1"/>
      <p:bldP spid="71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8194" name="Picture 2" descr="histNewton5"/>
          <p:cNvPicPr>
            <a:picLocks noChangeAspect="1" noChangeArrowheads="1"/>
          </p:cNvPicPr>
          <p:nvPr/>
        </p:nvPicPr>
        <p:blipFill>
          <a:blip r:embed="rId2" cstate="print"/>
          <a:srcRect/>
          <a:stretch>
            <a:fillRect/>
          </a:stretch>
        </p:blipFill>
        <p:spPr bwMode="auto">
          <a:xfrm>
            <a:off x="250825" y="4365625"/>
            <a:ext cx="2016125" cy="2324100"/>
          </a:xfrm>
          <a:prstGeom prst="rect">
            <a:avLst/>
          </a:prstGeom>
          <a:noFill/>
          <a:ln w="9525">
            <a:solidFill>
              <a:srgbClr val="FF9900"/>
            </a:solidFill>
            <a:miter lim="800000"/>
            <a:headEnd/>
            <a:tailEnd/>
          </a:ln>
        </p:spPr>
      </p:pic>
      <p:sp>
        <p:nvSpPr>
          <p:cNvPr id="8195" name="Rectangle 3"/>
          <p:cNvSpPr>
            <a:spLocks noChangeArrowheads="1"/>
          </p:cNvSpPr>
          <p:nvPr/>
        </p:nvSpPr>
        <p:spPr bwMode="auto">
          <a:xfrm>
            <a:off x="179388" y="188913"/>
            <a:ext cx="5329237" cy="2297112"/>
          </a:xfrm>
          <a:prstGeom prst="rect">
            <a:avLst/>
          </a:prstGeom>
          <a:noFill/>
          <a:ln w="9525">
            <a:solidFill>
              <a:srgbClr val="FF9900"/>
            </a:solidFill>
            <a:miter lim="800000"/>
            <a:headEnd/>
            <a:tailEnd/>
          </a:ln>
        </p:spPr>
        <p:txBody>
          <a:bodyPr>
            <a:spAutoFit/>
          </a:bodyPr>
          <a:lstStyle/>
          <a:p>
            <a:pPr algn="ctr" fontAlgn="base">
              <a:spcBef>
                <a:spcPct val="0"/>
              </a:spcBef>
              <a:spcAft>
                <a:spcPct val="0"/>
              </a:spcAft>
            </a:pPr>
            <a:r>
              <a:rPr lang="el-GR" b="1" smtClean="0">
                <a:solidFill>
                  <a:prstClr val="white"/>
                </a:solidFill>
                <a:latin typeface="Century Gothic" pitchFamily="34" charset="0"/>
              </a:rPr>
              <a:t>β.</a:t>
            </a:r>
            <a:r>
              <a:rPr lang="el-GR" smtClean="0">
                <a:solidFill>
                  <a:prstClr val="white"/>
                </a:solidFill>
                <a:latin typeface="Century Gothic" pitchFamily="34" charset="0"/>
              </a:rPr>
              <a:t> εάν, κατά τη στιγμή που εκδηλώνεται </a:t>
            </a:r>
          </a:p>
          <a:p>
            <a:pPr algn="ctr" fontAlgn="base">
              <a:spcBef>
                <a:spcPct val="0"/>
              </a:spcBef>
              <a:spcAft>
                <a:spcPct val="0"/>
              </a:spcAft>
            </a:pPr>
            <a:r>
              <a:rPr lang="el-GR" smtClean="0">
                <a:solidFill>
                  <a:prstClr val="white"/>
                </a:solidFill>
                <a:latin typeface="Century Gothic" pitchFamily="34" charset="0"/>
              </a:rPr>
              <a:t>το «ΣΥΝΙΣΤΑΜΕΝΗ ΤΩΝ ΔΥΝΑΜΕΩΝ ΜΗΔΕΝ», </a:t>
            </a:r>
          </a:p>
          <a:p>
            <a:pPr algn="ctr" fontAlgn="base">
              <a:spcBef>
                <a:spcPct val="0"/>
              </a:spcBef>
              <a:spcAft>
                <a:spcPct val="0"/>
              </a:spcAft>
            </a:pPr>
            <a:r>
              <a:rPr lang="el-GR" smtClean="0">
                <a:solidFill>
                  <a:prstClr val="white"/>
                </a:solidFill>
                <a:latin typeface="Century Gothic" pitchFamily="34" charset="0"/>
              </a:rPr>
              <a:t>το συγκεκριμένο σώμα - ΥΛΙΚΟ ΣΗΜΕΙΟ – </a:t>
            </a:r>
          </a:p>
          <a:p>
            <a:pPr algn="ctr" fontAlgn="base">
              <a:spcBef>
                <a:spcPct val="0"/>
              </a:spcBef>
              <a:spcAft>
                <a:spcPct val="0"/>
              </a:spcAft>
            </a:pPr>
            <a:r>
              <a:rPr lang="el-GR" smtClean="0">
                <a:solidFill>
                  <a:prstClr val="white"/>
                </a:solidFill>
                <a:latin typeface="Century Gothic" pitchFamily="34" charset="0"/>
              </a:rPr>
              <a:t> </a:t>
            </a:r>
            <a:r>
              <a:rPr lang="el-GR" b="1" smtClean="0">
                <a:solidFill>
                  <a:prstClr val="white"/>
                </a:solidFill>
                <a:latin typeface="Century Gothic" pitchFamily="34" charset="0"/>
              </a:rPr>
              <a:t>έχει κάποια ταχύτητα</a:t>
            </a:r>
            <a:r>
              <a:rPr lang="el-GR" smtClean="0">
                <a:solidFill>
                  <a:prstClr val="white"/>
                </a:solidFill>
                <a:latin typeface="Century Gothic" pitchFamily="34" charset="0"/>
              </a:rPr>
              <a:t>, </a:t>
            </a:r>
          </a:p>
          <a:p>
            <a:pPr algn="ctr" fontAlgn="base">
              <a:spcBef>
                <a:spcPct val="0"/>
              </a:spcBef>
              <a:spcAft>
                <a:spcPct val="0"/>
              </a:spcAft>
            </a:pPr>
            <a:r>
              <a:rPr lang="el-GR" sz="5400" smtClean="0">
                <a:solidFill>
                  <a:prstClr val="white"/>
                </a:solidFill>
                <a:latin typeface="Century Gothic" pitchFamily="34" charset="0"/>
              </a:rPr>
              <a:t>θα κινείται</a:t>
            </a:r>
            <a:r>
              <a:rPr lang="el-GR" smtClean="0">
                <a:solidFill>
                  <a:prstClr val="white"/>
                </a:solidFill>
                <a:latin typeface="Century Gothic" pitchFamily="34" charset="0"/>
              </a:rPr>
              <a:t> </a:t>
            </a:r>
          </a:p>
          <a:p>
            <a:pPr algn="ctr" fontAlgn="base">
              <a:spcBef>
                <a:spcPct val="0"/>
              </a:spcBef>
              <a:spcAft>
                <a:spcPct val="0"/>
              </a:spcAft>
            </a:pPr>
            <a:r>
              <a:rPr lang="el-GR" smtClean="0">
                <a:solidFill>
                  <a:prstClr val="white"/>
                </a:solidFill>
                <a:latin typeface="Century Gothic" pitchFamily="34" charset="0"/>
              </a:rPr>
              <a:t>ευθύγραμμα και ομαλά  με αυτή την ταχύτητα</a:t>
            </a:r>
            <a:r>
              <a:rPr lang="el-GR" smtClean="0">
                <a:solidFill>
                  <a:srgbClr val="1F497D"/>
                </a:solidFill>
                <a:latin typeface="Century Gothic" pitchFamily="34" charset="0"/>
              </a:rPr>
              <a:t> </a:t>
            </a:r>
          </a:p>
        </p:txBody>
      </p:sp>
      <p:sp>
        <p:nvSpPr>
          <p:cNvPr id="8196" name="AutoShape 4"/>
          <p:cNvSpPr>
            <a:spLocks noChangeArrowheads="1"/>
          </p:cNvSpPr>
          <p:nvPr/>
        </p:nvSpPr>
        <p:spPr bwMode="auto">
          <a:xfrm>
            <a:off x="2916238" y="4292600"/>
            <a:ext cx="1943100" cy="936625"/>
          </a:xfrm>
          <a:prstGeom prst="wedgeRectCallout">
            <a:avLst>
              <a:gd name="adj1" fmla="val -94935"/>
              <a:gd name="adj2" fmla="val 10509"/>
            </a:avLst>
          </a:prstGeom>
          <a:solidFill>
            <a:srgbClr val="003300"/>
          </a:solidFill>
          <a:ln w="9525">
            <a:solidFill>
              <a:srgbClr val="FF9900"/>
            </a:solidFill>
            <a:miter lim="800000"/>
            <a:headEnd/>
            <a:tailEnd/>
          </a:ln>
        </p:spPr>
        <p:txBody>
          <a:bodyPr/>
          <a:lstStyle/>
          <a:p>
            <a:pPr algn="ctr" fontAlgn="base">
              <a:spcBef>
                <a:spcPct val="0"/>
              </a:spcBef>
              <a:spcAft>
                <a:spcPct val="0"/>
              </a:spcAft>
            </a:pPr>
            <a:r>
              <a:rPr lang="el-GR" smtClean="0">
                <a:solidFill>
                  <a:srgbClr val="FF9900"/>
                </a:solidFill>
                <a:latin typeface="Arial Narrow" pitchFamily="34" charset="0"/>
              </a:rPr>
              <a:t>για όσο </a:t>
            </a:r>
          </a:p>
          <a:p>
            <a:pPr algn="ctr" fontAlgn="base">
              <a:spcBef>
                <a:spcPct val="0"/>
              </a:spcBef>
              <a:spcAft>
                <a:spcPct val="0"/>
              </a:spcAft>
            </a:pPr>
            <a:r>
              <a:rPr lang="el-GR" smtClean="0">
                <a:solidFill>
                  <a:srgbClr val="FF9900"/>
                </a:solidFill>
                <a:latin typeface="Arial Narrow" pitchFamily="34" charset="0"/>
              </a:rPr>
              <a:t>η ΣΥΝΙΣΤΑΜΕΝΗ </a:t>
            </a:r>
          </a:p>
          <a:p>
            <a:pPr algn="ctr" fontAlgn="base">
              <a:spcBef>
                <a:spcPct val="0"/>
              </a:spcBef>
              <a:spcAft>
                <a:spcPct val="0"/>
              </a:spcAft>
            </a:pPr>
            <a:r>
              <a:rPr lang="el-GR" smtClean="0">
                <a:solidFill>
                  <a:srgbClr val="FF9900"/>
                </a:solidFill>
                <a:latin typeface="Arial Narrow" pitchFamily="34" charset="0"/>
              </a:rPr>
              <a:t> θα ΕΙΝΑΙ ΜΗΔΕΝ</a:t>
            </a:r>
          </a:p>
        </p:txBody>
      </p:sp>
      <p:sp>
        <p:nvSpPr>
          <p:cNvPr id="8197" name="AutoShape 5"/>
          <p:cNvSpPr>
            <a:spLocks noChangeArrowheads="1"/>
          </p:cNvSpPr>
          <p:nvPr/>
        </p:nvSpPr>
        <p:spPr bwMode="auto">
          <a:xfrm>
            <a:off x="2555875" y="5445125"/>
            <a:ext cx="2952750" cy="1079500"/>
          </a:xfrm>
          <a:prstGeom prst="wedgeRectCallout">
            <a:avLst>
              <a:gd name="adj1" fmla="val -71398"/>
              <a:gd name="adj2" fmla="val -68384"/>
            </a:avLst>
          </a:prstGeom>
          <a:solidFill>
            <a:srgbClr val="003300"/>
          </a:solidFill>
          <a:ln w="9525">
            <a:solidFill>
              <a:srgbClr val="FF9900"/>
            </a:solidFill>
            <a:miter lim="800000"/>
            <a:headEnd/>
            <a:tailEnd/>
          </a:ln>
        </p:spPr>
        <p:txBody>
          <a:bodyPr/>
          <a:lstStyle/>
          <a:p>
            <a:pPr algn="ctr" fontAlgn="base">
              <a:spcBef>
                <a:spcPct val="0"/>
              </a:spcBef>
              <a:spcAft>
                <a:spcPct val="0"/>
              </a:spcAft>
            </a:pPr>
            <a:r>
              <a:rPr lang="el-GR" sz="1600" smtClean="0">
                <a:solidFill>
                  <a:srgbClr val="FF9900"/>
                </a:solidFill>
                <a:latin typeface="Arial Narrow" pitchFamily="34" charset="0"/>
              </a:rPr>
              <a:t>Θα σταματήσει επειδή </a:t>
            </a:r>
          </a:p>
          <a:p>
            <a:pPr algn="ctr" fontAlgn="base">
              <a:spcBef>
                <a:spcPct val="0"/>
              </a:spcBef>
              <a:spcAft>
                <a:spcPct val="0"/>
              </a:spcAft>
            </a:pPr>
            <a:r>
              <a:rPr lang="el-GR" sz="1600" smtClean="0">
                <a:solidFill>
                  <a:srgbClr val="FF9900"/>
                </a:solidFill>
                <a:latin typeface="Arial Narrow" pitchFamily="34" charset="0"/>
              </a:rPr>
              <a:t>υπάρχει η αντίσταση του νερού, </a:t>
            </a:r>
          </a:p>
          <a:p>
            <a:pPr algn="ctr" fontAlgn="base">
              <a:spcBef>
                <a:spcPct val="0"/>
              </a:spcBef>
              <a:spcAft>
                <a:spcPct val="0"/>
              </a:spcAft>
            </a:pPr>
            <a:r>
              <a:rPr lang="el-GR" sz="1600" smtClean="0">
                <a:solidFill>
                  <a:srgbClr val="FF9900"/>
                </a:solidFill>
                <a:latin typeface="Arial Narrow" pitchFamily="34" charset="0"/>
              </a:rPr>
              <a:t>ασκείται δηλαδή στη βάρκα δύναμη </a:t>
            </a:r>
          </a:p>
          <a:p>
            <a:pPr algn="ctr" fontAlgn="base">
              <a:spcBef>
                <a:spcPct val="0"/>
              </a:spcBef>
              <a:spcAft>
                <a:spcPct val="0"/>
              </a:spcAft>
            </a:pPr>
            <a:r>
              <a:rPr lang="el-GR" sz="1600" smtClean="0">
                <a:solidFill>
                  <a:srgbClr val="FF9900"/>
                </a:solidFill>
                <a:latin typeface="Arial Narrow" pitchFamily="34" charset="0"/>
              </a:rPr>
              <a:t>που της αλλάζει την ταχύτητα</a:t>
            </a:r>
          </a:p>
        </p:txBody>
      </p:sp>
      <p:sp>
        <p:nvSpPr>
          <p:cNvPr id="8198" name="AutoShape 6"/>
          <p:cNvSpPr>
            <a:spLocks noChangeArrowheads="1"/>
          </p:cNvSpPr>
          <p:nvPr/>
        </p:nvSpPr>
        <p:spPr bwMode="auto">
          <a:xfrm>
            <a:off x="468313" y="2636838"/>
            <a:ext cx="3167062" cy="1223962"/>
          </a:xfrm>
          <a:prstGeom prst="wedgeRectCallout">
            <a:avLst>
              <a:gd name="adj1" fmla="val -9898"/>
              <a:gd name="adj2" fmla="val 110440"/>
            </a:avLst>
          </a:prstGeom>
          <a:solidFill>
            <a:srgbClr val="003300"/>
          </a:solidFill>
          <a:ln w="9525">
            <a:solidFill>
              <a:srgbClr val="FF9900"/>
            </a:solidFill>
            <a:miter lim="800000"/>
            <a:headEnd/>
            <a:tailEnd/>
          </a:ln>
        </p:spPr>
        <p:txBody>
          <a:bodyPr/>
          <a:lstStyle/>
          <a:p>
            <a:pPr algn="ctr" fontAlgn="base">
              <a:spcBef>
                <a:spcPct val="0"/>
              </a:spcBef>
              <a:spcAft>
                <a:spcPct val="0"/>
              </a:spcAft>
            </a:pPr>
            <a:r>
              <a:rPr lang="el-GR" smtClean="0">
                <a:solidFill>
                  <a:srgbClr val="FF9900"/>
                </a:solidFill>
                <a:latin typeface="Arial Narrow" pitchFamily="34" charset="0"/>
              </a:rPr>
              <a:t>Εσύ ζεις και στη διαστημική εποχή </a:t>
            </a:r>
          </a:p>
          <a:p>
            <a:pPr algn="ctr" fontAlgn="base">
              <a:spcBef>
                <a:spcPct val="0"/>
              </a:spcBef>
              <a:spcAft>
                <a:spcPct val="0"/>
              </a:spcAft>
            </a:pPr>
            <a:r>
              <a:rPr lang="el-GR" smtClean="0">
                <a:solidFill>
                  <a:srgbClr val="FF9900"/>
                </a:solidFill>
                <a:latin typeface="Arial Narrow" pitchFamily="34" charset="0"/>
              </a:rPr>
              <a:t>που εγώ δεν την έζησα. </a:t>
            </a:r>
          </a:p>
          <a:p>
            <a:pPr algn="ctr" fontAlgn="base">
              <a:spcBef>
                <a:spcPct val="0"/>
              </a:spcBef>
              <a:spcAft>
                <a:spcPct val="0"/>
              </a:spcAft>
            </a:pPr>
            <a:r>
              <a:rPr lang="el-GR" smtClean="0">
                <a:solidFill>
                  <a:srgbClr val="FF9900"/>
                </a:solidFill>
                <a:latin typeface="Arial Narrow" pitchFamily="34" charset="0"/>
              </a:rPr>
              <a:t>Δεν έχεις ακούσει </a:t>
            </a:r>
          </a:p>
          <a:p>
            <a:pPr algn="ctr" fontAlgn="base">
              <a:spcBef>
                <a:spcPct val="0"/>
              </a:spcBef>
              <a:spcAft>
                <a:spcPct val="0"/>
              </a:spcAft>
            </a:pPr>
            <a:r>
              <a:rPr lang="el-GR" smtClean="0">
                <a:solidFill>
                  <a:srgbClr val="FF9900"/>
                </a:solidFill>
                <a:latin typeface="Arial Narrow" pitchFamily="34" charset="0"/>
              </a:rPr>
              <a:t>για το </a:t>
            </a:r>
            <a:r>
              <a:rPr lang="en-US" smtClean="0">
                <a:solidFill>
                  <a:srgbClr val="FF9900"/>
                </a:solidFill>
                <a:latin typeface="Arial Narrow" pitchFamily="34" charset="0"/>
              </a:rPr>
              <a:t>Pioneer</a:t>
            </a:r>
            <a:r>
              <a:rPr lang="el-GR" smtClean="0">
                <a:solidFill>
                  <a:srgbClr val="FF9900"/>
                </a:solidFill>
                <a:latin typeface="Arial Narrow" pitchFamily="34" charset="0"/>
              </a:rPr>
              <a:t> </a:t>
            </a:r>
            <a:r>
              <a:rPr lang="en-US" smtClean="0">
                <a:solidFill>
                  <a:srgbClr val="FF9900"/>
                </a:solidFill>
                <a:latin typeface="Arial Narrow" pitchFamily="34" charset="0"/>
              </a:rPr>
              <a:t>10</a:t>
            </a:r>
            <a:r>
              <a:rPr lang="el-GR" smtClean="0">
                <a:solidFill>
                  <a:srgbClr val="FF9900"/>
                </a:solidFill>
                <a:latin typeface="Arial Narrow" pitchFamily="34" charset="0"/>
              </a:rPr>
              <a:t>;</a:t>
            </a:r>
          </a:p>
        </p:txBody>
      </p:sp>
      <p:pic>
        <p:nvPicPr>
          <p:cNvPr id="8199" name="Picture 7" descr="phys35"/>
          <p:cNvPicPr>
            <a:picLocks noChangeAspect="1" noChangeArrowheads="1"/>
          </p:cNvPicPr>
          <p:nvPr/>
        </p:nvPicPr>
        <p:blipFill>
          <a:blip r:embed="rId3" cstate="print"/>
          <a:srcRect t="5881" b="31920"/>
          <a:stretch>
            <a:fillRect/>
          </a:stretch>
        </p:blipFill>
        <p:spPr bwMode="auto">
          <a:xfrm>
            <a:off x="7885113" y="2708275"/>
            <a:ext cx="1042987" cy="973138"/>
          </a:xfrm>
          <a:prstGeom prst="rect">
            <a:avLst/>
          </a:prstGeom>
          <a:noFill/>
          <a:ln w="9525">
            <a:noFill/>
            <a:miter lim="800000"/>
            <a:headEnd/>
            <a:tailEnd/>
          </a:ln>
        </p:spPr>
      </p:pic>
      <p:sp>
        <p:nvSpPr>
          <p:cNvPr id="8200" name="AutoShape 8"/>
          <p:cNvSpPr>
            <a:spLocks noChangeArrowheads="1"/>
          </p:cNvSpPr>
          <p:nvPr/>
        </p:nvSpPr>
        <p:spPr bwMode="auto">
          <a:xfrm>
            <a:off x="6084888" y="2420938"/>
            <a:ext cx="863600" cy="574675"/>
          </a:xfrm>
          <a:prstGeom prst="cloudCallout">
            <a:avLst>
              <a:gd name="adj1" fmla="val 198898"/>
              <a:gd name="adj2" fmla="val 54421"/>
            </a:avLst>
          </a:prstGeom>
          <a:solidFill>
            <a:schemeClr val="bg1"/>
          </a:solidFill>
          <a:ln w="9525">
            <a:solidFill>
              <a:srgbClr val="FF3300"/>
            </a:solidFill>
            <a:round/>
            <a:headEnd/>
            <a:tailEnd/>
          </a:ln>
        </p:spPr>
        <p:txBody>
          <a:bodyPr/>
          <a:lstStyle/>
          <a:p>
            <a:pPr algn="ctr" fontAlgn="base">
              <a:spcBef>
                <a:spcPct val="0"/>
              </a:spcBef>
              <a:spcAft>
                <a:spcPct val="0"/>
              </a:spcAft>
            </a:pPr>
            <a:r>
              <a:rPr lang="en-US" sz="2000" smtClean="0">
                <a:solidFill>
                  <a:prstClr val="black"/>
                </a:solidFill>
                <a:latin typeface="Comic Sans MS" pitchFamily="66" charset="0"/>
              </a:rPr>
              <a:t>!!!!</a:t>
            </a:r>
            <a:endParaRPr lang="el-GR" sz="2000" smtClean="0">
              <a:solidFill>
                <a:prstClr val="black"/>
              </a:solidFill>
              <a:latin typeface="Comic Sans MS" pitchFamily="66" charset="0"/>
            </a:endParaRPr>
          </a:p>
        </p:txBody>
      </p:sp>
      <p:sp>
        <p:nvSpPr>
          <p:cNvPr id="8201" name="PubOvalCallout"/>
          <p:cNvSpPr>
            <a:spLocks noEditPoints="1" noChangeArrowheads="1"/>
          </p:cNvSpPr>
          <p:nvPr/>
        </p:nvSpPr>
        <p:spPr bwMode="auto">
          <a:xfrm>
            <a:off x="6802438" y="1341438"/>
            <a:ext cx="2341562" cy="1512887"/>
          </a:xfrm>
          <a:custGeom>
            <a:avLst/>
            <a:gdLst>
              <a:gd name="G0" fmla="+- 0 0 0"/>
              <a:gd name="G1" fmla="+- 13792 0 0"/>
              <a:gd name="T0" fmla="*/ 10800 w 21600"/>
              <a:gd name="T1" fmla="*/ 0 h 21600"/>
              <a:gd name="T2" fmla="*/ 0 w 21600"/>
              <a:gd name="T3" fmla="*/ 8105 h 21600"/>
              <a:gd name="T4" fmla="*/ 13792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3792"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r>
              <a:rPr lang="el-GR" sz="1600" dirty="0">
                <a:solidFill>
                  <a:srgbClr val="EEECE1">
                    <a:lumMod val="10000"/>
                  </a:srgbClr>
                </a:solidFill>
                <a:latin typeface="Comic Sans MS" pitchFamily="66" charset="0"/>
              </a:rPr>
              <a:t>Και θα κινείται </a:t>
            </a:r>
          </a:p>
          <a:p>
            <a:pPr>
              <a:defRPr/>
            </a:pPr>
            <a:r>
              <a:rPr lang="el-GR" sz="1600" dirty="0">
                <a:solidFill>
                  <a:srgbClr val="EEECE1">
                    <a:lumMod val="10000"/>
                  </a:srgbClr>
                </a:solidFill>
                <a:latin typeface="Comic Sans MS" pitchFamily="66" charset="0"/>
              </a:rPr>
              <a:t>ΜΟΝΟ ΤΟΥ; </a:t>
            </a:r>
          </a:p>
          <a:p>
            <a:pPr>
              <a:defRPr/>
            </a:pPr>
            <a:r>
              <a:rPr lang="el-GR" sz="1600" dirty="0">
                <a:solidFill>
                  <a:srgbClr val="EEECE1">
                    <a:lumMod val="10000"/>
                  </a:srgbClr>
                </a:solidFill>
                <a:latin typeface="Comic Sans MS" pitchFamily="66" charset="0"/>
              </a:rPr>
              <a:t>Για πόση ώρα </a:t>
            </a:r>
            <a:r>
              <a:rPr lang="el-GR" sz="1600" dirty="0">
                <a:solidFill>
                  <a:srgbClr val="1F497D"/>
                </a:solidFill>
                <a:latin typeface="Comic Sans MS" pitchFamily="66" charset="0"/>
              </a:rPr>
              <a:t>;</a:t>
            </a:r>
          </a:p>
        </p:txBody>
      </p:sp>
      <p:sp>
        <p:nvSpPr>
          <p:cNvPr id="8202" name="AutoShape 10"/>
          <p:cNvSpPr>
            <a:spLocks noChangeArrowheads="1"/>
          </p:cNvSpPr>
          <p:nvPr/>
        </p:nvSpPr>
        <p:spPr bwMode="auto">
          <a:xfrm>
            <a:off x="6659563" y="4437063"/>
            <a:ext cx="1871662" cy="1441450"/>
          </a:xfrm>
          <a:prstGeom prst="wedgeRoundRectCallout">
            <a:avLst>
              <a:gd name="adj1" fmla="val 47199"/>
              <a:gd name="adj2" fmla="val -130287"/>
              <a:gd name="adj3" fmla="val 16667"/>
            </a:avLst>
          </a:prstGeom>
          <a:solidFill>
            <a:schemeClr val="bg1"/>
          </a:solidFill>
          <a:ln w="9525">
            <a:solidFill>
              <a:srgbClr val="FF3300"/>
            </a:solidFill>
            <a:miter lim="800000"/>
            <a:headEnd/>
            <a:tailEnd/>
          </a:ln>
        </p:spPr>
        <p:txBody>
          <a:bodyPr/>
          <a:lstStyle/>
          <a:p>
            <a:pPr algn="ctr">
              <a:defRPr/>
            </a:pPr>
            <a:r>
              <a:rPr lang="el-GR" sz="1400" dirty="0">
                <a:solidFill>
                  <a:srgbClr val="EEECE1">
                    <a:lumMod val="10000"/>
                  </a:srgbClr>
                </a:solidFill>
                <a:latin typeface="Comic Sans MS" pitchFamily="66" charset="0"/>
              </a:rPr>
              <a:t>Δεν σε πιστεύω .</a:t>
            </a:r>
          </a:p>
          <a:p>
            <a:pPr algn="ctr">
              <a:defRPr/>
            </a:pPr>
            <a:r>
              <a:rPr lang="el-GR" sz="1400" dirty="0">
                <a:solidFill>
                  <a:srgbClr val="EEECE1">
                    <a:lumMod val="10000"/>
                  </a:srgbClr>
                </a:solidFill>
                <a:latin typeface="Comic Sans MS" pitchFamily="66" charset="0"/>
              </a:rPr>
              <a:t>Είδες ποτέ κάτι </a:t>
            </a:r>
          </a:p>
          <a:p>
            <a:pPr algn="ctr">
              <a:defRPr/>
            </a:pPr>
            <a:r>
              <a:rPr lang="el-GR" sz="1400" dirty="0">
                <a:solidFill>
                  <a:srgbClr val="EEECE1">
                    <a:lumMod val="10000"/>
                  </a:srgbClr>
                </a:solidFill>
                <a:latin typeface="Comic Sans MS" pitchFamily="66" charset="0"/>
              </a:rPr>
              <a:t>να κινείται ΜΟΝΟ ΤΟΥ χωρίς να «βοηθάει» </a:t>
            </a:r>
          </a:p>
          <a:p>
            <a:pPr algn="ctr">
              <a:defRPr/>
            </a:pPr>
            <a:r>
              <a:rPr lang="el-GR" sz="1400" dirty="0">
                <a:solidFill>
                  <a:srgbClr val="EEECE1">
                    <a:lumMod val="10000"/>
                  </a:srgbClr>
                </a:solidFill>
                <a:latin typeface="Comic Sans MS" pitchFamily="66" charset="0"/>
              </a:rPr>
              <a:t>κάποια  δύναμη; </a:t>
            </a:r>
          </a:p>
          <a:p>
            <a:pPr algn="ctr">
              <a:defRPr/>
            </a:pPr>
            <a:endParaRPr lang="el-GR" sz="1400" dirty="0">
              <a:solidFill>
                <a:srgbClr val="EEECE1">
                  <a:lumMod val="10000"/>
                </a:srgbClr>
              </a:solidFill>
              <a:latin typeface="Comic Sans MS" pitchFamily="66" charset="0"/>
            </a:endParaRPr>
          </a:p>
        </p:txBody>
      </p:sp>
      <p:sp>
        <p:nvSpPr>
          <p:cNvPr id="8203" name="AutoShape 11"/>
          <p:cNvSpPr>
            <a:spLocks noChangeArrowheads="1"/>
          </p:cNvSpPr>
          <p:nvPr/>
        </p:nvSpPr>
        <p:spPr bwMode="auto">
          <a:xfrm>
            <a:off x="5076825" y="3284538"/>
            <a:ext cx="2374900" cy="1008062"/>
          </a:xfrm>
          <a:prstGeom prst="wedgeRoundRectCallout">
            <a:avLst>
              <a:gd name="adj1" fmla="val 77273"/>
              <a:gd name="adj2" fmla="val -58505"/>
              <a:gd name="adj3" fmla="val 16667"/>
            </a:avLst>
          </a:prstGeom>
          <a:solidFill>
            <a:schemeClr val="bg1"/>
          </a:solidFill>
          <a:ln w="9525">
            <a:solidFill>
              <a:srgbClr val="FF3300"/>
            </a:solidFill>
            <a:miter lim="800000"/>
            <a:headEnd/>
            <a:tailEnd/>
          </a:ln>
        </p:spPr>
        <p:txBody>
          <a:bodyPr/>
          <a:lstStyle/>
          <a:p>
            <a:pPr algn="ctr">
              <a:defRPr/>
            </a:pPr>
            <a:r>
              <a:rPr lang="el-GR" sz="1400" dirty="0">
                <a:solidFill>
                  <a:srgbClr val="EEECE1">
                    <a:lumMod val="10000"/>
                  </a:srgbClr>
                </a:solidFill>
                <a:latin typeface="Comic Sans MS" pitchFamily="66" charset="0"/>
              </a:rPr>
              <a:t>ΔΕΝ σε ΠΙΣΤΕΥΩ </a:t>
            </a:r>
          </a:p>
          <a:p>
            <a:pPr algn="ctr">
              <a:defRPr/>
            </a:pPr>
            <a:r>
              <a:rPr lang="el-GR" sz="1400" dirty="0">
                <a:solidFill>
                  <a:srgbClr val="EEECE1">
                    <a:lumMod val="10000"/>
                  </a:srgbClr>
                </a:solidFill>
                <a:latin typeface="Comic Sans MS" pitchFamily="66" charset="0"/>
              </a:rPr>
              <a:t>Εγώ ξέρω πως </a:t>
            </a:r>
          </a:p>
          <a:p>
            <a:pPr algn="ctr">
              <a:defRPr/>
            </a:pPr>
            <a:r>
              <a:rPr lang="el-GR" sz="1400" dirty="0">
                <a:solidFill>
                  <a:srgbClr val="EEECE1">
                    <a:lumMod val="10000"/>
                  </a:srgbClr>
                </a:solidFill>
                <a:latin typeface="Comic Sans MS" pitchFamily="66" charset="0"/>
              </a:rPr>
              <a:t>αν αφήσεις τα κουπιά </a:t>
            </a:r>
          </a:p>
          <a:p>
            <a:pPr algn="ctr">
              <a:defRPr/>
            </a:pPr>
            <a:r>
              <a:rPr lang="el-GR" sz="1400" dirty="0">
                <a:solidFill>
                  <a:srgbClr val="EEECE1">
                    <a:lumMod val="10000"/>
                  </a:srgbClr>
                </a:solidFill>
                <a:latin typeface="Comic Sans MS" pitchFamily="66" charset="0"/>
              </a:rPr>
              <a:t>η βάρκα θα σταματήσει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circle(in)">
                                      <p:cBhvr>
                                        <p:cTn id="7" dur="2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201"/>
                                        </p:tgtEl>
                                        <p:attrNameLst>
                                          <p:attrName>style.visibility</p:attrName>
                                        </p:attrNameLst>
                                      </p:cBhvr>
                                      <p:to>
                                        <p:strVal val="visible"/>
                                      </p:to>
                                    </p:set>
                                    <p:animEffect transition="in" filter="circle(in)">
                                      <p:cBhvr>
                                        <p:cTn id="16" dur="2000"/>
                                        <p:tgtEl>
                                          <p:spTgt spid="820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circle(in)">
                                      <p:cBhvr>
                                        <p:cTn id="21" dur="2000"/>
                                        <p:tgtEl>
                                          <p:spTgt spid="819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196"/>
                                        </p:tgtEl>
                                        <p:attrNameLst>
                                          <p:attrName>style.visibility</p:attrName>
                                        </p:attrNameLst>
                                      </p:cBhvr>
                                      <p:to>
                                        <p:strVal val="visible"/>
                                      </p:to>
                                    </p:set>
                                    <p:animEffect transition="in" filter="circle(in)">
                                      <p:cBhvr>
                                        <p:cTn id="26" dur="2000"/>
                                        <p:tgtEl>
                                          <p:spTgt spid="819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203"/>
                                        </p:tgtEl>
                                        <p:attrNameLst>
                                          <p:attrName>style.visibility</p:attrName>
                                        </p:attrNameLst>
                                      </p:cBhvr>
                                      <p:to>
                                        <p:strVal val="visible"/>
                                      </p:to>
                                    </p:set>
                                    <p:animEffect transition="in" filter="circle(in)">
                                      <p:cBhvr>
                                        <p:cTn id="31" dur="2000"/>
                                        <p:tgtEl>
                                          <p:spTgt spid="820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197"/>
                                        </p:tgtEl>
                                        <p:attrNameLst>
                                          <p:attrName>style.visibility</p:attrName>
                                        </p:attrNameLst>
                                      </p:cBhvr>
                                      <p:to>
                                        <p:strVal val="visible"/>
                                      </p:to>
                                    </p:set>
                                    <p:animEffect transition="in" filter="circle(in)">
                                      <p:cBhvr>
                                        <p:cTn id="36" dur="2000"/>
                                        <p:tgtEl>
                                          <p:spTgt spid="819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8202"/>
                                        </p:tgtEl>
                                        <p:attrNameLst>
                                          <p:attrName>style.visibility</p:attrName>
                                        </p:attrNameLst>
                                      </p:cBhvr>
                                      <p:to>
                                        <p:strVal val="visible"/>
                                      </p:to>
                                    </p:set>
                                    <p:animEffect transition="in" filter="circle(in)">
                                      <p:cBhvr>
                                        <p:cTn id="41" dur="2000"/>
                                        <p:tgtEl>
                                          <p:spTgt spid="820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8198"/>
                                        </p:tgtEl>
                                        <p:attrNameLst>
                                          <p:attrName>style.visibility</p:attrName>
                                        </p:attrNameLst>
                                      </p:cBhvr>
                                      <p:to>
                                        <p:strVal val="visible"/>
                                      </p:to>
                                    </p:set>
                                    <p:animEffect transition="in" filter="circle(in)">
                                      <p:cBhvr>
                                        <p:cTn id="46" dur="2000"/>
                                        <p:tgtEl>
                                          <p:spTgt spid="8198"/>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8200"/>
                                        </p:tgtEl>
                                        <p:attrNameLst>
                                          <p:attrName>style.visibility</p:attrName>
                                        </p:attrNameLst>
                                      </p:cBhvr>
                                      <p:to>
                                        <p:strVal val="visible"/>
                                      </p:to>
                                    </p:set>
                                    <p:animEffect transition="in" filter="circle(in)">
                                      <p:cBhvr>
                                        <p:cTn id="51" dur="2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animBg="1"/>
      <p:bldP spid="8197" grpId="0" animBg="1"/>
      <p:bldP spid="8198" grpId="0" animBg="1"/>
      <p:bldP spid="8200" grpId="0" animBg="1"/>
      <p:bldP spid="8201" grpId="0" animBg="1"/>
      <p:bldP spid="8202" grpId="0" animBg="1"/>
      <p:bldP spid="82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03575" y="188913"/>
            <a:ext cx="3384550" cy="2879725"/>
          </a:xfrm>
        </p:spPr>
        <p:txBody>
          <a:bodyPr/>
          <a:lstStyle/>
          <a:p>
            <a:pPr eaLnBrk="1" hangingPunct="1"/>
            <a:r>
              <a:rPr lang="el-GR" sz="2000" smtClean="0">
                <a:solidFill>
                  <a:schemeClr val="bg1"/>
                </a:solidFill>
                <a:latin typeface="Century Gothic" pitchFamily="34" charset="0"/>
              </a:rPr>
              <a:t>Το </a:t>
            </a:r>
            <a:r>
              <a:rPr lang="en-US" sz="2000" smtClean="0">
                <a:solidFill>
                  <a:schemeClr val="bg1"/>
                </a:solidFill>
                <a:latin typeface="Century Gothic" pitchFamily="34" charset="0"/>
              </a:rPr>
              <a:t>Pionneer 10 </a:t>
            </a:r>
            <a:r>
              <a:rPr lang="el-GR" sz="2000" smtClean="0">
                <a:solidFill>
                  <a:schemeClr val="bg1"/>
                </a:solidFill>
                <a:latin typeface="Century Gothic" pitchFamily="34" charset="0"/>
              </a:rPr>
              <a:t>θεωρείται </a:t>
            </a:r>
            <a:br>
              <a:rPr lang="el-GR" sz="2000" smtClean="0">
                <a:solidFill>
                  <a:schemeClr val="bg1"/>
                </a:solidFill>
                <a:latin typeface="Century Gothic" pitchFamily="34" charset="0"/>
              </a:rPr>
            </a:br>
            <a:r>
              <a:rPr lang="el-GR" sz="2000" smtClean="0">
                <a:solidFill>
                  <a:schemeClr val="bg1"/>
                </a:solidFill>
                <a:latin typeface="Century Gothic" pitchFamily="34" charset="0"/>
              </a:rPr>
              <a:t>ο Μαθουσάλας του Διαστήματος. Εκτοξεύτηκε τον Μάρτιο του 1972. Ενάμιση χρόνο αργότερα έφθασε στον Δία και στη συνέχεια κινείται έξω από το ηλιακό μας σύστημα</a:t>
            </a:r>
            <a:r>
              <a:rPr lang="el-GR" sz="4000" smtClean="0"/>
              <a:t>  </a:t>
            </a:r>
          </a:p>
        </p:txBody>
      </p:sp>
      <p:sp>
        <p:nvSpPr>
          <p:cNvPr id="9219" name="Rectangle 3"/>
          <p:cNvSpPr>
            <a:spLocks noChangeArrowheads="1"/>
          </p:cNvSpPr>
          <p:nvPr/>
        </p:nvSpPr>
        <p:spPr bwMode="auto">
          <a:xfrm>
            <a:off x="5148263" y="4581525"/>
            <a:ext cx="3600450" cy="1357313"/>
          </a:xfrm>
          <a:prstGeom prst="rect">
            <a:avLst/>
          </a:prstGeom>
          <a:noFill/>
          <a:ln w="9525">
            <a:noFill/>
            <a:miter lim="800000"/>
            <a:headEnd/>
            <a:tailEnd/>
          </a:ln>
        </p:spPr>
        <p:txBody>
          <a:bodyPr anchor="ctr"/>
          <a:lstStyle/>
          <a:p>
            <a:pPr algn="ctr" fontAlgn="base">
              <a:spcBef>
                <a:spcPct val="0"/>
              </a:spcBef>
              <a:spcAft>
                <a:spcPct val="0"/>
              </a:spcAft>
            </a:pPr>
            <a:r>
              <a:rPr lang="el-GR" sz="2000" dirty="0" smtClean="0">
                <a:solidFill>
                  <a:prstClr val="white"/>
                </a:solidFill>
                <a:latin typeface="Century Gothic" pitchFamily="34" charset="0"/>
              </a:rPr>
              <a:t>Επί  </a:t>
            </a:r>
            <a:r>
              <a:rPr lang="en-US" sz="2000" dirty="0" smtClean="0">
                <a:solidFill>
                  <a:prstClr val="white"/>
                </a:solidFill>
                <a:latin typeface="Century Gothic" pitchFamily="34" charset="0"/>
              </a:rPr>
              <a:t>47</a:t>
            </a:r>
            <a:r>
              <a:rPr lang="el-GR" sz="2000" dirty="0" smtClean="0">
                <a:solidFill>
                  <a:prstClr val="white"/>
                </a:solidFill>
                <a:latin typeface="Century Gothic" pitchFamily="34" charset="0"/>
              </a:rPr>
              <a:t> χρόνια ταξιδεύει διαρκώς  </a:t>
            </a:r>
            <a:br>
              <a:rPr lang="el-GR" sz="2000" dirty="0" smtClean="0">
                <a:solidFill>
                  <a:prstClr val="white"/>
                </a:solidFill>
                <a:latin typeface="Century Gothic" pitchFamily="34" charset="0"/>
              </a:rPr>
            </a:br>
            <a:r>
              <a:rPr lang="el-GR" sz="2000" dirty="0" smtClean="0">
                <a:solidFill>
                  <a:prstClr val="white"/>
                </a:solidFill>
                <a:latin typeface="Century Gothic" pitchFamily="34" charset="0"/>
              </a:rPr>
              <a:t> χωρίς καμία δύναμη </a:t>
            </a:r>
            <a:br>
              <a:rPr lang="el-GR" sz="2000" dirty="0" smtClean="0">
                <a:solidFill>
                  <a:prstClr val="white"/>
                </a:solidFill>
                <a:latin typeface="Century Gothic" pitchFamily="34" charset="0"/>
              </a:rPr>
            </a:br>
            <a:r>
              <a:rPr lang="el-GR" sz="2000" dirty="0" smtClean="0">
                <a:solidFill>
                  <a:prstClr val="white"/>
                </a:solidFill>
                <a:latin typeface="Century Gothic" pitchFamily="34" charset="0"/>
              </a:rPr>
              <a:t>«να το κινεί» </a:t>
            </a:r>
          </a:p>
        </p:txBody>
      </p:sp>
      <p:sp>
        <p:nvSpPr>
          <p:cNvPr id="9220" name="Rectangle 4"/>
          <p:cNvSpPr>
            <a:spLocks noChangeArrowheads="1"/>
          </p:cNvSpPr>
          <p:nvPr/>
        </p:nvSpPr>
        <p:spPr bwMode="auto">
          <a:xfrm>
            <a:off x="5003800" y="5949950"/>
            <a:ext cx="3816350" cy="422275"/>
          </a:xfrm>
          <a:prstGeom prst="rect">
            <a:avLst/>
          </a:prstGeom>
          <a:noFill/>
          <a:ln w="9525">
            <a:noFill/>
            <a:miter lim="800000"/>
            <a:headEnd/>
            <a:tailEnd/>
          </a:ln>
        </p:spPr>
        <p:txBody>
          <a:bodyPr anchor="ctr"/>
          <a:lstStyle/>
          <a:p>
            <a:pPr algn="ctr" fontAlgn="base">
              <a:spcBef>
                <a:spcPct val="0"/>
              </a:spcBef>
              <a:spcAft>
                <a:spcPct val="0"/>
              </a:spcAft>
            </a:pPr>
            <a:r>
              <a:rPr lang="el-GR" sz="2800" smtClean="0">
                <a:solidFill>
                  <a:prstClr val="white"/>
                </a:solidFill>
                <a:latin typeface="Century Gothic" pitchFamily="34" charset="0"/>
              </a:rPr>
              <a:t>Ο Νεύτων είχε δίκιο</a:t>
            </a:r>
          </a:p>
        </p:txBody>
      </p:sp>
      <p:pic>
        <p:nvPicPr>
          <p:cNvPr id="9221" name="Picture 5" descr="Plaque"/>
          <p:cNvPicPr>
            <a:picLocks noChangeAspect="1" noChangeArrowheads="1"/>
          </p:cNvPicPr>
          <p:nvPr/>
        </p:nvPicPr>
        <p:blipFill>
          <a:blip r:embed="rId2" cstate="print"/>
          <a:srcRect/>
          <a:stretch>
            <a:fillRect/>
          </a:stretch>
        </p:blipFill>
        <p:spPr bwMode="auto">
          <a:xfrm>
            <a:off x="1116013" y="3357563"/>
            <a:ext cx="2951162" cy="1890712"/>
          </a:xfrm>
          <a:prstGeom prst="rect">
            <a:avLst/>
          </a:prstGeom>
          <a:noFill/>
          <a:ln w="9525">
            <a:solidFill>
              <a:srgbClr val="FF3300"/>
            </a:solidFill>
            <a:miter lim="800000"/>
            <a:headEnd/>
            <a:tailEnd/>
          </a:ln>
        </p:spPr>
      </p:pic>
      <p:pic>
        <p:nvPicPr>
          <p:cNvPr id="9222" name="Picture 6" descr="30th Anniversary of Pioneer 10's Visit to Jupiter"/>
          <p:cNvPicPr>
            <a:picLocks noChangeAspect="1" noChangeArrowheads="1"/>
          </p:cNvPicPr>
          <p:nvPr/>
        </p:nvPicPr>
        <p:blipFill>
          <a:blip r:embed="rId3" cstate="print"/>
          <a:srcRect l="3741" t="5142" r="7484" b="5142"/>
          <a:stretch>
            <a:fillRect/>
          </a:stretch>
        </p:blipFill>
        <p:spPr bwMode="auto">
          <a:xfrm>
            <a:off x="284163" y="365125"/>
            <a:ext cx="2493962" cy="1835150"/>
          </a:xfrm>
          <a:prstGeom prst="rect">
            <a:avLst/>
          </a:prstGeom>
          <a:noFill/>
          <a:ln w="9525">
            <a:solidFill>
              <a:srgbClr val="FF3300"/>
            </a:solidFill>
            <a:miter lim="800000"/>
            <a:headEnd/>
            <a:tailEnd/>
          </a:ln>
        </p:spPr>
      </p:pic>
      <p:pic>
        <p:nvPicPr>
          <p:cNvPr id="9223" name="Picture 7" descr="NASA Pioneer 10-11 Spacecraft [Image]"/>
          <p:cNvPicPr>
            <a:picLocks noChangeAspect="1" noChangeArrowheads="1"/>
          </p:cNvPicPr>
          <p:nvPr/>
        </p:nvPicPr>
        <p:blipFill>
          <a:blip r:embed="rId4" cstate="print"/>
          <a:srcRect/>
          <a:stretch>
            <a:fillRect/>
          </a:stretch>
        </p:blipFill>
        <p:spPr bwMode="auto">
          <a:xfrm>
            <a:off x="6948488" y="333375"/>
            <a:ext cx="1903412" cy="2447925"/>
          </a:xfrm>
          <a:prstGeom prst="rect">
            <a:avLst/>
          </a:prstGeom>
          <a:noFill/>
          <a:ln w="9525">
            <a:solidFill>
              <a:srgbClr val="FF3300"/>
            </a:solidFill>
            <a:miter lim="800000"/>
            <a:headEnd/>
            <a:tailEnd/>
          </a:ln>
        </p:spPr>
      </p:pic>
      <p:sp>
        <p:nvSpPr>
          <p:cNvPr id="9224" name="Rectangle 8"/>
          <p:cNvSpPr>
            <a:spLocks noChangeArrowheads="1"/>
          </p:cNvSpPr>
          <p:nvPr/>
        </p:nvSpPr>
        <p:spPr bwMode="auto">
          <a:xfrm>
            <a:off x="5076825" y="3141663"/>
            <a:ext cx="3527425" cy="1366837"/>
          </a:xfrm>
          <a:prstGeom prst="rect">
            <a:avLst/>
          </a:prstGeom>
          <a:noFill/>
          <a:ln w="9525">
            <a:noFill/>
            <a:miter lim="800000"/>
            <a:headEnd/>
            <a:tailEnd/>
          </a:ln>
        </p:spPr>
        <p:txBody>
          <a:bodyPr anchor="ctr"/>
          <a:lstStyle/>
          <a:p>
            <a:pPr algn="ctr">
              <a:defRPr/>
            </a:pPr>
            <a:r>
              <a:rPr lang="el-GR" sz="2000" dirty="0">
                <a:solidFill>
                  <a:srgbClr val="1F497D">
                    <a:lumMod val="50000"/>
                  </a:srgbClr>
                </a:solidFill>
                <a:latin typeface="Century Gothic" pitchFamily="34" charset="0"/>
              </a:rPr>
              <a:t>Μεταφέρει την πλακέτα </a:t>
            </a:r>
            <a:br>
              <a:rPr lang="el-GR" sz="2000" dirty="0">
                <a:solidFill>
                  <a:srgbClr val="1F497D">
                    <a:lumMod val="50000"/>
                  </a:srgbClr>
                </a:solidFill>
                <a:latin typeface="Century Gothic" pitchFamily="34" charset="0"/>
              </a:rPr>
            </a:br>
            <a:r>
              <a:rPr lang="el-GR" sz="2000" dirty="0">
                <a:solidFill>
                  <a:srgbClr val="1F497D">
                    <a:lumMod val="50000"/>
                  </a:srgbClr>
                </a:solidFill>
                <a:latin typeface="Century Gothic" pitchFamily="34" charset="0"/>
              </a:rPr>
              <a:t>με ορισμένα  στοιχεία από τον πολιτισμό των κατοίκων του πλανήτη Γη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p:bldP spid="922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8"/>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Default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5_Default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965</Words>
  <Application>Microsoft Office PowerPoint</Application>
  <PresentationFormat>Προβολή στην οθόνη (4:3)</PresentationFormat>
  <Paragraphs>159</Paragraphs>
  <Slides>26</Slides>
  <Notes>4</Notes>
  <HiddenSlides>0</HiddenSlides>
  <MMClips>0</MMClips>
  <ScaleCrop>false</ScaleCrop>
  <HeadingPairs>
    <vt:vector size="4" baseType="variant">
      <vt:variant>
        <vt:lpstr>Θέμα</vt:lpstr>
      </vt:variant>
      <vt:variant>
        <vt:i4>5</vt:i4>
      </vt:variant>
      <vt:variant>
        <vt:lpstr>Τίτλοι διαφανειών</vt:lpstr>
      </vt:variant>
      <vt:variant>
        <vt:i4>26</vt:i4>
      </vt:variant>
    </vt:vector>
  </HeadingPairs>
  <TitlesOfParts>
    <vt:vector size="31" baseType="lpstr">
      <vt:lpstr>Θέμα του Office</vt:lpstr>
      <vt:lpstr>1_Θέμα του Office</vt:lpstr>
      <vt:lpstr>4_Default Theme</vt:lpstr>
      <vt:lpstr>5_Default Theme</vt:lpstr>
      <vt:lpstr>2_Θέμα του Office</vt:lpstr>
      <vt:lpstr>Διαφάνεια 1</vt:lpstr>
      <vt:lpstr>Διαφάνεια 2</vt:lpstr>
      <vt:lpstr>Διαφάνεια 3</vt:lpstr>
      <vt:lpstr>Διαφάνεια 4</vt:lpstr>
      <vt:lpstr>Διαφάνεια 5</vt:lpstr>
      <vt:lpstr>ο Πρώτος Νόμος της Κίνησης</vt:lpstr>
      <vt:lpstr>Το σώμα διατηρεί την κινητική του κατάσταση</vt:lpstr>
      <vt:lpstr>Διαφάνεια 8</vt:lpstr>
      <vt:lpstr>Το Pionneer 10 θεωρείται  ο Μαθουσάλας του Διαστήματος. Εκτοξεύτηκε τον Μάρτιο του 1972. Ενάμιση χρόνο αργότερα έφθασε στον Δία και στη συνέχεια κινείται έξω από το ηλιακό μας σύστημα  </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Ας θυμηθούμε</vt:lpstr>
      <vt:lpstr>Διαφάνεια 22</vt:lpstr>
      <vt:lpstr>Διαφάνεια 23</vt:lpstr>
      <vt:lpstr>Διαφάνεια 24</vt:lpstr>
      <vt:lpstr>Διαφάνεια 25</vt:lpstr>
      <vt:lpstr>Διαφάνεια 26</vt:lpstr>
    </vt:vector>
  </TitlesOfParts>
  <Company>Το όνομα της εταιρείας σας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Το όνομα χρήστη σας</dc:creator>
  <cp:lastModifiedBy>Το όνομα χρήστη σας</cp:lastModifiedBy>
  <cp:revision>23</cp:revision>
  <dcterms:created xsi:type="dcterms:W3CDTF">2019-12-07T11:12:59Z</dcterms:created>
  <dcterms:modified xsi:type="dcterms:W3CDTF">2019-12-07T12:44:11Z</dcterms:modified>
</cp:coreProperties>
</file>