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57" r:id="rId3"/>
    <p:sldId id="258" r:id="rId4"/>
    <p:sldId id="275" r:id="rId5"/>
    <p:sldId id="259" r:id="rId6"/>
    <p:sldId id="266" r:id="rId7"/>
    <p:sldId id="267" r:id="rId8"/>
    <p:sldId id="268" r:id="rId9"/>
    <p:sldId id="269" r:id="rId10"/>
    <p:sldId id="270" r:id="rId11"/>
    <p:sldId id="261" r:id="rId12"/>
    <p:sldId id="262" r:id="rId13"/>
    <p:sldId id="263" r:id="rId14"/>
    <p:sldId id="271" r:id="rId15"/>
    <p:sldId id="264" r:id="rId16"/>
    <p:sldId id="265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35707-3E42-4527-A63B-D7109EFDE1E9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C7BD0-D079-4974-A380-14586A97A7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Σύνθεση δυνάμεων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C7BD0-D079-4974-A380-14586A97A7DB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C7BD0-D079-4974-A380-14586A97A7DB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EDF81-3AF2-4300-A742-2F50A95AA99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87735-B932-45F1-A660-BF3C8E96C458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EC2D7-9617-44A7-A486-DCBF5ABAD75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C10AF-342A-4B79-BD5F-ABD44B73D05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05CFC-F80D-4E3B-83B1-47530A061A0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9A4B4-83AD-4E40-A8B0-FC8D5CD84B05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19BF4-8A1F-4548-9727-3F041FEE22B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A7FFF-341E-4F4E-BF66-68E21CE3E92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048B2-98E3-4607-83C6-3A36AC7FFD1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6434D-C8A1-4A64-A4FB-BC2759F97448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C3C1-2BC1-4563-9BB2-D654CAF1098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12CBC-1C1C-4D07-81A2-2CDC46667F15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EB816-B797-416B-B0C5-BA0545433EC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D9571-DAE1-49AB-8CBB-F3381ED9494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CDCC-08D0-498A-B5CB-0736D65BF8F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958E2-866C-4AC6-900F-5DDAFA8D9DA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92F0C-5F7F-42CD-A0AD-94D3FE39BF2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63002-1FF6-470D-A397-5C9465B8EF46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C8799-3FB4-456B-94AB-9F593A61813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621EE-44BB-46F8-A442-54EAC92F74B5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8C338-50C8-4CFD-AC10-D2E030B777D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26245-12D5-41F8-93F1-79BFA91F6FCA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3D026-BC67-4BC9-9E0C-524A46549A57}" type="datetimeFigureOut">
              <a:rPr lang="el-GR" smtClean="0"/>
              <a:pPr/>
              <a:t>23/11/2019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A06AB-3E03-4234-ACEC-9F7A1A91F18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8AB369-DEDC-43F7-945C-B5351103988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8146DF-3B1D-40A7-9731-66BE4C3166B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771800" y="2780928"/>
            <a:ext cx="310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Σύνθεση δυνάμεων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539750" y="2924175"/>
            <a:ext cx="7848600" cy="711200"/>
          </a:xfrm>
          <a:prstGeom prst="rect">
            <a:avLst/>
          </a:prstGeom>
          <a:solidFill>
            <a:srgbClr val="0033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000" b="1" smtClean="0">
                <a:solidFill>
                  <a:srgbClr val="FF0000"/>
                </a:solidFill>
                <a:latin typeface="Comic Sans MS" pitchFamily="66" charset="0"/>
              </a:rPr>
              <a:t>Τι γίνεται όμως αν οι δύο δυνάμεις σχηματίζουν γωνία;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000" b="1" smtClean="0">
                <a:solidFill>
                  <a:srgbClr val="FF0000"/>
                </a:solidFill>
                <a:latin typeface="Comic Sans MS" pitchFamily="66" charset="0"/>
              </a:rPr>
              <a:t>Πώς θα είναι η συνισταμένη; Δεν μπορώ να το φανταστώ</a:t>
            </a:r>
          </a:p>
        </p:txBody>
      </p:sp>
      <p:pic>
        <p:nvPicPr>
          <p:cNvPr id="5123" name="Picture 16" descr="all5"/>
          <p:cNvPicPr>
            <a:picLocks noChangeAspect="1" noChangeArrowheads="1"/>
          </p:cNvPicPr>
          <p:nvPr/>
        </p:nvPicPr>
        <p:blipFill>
          <a:blip r:embed="rId2" cstate="print"/>
          <a:srcRect l="63423" t="24686" r="2538" b="4628"/>
          <a:stretch>
            <a:fillRect/>
          </a:stretch>
        </p:blipFill>
        <p:spPr bwMode="auto">
          <a:xfrm>
            <a:off x="6659563" y="908050"/>
            <a:ext cx="633412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2843213" y="3357563"/>
            <a:ext cx="4321175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flipV="1">
            <a:off x="4932363" y="3141663"/>
            <a:ext cx="1655762" cy="2160587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 flipH="1">
            <a:off x="2484438" y="3213100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3300"/>
                </a:solidFill>
                <a:latin typeface="Century Gothic" pitchFamily="34" charset="0"/>
              </a:rPr>
              <a:t>F</a:t>
            </a:r>
            <a:r>
              <a:rPr lang="en-US" b="1" baseline="-25000" smtClean="0">
                <a:solidFill>
                  <a:srgbClr val="FF3300"/>
                </a:solidFill>
                <a:latin typeface="Century Gothic" pitchFamily="34" charset="0"/>
              </a:rPr>
              <a:t>1</a:t>
            </a:r>
            <a:endParaRPr lang="el-GR" b="1" baseline="-25000" smtClean="0">
              <a:solidFill>
                <a:srgbClr val="FF3300"/>
              </a:solidFill>
              <a:latin typeface="Century Gothic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 flipH="1">
            <a:off x="3492500" y="3500438"/>
            <a:ext cx="1006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009900"/>
                </a:solidFill>
                <a:latin typeface="Century Gothic" pitchFamily="34" charset="0"/>
              </a:rPr>
              <a:t>F</a:t>
            </a:r>
            <a:r>
              <a:rPr lang="el-GR" sz="2800" baseline="-25000" smtClean="0">
                <a:solidFill>
                  <a:srgbClr val="009900"/>
                </a:solidFill>
                <a:latin typeface="Century Gothic" pitchFamily="34" charset="0"/>
              </a:rPr>
              <a:t>ολ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 flipH="1">
            <a:off x="4572000" y="43656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3300"/>
                </a:solidFill>
                <a:latin typeface="Century Gothic" pitchFamily="34" charset="0"/>
              </a:rPr>
              <a:t>F</a:t>
            </a:r>
            <a:r>
              <a:rPr lang="el-GR" b="1" baseline="-25000" smtClean="0">
                <a:solidFill>
                  <a:srgbClr val="FF33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95288" y="0"/>
            <a:ext cx="806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dirty="0">
                <a:solidFill>
                  <a:srgbClr val="1F497D">
                    <a:lumMod val="20000"/>
                    <a:lumOff val="80000"/>
                  </a:srgbClr>
                </a:solidFill>
                <a:latin typeface="Comic Sans MS" pitchFamily="66" charset="0"/>
              </a:rPr>
              <a:t>Δύο δυνάμεις, η </a:t>
            </a:r>
            <a:r>
              <a:rPr lang="en-US" dirty="0">
                <a:solidFill>
                  <a:srgbClr val="1F497D">
                    <a:lumMod val="20000"/>
                    <a:lumOff val="80000"/>
                  </a:srgbClr>
                </a:solidFill>
                <a:latin typeface="Comic Sans MS" pitchFamily="66" charset="0"/>
              </a:rPr>
              <a:t>F</a:t>
            </a:r>
            <a:r>
              <a:rPr lang="el-GR" baseline="-25000" dirty="0">
                <a:solidFill>
                  <a:srgbClr val="1F497D">
                    <a:lumMod val="20000"/>
                    <a:lumOff val="80000"/>
                  </a:srgbClr>
                </a:solidFill>
                <a:latin typeface="Comic Sans MS" pitchFamily="66" charset="0"/>
              </a:rPr>
              <a:t>1</a:t>
            </a:r>
            <a:r>
              <a:rPr lang="en-US" dirty="0">
                <a:solidFill>
                  <a:srgbClr val="1F497D">
                    <a:lumMod val="20000"/>
                    <a:lumOff val="80000"/>
                  </a:srgbClr>
                </a:solidFill>
                <a:latin typeface="Comic Sans MS" pitchFamily="66" charset="0"/>
              </a:rPr>
              <a:t> </a:t>
            </a:r>
            <a:r>
              <a:rPr lang="el-GR" dirty="0">
                <a:solidFill>
                  <a:srgbClr val="1F497D">
                    <a:lumMod val="20000"/>
                    <a:lumOff val="80000"/>
                  </a:srgbClr>
                </a:solidFill>
                <a:latin typeface="Comic Sans MS" pitchFamily="66" charset="0"/>
              </a:rPr>
              <a:t>και η </a:t>
            </a:r>
            <a:r>
              <a:rPr lang="en-US" dirty="0">
                <a:solidFill>
                  <a:srgbClr val="1F497D">
                    <a:lumMod val="20000"/>
                    <a:lumOff val="80000"/>
                  </a:srgbClr>
                </a:solidFill>
                <a:latin typeface="Comic Sans MS" pitchFamily="66" charset="0"/>
              </a:rPr>
              <a:t>F</a:t>
            </a:r>
            <a:r>
              <a:rPr lang="en-US" baseline="-25000" dirty="0">
                <a:solidFill>
                  <a:srgbClr val="1F497D">
                    <a:lumMod val="20000"/>
                    <a:lumOff val="80000"/>
                  </a:srgbClr>
                </a:solidFill>
                <a:latin typeface="Comic Sans MS" pitchFamily="66" charset="0"/>
              </a:rPr>
              <a:t>2</a:t>
            </a:r>
            <a:r>
              <a:rPr lang="en-US" dirty="0">
                <a:solidFill>
                  <a:srgbClr val="1F497D">
                    <a:lumMod val="20000"/>
                    <a:lumOff val="80000"/>
                  </a:srgbClr>
                </a:solidFill>
                <a:latin typeface="Comic Sans MS" pitchFamily="66" charset="0"/>
              </a:rPr>
              <a:t> </a:t>
            </a:r>
            <a:r>
              <a:rPr lang="el-GR" dirty="0">
                <a:solidFill>
                  <a:srgbClr val="1F497D">
                    <a:lumMod val="20000"/>
                    <a:lumOff val="80000"/>
                  </a:srgbClr>
                </a:solidFill>
                <a:latin typeface="Comic Sans MS" pitchFamily="66" charset="0"/>
              </a:rPr>
              <a:t>ασκούνται την ίδια χρονική στιγμή,</a:t>
            </a:r>
          </a:p>
          <a:p>
            <a:pPr algn="ctr">
              <a:defRPr/>
            </a:pPr>
            <a:r>
              <a:rPr lang="el-GR" dirty="0">
                <a:solidFill>
                  <a:srgbClr val="1F497D">
                    <a:lumMod val="20000"/>
                    <a:lumOff val="80000"/>
                  </a:srgbClr>
                </a:solidFill>
                <a:latin typeface="Comic Sans MS" pitchFamily="66" charset="0"/>
              </a:rPr>
              <a:t>στο ίδιο υλικό σημείο ( Α ) ενός σώματος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11188" y="692150"/>
            <a:ext cx="741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b="1" dirty="0">
                <a:solidFill>
                  <a:srgbClr val="1F497D">
                    <a:lumMod val="40000"/>
                    <a:lumOff val="60000"/>
                  </a:srgbClr>
                </a:solidFill>
                <a:latin typeface="Century Gothic" pitchFamily="34" charset="0"/>
              </a:rPr>
              <a:t>Να προσδιορίσετε τη </a:t>
            </a:r>
            <a:r>
              <a:rPr lang="el-GR" b="1" u="sng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  <a:t>ΣΥΝΙΣΤΑΜΕΝΗ</a:t>
            </a:r>
            <a:r>
              <a:rPr lang="el-GR" b="1" dirty="0">
                <a:solidFill>
                  <a:srgbClr val="1F497D">
                    <a:lumMod val="60000"/>
                    <a:lumOff val="40000"/>
                  </a:srgbClr>
                </a:solidFill>
                <a:latin typeface="Century Gothic" pitchFamily="34" charset="0"/>
              </a:rPr>
              <a:t> </a:t>
            </a:r>
            <a:r>
              <a:rPr lang="el-GR" b="1" dirty="0">
                <a:solidFill>
                  <a:srgbClr val="1F497D">
                    <a:lumMod val="40000"/>
                    <a:lumOff val="60000"/>
                  </a:srgbClr>
                </a:solidFill>
                <a:latin typeface="Century Gothic" pitchFamily="34" charset="0"/>
              </a:rPr>
              <a:t>τους, 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10525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srgbClr val="FFFF00"/>
                </a:solidFill>
                <a:latin typeface="Century Gothic" pitchFamily="34" charset="0"/>
              </a:rPr>
              <a:t>τη δύναμη δηλαδή που μπορεί να προκαλέσει «μόνη της»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srgbClr val="FFFF00"/>
                </a:solidFill>
                <a:latin typeface="Century Gothic" pitchFamily="34" charset="0"/>
              </a:rPr>
              <a:t>το ίδιο αποτέλεσμα με αυτό που προκαλούν συνεργαζόμενες οι δύο δυνάμεις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5734050"/>
            <a:ext cx="6264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2800" dirty="0">
                <a:solidFill>
                  <a:srgbClr val="1F497D">
                    <a:lumMod val="20000"/>
                    <a:lumOff val="80000"/>
                  </a:srgbClr>
                </a:solidFill>
                <a:latin typeface="Palatino Linotype" pitchFamily="18" charset="0"/>
              </a:rPr>
              <a:t>Ο κανόνας του παραλληλογράμμου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6186488"/>
            <a:ext cx="88201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srgbClr val="FFFF00"/>
                </a:solidFill>
                <a:latin typeface="Comic Sans MS" pitchFamily="66" charset="0"/>
              </a:rPr>
              <a:t>ο οποίος,  μολονότι κυκλοφορεί ως «γνώση» στην Ευρώπη του 17ου αιώνα,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000" smtClean="0">
                <a:solidFill>
                  <a:srgbClr val="FFFF00"/>
                </a:solidFill>
                <a:latin typeface="Comic Sans MS" pitchFamily="66" charset="0"/>
              </a:rPr>
              <a:t>παρουσιάζεται με σαφήνεια στο «</a:t>
            </a:r>
            <a:r>
              <a:rPr lang="en-US" sz="2000" smtClean="0">
                <a:solidFill>
                  <a:srgbClr val="FFFF00"/>
                </a:solidFill>
                <a:latin typeface="Comic Sans MS" pitchFamily="66" charset="0"/>
              </a:rPr>
              <a:t>Principia</a:t>
            </a:r>
            <a:r>
              <a:rPr lang="el-GR" sz="2000" smtClean="0">
                <a:solidFill>
                  <a:srgbClr val="FFFF00"/>
                </a:solidFill>
                <a:latin typeface="Comic Sans MS" pitchFamily="66" charset="0"/>
              </a:rPr>
              <a:t>» του </a:t>
            </a:r>
            <a:r>
              <a:rPr lang="en-US" sz="2000" smtClean="0">
                <a:solidFill>
                  <a:srgbClr val="FFFF00"/>
                </a:solidFill>
                <a:latin typeface="Comic Sans MS" pitchFamily="66" charset="0"/>
              </a:rPr>
              <a:t> Isaac Newton</a:t>
            </a:r>
            <a:r>
              <a:rPr lang="el-GR" sz="2000" smtClean="0">
                <a:solidFill>
                  <a:srgbClr val="FFFF00"/>
                </a:solidFill>
                <a:latin typeface="Comic Sans MS" pitchFamily="66" charset="0"/>
              </a:rPr>
              <a:t>, το 1687</a:t>
            </a:r>
          </a:p>
        </p:txBody>
      </p:sp>
      <p:pic>
        <p:nvPicPr>
          <p:cNvPr id="6156" name="Picture 12" descr="histor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4365625"/>
            <a:ext cx="1282700" cy="1798638"/>
          </a:xfrm>
          <a:prstGeom prst="rect">
            <a:avLst/>
          </a:prstGeom>
          <a:noFill/>
          <a:ln w="28575">
            <a:solidFill>
              <a:srgbClr val="CCCCFF"/>
            </a:solidFill>
            <a:miter lim="800000"/>
            <a:headEnd/>
            <a:tailEnd/>
          </a:ln>
        </p:spPr>
      </p:pic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1700213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white"/>
                </a:solidFill>
                <a:latin typeface="Palatino Linotype" pitchFamily="18" charset="0"/>
              </a:rPr>
              <a:t>Από το άκρο της  </a:t>
            </a:r>
            <a:r>
              <a:rPr lang="en-US" smtClean="0">
                <a:solidFill>
                  <a:prstClr val="white"/>
                </a:solidFill>
                <a:latin typeface="Palatino Linotype" pitchFamily="18" charset="0"/>
              </a:rPr>
              <a:t>F</a:t>
            </a:r>
            <a:r>
              <a:rPr lang="en-US" baseline="-25000" smtClean="0">
                <a:solidFill>
                  <a:prstClr val="white"/>
                </a:solidFill>
                <a:latin typeface="Palatino Linotype" pitchFamily="18" charset="0"/>
              </a:rPr>
              <a:t>1</a:t>
            </a:r>
            <a:r>
              <a:rPr lang="en-US" smtClean="0">
                <a:solidFill>
                  <a:prstClr val="white"/>
                </a:solidFill>
                <a:latin typeface="Palatino Linotype" pitchFamily="18" charset="0"/>
              </a:rPr>
              <a:t> </a:t>
            </a:r>
            <a:r>
              <a:rPr lang="el-GR" smtClean="0">
                <a:solidFill>
                  <a:prstClr val="white"/>
                </a:solidFill>
                <a:latin typeface="Palatino Linotype" pitchFamily="18" charset="0"/>
              </a:rPr>
              <a:t>φέρνω μια παράλληλη προς την </a:t>
            </a:r>
            <a:r>
              <a:rPr lang="en-US" smtClean="0">
                <a:solidFill>
                  <a:prstClr val="white"/>
                </a:solidFill>
                <a:latin typeface="Palatino Linotype" pitchFamily="18" charset="0"/>
              </a:rPr>
              <a:t>F</a:t>
            </a:r>
            <a:r>
              <a:rPr lang="en-US" baseline="-25000" smtClean="0">
                <a:solidFill>
                  <a:prstClr val="white"/>
                </a:solidFill>
                <a:latin typeface="Palatino Linotype" pitchFamily="18" charset="0"/>
              </a:rPr>
              <a:t>2</a:t>
            </a:r>
            <a:r>
              <a:rPr lang="en-US" smtClean="0">
                <a:solidFill>
                  <a:prstClr val="white"/>
                </a:solidFill>
                <a:latin typeface="Palatino Linotype" pitchFamily="18" charset="0"/>
              </a:rPr>
              <a:t>. </a:t>
            </a:r>
            <a:endParaRPr lang="el-GR" smtClean="0">
              <a:solidFill>
                <a:prstClr val="white"/>
              </a:solidFill>
              <a:latin typeface="Palatino Linotype" pitchFamily="18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250825" y="2492375"/>
            <a:ext cx="1619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white"/>
                </a:solidFill>
                <a:latin typeface="Palatino Linotype" pitchFamily="18" charset="0"/>
              </a:rPr>
              <a:t>Οι δύο ευθείες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white"/>
                </a:solidFill>
                <a:latin typeface="Palatino Linotype" pitchFamily="18" charset="0"/>
              </a:rPr>
              <a:t>τέμνονται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white"/>
                </a:solidFill>
                <a:latin typeface="Palatino Linotype" pitchFamily="18" charset="0"/>
              </a:rPr>
              <a:t> σε σημείο Β. 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0" y="2060575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white"/>
                </a:solidFill>
                <a:latin typeface="Palatino Linotype" pitchFamily="18" charset="0"/>
              </a:rPr>
              <a:t>Από το άκρο της </a:t>
            </a:r>
            <a:r>
              <a:rPr lang="en-US" smtClean="0">
                <a:solidFill>
                  <a:prstClr val="white"/>
                </a:solidFill>
                <a:latin typeface="Palatino Linotype" pitchFamily="18" charset="0"/>
              </a:rPr>
              <a:t>F</a:t>
            </a:r>
            <a:r>
              <a:rPr lang="en-US" baseline="-25000" smtClean="0">
                <a:solidFill>
                  <a:prstClr val="white"/>
                </a:solidFill>
                <a:latin typeface="Palatino Linotype" pitchFamily="18" charset="0"/>
              </a:rPr>
              <a:t>2</a:t>
            </a:r>
            <a:r>
              <a:rPr lang="en-US" smtClean="0">
                <a:solidFill>
                  <a:prstClr val="white"/>
                </a:solidFill>
                <a:latin typeface="Palatino Linotype" pitchFamily="18" charset="0"/>
              </a:rPr>
              <a:t> </a:t>
            </a:r>
            <a:r>
              <a:rPr lang="el-GR" smtClean="0">
                <a:solidFill>
                  <a:prstClr val="white"/>
                </a:solidFill>
                <a:latin typeface="Palatino Linotype" pitchFamily="18" charset="0"/>
              </a:rPr>
              <a:t>φέρνω μια ευθεία παράλληλη προς την </a:t>
            </a:r>
            <a:r>
              <a:rPr lang="en-US" smtClean="0">
                <a:solidFill>
                  <a:prstClr val="white"/>
                </a:solidFill>
                <a:latin typeface="Palatino Linotype" pitchFamily="18" charset="0"/>
              </a:rPr>
              <a:t>F</a:t>
            </a:r>
            <a:r>
              <a:rPr lang="en-US" baseline="-25000" smtClean="0">
                <a:solidFill>
                  <a:prstClr val="white"/>
                </a:solidFill>
                <a:latin typeface="Palatino Linotype" pitchFamily="18" charset="0"/>
              </a:rPr>
              <a:t>1</a:t>
            </a:r>
            <a:r>
              <a:rPr lang="el-GR" smtClean="0">
                <a:solidFill>
                  <a:prstClr val="white"/>
                </a:solidFill>
                <a:latin typeface="Palatino Linotype" pitchFamily="18" charset="0"/>
              </a:rPr>
              <a:t>. </a:t>
            </a:r>
          </a:p>
        </p:txBody>
      </p:sp>
      <p:sp>
        <p:nvSpPr>
          <p:cNvPr id="6160" name="WordArt 16"/>
          <p:cNvSpPr>
            <a:spLocks noChangeArrowheads="1" noChangeShapeType="1" noTextEdit="1"/>
          </p:cNvSpPr>
          <p:nvPr/>
        </p:nvSpPr>
        <p:spPr bwMode="auto">
          <a:xfrm>
            <a:off x="6659563" y="3068638"/>
            <a:ext cx="85725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200" kern="1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 Narrow"/>
              </a:rPr>
              <a:t>Β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124075" y="2492375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000" smtClean="0">
                <a:solidFill>
                  <a:prstClr val="white"/>
                </a:solidFill>
                <a:latin typeface="Palatino Linotype" pitchFamily="18" charset="0"/>
              </a:rPr>
              <a:t>Το  διάνυσμα ΑΒ</a:t>
            </a:r>
            <a:endParaRPr lang="el-GR" sz="2000" u="sng" smtClean="0">
              <a:solidFill>
                <a:prstClr val="white"/>
              </a:solidFill>
              <a:latin typeface="Palatino Linotype" pitchFamily="18" charset="0"/>
            </a:endParaRPr>
          </a:p>
        </p:txBody>
      </p:sp>
      <p:pic>
        <p:nvPicPr>
          <p:cNvPr id="6162" name="Picture 18" descr="MNPTNG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1628775"/>
            <a:ext cx="8842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3" name="Freeform 19"/>
          <p:cNvSpPr>
            <a:spLocks/>
          </p:cNvSpPr>
          <p:nvPr/>
        </p:nvSpPr>
        <p:spPr bwMode="auto">
          <a:xfrm>
            <a:off x="1476375" y="4652963"/>
            <a:ext cx="812800" cy="714375"/>
          </a:xfrm>
          <a:custGeom>
            <a:avLst/>
            <a:gdLst/>
            <a:ahLst/>
            <a:cxnLst>
              <a:cxn ang="0">
                <a:pos x="378" y="26"/>
              </a:cxn>
              <a:cxn ang="0">
                <a:pos x="236" y="26"/>
              </a:cxn>
              <a:cxn ang="0">
                <a:pos x="38" y="102"/>
              </a:cxn>
              <a:cxn ang="0">
                <a:pos x="0" y="196"/>
              </a:cxn>
              <a:cxn ang="0">
                <a:pos x="29" y="385"/>
              </a:cxn>
              <a:cxn ang="0">
                <a:pos x="38" y="413"/>
              </a:cxn>
              <a:cxn ang="0">
                <a:pos x="114" y="442"/>
              </a:cxn>
              <a:cxn ang="0">
                <a:pos x="293" y="423"/>
              </a:cxn>
              <a:cxn ang="0">
                <a:pos x="378" y="385"/>
              </a:cxn>
              <a:cxn ang="0">
                <a:pos x="454" y="205"/>
              </a:cxn>
              <a:cxn ang="0">
                <a:pos x="463" y="120"/>
              </a:cxn>
              <a:cxn ang="0">
                <a:pos x="491" y="130"/>
              </a:cxn>
              <a:cxn ang="0">
                <a:pos x="454" y="26"/>
              </a:cxn>
              <a:cxn ang="0">
                <a:pos x="378" y="26"/>
              </a:cxn>
            </a:cxnLst>
            <a:rect l="0" t="0" r="r" b="b"/>
            <a:pathLst>
              <a:path w="512" h="450">
                <a:moveTo>
                  <a:pt x="378" y="26"/>
                </a:moveTo>
                <a:cubicBezTo>
                  <a:pt x="301" y="0"/>
                  <a:pt x="317" y="11"/>
                  <a:pt x="236" y="26"/>
                </a:cubicBezTo>
                <a:cubicBezTo>
                  <a:pt x="179" y="64"/>
                  <a:pt x="103" y="79"/>
                  <a:pt x="38" y="102"/>
                </a:cubicBezTo>
                <a:cubicBezTo>
                  <a:pt x="16" y="134"/>
                  <a:pt x="10" y="159"/>
                  <a:pt x="0" y="196"/>
                </a:cubicBezTo>
                <a:cubicBezTo>
                  <a:pt x="6" y="273"/>
                  <a:pt x="6" y="319"/>
                  <a:pt x="29" y="385"/>
                </a:cubicBezTo>
                <a:cubicBezTo>
                  <a:pt x="32" y="394"/>
                  <a:pt x="30" y="407"/>
                  <a:pt x="38" y="413"/>
                </a:cubicBezTo>
                <a:cubicBezTo>
                  <a:pt x="59" y="430"/>
                  <a:pt x="90" y="430"/>
                  <a:pt x="114" y="442"/>
                </a:cubicBezTo>
                <a:cubicBezTo>
                  <a:pt x="174" y="438"/>
                  <a:pt x="239" y="450"/>
                  <a:pt x="293" y="423"/>
                </a:cubicBezTo>
                <a:cubicBezTo>
                  <a:pt x="321" y="409"/>
                  <a:pt x="378" y="385"/>
                  <a:pt x="378" y="385"/>
                </a:cubicBezTo>
                <a:cubicBezTo>
                  <a:pt x="416" y="329"/>
                  <a:pt x="432" y="269"/>
                  <a:pt x="454" y="205"/>
                </a:cubicBezTo>
                <a:cubicBezTo>
                  <a:pt x="457" y="177"/>
                  <a:pt x="450" y="146"/>
                  <a:pt x="463" y="120"/>
                </a:cubicBezTo>
                <a:cubicBezTo>
                  <a:pt x="467" y="111"/>
                  <a:pt x="489" y="140"/>
                  <a:pt x="491" y="130"/>
                </a:cubicBezTo>
                <a:cubicBezTo>
                  <a:pt x="512" y="37"/>
                  <a:pt x="502" y="43"/>
                  <a:pt x="454" y="26"/>
                </a:cubicBezTo>
                <a:cubicBezTo>
                  <a:pt x="390" y="37"/>
                  <a:pt x="414" y="45"/>
                  <a:pt x="378" y="26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6164" name="WordArt 20"/>
          <p:cNvSpPr>
            <a:spLocks noChangeArrowheads="1" noChangeShapeType="1" noTextEdit="1"/>
          </p:cNvSpPr>
          <p:nvPr/>
        </p:nvSpPr>
        <p:spPr bwMode="auto">
          <a:xfrm>
            <a:off x="1692275" y="4868863"/>
            <a:ext cx="1428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kern="10" smtClean="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 Narrow"/>
              </a:rPr>
              <a:t>Α</a:t>
            </a:r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 rot="-3135725">
            <a:off x="1511300" y="4041776"/>
            <a:ext cx="2016125" cy="215900"/>
          </a:xfrm>
          <a:prstGeom prst="rightArrow">
            <a:avLst>
              <a:gd name="adj1" fmla="val 50000"/>
              <a:gd name="adj2" fmla="val 233456"/>
            </a:avLst>
          </a:prstGeom>
          <a:solidFill>
            <a:srgbClr val="FF33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>
            <a:off x="1908175" y="4797425"/>
            <a:ext cx="3313113" cy="215900"/>
          </a:xfrm>
          <a:prstGeom prst="rightArrow">
            <a:avLst>
              <a:gd name="adj1" fmla="val 50000"/>
              <a:gd name="adj2" fmla="val 383640"/>
            </a:avLst>
          </a:prstGeom>
          <a:solidFill>
            <a:srgbClr val="FF33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6167" name="AutoShape 23"/>
          <p:cNvSpPr>
            <a:spLocks noChangeArrowheads="1"/>
          </p:cNvSpPr>
          <p:nvPr/>
        </p:nvSpPr>
        <p:spPr bwMode="auto">
          <a:xfrm rot="-1139548">
            <a:off x="1825625" y="4016375"/>
            <a:ext cx="4752975" cy="215900"/>
          </a:xfrm>
          <a:prstGeom prst="rightArrow">
            <a:avLst>
              <a:gd name="adj1" fmla="val 50000"/>
              <a:gd name="adj2" fmla="val 550368"/>
            </a:avLst>
          </a:prstGeom>
          <a:solidFill>
            <a:srgbClr val="009900"/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</a:endParaRPr>
          </a:p>
        </p:txBody>
      </p:sp>
      <p:pic>
        <p:nvPicPr>
          <p:cNvPr id="6168" name="Picture 24" descr="all5"/>
          <p:cNvPicPr>
            <a:picLocks noChangeAspect="1" noChangeArrowheads="1"/>
          </p:cNvPicPr>
          <p:nvPr/>
        </p:nvPicPr>
        <p:blipFill>
          <a:blip r:embed="rId4" cstate="print"/>
          <a:srcRect l="63423" t="24686" r="2538" b="4628"/>
          <a:stretch>
            <a:fillRect/>
          </a:stretch>
        </p:blipFill>
        <p:spPr bwMode="auto">
          <a:xfrm>
            <a:off x="8243888" y="4868863"/>
            <a:ext cx="549275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6804025" y="3141663"/>
            <a:ext cx="2339975" cy="1008062"/>
          </a:xfrm>
          <a:prstGeom prst="cloudCallout">
            <a:avLst>
              <a:gd name="adj1" fmla="val 10398"/>
              <a:gd name="adj2" fmla="val 132991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l-GR" sz="1200" b="1" dirty="0">
                <a:solidFill>
                  <a:srgbClr val="4F81BD">
                    <a:lumMod val="50000"/>
                  </a:srgbClr>
                </a:solidFill>
                <a:latin typeface="Arial Narrow" pitchFamily="34" charset="0"/>
              </a:rPr>
              <a:t>Το ΑΒ είναι διαγώνιος του παραλληλογράμμου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4356100" y="2420938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400" smtClean="0">
                <a:solidFill>
                  <a:prstClr val="white"/>
                </a:solidFill>
                <a:latin typeface="Palatino Linotype" pitchFamily="18" charset="0"/>
              </a:rPr>
              <a:t>παριστάνει τη </a:t>
            </a:r>
            <a:r>
              <a:rPr lang="el-GR" sz="2400" u="sng" smtClean="0">
                <a:solidFill>
                  <a:prstClr val="white"/>
                </a:solidFill>
                <a:latin typeface="Palatino Linotype" pitchFamily="18" charset="0"/>
              </a:rPr>
              <a:t>ΣΥΝΙΣΤΑΜΕΝΗ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/>
      <p:bldP spid="6149" grpId="0"/>
      <p:bldP spid="6150" grpId="0"/>
      <p:bldP spid="6151" grpId="0"/>
      <p:bldP spid="6152" grpId="0"/>
      <p:bldP spid="6153" grpId="0"/>
      <p:bldP spid="6154" grpId="0"/>
      <p:bldP spid="6155" grpId="0"/>
      <p:bldP spid="6157" grpId="0"/>
      <p:bldP spid="6158" grpId="0"/>
      <p:bldP spid="6159" grpId="0"/>
      <p:bldP spid="6160" grpId="0" animBg="1"/>
      <p:bldP spid="6161" grpId="0"/>
      <p:bldP spid="6164" grpId="0" animBg="1"/>
      <p:bldP spid="6165" grpId="0" animBg="1"/>
      <p:bldP spid="6166" grpId="0" animBg="1"/>
      <p:bldP spid="6167" grpId="0" animBg="1"/>
      <p:bldP spid="6169" grpId="0" animBg="1"/>
      <p:bldP spid="61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836712"/>
            <a:ext cx="4359275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Ορθογώνιο"/>
          <p:cNvSpPr/>
          <p:nvPr/>
        </p:nvSpPr>
        <p:spPr>
          <a:xfrm>
            <a:off x="827584" y="465313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  Η </a:t>
            </a:r>
            <a:r>
              <a:rPr lang="el-GR" i="1" dirty="0" smtClean="0"/>
              <a:t>δύναμη των 5 Ν που ασκεί ο τρίτος μαθητής προκαλεί το ίδιο αποτέλεσμα με τις δυνάμεις που ασκούν οι άλλοι δύο μαζί. </a:t>
            </a:r>
            <a:endParaRPr lang="el-GR" i="1" dirty="0" smtClean="0"/>
          </a:p>
          <a:p>
            <a:r>
              <a:rPr lang="el-GR" i="1" dirty="0" smtClean="0"/>
              <a:t>  Έτσι </a:t>
            </a:r>
            <a:r>
              <a:rPr lang="el-GR" i="1" dirty="0" smtClean="0"/>
              <a:t>λέμε ότι η συνισταμένη δύναμη των 3 Ν και 4 Ν που ασκούν οι δύο πρώτοι μαθητές, είναι ίση με τη δύναμη των 5 Ν που ασκεί ο τρίτος.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52736"/>
            <a:ext cx="2996565" cy="2947035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1331640" y="4365104"/>
            <a:ext cx="25202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Η συνισταμένη των δυνάμεων F</a:t>
            </a:r>
            <a:r>
              <a:rPr lang="el-GR" i="1" baseline="-25000" dirty="0" smtClean="0"/>
              <a:t>1</a:t>
            </a:r>
            <a:r>
              <a:rPr lang="el-GR" i="1" dirty="0" smtClean="0"/>
              <a:t>, και F</a:t>
            </a:r>
            <a:r>
              <a:rPr lang="el-GR" i="1" baseline="-25000" dirty="0" smtClean="0"/>
              <a:t>2</a:t>
            </a:r>
            <a:r>
              <a:rPr lang="el-GR" i="1" dirty="0" smtClean="0"/>
              <a:t> παριστάνεται από τη διαγώνιο του παραλληλογράμμου που σχηματίζουν οι δυο δυνάμεις.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4788024" y="1052736"/>
            <a:ext cx="370790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Στην ειδική περίπτωση που οι δυνάμεις είναι κάθετες μεταξύ τους </a:t>
            </a:r>
            <a:r>
              <a:rPr lang="el-GR" dirty="0" smtClean="0"/>
              <a:t>, </a:t>
            </a:r>
            <a:r>
              <a:rPr lang="el-GR" dirty="0" smtClean="0"/>
              <a:t>μπορούμε να υπολογίσουμε το μήκος της διαγωνίου εφαρμόζοντας το Πυθαγόρειο θεώρημα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Έτσι βρίσκουμε ότι</a:t>
            </a:r>
            <a:r>
              <a:rPr lang="el-GR" dirty="0" smtClean="0"/>
              <a:t>:</a:t>
            </a:r>
          </a:p>
          <a:p>
            <a:endParaRPr lang="el-GR" dirty="0" smtClean="0"/>
          </a:p>
          <a:p>
            <a:pPr algn="ctr"/>
            <a:r>
              <a:rPr lang="el-GR" sz="2000" b="1" dirty="0" smtClean="0"/>
              <a:t>F</a:t>
            </a:r>
            <a:r>
              <a:rPr lang="el-GR" sz="2000" b="1" baseline="30000" dirty="0" smtClean="0"/>
              <a:t>2</a:t>
            </a:r>
            <a:r>
              <a:rPr lang="el-GR" sz="2000" b="1" baseline="-25000" dirty="0" smtClean="0"/>
              <a:t>ολ</a:t>
            </a:r>
            <a:r>
              <a:rPr lang="el-GR" sz="2000" b="1" dirty="0" smtClean="0"/>
              <a:t> = F</a:t>
            </a:r>
            <a:r>
              <a:rPr lang="el-GR" sz="2000" b="1" baseline="30000" dirty="0" smtClean="0"/>
              <a:t>2</a:t>
            </a:r>
            <a:r>
              <a:rPr lang="el-GR" sz="2000" b="1" baseline="-25000" dirty="0" smtClean="0"/>
              <a:t>1</a:t>
            </a:r>
            <a:r>
              <a:rPr lang="el-GR" sz="2000" b="1" dirty="0" smtClean="0"/>
              <a:t> + F</a:t>
            </a:r>
            <a:r>
              <a:rPr lang="el-GR" sz="2000" b="1" baseline="30000" dirty="0" smtClean="0"/>
              <a:t>2</a:t>
            </a:r>
            <a:r>
              <a:rPr lang="el-GR" sz="2000" b="1" baseline="-25000" dirty="0" smtClean="0"/>
              <a:t>2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l-GR" sz="2400" b="1" dirty="0" smtClean="0"/>
              <a:t>Εφάρμοσε τις γνώσεις σου και γράψε τεκμηριωμένες απαντήσεις στις ερωτήσεις που ακολουθούν: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755576" y="1772816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6 (σελ. 61)</a:t>
            </a:r>
          </a:p>
          <a:p>
            <a:r>
              <a:rPr lang="el-GR" sz="2000" dirty="0" smtClean="0"/>
              <a:t>Δυο </a:t>
            </a:r>
            <a:r>
              <a:rPr lang="el-GR" sz="2000" dirty="0" smtClean="0"/>
              <a:t>παιδιά σπρώχνουν ένα μπαούλο. Το ένα ασκεί δύναμη 400 Ν και το άλλο δύναμη 300 Ν. Η συνισταμένη δύναμη που προκύπτει είναι ίση με 500 Ν. Εξήγησε πώς μπορεί να συμβεί αυτό.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sz="2400" b="1" dirty="0" smtClean="0"/>
              <a:t>Ασκήσεις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539552" y="98072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2 (σελ. 62)</a:t>
            </a:r>
          </a:p>
          <a:p>
            <a:r>
              <a:rPr lang="el-GR" sz="2000" dirty="0" smtClean="0"/>
              <a:t>Στην </a:t>
            </a:r>
            <a:r>
              <a:rPr lang="el-GR" sz="2000" dirty="0" smtClean="0"/>
              <a:t>εικόνα 3.22 τα δυο παιδιά ασκούν δυνάμεις F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 = 60 N και F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 = 115 N με φορά προς τα δεξιά και τα άλλα δυο δυνάμεις F</a:t>
            </a:r>
            <a:r>
              <a:rPr lang="el-GR" sz="2000" baseline="-25000" dirty="0" smtClean="0"/>
              <a:t>3</a:t>
            </a:r>
            <a:r>
              <a:rPr lang="el-GR" sz="2000" dirty="0" smtClean="0"/>
              <a:t> = 85 N και F</a:t>
            </a:r>
            <a:r>
              <a:rPr lang="el-GR" sz="2000" baseline="-25000" dirty="0" smtClean="0"/>
              <a:t>4</a:t>
            </a:r>
            <a:r>
              <a:rPr lang="el-GR" sz="2000" dirty="0" smtClean="0"/>
              <a:t> = 70 N προς την αντίθετη κατεύθυνση. </a:t>
            </a:r>
            <a:endParaRPr lang="el-GR" sz="2000" dirty="0" smtClean="0"/>
          </a:p>
          <a:p>
            <a:r>
              <a:rPr lang="el-GR" sz="2000" dirty="0" smtClean="0"/>
              <a:t>Πόση </a:t>
            </a:r>
            <a:r>
              <a:rPr lang="el-GR" sz="2000" dirty="0" smtClean="0"/>
              <a:t>είναι η συνισταμένη των δυνάμεων; </a:t>
            </a:r>
            <a:endParaRPr lang="el-GR" sz="2000" dirty="0" smtClean="0"/>
          </a:p>
          <a:p>
            <a:r>
              <a:rPr lang="el-GR" sz="2000" dirty="0" smtClean="0"/>
              <a:t>Προς </a:t>
            </a:r>
            <a:r>
              <a:rPr lang="el-GR" sz="2000" dirty="0" smtClean="0"/>
              <a:t>ποια κατεύθυνση θα κινηθεί ο κρίκος;</a:t>
            </a:r>
            <a:endParaRPr lang="el-GR" sz="2000" b="1" dirty="0"/>
          </a:p>
        </p:txBody>
      </p:sp>
      <p:pic>
        <p:nvPicPr>
          <p:cNvPr id="6" name="Picture 2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56992"/>
            <a:ext cx="3290125" cy="2497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sz="2400" b="1" dirty="0" smtClean="0"/>
              <a:t>Ασκήσεις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539552" y="1052736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3 (σελ. 62)</a:t>
            </a:r>
          </a:p>
          <a:p>
            <a:r>
              <a:rPr lang="el-GR" sz="2000" dirty="0" smtClean="0"/>
              <a:t> Σ</a:t>
            </a:r>
            <a:r>
              <a:rPr lang="el-GR" sz="2000" dirty="0" smtClean="0"/>
              <a:t>’ έναν κρίκο συνδέονται δυο νήματα. Μέσω των νημάτων ασκούνται στον κρίκο δυο δυνάμεις με μέτρα F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=4 Ν και F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=3 Ν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 </a:t>
            </a:r>
            <a:r>
              <a:rPr lang="el-GR" sz="2000" dirty="0" smtClean="0"/>
              <a:t>Πόση είναι η συνολική δύναμη που ασκείται στον κρίκο, όταν οι δυο δυνάμεις έχουν: </a:t>
            </a:r>
            <a:endParaRPr lang="el-GR" sz="2000" dirty="0" smtClean="0"/>
          </a:p>
          <a:p>
            <a:r>
              <a:rPr lang="el-GR" sz="2000" dirty="0" smtClean="0"/>
              <a:t>(</a:t>
            </a:r>
            <a:r>
              <a:rPr lang="el-GR" sz="2000" dirty="0" smtClean="0"/>
              <a:t>α) ίδια κατεύθυνση, </a:t>
            </a:r>
            <a:endParaRPr lang="el-GR" sz="2000" dirty="0" smtClean="0"/>
          </a:p>
          <a:p>
            <a:r>
              <a:rPr lang="el-GR" sz="2000" dirty="0" smtClean="0"/>
              <a:t>(</a:t>
            </a:r>
            <a:r>
              <a:rPr lang="el-GR" sz="2000" dirty="0" smtClean="0"/>
              <a:t>β) αντίθετη κατεύθυνση, </a:t>
            </a:r>
            <a:endParaRPr lang="el-GR" sz="2000" dirty="0" smtClean="0"/>
          </a:p>
          <a:p>
            <a:r>
              <a:rPr lang="el-GR" sz="2000" dirty="0" smtClean="0"/>
              <a:t>(</a:t>
            </a:r>
            <a:r>
              <a:rPr lang="el-GR" sz="2000" dirty="0" smtClean="0"/>
              <a:t>γ) σχηματίζουν γωνία 90°;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sz="2400" b="1" dirty="0" smtClean="0"/>
              <a:t>Ασκήσεις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683568" y="1052736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6 (σελ. 62)</a:t>
            </a:r>
          </a:p>
          <a:p>
            <a:r>
              <a:rPr lang="el-GR" sz="2000" dirty="0" smtClean="0"/>
              <a:t>Σ</a:t>
            </a:r>
            <a:r>
              <a:rPr lang="el-GR" sz="2000" dirty="0" smtClean="0"/>
              <a:t>’ ένα αντικείμενο ασκούνται δυο δυνάμεις. Μια οριζόντια με μέτρο 6 Ν και μια κατακόρυφη με μέτρο 8 Ν. Να βρεις το μέτρο και τη διεύθυνση της συνισταμένης των δυο δυνάμεων.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sz="2400" b="1" dirty="0" smtClean="0"/>
              <a:t>Ασκήσεις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467544" y="1052736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11 (σελ. 62)</a:t>
            </a:r>
          </a:p>
          <a:p>
            <a:r>
              <a:rPr lang="el-GR" sz="2000" dirty="0" smtClean="0"/>
              <a:t>Στην </a:t>
            </a:r>
            <a:r>
              <a:rPr lang="el-GR" sz="2000" dirty="0" smtClean="0"/>
              <a:t>εικόνα 3.22 τα δυο παιδιά προς τα δεξιά ασκούν δυνάμεις F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 = 125 N και F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 = 50 N, ενώ τα δυο παιδιά που τραβούν τα σχοινιά προς τα αριστερά, ασκούν δυνάμεις F</a:t>
            </a:r>
            <a:r>
              <a:rPr lang="el-GR" sz="2000" baseline="-25000" dirty="0" smtClean="0"/>
              <a:t>3</a:t>
            </a:r>
            <a:r>
              <a:rPr lang="el-GR" sz="2000" dirty="0" smtClean="0"/>
              <a:t> = 100 N και F</a:t>
            </a:r>
            <a:r>
              <a:rPr lang="el-GR" sz="2000" baseline="-25000" dirty="0" smtClean="0"/>
              <a:t>4</a:t>
            </a:r>
            <a:r>
              <a:rPr lang="el-GR" sz="2000" dirty="0" smtClean="0"/>
              <a:t>. Υπολόγισε το </a:t>
            </a:r>
            <a:r>
              <a:rPr lang="el-GR" sz="2000" dirty="0" smtClean="0"/>
              <a:t>μέτρο </a:t>
            </a:r>
            <a:r>
              <a:rPr lang="el-GR" sz="2000" dirty="0" smtClean="0"/>
              <a:t>της F</a:t>
            </a:r>
            <a:r>
              <a:rPr lang="el-GR" sz="2000" baseline="-25000" dirty="0" smtClean="0"/>
              <a:t>4</a:t>
            </a:r>
            <a:r>
              <a:rPr lang="el-GR" sz="2000" dirty="0" smtClean="0"/>
              <a:t>, αν ο κρίκος παραμένει ακίνητος.</a:t>
            </a:r>
            <a:endParaRPr lang="el-GR" sz="2000" b="1" dirty="0"/>
          </a:p>
        </p:txBody>
      </p:sp>
      <p:pic>
        <p:nvPicPr>
          <p:cNvPr id="6" name="Picture 2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140968"/>
            <a:ext cx="3290125" cy="2497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395288" y="549275"/>
            <a:ext cx="8424862" cy="2808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28398" dir="20006097" algn="ctr" rotWithShape="0">
                    <a:prstClr val="black"/>
                  </a:outerShdw>
                </a:effectLst>
                <a:latin typeface="Century Gothic"/>
              </a:rPr>
              <a:t>Πώς γίνεται η «πρόσθεση»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28398" dir="20006097" algn="ctr" rotWithShape="0">
                    <a:prstClr val="black"/>
                  </a:outerShdw>
                </a:effectLst>
                <a:latin typeface="Century Gothic"/>
              </a:rPr>
              <a:t>των ασκουμένων στο ίδιο σώμα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28398" dir="20006097" algn="ctr" rotWithShape="0">
                    <a:prstClr val="black"/>
                  </a:outerShdw>
                </a:effectLst>
                <a:latin typeface="Century Gothic"/>
              </a:rPr>
              <a:t>δυνάμεων ; 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719138" y="4076700"/>
            <a:ext cx="8101012" cy="2447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19578596" algn="ctr" rotWithShape="0">
                    <a:srgbClr val="5F5F5F"/>
                  </a:outerShdw>
                </a:effectLst>
                <a:latin typeface="Century Gothic"/>
              </a:rPr>
              <a:t>η ΣΥΝΙΣΤΑΜΕΝΗ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27584" y="2564904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Συνισταμένη </a:t>
            </a:r>
            <a:r>
              <a:rPr lang="el-GR" sz="2400" dirty="0" smtClean="0"/>
              <a:t>λέγεται </a:t>
            </a:r>
            <a:r>
              <a:rPr lang="el-GR" sz="2400" dirty="0" smtClean="0"/>
              <a:t> </a:t>
            </a:r>
            <a:r>
              <a:rPr lang="el-GR" sz="2400" dirty="0" smtClean="0"/>
              <a:t>η δύναμη που </a:t>
            </a:r>
            <a:r>
              <a:rPr lang="el-GR" sz="2400" dirty="0" smtClean="0"/>
              <a:t>προκαλεί τα ίδια αποτελέσματα με το σύνολο </a:t>
            </a:r>
            <a:r>
              <a:rPr lang="el-GR" sz="2400" dirty="0" smtClean="0"/>
              <a:t>δύο ή περισσότερων δυνάμεων</a:t>
            </a:r>
            <a:r>
              <a:rPr lang="el-GR" sz="2400" dirty="0" smtClean="0"/>
              <a:t>, δηλαδή η συνολική </a:t>
            </a:r>
            <a:r>
              <a:rPr lang="el-GR" sz="2400" dirty="0" smtClean="0"/>
              <a:t>δύναμη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5B3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>
            <a:off x="1079500" y="3025775"/>
            <a:ext cx="428625" cy="390525"/>
          </a:xfrm>
          <a:custGeom>
            <a:avLst/>
            <a:gdLst>
              <a:gd name="T0" fmla="*/ 2147483647 w 270"/>
              <a:gd name="T1" fmla="*/ 2147483647 h 246"/>
              <a:gd name="T2" fmla="*/ 2147483647 w 270"/>
              <a:gd name="T3" fmla="*/ 2147483647 h 246"/>
              <a:gd name="T4" fmla="*/ 2147483647 w 270"/>
              <a:gd name="T5" fmla="*/ 0 h 246"/>
              <a:gd name="T6" fmla="*/ 2147483647 w 270"/>
              <a:gd name="T7" fmla="*/ 2147483647 h 246"/>
              <a:gd name="T8" fmla="*/ 2147483647 w 270"/>
              <a:gd name="T9" fmla="*/ 2147483647 h 246"/>
              <a:gd name="T10" fmla="*/ 2147483647 w 270"/>
              <a:gd name="T11" fmla="*/ 2147483647 h 246"/>
              <a:gd name="T12" fmla="*/ 2147483647 w 270"/>
              <a:gd name="T13" fmla="*/ 2147483647 h 246"/>
              <a:gd name="T14" fmla="*/ 2147483647 w 270"/>
              <a:gd name="T15" fmla="*/ 2147483647 h 2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70"/>
              <a:gd name="T25" fmla="*/ 0 h 246"/>
              <a:gd name="T26" fmla="*/ 270 w 270"/>
              <a:gd name="T27" fmla="*/ 246 h 24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70" h="246">
                <a:moveTo>
                  <a:pt x="218" y="220"/>
                </a:moveTo>
                <a:cubicBezTo>
                  <a:pt x="265" y="188"/>
                  <a:pt x="248" y="136"/>
                  <a:pt x="260" y="85"/>
                </a:cubicBezTo>
                <a:cubicBezTo>
                  <a:pt x="243" y="15"/>
                  <a:pt x="221" y="20"/>
                  <a:pt x="159" y="0"/>
                </a:cubicBezTo>
                <a:cubicBezTo>
                  <a:pt x="114" y="14"/>
                  <a:pt x="69" y="22"/>
                  <a:pt x="23" y="34"/>
                </a:cubicBezTo>
                <a:cubicBezTo>
                  <a:pt x="0" y="102"/>
                  <a:pt x="2" y="149"/>
                  <a:pt x="82" y="178"/>
                </a:cubicBezTo>
                <a:cubicBezTo>
                  <a:pt x="109" y="204"/>
                  <a:pt x="124" y="209"/>
                  <a:pt x="159" y="220"/>
                </a:cubicBezTo>
                <a:cubicBezTo>
                  <a:pt x="171" y="228"/>
                  <a:pt x="193" y="246"/>
                  <a:pt x="209" y="246"/>
                </a:cubicBezTo>
                <a:cubicBezTo>
                  <a:pt x="270" y="246"/>
                  <a:pt x="238" y="234"/>
                  <a:pt x="218" y="220"/>
                </a:cubicBezTo>
                <a:close/>
              </a:path>
            </a:pathLst>
          </a:cu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68313" y="188913"/>
            <a:ext cx="7920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b="1" smtClean="0">
                <a:solidFill>
                  <a:prstClr val="black"/>
                </a:solidFill>
              </a:rPr>
              <a:t>Δύο δυνάμεις, ασκούνται την ίδια χρονική στιγμή,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b="1" smtClean="0">
                <a:solidFill>
                  <a:prstClr val="black"/>
                </a:solidFill>
              </a:rPr>
              <a:t>στο ίδιο υλικό σημείο ενός σώματος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95288" y="908050"/>
            <a:ext cx="741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rgbClr val="FFFF00"/>
                </a:solidFill>
                <a:latin typeface="Century Gothic" pitchFamily="34" charset="0"/>
              </a:rPr>
              <a:t>Να προσδιορίσετε τη ΣΥΝΙΣΤΑΜΕΝΗ τους,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50825" y="1268413"/>
            <a:ext cx="8893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b="1" smtClean="0">
                <a:solidFill>
                  <a:srgbClr val="FFFF00"/>
                </a:solidFill>
              </a:rPr>
              <a:t>τη δύναμη δηλαδή που μπορεί να προκαλέσει «μόνη της»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b="1" smtClean="0">
                <a:solidFill>
                  <a:srgbClr val="FFFF00"/>
                </a:solidFill>
              </a:rPr>
              <a:t>το ίδιο αποτέλεσμα με αυτό που προκαλούν συνεργαζόμενες οι δύο δυνάμεις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924300" y="2492375"/>
            <a:ext cx="4176713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Εφόσον οι δύο δυνάμεις, έχουν την ίδια κατεύθυνση το βρίσκω ΕΥΚΟΛΟ.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Αν η μία είναι 13Ν  και η άλλη 8 Ν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η συνισταμένη θα είναι 21 Ν και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θα έχει την ίδια κατεύθυνση με αυτές 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348038" y="4365625"/>
            <a:ext cx="48958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Αλλά και σε περίπτωση που έχουν αντίθετες κατευθύνσεις το βρίσκω κι αυτό  ΕΥΚΟΛΟ.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Αν η μία είναι 13Ν  και η άλλη 8 Ν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η συνισταμένη θα είναι 5 Ν και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mtClean="0">
                <a:solidFill>
                  <a:prstClr val="black"/>
                </a:solidFill>
                <a:latin typeface="Comic Sans MS" pitchFamily="66" charset="0"/>
              </a:rPr>
              <a:t>θα έχει την κατεύθυνση της μεγαλύτερης 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331913" y="3213100"/>
            <a:ext cx="172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331913" y="3213100"/>
            <a:ext cx="1079500" cy="0"/>
          </a:xfrm>
          <a:prstGeom prst="line">
            <a:avLst/>
          </a:prstGeom>
          <a:noFill/>
          <a:ln w="38100">
            <a:solidFill>
              <a:srgbClr val="CCCCFF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1331913" y="3213100"/>
            <a:ext cx="2519362" cy="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7" name="Freeform 11"/>
          <p:cNvSpPr>
            <a:spLocks/>
          </p:cNvSpPr>
          <p:nvPr/>
        </p:nvSpPr>
        <p:spPr bwMode="auto">
          <a:xfrm>
            <a:off x="1258888" y="4941888"/>
            <a:ext cx="428625" cy="390525"/>
          </a:xfrm>
          <a:custGeom>
            <a:avLst/>
            <a:gdLst>
              <a:gd name="T0" fmla="*/ 2147483647 w 270"/>
              <a:gd name="T1" fmla="*/ 2147483647 h 246"/>
              <a:gd name="T2" fmla="*/ 2147483647 w 270"/>
              <a:gd name="T3" fmla="*/ 2147483647 h 246"/>
              <a:gd name="T4" fmla="*/ 2147483647 w 270"/>
              <a:gd name="T5" fmla="*/ 0 h 246"/>
              <a:gd name="T6" fmla="*/ 2147483647 w 270"/>
              <a:gd name="T7" fmla="*/ 2147483647 h 246"/>
              <a:gd name="T8" fmla="*/ 2147483647 w 270"/>
              <a:gd name="T9" fmla="*/ 2147483647 h 246"/>
              <a:gd name="T10" fmla="*/ 2147483647 w 270"/>
              <a:gd name="T11" fmla="*/ 2147483647 h 246"/>
              <a:gd name="T12" fmla="*/ 2147483647 w 270"/>
              <a:gd name="T13" fmla="*/ 2147483647 h 246"/>
              <a:gd name="T14" fmla="*/ 2147483647 w 270"/>
              <a:gd name="T15" fmla="*/ 2147483647 h 2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70"/>
              <a:gd name="T25" fmla="*/ 0 h 246"/>
              <a:gd name="T26" fmla="*/ 270 w 270"/>
              <a:gd name="T27" fmla="*/ 246 h 24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70" h="246">
                <a:moveTo>
                  <a:pt x="218" y="220"/>
                </a:moveTo>
                <a:cubicBezTo>
                  <a:pt x="265" y="188"/>
                  <a:pt x="248" y="136"/>
                  <a:pt x="260" y="85"/>
                </a:cubicBezTo>
                <a:cubicBezTo>
                  <a:pt x="243" y="15"/>
                  <a:pt x="221" y="20"/>
                  <a:pt x="159" y="0"/>
                </a:cubicBezTo>
                <a:cubicBezTo>
                  <a:pt x="114" y="14"/>
                  <a:pt x="69" y="22"/>
                  <a:pt x="23" y="34"/>
                </a:cubicBezTo>
                <a:cubicBezTo>
                  <a:pt x="0" y="102"/>
                  <a:pt x="2" y="149"/>
                  <a:pt x="82" y="178"/>
                </a:cubicBezTo>
                <a:cubicBezTo>
                  <a:pt x="109" y="204"/>
                  <a:pt x="124" y="209"/>
                  <a:pt x="159" y="220"/>
                </a:cubicBezTo>
                <a:cubicBezTo>
                  <a:pt x="171" y="228"/>
                  <a:pt x="193" y="246"/>
                  <a:pt x="209" y="246"/>
                </a:cubicBezTo>
                <a:cubicBezTo>
                  <a:pt x="270" y="246"/>
                  <a:pt x="238" y="234"/>
                  <a:pt x="218" y="220"/>
                </a:cubicBezTo>
                <a:close/>
              </a:path>
            </a:pathLst>
          </a:cu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1547813" y="5157788"/>
            <a:ext cx="17287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611188" y="5157788"/>
            <a:ext cx="863600" cy="0"/>
          </a:xfrm>
          <a:prstGeom prst="line">
            <a:avLst/>
          </a:prstGeom>
          <a:noFill/>
          <a:ln w="38100">
            <a:solidFill>
              <a:srgbClr val="CCCCFF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1619250" y="5157788"/>
            <a:ext cx="719138" cy="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087" name="Picture 16" descr="all5"/>
          <p:cNvPicPr>
            <a:picLocks noChangeAspect="1" noChangeArrowheads="1"/>
          </p:cNvPicPr>
          <p:nvPr/>
        </p:nvPicPr>
        <p:blipFill>
          <a:blip r:embed="rId2" cstate="print"/>
          <a:srcRect l="63423" t="24686" r="2538" b="4628"/>
          <a:stretch>
            <a:fillRect/>
          </a:stretch>
        </p:blipFill>
        <p:spPr bwMode="auto">
          <a:xfrm>
            <a:off x="8172450" y="3213100"/>
            <a:ext cx="633413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088" name="Picture 17" descr="MNPTNG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39750" y="404813"/>
            <a:ext cx="8842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9" grpId="0"/>
      <p:bldP spid="4100" grpId="0"/>
      <p:bldP spid="4101" grpId="0"/>
      <p:bldP spid="4102" grpId="0"/>
      <p:bldP spid="4103" grpId="0"/>
      <p:bldP spid="4104" grpId="0" animBg="1"/>
      <p:bldP spid="4105" grpId="0" animBg="1"/>
      <p:bldP spid="4106" grpId="0" animBg="1"/>
      <p:bldP spid="4107" grpId="0" animBg="1"/>
      <p:bldP spid="4108" grpId="0" animBg="1"/>
      <p:bldP spid="4109" grpId="0" animBg="1"/>
      <p:bldP spid="41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87" y="1484781"/>
            <a:ext cx="3290125" cy="2497455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1619672" y="4221088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Οι μαθητές μέσω των σχοινιών ασκούν δυνάμεις στον κρίκο προσπαθώντας να τον τραβήξουν προς το μέρος τους.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764704"/>
            <a:ext cx="435927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Ορθογώνιο"/>
          <p:cNvSpPr/>
          <p:nvPr/>
        </p:nvSpPr>
        <p:spPr>
          <a:xfrm>
            <a:off x="971600" y="4509120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  Οι μαθητές ασκούν δυο δυνάμεις ίδιας κατεύθυνσης μέσω του σχοινιού στον κρίκο. </a:t>
            </a:r>
          </a:p>
          <a:p>
            <a:r>
              <a:rPr lang="el-GR" i="1" dirty="0" smtClean="0"/>
              <a:t>  Το μέτρο της συνισταμένης είναι ίσο με το άθροισμα των μέτρων τους.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772816"/>
            <a:ext cx="3627438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Ορθογώνιο"/>
          <p:cNvSpPr/>
          <p:nvPr/>
        </p:nvSpPr>
        <p:spPr>
          <a:xfrm>
            <a:off x="971600" y="4149080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(α) Η δύναμη F</a:t>
            </a:r>
            <a:r>
              <a:rPr lang="el-GR" sz="1600" i="1" baseline="-25000" dirty="0" smtClean="0"/>
              <a:t>Α</a:t>
            </a:r>
            <a:r>
              <a:rPr lang="el-GR" i="1" dirty="0" smtClean="0"/>
              <a:t> που ασκεί η ομάδα Α, έχει μεγαλύτερο μέτρο από την F</a:t>
            </a:r>
            <a:r>
              <a:rPr lang="el-GR" i="1" baseline="-25000" dirty="0" smtClean="0"/>
              <a:t>Β</a:t>
            </a:r>
            <a:r>
              <a:rPr lang="el-GR" i="1" dirty="0" smtClean="0"/>
              <a:t> που ασκεί η ομάδα Β: Ο κρίκος κινείται προς τα δεξιά.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700808"/>
            <a:ext cx="36417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Ορθογώνιο"/>
          <p:cNvSpPr/>
          <p:nvPr/>
        </p:nvSpPr>
        <p:spPr>
          <a:xfrm>
            <a:off x="971600" y="4077072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(β) Η δύναμη F</a:t>
            </a:r>
            <a:r>
              <a:rPr lang="el-GR" i="1" baseline="-25000" dirty="0" smtClean="0"/>
              <a:t>Α</a:t>
            </a:r>
            <a:r>
              <a:rPr lang="el-GR" i="1" dirty="0" smtClean="0"/>
              <a:t> που ασκεί η ομάδα Α, έχει μικρότερο μέτρο από την F</a:t>
            </a:r>
            <a:r>
              <a:rPr lang="el-GR" i="1" baseline="-25000" dirty="0" smtClean="0"/>
              <a:t>Β</a:t>
            </a:r>
            <a:r>
              <a:rPr lang="el-GR" i="1" dirty="0" smtClean="0"/>
              <a:t>  που ασκεί η ομάδα Β: Ο κρίκος κινείται προς τα αριστερά.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700808"/>
            <a:ext cx="36671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Ορθογώνιο"/>
          <p:cNvSpPr/>
          <p:nvPr/>
        </p:nvSpPr>
        <p:spPr>
          <a:xfrm>
            <a:off x="1043608" y="3861048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Οι δυο δυνάμεις έχουν ίσα μέτρα και αντίθετες φορές: O κρίκος παραμένει ακίνητος.</a:t>
            </a:r>
            <a:endParaRPr lang="el-GR" dirty="0"/>
          </a:p>
        </p:txBody>
      </p:sp>
      <p:sp>
        <p:nvSpPr>
          <p:cNvPr id="4" name="6 - Ορθογώνιο"/>
          <p:cNvSpPr>
            <a:spLocks noChangeArrowheads="1"/>
          </p:cNvSpPr>
          <p:nvPr/>
        </p:nvSpPr>
        <p:spPr bwMode="auto">
          <a:xfrm>
            <a:off x="2915816" y="908720"/>
            <a:ext cx="2697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  <a:latin typeface="Arial" charset="0"/>
              </a:rPr>
              <a:t>ΑΝΤΙΘΕΤΕΣ ΔΥΝΑΜΕΙΣ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738</Words>
  <Application>Microsoft Office PowerPoint</Application>
  <PresentationFormat>Προβολή στην οθόνη (4:3)</PresentationFormat>
  <Paragraphs>82</Paragraphs>
  <Slides>18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18</vt:i4>
      </vt:variant>
    </vt:vector>
  </HeadingPairs>
  <TitlesOfParts>
    <vt:vector size="20" baseType="lpstr">
      <vt:lpstr>Θέμα του Office</vt:lpstr>
      <vt:lpstr>1_Θέμα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Εφάρμοσε τις γνώσεις σου και γράψε τεκμηριωμένες απαντήσεις στις ερωτήσεις που ακολουθούν: </vt:lpstr>
      <vt:lpstr>Ασκήσεις</vt:lpstr>
      <vt:lpstr>Ασκήσεις</vt:lpstr>
      <vt:lpstr>Ασκήσεις</vt:lpstr>
      <vt:lpstr>Ασκήσεις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Το όνομα χρήστη σας</cp:lastModifiedBy>
  <cp:revision>9</cp:revision>
  <dcterms:created xsi:type="dcterms:W3CDTF">2019-11-23T09:21:45Z</dcterms:created>
  <dcterms:modified xsi:type="dcterms:W3CDTF">2019-11-23T19:13:25Z</dcterms:modified>
</cp:coreProperties>
</file>