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755" r:id="rId3"/>
  </p:sldMasterIdLst>
  <p:notesMasterIdLst>
    <p:notesMasterId r:id="rId40"/>
  </p:notesMasterIdLst>
  <p:sldIdLst>
    <p:sldId id="316" r:id="rId4"/>
    <p:sldId id="335" r:id="rId5"/>
    <p:sldId id="330" r:id="rId6"/>
    <p:sldId id="324" r:id="rId7"/>
    <p:sldId id="336" r:id="rId8"/>
    <p:sldId id="337" r:id="rId9"/>
    <p:sldId id="340" r:id="rId10"/>
    <p:sldId id="341" r:id="rId11"/>
    <p:sldId id="342" r:id="rId12"/>
    <p:sldId id="374" r:id="rId13"/>
    <p:sldId id="344" r:id="rId14"/>
    <p:sldId id="346" r:id="rId15"/>
    <p:sldId id="345" r:id="rId16"/>
    <p:sldId id="347" r:id="rId17"/>
    <p:sldId id="348" r:id="rId18"/>
    <p:sldId id="326" r:id="rId19"/>
    <p:sldId id="378" r:id="rId20"/>
    <p:sldId id="350" r:id="rId21"/>
    <p:sldId id="351" r:id="rId22"/>
    <p:sldId id="352" r:id="rId23"/>
    <p:sldId id="353" r:id="rId24"/>
    <p:sldId id="354" r:id="rId25"/>
    <p:sldId id="377" r:id="rId26"/>
    <p:sldId id="360" r:id="rId27"/>
    <p:sldId id="361" r:id="rId28"/>
    <p:sldId id="362" r:id="rId29"/>
    <p:sldId id="363" r:id="rId30"/>
    <p:sldId id="364" r:id="rId31"/>
    <p:sldId id="365" r:id="rId32"/>
    <p:sldId id="366" r:id="rId33"/>
    <p:sldId id="367" r:id="rId34"/>
    <p:sldId id="310" r:id="rId35"/>
    <p:sldId id="301" r:id="rId36"/>
    <p:sldId id="302" r:id="rId37"/>
    <p:sldId id="339" r:id="rId38"/>
    <p:sldId id="376" r:id="rId3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19D92-0198-4B82-B170-3DCA5496FA13}" type="datetimeFigureOut">
              <a:rPr lang="el-GR" smtClean="0"/>
              <a:pPr/>
              <a:t>5/10/2019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31FD5-10A5-4DD2-9460-CB9A2CF1B1A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ΘΕΣΗ</a:t>
            </a:r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31FD5-10A5-4DD2-9460-CB9A2CF1B1AC}" type="slidenum">
              <a:rPr lang="el-GR" smtClean="0">
                <a:solidFill>
                  <a:prstClr val="black"/>
                </a:solidFill>
              </a:rPr>
              <a:pPr/>
              <a:t>9</a:t>
            </a:fld>
            <a:endParaRPr lang="el-G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ΜΕΤΑΤΟΠΙΣΗ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31FD5-10A5-4DD2-9460-CB9A2CF1B1AC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Πότε έγινε η κίνηση; Πόση ήταν η διάρκειά της;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31FD5-10A5-4DD2-9460-CB9A2CF1B1AC}" type="slidenum">
              <a:rPr lang="el-GR" smtClean="0"/>
              <a:pPr/>
              <a:t>23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A1970-C029-4E52-800D-B7026910CDFA}" type="slidenum">
              <a:rPr lang="el-GR" smtClean="0"/>
              <a:pPr/>
              <a:t>27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A1970-C029-4E52-800D-B7026910CDFA}" type="slidenum">
              <a:rPr lang="el-GR" smtClean="0"/>
              <a:pPr/>
              <a:t>28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A1970-C029-4E52-800D-B7026910CDFA}" type="slidenum">
              <a:rPr lang="el-GR" smtClean="0"/>
              <a:pPr/>
              <a:t>29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Ποιο είναι το σημείο αναφοράς του χρόνου;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A1970-C029-4E52-800D-B7026910CDFA}" type="slidenum">
              <a:rPr lang="el-GR" smtClean="0"/>
              <a:pPr/>
              <a:t>30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A1970-C029-4E52-800D-B7026910CDFA}" type="slidenum">
              <a:rPr lang="el-GR" smtClean="0"/>
              <a:pPr/>
              <a:t>31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C2AD-CD24-4658-AC08-64B9B7C5413B}" type="datetimeFigureOut">
              <a:rPr lang="el-GR" smtClean="0"/>
              <a:pPr/>
              <a:t>5/10/2019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8CA3-2D7C-4100-AF34-EC2436B86D3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C2AD-CD24-4658-AC08-64B9B7C5413B}" type="datetimeFigureOut">
              <a:rPr lang="el-GR" smtClean="0"/>
              <a:pPr/>
              <a:t>5/10/2019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8CA3-2D7C-4100-AF34-EC2436B86D3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C2AD-CD24-4658-AC08-64B9B7C5413B}" type="datetimeFigureOut">
              <a:rPr lang="el-GR" smtClean="0"/>
              <a:pPr/>
              <a:t>5/10/2019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8CA3-2D7C-4100-AF34-EC2436B86D3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-1574" y="0"/>
            <a:ext cx="9144000" cy="6858000"/>
            <a:chOff x="-1574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/>
                <a:srgbClr val="FFFFFF"/>
              </a:duotone>
              <a:lum bright="-10000"/>
            </a:blip>
            <a:stretch>
              <a:fillRect/>
            </a:stretch>
          </p:blipFill>
          <p:spPr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hape 20"/>
          <p:cNvSpPr>
            <a:spLocks noGrp="1"/>
          </p:cNvSpPr>
          <p:nvPr>
            <p:ph type="title"/>
          </p:nvPr>
        </p:nvSpPr>
        <p:spPr>
          <a:xfrm>
            <a:off x="704850" y="4495800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 anchor="b" anchorCtr="0"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C3AFB-4DA4-4EBB-942C-4BEA4CED6C67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EC730-52FA-47B9-90BE-FCA044586683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60409-E329-4482-9477-4C156B2895CB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26139-934A-4942-942F-5E02DE62A0BE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4CD6F-4230-4D57-918D-6DB3F082BC9C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A6F13-BA02-4978-9A0D-9108BD3BE0D3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807D6-B42A-4FCE-AC88-609DB3923613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1B905-D0BE-4A93-8CA0-CB83CD6DF041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AEBCA-4C3D-457F-BBF8-815A362952C0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61C33-9C1D-4EE1-ABA7-7D77102AEAE2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7F4BE-85D6-46A5-B432-073A835F6E97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AFE9E-912F-4944-9D29-65D163C81762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F2D1A-A513-4ECB-8AD5-25B39E9340F8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1EB60-BA92-4E23-BBD2-16BE19DEBEDA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C2AD-CD24-4658-AC08-64B9B7C5413B}" type="datetimeFigureOut">
              <a:rPr lang="el-GR" smtClean="0"/>
              <a:pPr/>
              <a:t>5/10/2019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8CA3-2D7C-4100-AF34-EC2436B86D3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9EBBE-2CD1-4D37-BDBC-D95E9C9EF0E2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A9D79-6980-4E6E-BD28-9E0C09565D02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CC945-7D03-4F92-8432-1CB098057734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4DDBB-6543-4C95-85C3-96C90DE41C9E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4EE95-EDE2-4891-8C81-AD9F1EF12B98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CB393-B76B-400A-BE09-8DAB63DC3BCB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79CD1-F3DF-4346-9695-5B92A04B3F2E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E695F-4E93-4DEE-860D-8F71552AA468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C2AD-CD24-4658-AC08-64B9B7C5413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8CA3-2D7C-4100-AF34-EC2436B86D3B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C2AD-CD24-4658-AC08-64B9B7C5413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8CA3-2D7C-4100-AF34-EC2436B86D3B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C2AD-CD24-4658-AC08-64B9B7C5413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8CA3-2D7C-4100-AF34-EC2436B86D3B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C2AD-CD24-4658-AC08-64B9B7C5413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8CA3-2D7C-4100-AF34-EC2436B86D3B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C2AD-CD24-4658-AC08-64B9B7C5413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8CA3-2D7C-4100-AF34-EC2436B86D3B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C2AD-CD24-4658-AC08-64B9B7C5413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8CA3-2D7C-4100-AF34-EC2436B86D3B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C2AD-CD24-4658-AC08-64B9B7C5413B}" type="datetimeFigureOut">
              <a:rPr lang="el-GR" smtClean="0"/>
              <a:pPr/>
              <a:t>5/10/2019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8CA3-2D7C-4100-AF34-EC2436B86D3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C2AD-CD24-4658-AC08-64B9B7C5413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8CA3-2D7C-4100-AF34-EC2436B86D3B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C2AD-CD24-4658-AC08-64B9B7C5413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8CA3-2D7C-4100-AF34-EC2436B86D3B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C2AD-CD24-4658-AC08-64B9B7C5413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8CA3-2D7C-4100-AF34-EC2436B86D3B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C2AD-CD24-4658-AC08-64B9B7C5413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8CA3-2D7C-4100-AF34-EC2436B86D3B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C2AD-CD24-4658-AC08-64B9B7C5413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8CA3-2D7C-4100-AF34-EC2436B86D3B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-1574" y="0"/>
            <a:ext cx="9144000" cy="6858000"/>
            <a:chOff x="-1574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/>
                <a:srgbClr val="FFFFFF"/>
              </a:duotone>
              <a:lum bright="-10000"/>
            </a:blip>
            <a:stretch>
              <a:fillRect/>
            </a:stretch>
          </p:blipFill>
          <p:spPr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hape 20"/>
          <p:cNvSpPr>
            <a:spLocks noGrp="1"/>
          </p:cNvSpPr>
          <p:nvPr>
            <p:ph type="title"/>
          </p:nvPr>
        </p:nvSpPr>
        <p:spPr>
          <a:xfrm>
            <a:off x="704850" y="4495800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 anchor="b" anchorCtr="0"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C2AD-CD24-4658-AC08-64B9B7C5413B}" type="datetimeFigureOut">
              <a:rPr lang="el-GR" smtClean="0"/>
              <a:pPr/>
              <a:t>5/10/2019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8CA3-2D7C-4100-AF34-EC2436B86D3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C2AD-CD24-4658-AC08-64B9B7C5413B}" type="datetimeFigureOut">
              <a:rPr lang="el-GR" smtClean="0"/>
              <a:pPr/>
              <a:t>5/10/2019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8CA3-2D7C-4100-AF34-EC2436B86D3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C2AD-CD24-4658-AC08-64B9B7C5413B}" type="datetimeFigureOut">
              <a:rPr lang="el-GR" smtClean="0"/>
              <a:pPr/>
              <a:t>5/10/2019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8CA3-2D7C-4100-AF34-EC2436B86D3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C2AD-CD24-4658-AC08-64B9B7C5413B}" type="datetimeFigureOut">
              <a:rPr lang="el-GR" smtClean="0"/>
              <a:pPr/>
              <a:t>5/10/2019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8CA3-2D7C-4100-AF34-EC2436B86D3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C2AD-CD24-4658-AC08-64B9B7C5413B}" type="datetimeFigureOut">
              <a:rPr lang="el-GR" smtClean="0"/>
              <a:pPr/>
              <a:t>5/10/2019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8CA3-2D7C-4100-AF34-EC2436B86D3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C2AD-CD24-4658-AC08-64B9B7C5413B}" type="datetimeFigureOut">
              <a:rPr lang="el-GR" smtClean="0"/>
              <a:pPr/>
              <a:t>5/10/2019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B8CA3-2D7C-4100-AF34-EC2436B86D3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C2AD-CD24-4658-AC08-64B9B7C5413B}" type="datetimeFigureOut">
              <a:rPr lang="el-GR" smtClean="0"/>
              <a:pPr/>
              <a:t>5/10/2019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B8CA3-2D7C-4100-AF34-EC2436B86D3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4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E02812C-A7B8-4D5E-B6E4-B58DA0F53539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774CD75-A1AC-4995-8DD3-1681BFC7E4FE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C2AD-CD24-4658-AC08-64B9B7C5413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B8CA3-2D7C-4100-AF34-EC2436B86D3B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../BINTE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9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9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../BINTEO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685800" y="1828800"/>
            <a:ext cx="7772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b="1" dirty="0" smtClean="0">
                <a:solidFill>
                  <a:schemeClr val="bg1"/>
                </a:solidFill>
              </a:rPr>
              <a:t>Φυσική Β Γυμνασίου</a:t>
            </a:r>
          </a:p>
          <a:p>
            <a:endParaRPr lang="el-GR" sz="5400" b="1" dirty="0" smtClean="0">
              <a:solidFill>
                <a:schemeClr val="bg1"/>
              </a:solidFill>
            </a:endParaRPr>
          </a:p>
          <a:p>
            <a:r>
              <a:rPr lang="el-GR" sz="5400" b="1" dirty="0" smtClean="0">
                <a:solidFill>
                  <a:schemeClr val="bg1"/>
                </a:solidFill>
              </a:rPr>
              <a:t>Κεφάλαιο 2. Κινήσεις </a:t>
            </a:r>
            <a:endParaRPr lang="el-GR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 descr="img"/>
          <p:cNvPicPr>
            <a:picLocks noChangeAspect="1" noChangeArrowheads="1"/>
          </p:cNvPicPr>
          <p:nvPr/>
        </p:nvPicPr>
        <p:blipFill>
          <a:blip r:embed="rId2" cstate="print"/>
          <a:srcRect r="49477"/>
          <a:stretch>
            <a:fillRect/>
          </a:stretch>
        </p:blipFill>
        <p:spPr bwMode="auto">
          <a:xfrm>
            <a:off x="6444208" y="1628800"/>
            <a:ext cx="2382097" cy="1405890"/>
          </a:xfrm>
          <a:prstGeom prst="rect">
            <a:avLst/>
          </a:prstGeom>
          <a:noFill/>
        </p:spPr>
      </p:pic>
      <p:pic>
        <p:nvPicPr>
          <p:cNvPr id="5" name="Picture 3" descr="img"/>
          <p:cNvPicPr>
            <a:picLocks noChangeAspect="1" noChangeArrowheads="1"/>
          </p:cNvPicPr>
          <p:nvPr/>
        </p:nvPicPr>
        <p:blipFill>
          <a:blip r:embed="rId2" cstate="print"/>
          <a:srcRect l="50852"/>
          <a:stretch>
            <a:fillRect/>
          </a:stretch>
        </p:blipFill>
        <p:spPr bwMode="auto">
          <a:xfrm>
            <a:off x="6948264" y="4725144"/>
            <a:ext cx="1802217" cy="1093470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755576" y="4725144"/>
            <a:ext cx="61206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Μετατόπισε τη γόμα από τη θέση 1 στη θέση 2 του θρανίου</a:t>
            </a:r>
          </a:p>
          <a:p>
            <a:r>
              <a:rPr lang="el-GR" dirty="0" smtClean="0"/>
              <a:t>Η γόμα βρίσκεται </a:t>
            </a:r>
            <a:r>
              <a:rPr lang="el-GR" dirty="0" err="1" smtClean="0"/>
              <a:t>x΄</a:t>
            </a:r>
            <a:r>
              <a:rPr lang="el-GR" baseline="-25000" dirty="0" err="1" smtClean="0"/>
              <a:t>Α</a:t>
            </a:r>
            <a:r>
              <a:rPr lang="el-GR" dirty="0" smtClean="0"/>
              <a:t> = ………..cm από το Α (σημείο αναφοράς).</a:t>
            </a:r>
          </a:p>
          <a:p>
            <a:r>
              <a:rPr lang="el-GR" dirty="0" smtClean="0"/>
              <a:t>Η γόμα βρίσκεται </a:t>
            </a:r>
            <a:r>
              <a:rPr lang="el-GR" dirty="0" err="1" smtClean="0"/>
              <a:t>x΄</a:t>
            </a:r>
            <a:r>
              <a:rPr lang="el-GR" baseline="-25000" dirty="0" err="1" smtClean="0"/>
              <a:t>Β</a:t>
            </a:r>
            <a:r>
              <a:rPr lang="el-GR" dirty="0" smtClean="0"/>
              <a:t> = …………cm από το Β (σημείο αναφοράς).</a:t>
            </a:r>
          </a:p>
          <a:p>
            <a:endParaRPr lang="el-GR" dirty="0" smtClean="0"/>
          </a:p>
          <a:p>
            <a:r>
              <a:rPr lang="el-GR" dirty="0" smtClean="0"/>
              <a:t>Ποιο είναι το συμπέρασμα στο οποίο καταλήγεις;</a:t>
            </a:r>
            <a:endParaRPr lang="el-GR" dirty="0"/>
          </a:p>
        </p:txBody>
      </p:sp>
      <p:sp>
        <p:nvSpPr>
          <p:cNvPr id="9" name="8 - Ορθογώνιο"/>
          <p:cNvSpPr/>
          <p:nvPr/>
        </p:nvSpPr>
        <p:spPr>
          <a:xfrm>
            <a:off x="467544" y="260648"/>
            <a:ext cx="1668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Δραστηριότητα</a:t>
            </a:r>
            <a:endParaRPr lang="el-GR" dirty="0"/>
          </a:p>
        </p:txBody>
      </p:sp>
      <p:sp>
        <p:nvSpPr>
          <p:cNvPr id="10" name="9 - Ορθογώνιο"/>
          <p:cNvSpPr/>
          <p:nvPr/>
        </p:nvSpPr>
        <p:spPr>
          <a:xfrm>
            <a:off x="251520" y="836712"/>
            <a:ext cx="59046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 smtClean="0"/>
              <a:t>Προσδιορισμός της θέσης σώματος</a:t>
            </a:r>
            <a:endParaRPr lang="el-GR" dirty="0" smtClean="0"/>
          </a:p>
          <a:p>
            <a:r>
              <a:rPr lang="el-GR" i="1" dirty="0" smtClean="0"/>
              <a:t>Ποιες πληροφορίες πρέπει να δώσεις σ’ ένα συμμαθητή σου ώστε να τοποθετήσει τη γόμα σε μια συγκεκριμένη θέση στην αύλακα του θρανίου;</a:t>
            </a:r>
          </a:p>
          <a:p>
            <a:endParaRPr lang="el-GR" dirty="0" smtClean="0"/>
          </a:p>
          <a:p>
            <a:r>
              <a:rPr lang="el-GR" dirty="0" smtClean="0"/>
              <a:t>► Χρησιμοποιώντας μια μετροταινία ή ένα χάρακα προσδιόρισε τη θέση 1 της γόμας σε σχέση με τις δυο άκρες του θρανίου σου Α και Β.</a:t>
            </a:r>
          </a:p>
          <a:p>
            <a:r>
              <a:rPr lang="el-GR" dirty="0" smtClean="0"/>
              <a:t>Η γόμα βρίσκεται στη θέση </a:t>
            </a:r>
            <a:r>
              <a:rPr lang="el-GR" dirty="0" err="1" smtClean="0"/>
              <a:t>x</a:t>
            </a:r>
            <a:r>
              <a:rPr lang="el-GR" baseline="-25000" dirty="0" err="1" smtClean="0"/>
              <a:t>A</a:t>
            </a:r>
            <a:r>
              <a:rPr lang="el-GR" dirty="0" smtClean="0"/>
              <a:t>= ………….cm από το Α (σημείο αναφοράς)</a:t>
            </a:r>
          </a:p>
          <a:p>
            <a:r>
              <a:rPr lang="el-GR" dirty="0" smtClean="0"/>
              <a:t>Η γόμα βρίσκεται στη θέση </a:t>
            </a:r>
            <a:r>
              <a:rPr lang="el-GR" dirty="0" err="1" smtClean="0"/>
              <a:t>x</a:t>
            </a:r>
            <a:r>
              <a:rPr lang="el-GR" baseline="-25000" dirty="0" err="1" smtClean="0"/>
              <a:t>Β</a:t>
            </a:r>
            <a:r>
              <a:rPr lang="el-GR" dirty="0" smtClean="0"/>
              <a:t>= …………cm από το Β(σημείο αναφοράς).</a:t>
            </a:r>
            <a:endParaRPr lang="el-GR" dirty="0"/>
          </a:p>
        </p:txBody>
      </p:sp>
      <p:sp>
        <p:nvSpPr>
          <p:cNvPr id="11" name="10 - Ορθογώνιο"/>
          <p:cNvSpPr/>
          <p:nvPr/>
        </p:nvSpPr>
        <p:spPr>
          <a:xfrm>
            <a:off x="323528" y="472514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►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339752" y="2492896"/>
            <a:ext cx="42188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Πόσο μετακινήθηκε  ένα σώμα;</a:t>
            </a:r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357165"/>
            <a:ext cx="500066" cy="942183"/>
          </a:xfrm>
          <a:prstGeom prst="rect">
            <a:avLst/>
          </a:prstGeom>
          <a:noFill/>
        </p:spPr>
      </p:pic>
      <p:pic>
        <p:nvPicPr>
          <p:cNvPr id="3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357166"/>
            <a:ext cx="500066" cy="942183"/>
          </a:xfrm>
          <a:prstGeom prst="rect">
            <a:avLst/>
          </a:prstGeom>
          <a:noFill/>
        </p:spPr>
      </p:pic>
      <p:cxnSp>
        <p:nvCxnSpPr>
          <p:cNvPr id="4" name="Straight Connector 3"/>
          <p:cNvCxnSpPr/>
          <p:nvPr/>
        </p:nvCxnSpPr>
        <p:spPr>
          <a:xfrm>
            <a:off x="1500166" y="1285860"/>
            <a:ext cx="5929354" cy="158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3143240" y="142852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929322" y="142852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429256" y="1571612"/>
            <a:ext cx="1070776" cy="1588"/>
          </a:xfrm>
          <a:prstGeom prst="straightConnector1">
            <a:avLst/>
          </a:prstGeom>
          <a:ln w="22225">
            <a:solidFill>
              <a:srgbClr val="00B050"/>
            </a:solidFill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3643306" y="1571612"/>
            <a:ext cx="857256" cy="0"/>
          </a:xfrm>
          <a:prstGeom prst="straightConnector1">
            <a:avLst/>
          </a:prstGeom>
          <a:ln w="22225">
            <a:solidFill>
              <a:srgbClr val="00B050"/>
            </a:solidFill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500562" y="1357298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x= 4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n 10"/>
          <p:cNvSpPr/>
          <p:nvPr/>
        </p:nvSpPr>
        <p:spPr>
          <a:xfrm>
            <a:off x="1714480" y="642918"/>
            <a:ext cx="71438" cy="642942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500166" y="142852"/>
            <a:ext cx="71438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Σ.Α.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1785918" y="2000240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214678" y="2428868"/>
            <a:ext cx="3286148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1785918" y="2428868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285984" y="2214554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6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214678" y="2000240"/>
            <a:ext cx="428628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285984" y="1785926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2643182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Αν </a:t>
            </a:r>
            <a:r>
              <a:rPr lang="en-US" sz="2400" dirty="0" smtClean="0">
                <a:solidFill>
                  <a:srgbClr val="0070C0"/>
                </a:solidFill>
              </a:rPr>
              <a:t>x</a:t>
            </a:r>
            <a:r>
              <a:rPr lang="el-GR" sz="2400" baseline="-25000" dirty="0" smtClean="0">
                <a:solidFill>
                  <a:srgbClr val="0070C0"/>
                </a:solidFill>
              </a:rPr>
              <a:t>Α</a:t>
            </a:r>
            <a:r>
              <a:rPr lang="el-GR" sz="2400" dirty="0" smtClean="0"/>
              <a:t> η θέση του ανθρώπου αρχικά  και </a:t>
            </a:r>
            <a:r>
              <a:rPr lang="en-US" sz="2400" dirty="0" smtClean="0">
                <a:solidFill>
                  <a:srgbClr val="0070C0"/>
                </a:solidFill>
              </a:rPr>
              <a:t>x</a:t>
            </a:r>
            <a:r>
              <a:rPr lang="el-GR" sz="2400" dirty="0" smtClean="0">
                <a:solidFill>
                  <a:srgbClr val="0070C0"/>
                </a:solidFill>
              </a:rPr>
              <a:t> </a:t>
            </a:r>
            <a:r>
              <a:rPr lang="en-US" sz="2400" baseline="-25000" dirty="0" smtClean="0">
                <a:solidFill>
                  <a:srgbClr val="0070C0"/>
                </a:solidFill>
              </a:rPr>
              <a:t>T</a:t>
            </a:r>
            <a:r>
              <a:rPr lang="el-GR" sz="2400" dirty="0" smtClean="0"/>
              <a:t> η θέση του ανθρώπου στο τέλος πώς μπορούμε να υπολογίσουμε τη </a:t>
            </a:r>
            <a:r>
              <a:rPr lang="el-GR" sz="2400" b="1" u="sng" dirty="0" smtClean="0"/>
              <a:t>μετατόπισή</a:t>
            </a:r>
            <a:r>
              <a:rPr lang="el-GR" sz="2400" dirty="0" smtClean="0"/>
              <a:t> του </a:t>
            </a:r>
            <a:r>
              <a:rPr lang="el-GR" sz="2400" b="1" u="sng" dirty="0" smtClean="0">
                <a:solidFill>
                  <a:srgbClr val="00B050"/>
                </a:solidFill>
              </a:rPr>
              <a:t>Δ</a:t>
            </a:r>
            <a:r>
              <a:rPr lang="en-US" sz="2400" b="1" u="sng" dirty="0" smtClean="0">
                <a:solidFill>
                  <a:srgbClr val="00B050"/>
                </a:solidFill>
              </a:rPr>
              <a:t>x</a:t>
            </a:r>
            <a:r>
              <a:rPr lang="el-GR" sz="2400" dirty="0" smtClean="0"/>
              <a:t>;</a:t>
            </a:r>
          </a:p>
          <a:p>
            <a:pPr algn="ctr"/>
            <a:endParaRPr lang="el-GR" sz="2400" dirty="0" smtClean="0"/>
          </a:p>
          <a:p>
            <a:pPr algn="ctr"/>
            <a:endParaRPr lang="en-US" sz="2400" dirty="0" smtClean="0"/>
          </a:p>
          <a:p>
            <a:pPr algn="ctr"/>
            <a:endParaRPr lang="el-GR" sz="2800" dirty="0" smtClean="0"/>
          </a:p>
          <a:p>
            <a:pPr algn="ctr"/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357165"/>
            <a:ext cx="500066" cy="942183"/>
          </a:xfrm>
          <a:prstGeom prst="rect">
            <a:avLst/>
          </a:prstGeom>
          <a:noFill/>
        </p:spPr>
      </p:pic>
      <p:pic>
        <p:nvPicPr>
          <p:cNvPr id="3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357166"/>
            <a:ext cx="500066" cy="942183"/>
          </a:xfrm>
          <a:prstGeom prst="rect">
            <a:avLst/>
          </a:prstGeom>
          <a:noFill/>
        </p:spPr>
      </p:pic>
      <p:cxnSp>
        <p:nvCxnSpPr>
          <p:cNvPr id="4" name="Straight Connector 3"/>
          <p:cNvCxnSpPr/>
          <p:nvPr/>
        </p:nvCxnSpPr>
        <p:spPr>
          <a:xfrm>
            <a:off x="1500166" y="1285860"/>
            <a:ext cx="5929354" cy="158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3143240" y="142852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929322" y="142852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429256" y="1571612"/>
            <a:ext cx="1070776" cy="1588"/>
          </a:xfrm>
          <a:prstGeom prst="straightConnector1">
            <a:avLst/>
          </a:prstGeom>
          <a:ln w="22225">
            <a:solidFill>
              <a:srgbClr val="00B050"/>
            </a:solidFill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3643306" y="1571612"/>
            <a:ext cx="857256" cy="0"/>
          </a:xfrm>
          <a:prstGeom prst="straightConnector1">
            <a:avLst/>
          </a:prstGeom>
          <a:ln w="22225">
            <a:solidFill>
              <a:srgbClr val="00B050"/>
            </a:solidFill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500562" y="1357298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x= 4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n 10"/>
          <p:cNvSpPr/>
          <p:nvPr/>
        </p:nvSpPr>
        <p:spPr>
          <a:xfrm>
            <a:off x="1714480" y="642918"/>
            <a:ext cx="71438" cy="642942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500166" y="142852"/>
            <a:ext cx="71438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Σ.Α.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1785918" y="2000240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214678" y="2428868"/>
            <a:ext cx="3286148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1785918" y="2428868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285984" y="2214554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6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214678" y="2000240"/>
            <a:ext cx="428628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285984" y="1785926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2643182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Αν </a:t>
            </a:r>
            <a:r>
              <a:rPr lang="en-US" sz="2400" dirty="0" smtClean="0">
                <a:solidFill>
                  <a:srgbClr val="0070C0"/>
                </a:solidFill>
              </a:rPr>
              <a:t>x</a:t>
            </a:r>
            <a:r>
              <a:rPr lang="el-GR" sz="2400" baseline="-25000" dirty="0" smtClean="0">
                <a:solidFill>
                  <a:srgbClr val="0070C0"/>
                </a:solidFill>
              </a:rPr>
              <a:t>Α</a:t>
            </a:r>
            <a:r>
              <a:rPr lang="el-GR" sz="2400" dirty="0" smtClean="0"/>
              <a:t> η θέση του ανθρώπου αρχικά  και </a:t>
            </a:r>
            <a:r>
              <a:rPr lang="en-US" sz="2400" dirty="0" smtClean="0">
                <a:solidFill>
                  <a:srgbClr val="0070C0"/>
                </a:solidFill>
              </a:rPr>
              <a:t>x</a:t>
            </a:r>
            <a:r>
              <a:rPr lang="el-GR" sz="2400" dirty="0" smtClean="0">
                <a:solidFill>
                  <a:srgbClr val="0070C0"/>
                </a:solidFill>
              </a:rPr>
              <a:t> </a:t>
            </a:r>
            <a:r>
              <a:rPr lang="en-US" sz="2400" baseline="-25000" dirty="0" smtClean="0">
                <a:solidFill>
                  <a:srgbClr val="0070C0"/>
                </a:solidFill>
              </a:rPr>
              <a:t>T</a:t>
            </a:r>
            <a:r>
              <a:rPr lang="el-GR" sz="2400" dirty="0" smtClean="0"/>
              <a:t> η θέση του ανθρώπου στο τέλος πώς μπορούμε να υπολογίσουμε τη μετατόπισή του </a:t>
            </a:r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x</a:t>
            </a:r>
            <a:r>
              <a:rPr lang="el-GR" sz="2400" b="1" dirty="0" smtClean="0"/>
              <a:t>;</a:t>
            </a:r>
          </a:p>
          <a:p>
            <a:pPr algn="ctr"/>
            <a:endParaRPr lang="el-GR" sz="2400" dirty="0" smtClean="0"/>
          </a:p>
          <a:p>
            <a:pPr algn="ctr"/>
            <a:r>
              <a:rPr lang="el-GR" sz="2800" b="1" dirty="0" smtClean="0">
                <a:solidFill>
                  <a:srgbClr val="00B050"/>
                </a:solidFill>
              </a:rPr>
              <a:t>Δ</a:t>
            </a:r>
            <a:r>
              <a:rPr lang="en-US" sz="2800" b="1" dirty="0" smtClean="0">
                <a:solidFill>
                  <a:srgbClr val="00B050"/>
                </a:solidFill>
              </a:rPr>
              <a:t>x</a:t>
            </a:r>
            <a:r>
              <a:rPr lang="el-GR" sz="2800" b="1" baseline="-25000" dirty="0" smtClean="0">
                <a:solidFill>
                  <a:srgbClr val="00B050"/>
                </a:solidFill>
              </a:rPr>
              <a:t> </a:t>
            </a:r>
            <a:r>
              <a:rPr lang="el-GR" sz="2800" b="1" dirty="0" smtClean="0"/>
              <a:t>=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l-GR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T</a:t>
            </a:r>
            <a:r>
              <a:rPr lang="en-US" sz="2800" b="1" dirty="0" smtClean="0"/>
              <a:t> – </a:t>
            </a:r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l-GR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A</a:t>
            </a:r>
            <a:r>
              <a:rPr lang="en-US" sz="2800" b="1" dirty="0" smtClean="0"/>
              <a:t>  </a:t>
            </a:r>
            <a:endParaRPr lang="el-GR" sz="2800" b="1" dirty="0" smtClean="0"/>
          </a:p>
          <a:p>
            <a:pPr algn="ctr"/>
            <a:endParaRPr lang="en-US" sz="2800" dirty="0" smtClean="0"/>
          </a:p>
          <a:p>
            <a:pPr algn="ctr"/>
            <a:endParaRPr lang="el-GR" sz="2800" dirty="0" smtClean="0"/>
          </a:p>
          <a:p>
            <a:pPr algn="ctr"/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357165"/>
            <a:ext cx="500066" cy="942183"/>
          </a:xfrm>
          <a:prstGeom prst="rect">
            <a:avLst/>
          </a:prstGeom>
          <a:noFill/>
        </p:spPr>
      </p:pic>
      <p:pic>
        <p:nvPicPr>
          <p:cNvPr id="3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357166"/>
            <a:ext cx="500066" cy="942183"/>
          </a:xfrm>
          <a:prstGeom prst="rect">
            <a:avLst/>
          </a:prstGeom>
          <a:noFill/>
        </p:spPr>
      </p:pic>
      <p:cxnSp>
        <p:nvCxnSpPr>
          <p:cNvPr id="4" name="Straight Connector 3"/>
          <p:cNvCxnSpPr/>
          <p:nvPr/>
        </p:nvCxnSpPr>
        <p:spPr>
          <a:xfrm>
            <a:off x="1500166" y="1285860"/>
            <a:ext cx="5929354" cy="158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3143240" y="142852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929322" y="142852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429256" y="1571612"/>
            <a:ext cx="1070776" cy="1588"/>
          </a:xfrm>
          <a:prstGeom prst="straightConnector1">
            <a:avLst/>
          </a:prstGeom>
          <a:ln w="22225">
            <a:solidFill>
              <a:srgbClr val="00B050"/>
            </a:solidFill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3643306" y="1571612"/>
            <a:ext cx="857256" cy="0"/>
          </a:xfrm>
          <a:prstGeom prst="straightConnector1">
            <a:avLst/>
          </a:prstGeom>
          <a:ln w="22225">
            <a:solidFill>
              <a:srgbClr val="00B050"/>
            </a:solidFill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500562" y="1357298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x= 4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n 10"/>
          <p:cNvSpPr/>
          <p:nvPr/>
        </p:nvSpPr>
        <p:spPr>
          <a:xfrm>
            <a:off x="1714480" y="642918"/>
            <a:ext cx="71438" cy="642942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500166" y="142852"/>
            <a:ext cx="71438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Σ.Α.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1785918" y="2000240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214678" y="2428868"/>
            <a:ext cx="3286148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1785918" y="2428868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285984" y="2214554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6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214678" y="2000240"/>
            <a:ext cx="428628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285984" y="1785926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2643182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Αν </a:t>
            </a:r>
            <a:r>
              <a:rPr lang="en-US" sz="2400" dirty="0" smtClean="0">
                <a:solidFill>
                  <a:srgbClr val="0070C0"/>
                </a:solidFill>
              </a:rPr>
              <a:t>x</a:t>
            </a:r>
            <a:r>
              <a:rPr lang="el-GR" sz="2400" baseline="-25000" dirty="0" smtClean="0">
                <a:solidFill>
                  <a:srgbClr val="0070C0"/>
                </a:solidFill>
              </a:rPr>
              <a:t>Α</a:t>
            </a:r>
            <a:r>
              <a:rPr lang="el-GR" sz="2400" dirty="0" smtClean="0"/>
              <a:t> η θέση του ανθρώπου αρχικά  και </a:t>
            </a:r>
            <a:r>
              <a:rPr lang="en-US" sz="2400" dirty="0" err="1" smtClean="0">
                <a:solidFill>
                  <a:srgbClr val="0070C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0070C0"/>
                </a:solidFill>
              </a:rPr>
              <a:t>T</a:t>
            </a:r>
            <a:r>
              <a:rPr lang="el-GR" sz="2400" dirty="0" smtClean="0"/>
              <a:t> η θέση του ανθρώπου στο τέλος πώς μπορούμε να υπολογίσουμε τη μετατόπισή του </a:t>
            </a:r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x</a:t>
            </a:r>
            <a:r>
              <a:rPr lang="el-GR" sz="2400" dirty="0" smtClean="0"/>
              <a:t>;</a:t>
            </a:r>
          </a:p>
          <a:p>
            <a:pPr algn="ctr"/>
            <a:endParaRPr lang="el-GR" sz="2400" dirty="0" smtClean="0"/>
          </a:p>
          <a:p>
            <a:pPr algn="ctr"/>
            <a:endParaRPr lang="en-US" sz="2800" dirty="0" smtClean="0"/>
          </a:p>
          <a:p>
            <a:pPr algn="ctr"/>
            <a:r>
              <a:rPr lang="el-GR" sz="3600" b="1" dirty="0" smtClean="0">
                <a:solidFill>
                  <a:srgbClr val="00B050"/>
                </a:solidFill>
              </a:rPr>
              <a:t>Δ</a:t>
            </a:r>
            <a:r>
              <a:rPr lang="en-US" sz="3600" b="1" dirty="0" smtClean="0">
                <a:solidFill>
                  <a:srgbClr val="00B050"/>
                </a:solidFill>
              </a:rPr>
              <a:t>x</a:t>
            </a:r>
            <a:r>
              <a:rPr lang="en-US" sz="3600" b="1" dirty="0" smtClean="0"/>
              <a:t> = </a:t>
            </a:r>
            <a:r>
              <a:rPr lang="en-US" sz="3600" b="1" dirty="0" smtClean="0">
                <a:solidFill>
                  <a:srgbClr val="0070C0"/>
                </a:solidFill>
              </a:rPr>
              <a:t>x</a:t>
            </a:r>
            <a:r>
              <a:rPr lang="el-GR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baseline="-25000" dirty="0" smtClean="0">
                <a:solidFill>
                  <a:srgbClr val="0070C0"/>
                </a:solidFill>
              </a:rPr>
              <a:t>T</a:t>
            </a:r>
            <a:r>
              <a:rPr lang="en-US" sz="3600" b="1" dirty="0" smtClean="0"/>
              <a:t> – </a:t>
            </a:r>
            <a:r>
              <a:rPr lang="en-US" sz="3600" b="1" dirty="0" smtClean="0">
                <a:solidFill>
                  <a:srgbClr val="0070C0"/>
                </a:solidFill>
              </a:rPr>
              <a:t>x</a:t>
            </a:r>
            <a:r>
              <a:rPr lang="el-GR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baseline="-25000" dirty="0" smtClean="0">
                <a:solidFill>
                  <a:srgbClr val="0070C0"/>
                </a:solidFill>
              </a:rPr>
              <a:t>A</a:t>
            </a:r>
            <a:r>
              <a:rPr lang="en-US" sz="3600" b="1" dirty="0" smtClean="0"/>
              <a:t> </a:t>
            </a:r>
          </a:p>
          <a:p>
            <a:pPr algn="ctr"/>
            <a:endParaRPr lang="en-US" sz="2400" dirty="0" smtClean="0"/>
          </a:p>
          <a:p>
            <a:pPr algn="ctr"/>
            <a:r>
              <a:rPr lang="el-GR" sz="2400" dirty="0" smtClean="0"/>
              <a:t>Το </a:t>
            </a:r>
            <a:r>
              <a:rPr lang="el-GR" sz="2800" b="1" dirty="0" smtClean="0">
                <a:solidFill>
                  <a:srgbClr val="00B050"/>
                </a:solidFill>
              </a:rPr>
              <a:t>Δ</a:t>
            </a:r>
            <a:r>
              <a:rPr lang="el-GR" sz="2400" dirty="0" smtClean="0"/>
              <a:t> γενικά δηλώνει </a:t>
            </a:r>
            <a:r>
              <a:rPr lang="el-GR" sz="2400" dirty="0" smtClean="0">
                <a:solidFill>
                  <a:srgbClr val="00B050"/>
                </a:solidFill>
              </a:rPr>
              <a:t>Διαφορά τελικής –αρχικής </a:t>
            </a:r>
            <a:r>
              <a:rPr lang="el-GR" sz="2400" dirty="0" smtClean="0"/>
              <a:t>κατάστασης</a:t>
            </a:r>
            <a:endParaRPr lang="en-US" sz="2400" dirty="0" smtClean="0"/>
          </a:p>
          <a:p>
            <a:pPr algn="ctr"/>
            <a:endParaRPr lang="el-GR" sz="2800" dirty="0" smtClean="0"/>
          </a:p>
          <a:p>
            <a:pPr algn="ctr"/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1357297"/>
            <a:ext cx="500066" cy="942183"/>
          </a:xfrm>
          <a:prstGeom prst="rect">
            <a:avLst/>
          </a:prstGeom>
          <a:noFill/>
        </p:spPr>
      </p:pic>
      <p:pic>
        <p:nvPicPr>
          <p:cNvPr id="3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1357298"/>
            <a:ext cx="500066" cy="942183"/>
          </a:xfrm>
          <a:prstGeom prst="rect">
            <a:avLst/>
          </a:prstGeom>
          <a:noFill/>
        </p:spPr>
      </p:pic>
      <p:cxnSp>
        <p:nvCxnSpPr>
          <p:cNvPr id="4" name="Straight Connector 3"/>
          <p:cNvCxnSpPr/>
          <p:nvPr/>
        </p:nvCxnSpPr>
        <p:spPr>
          <a:xfrm>
            <a:off x="1500166" y="2285992"/>
            <a:ext cx="5929354" cy="158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3143240" y="1142984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929322" y="1142984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429256" y="2571744"/>
            <a:ext cx="1070776" cy="1588"/>
          </a:xfrm>
          <a:prstGeom prst="straightConnector1">
            <a:avLst/>
          </a:prstGeom>
          <a:ln w="22225">
            <a:solidFill>
              <a:srgbClr val="00B050"/>
            </a:solidFill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3643306" y="2571744"/>
            <a:ext cx="857256" cy="0"/>
          </a:xfrm>
          <a:prstGeom prst="straightConnector1">
            <a:avLst/>
          </a:prstGeom>
          <a:ln w="22225">
            <a:solidFill>
              <a:srgbClr val="00B050"/>
            </a:solidFill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500562" y="2357430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x= 4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n 10"/>
          <p:cNvSpPr/>
          <p:nvPr/>
        </p:nvSpPr>
        <p:spPr>
          <a:xfrm>
            <a:off x="1714480" y="1643050"/>
            <a:ext cx="71438" cy="642942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500166" y="1142984"/>
            <a:ext cx="71438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Σ.Α.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1785918" y="3000372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214678" y="3429000"/>
            <a:ext cx="3286148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1785918" y="3429000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285984" y="3214686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6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214678" y="3000372"/>
            <a:ext cx="428628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285984" y="2786058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285728"/>
            <a:ext cx="914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Άρα το σχήμα γίνεται ώς εξής:</a:t>
            </a:r>
          </a:p>
          <a:p>
            <a:pPr algn="ctr"/>
            <a:endParaRPr lang="el-GR" sz="2400" dirty="0" smtClean="0"/>
          </a:p>
          <a:p>
            <a:pPr algn="ctr"/>
            <a:endParaRPr lang="el-GR" sz="2400" dirty="0" smtClean="0"/>
          </a:p>
          <a:p>
            <a:pPr algn="ctr"/>
            <a:endParaRPr lang="el-GR" sz="2400" dirty="0" smtClean="0"/>
          </a:p>
          <a:p>
            <a:pPr algn="ctr"/>
            <a:endParaRPr lang="el-GR" sz="2400" dirty="0" smtClean="0"/>
          </a:p>
          <a:p>
            <a:pPr algn="ctr"/>
            <a:endParaRPr lang="el-GR" sz="2400" dirty="0" smtClean="0"/>
          </a:p>
          <a:p>
            <a:pPr algn="ctr"/>
            <a:endParaRPr lang="el-GR" sz="2400" dirty="0" smtClean="0"/>
          </a:p>
          <a:p>
            <a:pPr algn="ctr"/>
            <a:endParaRPr lang="el-GR" sz="2400" dirty="0" smtClean="0"/>
          </a:p>
          <a:p>
            <a:pPr algn="ctr"/>
            <a:endParaRPr lang="el-GR" sz="2400" dirty="0" smtClean="0"/>
          </a:p>
          <a:p>
            <a:pPr algn="ctr"/>
            <a:endParaRPr lang="el-GR" sz="2400" dirty="0" smtClean="0"/>
          </a:p>
          <a:p>
            <a:pPr algn="ctr"/>
            <a:r>
              <a:rPr lang="el-GR" sz="2400" dirty="0" smtClean="0"/>
              <a:t>Και ισχύει ότι: </a:t>
            </a:r>
          </a:p>
          <a:p>
            <a:pPr algn="ctr"/>
            <a:endParaRPr lang="el-GR" sz="2400" dirty="0" smtClean="0"/>
          </a:p>
          <a:p>
            <a:pPr algn="ctr"/>
            <a:r>
              <a:rPr lang="el-GR" sz="3600" b="1" dirty="0" smtClean="0">
                <a:solidFill>
                  <a:srgbClr val="00B050"/>
                </a:solidFill>
              </a:rPr>
              <a:t>Δ</a:t>
            </a:r>
            <a:r>
              <a:rPr lang="en-US" sz="3600" b="1" dirty="0" smtClean="0">
                <a:solidFill>
                  <a:srgbClr val="00B050"/>
                </a:solidFill>
              </a:rPr>
              <a:t>x</a:t>
            </a:r>
            <a:r>
              <a:rPr lang="en-US" sz="3600" b="1" dirty="0" smtClean="0"/>
              <a:t> = </a:t>
            </a:r>
            <a:r>
              <a:rPr lang="en-US" sz="3600" b="1" dirty="0" smtClean="0">
                <a:solidFill>
                  <a:srgbClr val="0070C0"/>
                </a:solidFill>
              </a:rPr>
              <a:t>x</a:t>
            </a:r>
            <a:r>
              <a:rPr lang="el-GR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baseline="-25000" dirty="0" smtClean="0">
                <a:solidFill>
                  <a:srgbClr val="0070C0"/>
                </a:solidFill>
              </a:rPr>
              <a:t>T</a:t>
            </a:r>
            <a:r>
              <a:rPr lang="en-US" sz="3600" b="1" dirty="0" smtClean="0"/>
              <a:t> – </a:t>
            </a:r>
            <a:r>
              <a:rPr lang="en-US" sz="3600" b="1" dirty="0" smtClean="0">
                <a:solidFill>
                  <a:srgbClr val="0070C0"/>
                </a:solidFill>
              </a:rPr>
              <a:t>x</a:t>
            </a:r>
            <a:r>
              <a:rPr lang="el-GR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baseline="-25000" dirty="0" smtClean="0">
                <a:solidFill>
                  <a:srgbClr val="0070C0"/>
                </a:solidFill>
              </a:rPr>
              <a:t>A</a:t>
            </a:r>
            <a:r>
              <a:rPr lang="en-US" sz="3600" b="1" dirty="0" smtClean="0"/>
              <a:t> </a:t>
            </a:r>
            <a:endParaRPr lang="el-GR" sz="3600" b="1" dirty="0" smtClean="0"/>
          </a:p>
          <a:p>
            <a:pPr algn="ctr"/>
            <a:endParaRPr lang="en-US" sz="2800" dirty="0" smtClean="0"/>
          </a:p>
          <a:p>
            <a:pPr algn="ctr"/>
            <a:r>
              <a:rPr lang="el-GR" sz="2800" dirty="0" smtClean="0"/>
              <a:t>Δηλ.   </a:t>
            </a:r>
            <a:r>
              <a:rPr lang="el-GR" sz="2800" dirty="0" smtClean="0">
                <a:solidFill>
                  <a:srgbClr val="00B050"/>
                </a:solidFill>
              </a:rPr>
              <a:t>Μετατόπιση</a:t>
            </a:r>
            <a:r>
              <a:rPr lang="el-GR" sz="2800" dirty="0" smtClean="0"/>
              <a:t> = </a:t>
            </a:r>
            <a:r>
              <a:rPr lang="el-GR" sz="2800" dirty="0" smtClean="0">
                <a:solidFill>
                  <a:srgbClr val="0070C0"/>
                </a:solidFill>
              </a:rPr>
              <a:t>Τελική Θέση </a:t>
            </a:r>
            <a:r>
              <a:rPr lang="el-GR" sz="2800" dirty="0" smtClean="0"/>
              <a:t>– </a:t>
            </a:r>
            <a:r>
              <a:rPr lang="el-GR" sz="2800" dirty="0" smtClean="0">
                <a:solidFill>
                  <a:srgbClr val="0070C0"/>
                </a:solidFill>
              </a:rPr>
              <a:t>Αρχική Θέση</a:t>
            </a:r>
            <a:endParaRPr lang="el-GR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>
            <a:hlinkClick r:id="rId3" action="ppaction://hlinkfile"/>
          </p:cNvPr>
          <p:cNvSpPr/>
          <p:nvPr/>
        </p:nvSpPr>
        <p:spPr>
          <a:xfrm>
            <a:off x="3491880" y="2708920"/>
            <a:ext cx="1413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ΜΕΤΑΤΟΠΙΣΗ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179512" y="1700808"/>
          <a:ext cx="6096000" cy="3933702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3923607">
                <a:tc>
                  <a:txBody>
                    <a:bodyPr/>
                    <a:lstStyle/>
                    <a:p>
                      <a:r>
                        <a:rPr lang="el-GR" sz="1500" b="1" dirty="0"/>
                        <a:t>Σημείο αναφοράς και μετατόπιση</a:t>
                      </a:r>
                      <a:endParaRPr lang="el-GR" sz="1500" dirty="0"/>
                    </a:p>
                    <a:p>
                      <a:r>
                        <a:rPr lang="el-GR" sz="1500" dirty="0">
                          <a:solidFill>
                            <a:srgbClr val="008000"/>
                          </a:solidFill>
                        </a:rPr>
                        <a:t>►</a:t>
                      </a:r>
                      <a:r>
                        <a:rPr lang="el-GR" sz="1500" dirty="0"/>
                        <a:t> Χρησιμοποιώντας μια μετροταινία ή ένα χάρακα προσδιόρισε τη θέση x</a:t>
                      </a:r>
                      <a:r>
                        <a:rPr lang="el-GR" sz="1500" baseline="-25000" dirty="0"/>
                        <a:t>1</a:t>
                      </a:r>
                      <a:r>
                        <a:rPr lang="el-GR" sz="1500" dirty="0"/>
                        <a:t> της γόμας σε σχέση με: την άκρη Α του θρανίου σου και μετά σε σχέση με την άκρη Β.</a:t>
                      </a:r>
                    </a:p>
                    <a:p>
                      <a:r>
                        <a:rPr lang="el-GR" sz="1500" dirty="0">
                          <a:solidFill>
                            <a:srgbClr val="008000"/>
                          </a:solidFill>
                        </a:rPr>
                        <a:t>►</a:t>
                      </a:r>
                      <a:r>
                        <a:rPr lang="el-GR" sz="1500" dirty="0"/>
                        <a:t> Μετατόπισε τη γόμα και προσδιόρισε τη νέα της θέση x</a:t>
                      </a:r>
                      <a:r>
                        <a:rPr lang="el-GR" sz="1500" baseline="-25000" dirty="0"/>
                        <a:t>2</a:t>
                      </a:r>
                      <a:r>
                        <a:rPr lang="el-GR" sz="1500" dirty="0"/>
                        <a:t>, ως προς τα άκρα Α και Β.</a:t>
                      </a:r>
                    </a:p>
                    <a:p>
                      <a:r>
                        <a:rPr lang="el-GR" sz="1500" dirty="0">
                          <a:solidFill>
                            <a:srgbClr val="008000"/>
                          </a:solidFill>
                        </a:rPr>
                        <a:t>►</a:t>
                      </a:r>
                      <a:r>
                        <a:rPr lang="el-GR" sz="1500" dirty="0"/>
                        <a:t> Συμπλήρωσε:</a:t>
                      </a:r>
                      <a:br>
                        <a:rPr lang="el-GR" sz="1500" dirty="0"/>
                      </a:br>
                      <a:r>
                        <a:rPr lang="el-GR" sz="1500" dirty="0"/>
                        <a:t>Θέση της γόμας x</a:t>
                      </a:r>
                      <a:r>
                        <a:rPr lang="el-GR" sz="1500" baseline="-25000" dirty="0"/>
                        <a:t>1</a:t>
                      </a:r>
                      <a:r>
                        <a:rPr lang="el-GR" sz="1500" dirty="0"/>
                        <a:t>= ----cm, από το Α</a:t>
                      </a:r>
                      <a:br>
                        <a:rPr lang="el-GR" sz="1500" dirty="0"/>
                      </a:br>
                      <a:r>
                        <a:rPr lang="el-GR" sz="1500" dirty="0"/>
                        <a:t>Θέση της γόμας x</a:t>
                      </a:r>
                      <a:r>
                        <a:rPr lang="el-GR" sz="1500" baseline="-25000" dirty="0"/>
                        <a:t>2</a:t>
                      </a:r>
                      <a:r>
                        <a:rPr lang="el-GR" sz="1500" dirty="0"/>
                        <a:t>= ----cm, από το Α</a:t>
                      </a:r>
                    </a:p>
                    <a:p>
                      <a:r>
                        <a:rPr lang="el-GR" sz="1500" dirty="0">
                          <a:solidFill>
                            <a:srgbClr val="008000"/>
                          </a:solidFill>
                        </a:rPr>
                        <a:t>►</a:t>
                      </a:r>
                      <a:r>
                        <a:rPr lang="el-GR" sz="1500" dirty="0"/>
                        <a:t> Υπολόγισε τη μετατόπιση της γόμας με σημείο αναφοράς το Α:</a:t>
                      </a:r>
                      <a:br>
                        <a:rPr lang="el-GR" sz="1500" dirty="0"/>
                      </a:br>
                      <a:r>
                        <a:rPr lang="el-GR" sz="1500" dirty="0" err="1"/>
                        <a:t>Δx</a:t>
                      </a:r>
                      <a:r>
                        <a:rPr lang="el-GR" sz="1500" dirty="0"/>
                        <a:t>= .................cm</a:t>
                      </a:r>
                      <a:br>
                        <a:rPr lang="el-GR" sz="1500" dirty="0"/>
                      </a:br>
                      <a:r>
                        <a:rPr lang="el-GR" sz="1500" dirty="0"/>
                        <a:t>Θέση της γόμας x΄</a:t>
                      </a:r>
                      <a:r>
                        <a:rPr lang="el-GR" sz="1500" baseline="-25000" dirty="0"/>
                        <a:t>1</a:t>
                      </a:r>
                      <a:r>
                        <a:rPr lang="el-GR" sz="1500" dirty="0"/>
                        <a:t>= ----cm, από το Β</a:t>
                      </a:r>
                      <a:br>
                        <a:rPr lang="el-GR" sz="1500" dirty="0"/>
                      </a:br>
                      <a:r>
                        <a:rPr lang="el-GR" sz="1500" dirty="0"/>
                        <a:t>Θέση της γόμας x΄</a:t>
                      </a:r>
                      <a:r>
                        <a:rPr lang="el-GR" sz="1500" baseline="-25000" dirty="0"/>
                        <a:t>2</a:t>
                      </a:r>
                      <a:r>
                        <a:rPr lang="el-GR" sz="1500" dirty="0"/>
                        <a:t>= ----cm, από το Β</a:t>
                      </a:r>
                    </a:p>
                    <a:p>
                      <a:r>
                        <a:rPr lang="el-GR" sz="1500" dirty="0">
                          <a:solidFill>
                            <a:srgbClr val="008000"/>
                          </a:solidFill>
                        </a:rPr>
                        <a:t>►</a:t>
                      </a:r>
                      <a:r>
                        <a:rPr lang="el-GR" sz="1500" dirty="0"/>
                        <a:t> Υπολόγισε τη μετατόπιση της γόμας με σημείο αναφοράς το Β:</a:t>
                      </a:r>
                      <a:br>
                        <a:rPr lang="el-GR" sz="1500" dirty="0"/>
                      </a:br>
                      <a:r>
                        <a:rPr lang="el-GR" sz="1500" dirty="0" err="1"/>
                        <a:t>Δx΄</a:t>
                      </a:r>
                      <a:r>
                        <a:rPr lang="el-GR" sz="1500" dirty="0"/>
                        <a:t>= ............... cm</a:t>
                      </a:r>
                    </a:p>
                    <a:p>
                      <a:r>
                        <a:rPr lang="el-GR" sz="1500" dirty="0">
                          <a:solidFill>
                            <a:srgbClr val="008000"/>
                          </a:solidFill>
                        </a:rPr>
                        <a:t>►</a:t>
                      </a:r>
                      <a:r>
                        <a:rPr lang="el-GR" sz="1500" dirty="0"/>
                        <a:t> Να συγκρίνεις τη μετατόπιση που υπολόγισες με σημείο αναφοράς το Α και τη μετατόπιση με σημείο αναφοράς το Β. Τι συμπεραίνεις;</a:t>
                      </a:r>
                    </a:p>
                  </a:txBody>
                  <a:tcPr marL="23751" marR="23751" marT="23751" marB="23751" anchor="ctr">
                    <a:lnL w="19050" cap="flat" cmpd="sng" algn="ctr">
                      <a:solidFill>
                        <a:srgbClr val="199C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9C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9C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9C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6D3"/>
                    </a:solidFill>
                  </a:tcPr>
                </a:tc>
              </a:tr>
            </a:tbl>
          </a:graphicData>
        </a:graphic>
      </p:graphicFrame>
      <p:pic>
        <p:nvPicPr>
          <p:cNvPr id="114690" name="Picture 2" descr="im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2232" y="1988842"/>
            <a:ext cx="2617946" cy="3078004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323528" y="764704"/>
            <a:ext cx="1668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Δραστηριότητα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29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el-GR" sz="2400" dirty="0" smtClean="0"/>
              <a:t>Αν ένας άνθρωπος βρισκόταν στη θέση 4 </a:t>
            </a:r>
            <a:r>
              <a:rPr lang="en-US" sz="2400" dirty="0" smtClean="0"/>
              <a:t>m </a:t>
            </a:r>
            <a:r>
              <a:rPr lang="el-GR" sz="2400" dirty="0" smtClean="0"/>
              <a:t>και πήγε στη θέση 9 </a:t>
            </a:r>
            <a:r>
              <a:rPr lang="en-US" sz="2400" dirty="0" smtClean="0"/>
              <a:t>m</a:t>
            </a:r>
            <a:r>
              <a:rPr lang="el-GR" sz="2400" dirty="0" smtClean="0"/>
              <a:t> πόση ήταν η μετατόπισή του;</a:t>
            </a:r>
          </a:p>
          <a:p>
            <a:pPr marL="457200" indent="-457200">
              <a:buAutoNum type="arabicParenR"/>
            </a:pPr>
            <a:endParaRPr lang="el-GR" sz="2400" dirty="0"/>
          </a:p>
        </p:txBody>
      </p:sp>
      <p:pic>
        <p:nvPicPr>
          <p:cNvPr id="3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1000108"/>
            <a:ext cx="500066" cy="942183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1500166" y="1928802"/>
            <a:ext cx="5929354" cy="158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428992" y="857232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n 10"/>
          <p:cNvSpPr/>
          <p:nvPr/>
        </p:nvSpPr>
        <p:spPr>
          <a:xfrm>
            <a:off x="1714480" y="1285860"/>
            <a:ext cx="71438" cy="642942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428728" y="857232"/>
            <a:ext cx="71438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Σ.Α.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1785918" y="2643182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214678" y="2643182"/>
            <a:ext cx="785818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285984" y="2428868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4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29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el-GR" sz="2400" dirty="0" smtClean="0"/>
              <a:t>Αν ένας άνθρωπος βρισκόταν στη θέση 4 </a:t>
            </a:r>
            <a:r>
              <a:rPr lang="en-US" sz="2400" dirty="0" smtClean="0"/>
              <a:t>m </a:t>
            </a:r>
            <a:r>
              <a:rPr lang="el-GR" sz="2400" dirty="0" smtClean="0"/>
              <a:t>και πήγε στη θέση 9 </a:t>
            </a:r>
            <a:r>
              <a:rPr lang="en-US" sz="2400" dirty="0" smtClean="0"/>
              <a:t>m</a:t>
            </a:r>
            <a:r>
              <a:rPr lang="el-GR" sz="2400" dirty="0" smtClean="0"/>
              <a:t> πόση ήταν η μετατόπισή του;</a:t>
            </a:r>
          </a:p>
          <a:p>
            <a:pPr marL="457200" indent="-457200">
              <a:buAutoNum type="arabicParenR"/>
            </a:pPr>
            <a:endParaRPr lang="el-GR" sz="2400" dirty="0" smtClean="0"/>
          </a:p>
        </p:txBody>
      </p:sp>
      <p:pic>
        <p:nvPicPr>
          <p:cNvPr id="3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1000108"/>
            <a:ext cx="500066" cy="942183"/>
          </a:xfrm>
          <a:prstGeom prst="rect">
            <a:avLst/>
          </a:prstGeom>
          <a:noFill/>
        </p:spPr>
      </p:pic>
      <p:pic>
        <p:nvPicPr>
          <p:cNvPr id="4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1000108"/>
            <a:ext cx="500066" cy="942183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1500166" y="1928802"/>
            <a:ext cx="5929354" cy="158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428992" y="857232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929322" y="785794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n 10"/>
          <p:cNvSpPr/>
          <p:nvPr/>
        </p:nvSpPr>
        <p:spPr>
          <a:xfrm>
            <a:off x="1714480" y="1285860"/>
            <a:ext cx="71438" cy="642942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428728" y="857232"/>
            <a:ext cx="71438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Σ.Α.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1785918" y="2643182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214678" y="3071810"/>
            <a:ext cx="3286148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1785918" y="3071810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285984" y="2857496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9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214678" y="2643182"/>
            <a:ext cx="785818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285984" y="2428868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4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835696" y="2492896"/>
            <a:ext cx="518457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l-GR" sz="2400" b="1" u="sng" dirty="0" smtClean="0">
                <a:solidFill>
                  <a:srgbClr val="C00000"/>
                </a:solidFill>
              </a:rPr>
              <a:t>2.1  ΠΕΡΙΓΡΑΦΗ ΤΗΣ ΚΙΝΗΣΗΣ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29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el-GR" sz="2400" dirty="0" smtClean="0"/>
              <a:t>Αν ένας άνθρωπος βρισκόταν στη θέση 4 </a:t>
            </a:r>
            <a:r>
              <a:rPr lang="en-US" sz="2400" dirty="0" smtClean="0"/>
              <a:t>m </a:t>
            </a:r>
            <a:r>
              <a:rPr lang="el-GR" sz="2400" dirty="0" smtClean="0"/>
              <a:t>και πήγε στη θέση 9 </a:t>
            </a:r>
            <a:r>
              <a:rPr lang="en-US" sz="2400" dirty="0" smtClean="0"/>
              <a:t>m</a:t>
            </a:r>
            <a:r>
              <a:rPr lang="el-GR" sz="2400" dirty="0" smtClean="0"/>
              <a:t> πόση ήταν η μετατόπισή του;</a:t>
            </a:r>
          </a:p>
          <a:p>
            <a:pPr marL="457200" indent="-457200">
              <a:buAutoNum type="arabicParenR"/>
            </a:pPr>
            <a:endParaRPr lang="el-GR" sz="2400" dirty="0" smtClean="0"/>
          </a:p>
        </p:txBody>
      </p:sp>
      <p:pic>
        <p:nvPicPr>
          <p:cNvPr id="3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1000108"/>
            <a:ext cx="500066" cy="942183"/>
          </a:xfrm>
          <a:prstGeom prst="rect">
            <a:avLst/>
          </a:prstGeom>
          <a:noFill/>
        </p:spPr>
      </p:pic>
      <p:pic>
        <p:nvPicPr>
          <p:cNvPr id="4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1000108"/>
            <a:ext cx="500066" cy="942183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1500166" y="1928802"/>
            <a:ext cx="5929354" cy="158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428992" y="857232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929322" y="785794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n 10"/>
          <p:cNvSpPr/>
          <p:nvPr/>
        </p:nvSpPr>
        <p:spPr>
          <a:xfrm>
            <a:off x="1714480" y="1285860"/>
            <a:ext cx="71438" cy="642942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428728" y="857232"/>
            <a:ext cx="71438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Σ.Α.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1785918" y="2643182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214678" y="3071810"/>
            <a:ext cx="3286148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1785918" y="3071810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285984" y="2857496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9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214678" y="2643182"/>
            <a:ext cx="785818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285984" y="2428868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4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6929422" y="2000240"/>
            <a:ext cx="221457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= x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-2500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T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– x</a:t>
            </a:r>
            <a:r>
              <a:rPr lang="el-GR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2000" baseline="-25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A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l-GR" sz="2000" dirty="0" smtClean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Δ</a:t>
            </a:r>
            <a:r>
              <a:rPr lang="en-US" sz="2000" dirty="0" smtClean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x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= 9 m – 4 m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5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290"/>
            <a:ext cx="9144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1) Αν ένας άνθρωπος βρισκόταν στη θέση 4 </a:t>
            </a:r>
            <a:r>
              <a:rPr lang="en-US" sz="2400" dirty="0" smtClean="0"/>
              <a:t>m </a:t>
            </a:r>
            <a:r>
              <a:rPr lang="el-GR" sz="2400" dirty="0" smtClean="0"/>
              <a:t>και πήγε στη θέση 9 </a:t>
            </a:r>
            <a:r>
              <a:rPr lang="en-US" sz="2400" dirty="0" smtClean="0"/>
              <a:t>m</a:t>
            </a:r>
            <a:r>
              <a:rPr lang="el-GR" sz="2400" dirty="0" smtClean="0"/>
              <a:t> πόση ήταν η μετατόπισή του;</a:t>
            </a:r>
          </a:p>
          <a:p>
            <a:endParaRPr lang="el-GR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2</a:t>
            </a:r>
            <a:r>
              <a:rPr lang="el-GR" sz="2400" dirty="0" smtClean="0"/>
              <a:t>) Αν ένας άνθρωπος βρισκόταν στη θέση </a:t>
            </a:r>
            <a:r>
              <a:rPr lang="en-US" sz="2400" dirty="0" smtClean="0"/>
              <a:t>8</a:t>
            </a:r>
            <a:r>
              <a:rPr lang="el-GR" sz="2400" dirty="0" smtClean="0"/>
              <a:t> </a:t>
            </a:r>
            <a:r>
              <a:rPr lang="en-US" sz="2400" dirty="0" smtClean="0"/>
              <a:t>m </a:t>
            </a:r>
            <a:r>
              <a:rPr lang="el-GR" sz="2400" dirty="0" smtClean="0"/>
              <a:t>και πήγε στη θέση </a:t>
            </a:r>
            <a:r>
              <a:rPr lang="en-US" sz="2400" dirty="0" smtClean="0"/>
              <a:t>2</a:t>
            </a:r>
            <a:r>
              <a:rPr lang="el-GR" sz="2400" dirty="0" smtClean="0"/>
              <a:t> </a:t>
            </a:r>
            <a:r>
              <a:rPr lang="en-US" sz="2400" dirty="0" smtClean="0"/>
              <a:t>m</a:t>
            </a:r>
            <a:r>
              <a:rPr lang="el-GR" sz="2400" dirty="0" smtClean="0"/>
              <a:t> πόση ήταν η μετατόπισή του;</a:t>
            </a:r>
          </a:p>
          <a:p>
            <a:endParaRPr lang="el-GR" sz="2400" dirty="0"/>
          </a:p>
        </p:txBody>
      </p:sp>
      <p:pic>
        <p:nvPicPr>
          <p:cNvPr id="3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1000108"/>
            <a:ext cx="500066" cy="942183"/>
          </a:xfrm>
          <a:prstGeom prst="rect">
            <a:avLst/>
          </a:prstGeom>
          <a:noFill/>
        </p:spPr>
      </p:pic>
      <p:pic>
        <p:nvPicPr>
          <p:cNvPr id="4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1000108"/>
            <a:ext cx="500066" cy="942183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1500166" y="1928802"/>
            <a:ext cx="5929354" cy="158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428992" y="857232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929322" y="785794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857884" y="2214554"/>
            <a:ext cx="642148" cy="1588"/>
          </a:xfrm>
          <a:prstGeom prst="straightConnector1">
            <a:avLst/>
          </a:prstGeom>
          <a:ln w="22225">
            <a:solidFill>
              <a:srgbClr val="00B050"/>
            </a:solidFill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>
            <a:off x="4000496" y="2214554"/>
            <a:ext cx="785818" cy="1588"/>
          </a:xfrm>
          <a:prstGeom prst="straightConnector1">
            <a:avLst/>
          </a:prstGeom>
          <a:ln w="22225">
            <a:solidFill>
              <a:srgbClr val="00B050"/>
            </a:solidFill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786314" y="2000240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5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n 10"/>
          <p:cNvSpPr/>
          <p:nvPr/>
        </p:nvSpPr>
        <p:spPr>
          <a:xfrm>
            <a:off x="1714480" y="1285860"/>
            <a:ext cx="71438" cy="642942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428728" y="857232"/>
            <a:ext cx="71438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Σ.Α.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1785918" y="2643182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214678" y="3071810"/>
            <a:ext cx="3286148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1785918" y="3071810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285984" y="2857496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9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214678" y="2643182"/>
            <a:ext cx="785818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285984" y="2428868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4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6929422" y="2000240"/>
            <a:ext cx="221457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n-US" sz="2000" b="0" i="0" u="none" strike="noStrike" cap="none" normalizeH="0" baseline="-2500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2000" b="0" i="0" u="none" strike="noStrike" cap="none" normalizeH="0" baseline="-2500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– </a:t>
            </a:r>
            <a:r>
              <a:rPr lang="en-US" sz="2000" dirty="0" err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x</a:t>
            </a:r>
            <a:r>
              <a:rPr lang="en-US" sz="2000" baseline="-25000" dirty="0" err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A</a:t>
            </a:r>
            <a:r>
              <a:rPr lang="en-US" sz="2000" baseline="-25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l-GR" sz="2000" dirty="0" smtClean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Δ</a:t>
            </a:r>
            <a:r>
              <a:rPr lang="en-US" sz="2000" dirty="0" smtClean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x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= 9 m – 4 m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5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290"/>
            <a:ext cx="9144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1) Αν ένας άνθρωπος βρισκόταν στη θέση 4 </a:t>
            </a:r>
            <a:r>
              <a:rPr lang="en-US" sz="2400" dirty="0" smtClean="0"/>
              <a:t>m </a:t>
            </a:r>
            <a:r>
              <a:rPr lang="el-GR" sz="2400" dirty="0" smtClean="0"/>
              <a:t>και πήγε στη θέση 9 </a:t>
            </a:r>
            <a:r>
              <a:rPr lang="en-US" sz="2400" dirty="0" smtClean="0"/>
              <a:t>m</a:t>
            </a:r>
            <a:r>
              <a:rPr lang="el-GR" sz="2400" dirty="0" smtClean="0"/>
              <a:t> πόση ήταν η μετατόπισή του;</a:t>
            </a:r>
          </a:p>
          <a:p>
            <a:endParaRPr lang="el-GR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2</a:t>
            </a:r>
            <a:r>
              <a:rPr lang="el-GR" sz="2400" dirty="0" smtClean="0"/>
              <a:t>) Αν ένας άνθρωπος βρισκόταν στη θέση </a:t>
            </a:r>
            <a:r>
              <a:rPr lang="en-US" sz="2400" dirty="0" smtClean="0"/>
              <a:t>8</a:t>
            </a:r>
            <a:r>
              <a:rPr lang="el-GR" sz="2400" dirty="0" smtClean="0"/>
              <a:t> </a:t>
            </a:r>
            <a:r>
              <a:rPr lang="en-US" sz="2400" dirty="0" smtClean="0"/>
              <a:t>m </a:t>
            </a:r>
            <a:r>
              <a:rPr lang="el-GR" sz="2400" dirty="0" smtClean="0"/>
              <a:t>και πήγε στη θέση </a:t>
            </a:r>
            <a:r>
              <a:rPr lang="en-US" sz="2400" dirty="0" smtClean="0"/>
              <a:t>2</a:t>
            </a:r>
            <a:r>
              <a:rPr lang="el-GR" sz="2400" dirty="0" smtClean="0"/>
              <a:t> </a:t>
            </a:r>
            <a:r>
              <a:rPr lang="en-US" sz="2400" dirty="0" smtClean="0"/>
              <a:t>m</a:t>
            </a:r>
            <a:r>
              <a:rPr lang="el-GR" sz="2400" dirty="0" smtClean="0"/>
              <a:t> πόση ήταν η μετατόπισή του;</a:t>
            </a:r>
          </a:p>
          <a:p>
            <a:endParaRPr lang="el-GR" sz="2400" dirty="0"/>
          </a:p>
        </p:txBody>
      </p:sp>
      <p:pic>
        <p:nvPicPr>
          <p:cNvPr id="3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1000108"/>
            <a:ext cx="500066" cy="942183"/>
          </a:xfrm>
          <a:prstGeom prst="rect">
            <a:avLst/>
          </a:prstGeom>
          <a:noFill/>
        </p:spPr>
      </p:pic>
      <p:pic>
        <p:nvPicPr>
          <p:cNvPr id="4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1000108"/>
            <a:ext cx="500066" cy="942183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1500166" y="1928802"/>
            <a:ext cx="5929354" cy="158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428992" y="857232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929322" y="785794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857884" y="2214554"/>
            <a:ext cx="642148" cy="1588"/>
          </a:xfrm>
          <a:prstGeom prst="straightConnector1">
            <a:avLst/>
          </a:prstGeom>
          <a:ln w="22225">
            <a:solidFill>
              <a:srgbClr val="00B050"/>
            </a:solidFill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>
            <a:off x="4000496" y="2214554"/>
            <a:ext cx="785818" cy="1588"/>
          </a:xfrm>
          <a:prstGeom prst="straightConnector1">
            <a:avLst/>
          </a:prstGeom>
          <a:ln w="22225">
            <a:solidFill>
              <a:srgbClr val="00B050"/>
            </a:solidFill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786314" y="2000240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5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n 10"/>
          <p:cNvSpPr/>
          <p:nvPr/>
        </p:nvSpPr>
        <p:spPr>
          <a:xfrm>
            <a:off x="1714480" y="1285860"/>
            <a:ext cx="71438" cy="642942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428728" y="857232"/>
            <a:ext cx="71438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Σ.Α.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1785918" y="2643182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214678" y="3071810"/>
            <a:ext cx="3286148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1785918" y="3071810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285984" y="2857496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9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214678" y="2643182"/>
            <a:ext cx="785818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285984" y="2428868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4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6929422" y="2000240"/>
            <a:ext cx="221457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n-US" sz="2000" b="0" i="0" u="none" strike="noStrike" cap="none" normalizeH="0" baseline="-2500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2000" b="0" i="0" u="none" strike="noStrike" cap="none" normalizeH="0" baseline="-2500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– </a:t>
            </a:r>
            <a:r>
              <a:rPr lang="en-US" sz="2000" dirty="0" err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x</a:t>
            </a:r>
            <a:r>
              <a:rPr lang="en-US" sz="2000" baseline="-25000" dirty="0" err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A</a:t>
            </a:r>
            <a:r>
              <a:rPr lang="en-US" sz="2000" baseline="-25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l-GR" sz="2000" dirty="0" smtClean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Δ</a:t>
            </a:r>
            <a:r>
              <a:rPr lang="en-US" sz="2000" dirty="0" smtClean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x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= 9 m – 4 m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5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571736" y="4143380"/>
            <a:ext cx="500066" cy="942183"/>
          </a:xfrm>
          <a:prstGeom prst="rect">
            <a:avLst/>
          </a:prstGeom>
          <a:noFill/>
        </p:spPr>
      </p:pic>
      <p:pic>
        <p:nvPicPr>
          <p:cNvPr id="25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500694" y="4143380"/>
            <a:ext cx="571504" cy="942183"/>
          </a:xfrm>
          <a:prstGeom prst="rect">
            <a:avLst/>
          </a:prstGeom>
          <a:noFill/>
        </p:spPr>
      </p:pic>
      <p:cxnSp>
        <p:nvCxnSpPr>
          <p:cNvPr id="26" name="Straight Connector 25"/>
          <p:cNvCxnSpPr/>
          <p:nvPr/>
        </p:nvCxnSpPr>
        <p:spPr>
          <a:xfrm>
            <a:off x="1071538" y="5072074"/>
            <a:ext cx="5929354" cy="158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5929322" y="4000504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3000364" y="4000504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429256" y="5357826"/>
            <a:ext cx="642148" cy="1588"/>
          </a:xfrm>
          <a:prstGeom prst="straightConnector1">
            <a:avLst/>
          </a:prstGeom>
          <a:ln w="22225">
            <a:solidFill>
              <a:srgbClr val="00B050"/>
            </a:solidFill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0800000">
            <a:off x="2857488" y="5357826"/>
            <a:ext cx="1500198" cy="1588"/>
          </a:xfrm>
          <a:prstGeom prst="straightConnector1">
            <a:avLst/>
          </a:prstGeom>
          <a:ln w="22225">
            <a:solidFill>
              <a:srgbClr val="00B050"/>
            </a:solidFill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4357686" y="5143512"/>
            <a:ext cx="121444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x=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 - 6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Can 31"/>
          <p:cNvSpPr/>
          <p:nvPr/>
        </p:nvSpPr>
        <p:spPr>
          <a:xfrm>
            <a:off x="1285852" y="4429132"/>
            <a:ext cx="71438" cy="642942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1071538" y="3929066"/>
            <a:ext cx="71438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Σ.Α.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10800000">
            <a:off x="1357290" y="5786454"/>
            <a:ext cx="214314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786050" y="6215082"/>
            <a:ext cx="3286148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0800000">
            <a:off x="1357290" y="6215082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10"/>
          <p:cNvSpPr txBox="1">
            <a:spLocks noChangeArrowheads="1"/>
          </p:cNvSpPr>
          <p:nvPr/>
        </p:nvSpPr>
        <p:spPr bwMode="auto">
          <a:xfrm>
            <a:off x="1857356" y="6000768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n-US" sz="2000" b="0" i="0" u="none" strike="noStrike" cap="none" normalizeH="0" baseline="-2500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8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2428860" y="5786454"/>
            <a:ext cx="428628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1500166" y="5572140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n-US" sz="2000" b="0" i="0" u="none" strike="noStrike" cap="none" normalizeH="0" baseline="-2500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2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6643702" y="5143512"/>
            <a:ext cx="221457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n-US" sz="2000" b="0" i="0" u="none" strike="noStrike" cap="none" normalizeH="0" baseline="-2500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2000" b="0" i="0" u="none" strike="noStrike" cap="none" normalizeH="0" baseline="-2500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– </a:t>
            </a:r>
            <a:r>
              <a:rPr lang="en-US" sz="2000" dirty="0" err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x</a:t>
            </a:r>
            <a:r>
              <a:rPr lang="en-US" sz="2000" baseline="-25000" dirty="0" err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A</a:t>
            </a:r>
            <a:r>
              <a:rPr lang="en-US" sz="2000" baseline="-25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l-GR" sz="2000" dirty="0" smtClean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Δ</a:t>
            </a:r>
            <a:r>
              <a:rPr lang="en-US" sz="2000" dirty="0" smtClean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x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= 2 m – 8 m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x= - 6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rot="10800000">
            <a:off x="3643306" y="4500570"/>
            <a:ext cx="1571636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10"/>
          <p:cNvSpPr txBox="1">
            <a:spLocks noChangeArrowheads="1"/>
          </p:cNvSpPr>
          <p:nvPr/>
        </p:nvSpPr>
        <p:spPr bwMode="auto">
          <a:xfrm>
            <a:off x="4071934" y="4000504"/>
            <a:ext cx="121444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( - ) 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195736" y="249289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400" b="1" dirty="0" smtClean="0"/>
              <a:t>Πότε έγινε η κίνηση; </a:t>
            </a:r>
          </a:p>
          <a:p>
            <a:r>
              <a:rPr lang="el-GR" sz="2400" b="1" dirty="0" smtClean="0"/>
              <a:t>Πόση ήταν η διάρκειά της;</a:t>
            </a:r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858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Χρόνος: </a:t>
            </a:r>
            <a:r>
              <a:rPr lang="el-GR" sz="2400" b="1" u="sng" dirty="0" smtClean="0">
                <a:solidFill>
                  <a:srgbClr val="0070C0"/>
                </a:solidFill>
              </a:rPr>
              <a:t>χρονική στιγμή </a:t>
            </a:r>
            <a:r>
              <a:rPr lang="en-US" sz="2400" b="1" u="sng" dirty="0" smtClean="0">
                <a:solidFill>
                  <a:srgbClr val="0070C0"/>
                </a:solidFill>
              </a:rPr>
              <a:t>t</a:t>
            </a:r>
            <a:r>
              <a:rPr lang="el-GR" sz="2400" b="1" u="sng" dirty="0" smtClean="0">
                <a:solidFill>
                  <a:srgbClr val="0070C0"/>
                </a:solidFill>
              </a:rPr>
              <a:t> </a:t>
            </a:r>
            <a:r>
              <a:rPr lang="el-GR" sz="2400" b="1" dirty="0" smtClean="0"/>
              <a:t>και </a:t>
            </a:r>
            <a:r>
              <a:rPr lang="el-GR" sz="2400" b="1" u="sng" dirty="0" smtClean="0">
                <a:solidFill>
                  <a:srgbClr val="00B050"/>
                </a:solidFill>
              </a:rPr>
              <a:t>χρονικό διάστημα Δ</a:t>
            </a:r>
            <a:r>
              <a:rPr lang="en-US" sz="2400" b="1" u="sng" dirty="0" smtClean="0">
                <a:solidFill>
                  <a:srgbClr val="00B050"/>
                </a:solidFill>
              </a:rPr>
              <a:t>t</a:t>
            </a:r>
            <a:endParaRPr lang="el-GR" sz="2400" b="1" u="sng" dirty="0" smtClean="0">
              <a:solidFill>
                <a:srgbClr val="00B050"/>
              </a:solidFill>
            </a:endParaRPr>
          </a:p>
          <a:p>
            <a:pPr algn="ctr"/>
            <a:endParaRPr lang="el-GR" sz="2400" dirty="0" smtClean="0"/>
          </a:p>
          <a:p>
            <a:pPr algn="ctr"/>
            <a:r>
              <a:rPr lang="el-GR" sz="2400" dirty="0" smtClean="0"/>
              <a:t>Ότι ισχύει για τη </a:t>
            </a:r>
            <a:r>
              <a:rPr lang="el-GR" sz="2400" dirty="0" smtClean="0">
                <a:solidFill>
                  <a:srgbClr val="0070C0"/>
                </a:solidFill>
              </a:rPr>
              <a:t>θέση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x</a:t>
            </a:r>
            <a:r>
              <a:rPr lang="el-GR" sz="2400" dirty="0" smtClean="0"/>
              <a:t> και τη </a:t>
            </a:r>
            <a:r>
              <a:rPr lang="el-GR" sz="2400" dirty="0" smtClean="0">
                <a:solidFill>
                  <a:srgbClr val="00B050"/>
                </a:solidFill>
              </a:rPr>
              <a:t>μετατόπιση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x</a:t>
            </a:r>
            <a:r>
              <a:rPr lang="el-GR" sz="2400" dirty="0" smtClean="0"/>
              <a:t>, </a:t>
            </a:r>
          </a:p>
          <a:p>
            <a:pPr algn="ctr"/>
            <a:r>
              <a:rPr lang="el-GR" sz="2400" dirty="0" smtClean="0"/>
              <a:t>ισχύει και για τη </a:t>
            </a:r>
            <a:r>
              <a:rPr lang="el-GR" sz="2400" dirty="0" smtClean="0">
                <a:solidFill>
                  <a:srgbClr val="0070C0"/>
                </a:solidFill>
              </a:rPr>
              <a:t>χρονική στιγμή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t</a:t>
            </a:r>
            <a:r>
              <a:rPr lang="el-GR" sz="2400" dirty="0" smtClean="0">
                <a:solidFill>
                  <a:srgbClr val="0070C0"/>
                </a:solidFill>
              </a:rPr>
              <a:t> </a:t>
            </a:r>
            <a:r>
              <a:rPr lang="el-GR" sz="2400" dirty="0" smtClean="0"/>
              <a:t>και το </a:t>
            </a:r>
            <a:r>
              <a:rPr lang="el-GR" sz="2400" dirty="0" smtClean="0">
                <a:solidFill>
                  <a:srgbClr val="00B050"/>
                </a:solidFill>
              </a:rPr>
              <a:t>χρονικό διάστημα </a:t>
            </a:r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t</a:t>
            </a:r>
            <a:r>
              <a:rPr lang="el-GR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85828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Χρόνος: </a:t>
            </a:r>
            <a:r>
              <a:rPr lang="el-GR" sz="2400" b="1" dirty="0" smtClean="0">
                <a:solidFill>
                  <a:srgbClr val="0070C0"/>
                </a:solidFill>
              </a:rPr>
              <a:t>χρονική στιγμή </a:t>
            </a:r>
            <a:r>
              <a:rPr lang="en-US" sz="2400" b="1" dirty="0" smtClean="0">
                <a:solidFill>
                  <a:srgbClr val="0070C0"/>
                </a:solidFill>
              </a:rPr>
              <a:t>t</a:t>
            </a:r>
            <a:r>
              <a:rPr lang="el-GR" sz="2400" b="1" dirty="0" smtClean="0">
                <a:solidFill>
                  <a:srgbClr val="0070C0"/>
                </a:solidFill>
              </a:rPr>
              <a:t> </a:t>
            </a:r>
            <a:r>
              <a:rPr lang="el-GR" sz="2400" b="1" dirty="0" smtClean="0"/>
              <a:t>και </a:t>
            </a:r>
            <a:r>
              <a:rPr lang="el-GR" sz="2400" b="1" dirty="0" smtClean="0">
                <a:solidFill>
                  <a:srgbClr val="00B050"/>
                </a:solidFill>
              </a:rPr>
              <a:t>χρονικό διάστημα Δ</a:t>
            </a:r>
            <a:r>
              <a:rPr lang="en-US" sz="2400" b="1" dirty="0" smtClean="0">
                <a:solidFill>
                  <a:srgbClr val="00B050"/>
                </a:solidFill>
              </a:rPr>
              <a:t>t</a:t>
            </a:r>
            <a:endParaRPr lang="el-GR" sz="2400" b="1" dirty="0" smtClean="0">
              <a:solidFill>
                <a:srgbClr val="00B050"/>
              </a:solidFill>
            </a:endParaRPr>
          </a:p>
          <a:p>
            <a:pPr algn="ctr"/>
            <a:endParaRPr lang="el-GR" sz="2400" dirty="0" smtClean="0"/>
          </a:p>
          <a:p>
            <a:pPr algn="ctr"/>
            <a:r>
              <a:rPr lang="el-GR" sz="2400" dirty="0" smtClean="0"/>
              <a:t>Ότι ισχύει για τη </a:t>
            </a:r>
            <a:r>
              <a:rPr lang="el-GR" sz="2400" dirty="0" smtClean="0">
                <a:solidFill>
                  <a:srgbClr val="0070C0"/>
                </a:solidFill>
              </a:rPr>
              <a:t>θέση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x</a:t>
            </a:r>
            <a:r>
              <a:rPr lang="el-GR" sz="2400" dirty="0" smtClean="0"/>
              <a:t> και τη </a:t>
            </a:r>
            <a:r>
              <a:rPr lang="el-GR" sz="2400" dirty="0" smtClean="0">
                <a:solidFill>
                  <a:srgbClr val="00B050"/>
                </a:solidFill>
              </a:rPr>
              <a:t>μετατόπιση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x</a:t>
            </a:r>
            <a:r>
              <a:rPr lang="el-GR" sz="2400" dirty="0" smtClean="0"/>
              <a:t>, </a:t>
            </a:r>
          </a:p>
          <a:p>
            <a:pPr algn="ctr"/>
            <a:r>
              <a:rPr lang="el-GR" sz="2400" dirty="0" smtClean="0"/>
              <a:t>ισχύει και για τη </a:t>
            </a:r>
            <a:r>
              <a:rPr lang="el-GR" sz="2400" dirty="0" smtClean="0">
                <a:solidFill>
                  <a:srgbClr val="0070C0"/>
                </a:solidFill>
              </a:rPr>
              <a:t>χρονική στιγμή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t</a:t>
            </a:r>
            <a:r>
              <a:rPr lang="el-GR" sz="2400" dirty="0" smtClean="0">
                <a:solidFill>
                  <a:srgbClr val="0070C0"/>
                </a:solidFill>
              </a:rPr>
              <a:t> </a:t>
            </a:r>
            <a:r>
              <a:rPr lang="el-GR" sz="2400" dirty="0" smtClean="0"/>
              <a:t>και το </a:t>
            </a:r>
            <a:r>
              <a:rPr lang="el-GR" sz="2400" dirty="0" smtClean="0">
                <a:solidFill>
                  <a:srgbClr val="00B050"/>
                </a:solidFill>
              </a:rPr>
              <a:t>χρονικό διάστημα </a:t>
            </a:r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t</a:t>
            </a:r>
            <a:r>
              <a:rPr lang="el-GR" sz="2400" dirty="0" smtClean="0"/>
              <a:t>.</a:t>
            </a:r>
          </a:p>
          <a:p>
            <a:pPr algn="ctr"/>
            <a:endParaRPr lang="en-US" sz="2400" dirty="0" smtClean="0"/>
          </a:p>
          <a:p>
            <a:pPr algn="ctr"/>
            <a:endParaRPr lang="en-US" sz="2400" dirty="0" smtClean="0"/>
          </a:p>
          <a:p>
            <a:pPr algn="ctr"/>
            <a:endParaRPr lang="en-US" sz="2400" dirty="0" smtClean="0"/>
          </a:p>
          <a:p>
            <a:pPr algn="ctr"/>
            <a:endParaRPr lang="en-US" sz="2400" dirty="0" smtClean="0"/>
          </a:p>
          <a:p>
            <a:pPr algn="ctr"/>
            <a:endParaRPr lang="en-US" sz="2400" dirty="0" smtClean="0"/>
          </a:p>
          <a:p>
            <a:pPr algn="ctr"/>
            <a:endParaRPr lang="el-GR" sz="3200" b="1" dirty="0" smtClean="0"/>
          </a:p>
        </p:txBody>
      </p:sp>
      <p:pic>
        <p:nvPicPr>
          <p:cNvPr id="4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1731046"/>
            <a:ext cx="642942" cy="1211378"/>
          </a:xfrm>
          <a:prstGeom prst="rect">
            <a:avLst/>
          </a:prstGeom>
          <a:noFill/>
        </p:spPr>
      </p:pic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143240" y="2143116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929322" y="1785926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6215074" y="3429000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6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s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3214678" y="3500438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s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11"/>
          <p:cNvGrpSpPr/>
          <p:nvPr/>
        </p:nvGrpSpPr>
        <p:grpSpPr>
          <a:xfrm>
            <a:off x="3428992" y="2428868"/>
            <a:ext cx="445513" cy="672988"/>
            <a:chOff x="3428992" y="2428868"/>
            <a:chExt cx="445513" cy="672988"/>
          </a:xfrm>
        </p:grpSpPr>
        <p:pic>
          <p:nvPicPr>
            <p:cNvPr id="3" name="Picture 19" descr="C:\Users\Kostas\Desktop\saintstickman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28992" y="2428868"/>
              <a:ext cx="357190" cy="672988"/>
            </a:xfrm>
            <a:prstGeom prst="rect">
              <a:avLst/>
            </a:prstGeom>
            <a:noFill/>
          </p:spPr>
        </p:pic>
        <p:pic>
          <p:nvPicPr>
            <p:cNvPr id="19" name="Picture 4" descr="C:\Users\Kostas\Desktop\1211515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43306" y="2643182"/>
              <a:ext cx="231199" cy="302761"/>
            </a:xfrm>
            <a:prstGeom prst="rect">
              <a:avLst/>
            </a:prstGeom>
            <a:noFill/>
          </p:spPr>
        </p:pic>
      </p:grpSp>
      <p:pic>
        <p:nvPicPr>
          <p:cNvPr id="20" name="Picture 4" descr="C:\Users\Kostas\Desktop\12115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2143116"/>
            <a:ext cx="357190" cy="467749"/>
          </a:xfrm>
          <a:prstGeom prst="rect">
            <a:avLst/>
          </a:prstGeom>
          <a:noFill/>
        </p:spPr>
      </p:pic>
      <p:grpSp>
        <p:nvGrpSpPr>
          <p:cNvPr id="9" name="Group 16"/>
          <p:cNvGrpSpPr/>
          <p:nvPr/>
        </p:nvGrpSpPr>
        <p:grpSpPr>
          <a:xfrm>
            <a:off x="3428992" y="2428868"/>
            <a:ext cx="445513" cy="672988"/>
            <a:chOff x="3428992" y="2428868"/>
            <a:chExt cx="445513" cy="672988"/>
          </a:xfrm>
        </p:grpSpPr>
        <p:pic>
          <p:nvPicPr>
            <p:cNvPr id="21" name="Picture 19" descr="C:\Users\Kostas\Desktop\saintstickman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28992" y="2428868"/>
              <a:ext cx="357190" cy="672988"/>
            </a:xfrm>
            <a:prstGeom prst="rect">
              <a:avLst/>
            </a:prstGeom>
            <a:noFill/>
          </p:spPr>
        </p:pic>
        <p:pic>
          <p:nvPicPr>
            <p:cNvPr id="22" name="Picture 4" descr="C:\Users\Kostas\Desktop\1211515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43306" y="2643182"/>
              <a:ext cx="231199" cy="302761"/>
            </a:xfrm>
            <a:prstGeom prst="rect">
              <a:avLst/>
            </a:prstGeom>
            <a:noFill/>
          </p:spPr>
        </p:pic>
      </p:grpSp>
      <p:cxnSp>
        <p:nvCxnSpPr>
          <p:cNvPr id="5" name="Straight Connector 4"/>
          <p:cNvCxnSpPr/>
          <p:nvPr/>
        </p:nvCxnSpPr>
        <p:spPr>
          <a:xfrm flipV="1">
            <a:off x="1428728" y="2857496"/>
            <a:ext cx="6072230" cy="35719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7362E-19 2.96022E-7 L 0.31493 -0.04186 " pathEditMode="relative" ptsTypes="AA">
                                      <p:cBhvr>
                                        <p:cTn id="6" dur="4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8582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Χρόνος: </a:t>
            </a:r>
            <a:r>
              <a:rPr lang="el-GR" sz="2400" b="1" dirty="0" smtClean="0">
                <a:solidFill>
                  <a:srgbClr val="0070C0"/>
                </a:solidFill>
              </a:rPr>
              <a:t>χρονική στιγμή </a:t>
            </a:r>
            <a:r>
              <a:rPr lang="en-US" sz="2400" b="1" dirty="0" smtClean="0">
                <a:solidFill>
                  <a:srgbClr val="0070C0"/>
                </a:solidFill>
              </a:rPr>
              <a:t>t</a:t>
            </a:r>
            <a:r>
              <a:rPr lang="el-GR" sz="2400" b="1" dirty="0" smtClean="0">
                <a:solidFill>
                  <a:srgbClr val="0070C0"/>
                </a:solidFill>
              </a:rPr>
              <a:t> </a:t>
            </a:r>
            <a:r>
              <a:rPr lang="el-GR" sz="2400" b="1" dirty="0" smtClean="0"/>
              <a:t>και </a:t>
            </a:r>
            <a:r>
              <a:rPr lang="el-GR" sz="2400" b="1" dirty="0" smtClean="0">
                <a:solidFill>
                  <a:srgbClr val="00B050"/>
                </a:solidFill>
              </a:rPr>
              <a:t>χρονικό διάστημα Δ</a:t>
            </a:r>
            <a:r>
              <a:rPr lang="en-US" sz="2400" b="1" dirty="0" smtClean="0">
                <a:solidFill>
                  <a:srgbClr val="00B050"/>
                </a:solidFill>
              </a:rPr>
              <a:t>t</a:t>
            </a:r>
            <a:endParaRPr lang="el-GR" sz="2400" b="1" dirty="0" smtClean="0">
              <a:solidFill>
                <a:srgbClr val="00B050"/>
              </a:solidFill>
            </a:endParaRPr>
          </a:p>
          <a:p>
            <a:pPr algn="ctr"/>
            <a:endParaRPr lang="el-GR" sz="2400" dirty="0" smtClean="0"/>
          </a:p>
          <a:p>
            <a:pPr algn="ctr"/>
            <a:r>
              <a:rPr lang="el-GR" sz="2400" dirty="0" smtClean="0"/>
              <a:t>Ότι ισχύει για τη </a:t>
            </a:r>
            <a:r>
              <a:rPr lang="el-GR" sz="2400" dirty="0" smtClean="0">
                <a:solidFill>
                  <a:srgbClr val="0070C0"/>
                </a:solidFill>
              </a:rPr>
              <a:t>θέση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x</a:t>
            </a:r>
            <a:r>
              <a:rPr lang="el-GR" sz="2400" dirty="0" smtClean="0"/>
              <a:t> και τη </a:t>
            </a:r>
            <a:r>
              <a:rPr lang="el-GR" sz="2400" dirty="0" smtClean="0">
                <a:solidFill>
                  <a:srgbClr val="00B050"/>
                </a:solidFill>
              </a:rPr>
              <a:t>μετατόπιση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x</a:t>
            </a:r>
            <a:r>
              <a:rPr lang="el-GR" sz="2400" dirty="0" smtClean="0"/>
              <a:t>, </a:t>
            </a:r>
          </a:p>
          <a:p>
            <a:pPr algn="ctr"/>
            <a:r>
              <a:rPr lang="el-GR" sz="2400" dirty="0" smtClean="0"/>
              <a:t>ισχύει και για τη </a:t>
            </a:r>
            <a:r>
              <a:rPr lang="el-GR" sz="2400" dirty="0" smtClean="0">
                <a:solidFill>
                  <a:srgbClr val="0070C0"/>
                </a:solidFill>
              </a:rPr>
              <a:t>χρονική στιγμή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t</a:t>
            </a:r>
            <a:r>
              <a:rPr lang="el-GR" sz="2400" dirty="0" smtClean="0">
                <a:solidFill>
                  <a:srgbClr val="0070C0"/>
                </a:solidFill>
              </a:rPr>
              <a:t> </a:t>
            </a:r>
            <a:r>
              <a:rPr lang="el-GR" sz="2400" dirty="0" smtClean="0"/>
              <a:t>και το </a:t>
            </a:r>
            <a:r>
              <a:rPr lang="el-GR" sz="2400" dirty="0" smtClean="0">
                <a:solidFill>
                  <a:srgbClr val="00B050"/>
                </a:solidFill>
              </a:rPr>
              <a:t>χρονικό διάστημα </a:t>
            </a:r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t</a:t>
            </a:r>
            <a:r>
              <a:rPr lang="el-GR" sz="2400" dirty="0" smtClean="0"/>
              <a:t>.</a:t>
            </a:r>
          </a:p>
          <a:p>
            <a:pPr algn="ctr"/>
            <a:endParaRPr lang="en-US" sz="2400" dirty="0" smtClean="0"/>
          </a:p>
          <a:p>
            <a:pPr algn="ctr"/>
            <a:endParaRPr lang="en-US" sz="2400" dirty="0" smtClean="0"/>
          </a:p>
          <a:p>
            <a:pPr algn="ctr"/>
            <a:endParaRPr lang="en-US" sz="2400" dirty="0" smtClean="0"/>
          </a:p>
          <a:p>
            <a:pPr algn="ctr"/>
            <a:endParaRPr lang="en-US" sz="2400" dirty="0" smtClean="0"/>
          </a:p>
          <a:p>
            <a:pPr algn="ctr"/>
            <a:endParaRPr lang="en-US" sz="2400" dirty="0" smtClean="0"/>
          </a:p>
          <a:p>
            <a:pPr algn="ctr"/>
            <a:endParaRPr lang="en-US" sz="2400" dirty="0" smtClean="0"/>
          </a:p>
          <a:p>
            <a:pPr algn="ctr"/>
            <a:endParaRPr lang="en-US" sz="2400" dirty="0" smtClean="0"/>
          </a:p>
          <a:p>
            <a:pPr algn="ctr"/>
            <a:r>
              <a:rPr lang="el-GR" sz="2400" dirty="0" smtClean="0"/>
              <a:t>Οι χρονικές στιγμές </a:t>
            </a:r>
            <a:r>
              <a:rPr lang="en-US" sz="2400" dirty="0" err="1" smtClean="0">
                <a:solidFill>
                  <a:srgbClr val="0070C0"/>
                </a:solidFill>
              </a:rPr>
              <a:t>t</a:t>
            </a:r>
            <a:r>
              <a:rPr lang="en-US" sz="2400" baseline="-25000" dirty="0" err="1" smtClean="0">
                <a:solidFill>
                  <a:srgbClr val="0070C0"/>
                </a:solidFill>
              </a:rPr>
              <a:t>A</a:t>
            </a:r>
            <a:r>
              <a:rPr lang="en-US" sz="2400" dirty="0" smtClean="0"/>
              <a:t> </a:t>
            </a:r>
            <a:r>
              <a:rPr lang="el-GR" sz="2400" dirty="0" smtClean="0"/>
              <a:t>και </a:t>
            </a:r>
            <a:r>
              <a:rPr lang="en-US" sz="2400" dirty="0" err="1" smtClean="0">
                <a:solidFill>
                  <a:srgbClr val="0070C0"/>
                </a:solidFill>
              </a:rPr>
              <a:t>t</a:t>
            </a:r>
            <a:r>
              <a:rPr lang="en-US" sz="2400" baseline="-25000" dirty="0" err="1" smtClean="0">
                <a:solidFill>
                  <a:srgbClr val="0070C0"/>
                </a:solidFill>
              </a:rPr>
              <a:t>T</a:t>
            </a:r>
            <a:r>
              <a:rPr lang="en-US" sz="2400" dirty="0" smtClean="0"/>
              <a:t> </a:t>
            </a:r>
            <a:r>
              <a:rPr lang="el-GR" sz="2400" dirty="0" smtClean="0"/>
              <a:t>περιγράφουν </a:t>
            </a:r>
            <a:r>
              <a:rPr lang="el-GR" sz="2400" dirty="0" smtClean="0">
                <a:solidFill>
                  <a:srgbClr val="0070C0"/>
                </a:solidFill>
              </a:rPr>
              <a:t>τι έδειχνε το χρονόμετρο </a:t>
            </a:r>
            <a:r>
              <a:rPr lang="el-GR" sz="2400" dirty="0" smtClean="0"/>
              <a:t>όταν ο άνθρωπος το κοίταξε.</a:t>
            </a:r>
          </a:p>
          <a:p>
            <a:pPr algn="ctr"/>
            <a:r>
              <a:rPr lang="el-GR" sz="2400" dirty="0" smtClean="0"/>
              <a:t>Το διάστημα</a:t>
            </a:r>
            <a:r>
              <a:rPr lang="el-GR" sz="2400" dirty="0" smtClean="0">
                <a:solidFill>
                  <a:srgbClr val="00B050"/>
                </a:solidFill>
              </a:rPr>
              <a:t> Δ</a:t>
            </a:r>
            <a:r>
              <a:rPr lang="en-US" sz="2400" dirty="0" smtClean="0">
                <a:solidFill>
                  <a:srgbClr val="00B050"/>
                </a:solidFill>
              </a:rPr>
              <a:t>t</a:t>
            </a:r>
            <a:r>
              <a:rPr lang="en-US" sz="2400" dirty="0" smtClean="0"/>
              <a:t> </a:t>
            </a:r>
            <a:r>
              <a:rPr lang="el-GR" sz="2400" dirty="0" smtClean="0"/>
              <a:t>περιγράφει το </a:t>
            </a:r>
            <a:r>
              <a:rPr lang="el-GR" sz="2400" dirty="0" smtClean="0">
                <a:solidFill>
                  <a:srgbClr val="00B050"/>
                </a:solidFill>
              </a:rPr>
              <a:t>χρονικό διάστημα </a:t>
            </a:r>
            <a:r>
              <a:rPr lang="el-GR" sz="2400" dirty="0" smtClean="0"/>
              <a:t>που πέρασε</a:t>
            </a:r>
          </a:p>
        </p:txBody>
      </p:sp>
      <p:pic>
        <p:nvPicPr>
          <p:cNvPr id="3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2428868"/>
            <a:ext cx="357190" cy="672988"/>
          </a:xfrm>
          <a:prstGeom prst="rect">
            <a:avLst/>
          </a:prstGeom>
          <a:noFill/>
        </p:spPr>
      </p:pic>
      <p:pic>
        <p:nvPicPr>
          <p:cNvPr id="4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1731046"/>
            <a:ext cx="642942" cy="1211378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 flipV="1">
            <a:off x="1428728" y="2857496"/>
            <a:ext cx="6072230" cy="35719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143240" y="2143116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929322" y="1785926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500562" y="3071810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t= 4 s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6215074" y="3429000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6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s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3214678" y="3500438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s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4" descr="C:\Users\Kostas\Desktop\12115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2643182"/>
            <a:ext cx="231199" cy="302761"/>
          </a:xfrm>
          <a:prstGeom prst="rect">
            <a:avLst/>
          </a:prstGeom>
          <a:noFill/>
        </p:spPr>
      </p:pic>
      <p:pic>
        <p:nvPicPr>
          <p:cNvPr id="20" name="Picture 4" descr="C:\Users\Kostas\Desktop\12115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2143116"/>
            <a:ext cx="357190" cy="4677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1429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Παράδειγμα</a:t>
            </a:r>
          </a:p>
          <a:p>
            <a:r>
              <a:rPr lang="el-GR" sz="2400" dirty="0" smtClean="0"/>
              <a:t>Αν ένας άνθρωπος τη χρονική στιγμή 2 </a:t>
            </a:r>
            <a:r>
              <a:rPr lang="en-US" sz="2400" dirty="0" smtClean="0"/>
              <a:t>s </a:t>
            </a:r>
            <a:r>
              <a:rPr lang="el-GR" sz="2400" dirty="0" smtClean="0"/>
              <a:t>βρισκόταν στη θέση 4 </a:t>
            </a:r>
            <a:r>
              <a:rPr lang="en-US" sz="2400" dirty="0" smtClean="0"/>
              <a:t>m </a:t>
            </a:r>
            <a:r>
              <a:rPr lang="el-GR" sz="2400" dirty="0" smtClean="0"/>
              <a:t>και</a:t>
            </a:r>
            <a:endParaRPr lang="el-GR" sz="2400" u="sng" dirty="0" smtClean="0"/>
          </a:p>
          <a:p>
            <a:r>
              <a:rPr lang="el-GR" sz="2400" dirty="0" smtClean="0"/>
              <a:t>τη χρονική στιγμή 9 </a:t>
            </a:r>
            <a:r>
              <a:rPr lang="en-US" sz="2400" dirty="0" smtClean="0"/>
              <a:t>s</a:t>
            </a:r>
            <a:r>
              <a:rPr lang="el-GR" sz="2400" dirty="0" smtClean="0"/>
              <a:t> βρισκόταν στη θέση 12</a:t>
            </a:r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r>
              <a:rPr lang="en-US" sz="2400" dirty="0" smtClean="0"/>
              <a:t>m</a:t>
            </a:r>
            <a:r>
              <a:rPr lang="el-GR" sz="2400" dirty="0" smtClean="0"/>
              <a:t>, πόση ήταν η μετατόπισή του και πόσο χρόνο χρειάστηκε για να μετακινηθεί;</a:t>
            </a:r>
          </a:p>
        </p:txBody>
      </p:sp>
      <p:pic>
        <p:nvPicPr>
          <p:cNvPr id="4" name="Picture 19" descr="C:\Users\Kostas\Desktop\saintstickm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2071677"/>
            <a:ext cx="500066" cy="942183"/>
          </a:xfrm>
          <a:prstGeom prst="rect">
            <a:avLst/>
          </a:prstGeom>
          <a:noFill/>
        </p:spPr>
      </p:pic>
      <p:pic>
        <p:nvPicPr>
          <p:cNvPr id="5" name="Picture 19" descr="C:\Users\Kostas\Desktop\saintstickm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2071678"/>
            <a:ext cx="500066" cy="942183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571604" y="3000372"/>
            <a:ext cx="5929354" cy="158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3214678" y="1857364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6000760" y="1857364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500694" y="3286124"/>
            <a:ext cx="1070776" cy="1588"/>
          </a:xfrm>
          <a:prstGeom prst="straightConnector1">
            <a:avLst/>
          </a:prstGeom>
          <a:ln w="22225">
            <a:solidFill>
              <a:srgbClr val="00B050"/>
            </a:solidFill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3714744" y="3286124"/>
            <a:ext cx="857256" cy="0"/>
          </a:xfrm>
          <a:prstGeom prst="straightConnector1">
            <a:avLst/>
          </a:prstGeom>
          <a:ln w="22225">
            <a:solidFill>
              <a:srgbClr val="00B050"/>
            </a:solidFill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572000" y="3071810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x= 8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n 11"/>
          <p:cNvSpPr/>
          <p:nvPr/>
        </p:nvSpPr>
        <p:spPr>
          <a:xfrm>
            <a:off x="1785918" y="2357430"/>
            <a:ext cx="71438" cy="642942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571604" y="1857364"/>
            <a:ext cx="85725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Σ.Α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10800000">
            <a:off x="1857356" y="3714752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500430" y="4143380"/>
            <a:ext cx="3071834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1857356" y="4143380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2357422" y="3929066"/>
            <a:ext cx="128588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12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286116" y="3714752"/>
            <a:ext cx="428628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357422" y="3500438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4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6929422" y="3214686"/>
            <a:ext cx="221457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n-US" sz="2000" b="0" i="0" u="none" strike="noStrike" cap="none" normalizeH="0" baseline="-2500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2000" b="0" i="0" u="none" strike="noStrike" cap="none" normalizeH="0" baseline="-2500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– </a:t>
            </a:r>
            <a:r>
              <a:rPr lang="en-US" sz="2000" dirty="0" err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x</a:t>
            </a:r>
            <a:r>
              <a:rPr lang="en-US" sz="2000" baseline="-25000" dirty="0" err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A</a:t>
            </a:r>
            <a:r>
              <a:rPr lang="en-US" sz="2000" baseline="-25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l-GR" sz="2000" dirty="0" smtClean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Δ</a:t>
            </a:r>
            <a:r>
              <a:rPr lang="en-US" sz="2000" dirty="0" smtClean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x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= 12 m – 4 m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x= 8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1429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Παράδειγμα</a:t>
            </a:r>
          </a:p>
          <a:p>
            <a:r>
              <a:rPr lang="el-GR" sz="2400" dirty="0" smtClean="0"/>
              <a:t>Αν ένας άνθρωπος τη χρονική στιγμή 2 </a:t>
            </a:r>
            <a:r>
              <a:rPr lang="en-US" sz="2400" dirty="0" smtClean="0"/>
              <a:t>s </a:t>
            </a:r>
            <a:r>
              <a:rPr lang="el-GR" sz="2400" dirty="0" smtClean="0"/>
              <a:t>βρισκόταν στη θέση 4 </a:t>
            </a:r>
            <a:r>
              <a:rPr lang="en-US" sz="2400" dirty="0" smtClean="0"/>
              <a:t>m </a:t>
            </a:r>
            <a:r>
              <a:rPr lang="el-GR" sz="2400" dirty="0" smtClean="0"/>
              <a:t>και</a:t>
            </a:r>
            <a:endParaRPr lang="el-GR" sz="2400" u="sng" dirty="0" smtClean="0"/>
          </a:p>
          <a:p>
            <a:r>
              <a:rPr lang="el-GR" sz="2400" dirty="0" smtClean="0"/>
              <a:t>τη χρονική στιγμή 9 </a:t>
            </a:r>
            <a:r>
              <a:rPr lang="en-US" sz="2400" dirty="0" smtClean="0"/>
              <a:t>s</a:t>
            </a:r>
            <a:r>
              <a:rPr lang="el-GR" sz="2400" dirty="0" smtClean="0"/>
              <a:t> βρισκόταν στη θέση 12</a:t>
            </a:r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r>
              <a:rPr lang="en-US" sz="2400" dirty="0" smtClean="0"/>
              <a:t>m</a:t>
            </a:r>
            <a:r>
              <a:rPr lang="el-GR" sz="2400" dirty="0" smtClean="0"/>
              <a:t>, πόση ήταν η μετατόπισή του και πόσο χρόνο χρειάστηκε για να μετακινηθεί;</a:t>
            </a:r>
          </a:p>
        </p:txBody>
      </p:sp>
      <p:pic>
        <p:nvPicPr>
          <p:cNvPr id="4" name="Picture 19" descr="C:\Users\Kostas\Desktop\saintstickm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2071677"/>
            <a:ext cx="500066" cy="942183"/>
          </a:xfrm>
          <a:prstGeom prst="rect">
            <a:avLst/>
          </a:prstGeom>
          <a:noFill/>
        </p:spPr>
      </p:pic>
      <p:pic>
        <p:nvPicPr>
          <p:cNvPr id="5" name="Picture 19" descr="C:\Users\Kostas\Desktop\saintstickm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2071678"/>
            <a:ext cx="500066" cy="942183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571604" y="3000372"/>
            <a:ext cx="5929354" cy="158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3214678" y="1857364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6000760" y="1857364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500694" y="3286124"/>
            <a:ext cx="1070776" cy="1588"/>
          </a:xfrm>
          <a:prstGeom prst="straightConnector1">
            <a:avLst/>
          </a:prstGeom>
          <a:ln w="22225">
            <a:solidFill>
              <a:srgbClr val="00B050"/>
            </a:solidFill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3714744" y="3286124"/>
            <a:ext cx="857256" cy="0"/>
          </a:xfrm>
          <a:prstGeom prst="straightConnector1">
            <a:avLst/>
          </a:prstGeom>
          <a:ln w="22225">
            <a:solidFill>
              <a:srgbClr val="00B050"/>
            </a:solidFill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572000" y="3071810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x= 8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n 11"/>
          <p:cNvSpPr/>
          <p:nvPr/>
        </p:nvSpPr>
        <p:spPr>
          <a:xfrm>
            <a:off x="1785918" y="2357430"/>
            <a:ext cx="71438" cy="642942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571604" y="1857364"/>
            <a:ext cx="85725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Σ.Α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10800000">
            <a:off x="1857356" y="3714752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500430" y="4143380"/>
            <a:ext cx="3071834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1857356" y="4143380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2357422" y="3929066"/>
            <a:ext cx="128588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12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286116" y="3714752"/>
            <a:ext cx="428628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357422" y="3500438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4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6929422" y="3214686"/>
            <a:ext cx="221457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n-US" sz="2000" b="0" i="0" u="none" strike="noStrike" cap="none" normalizeH="0" baseline="-2500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2000" b="0" i="0" u="none" strike="noStrike" cap="none" normalizeH="0" baseline="-2500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– </a:t>
            </a:r>
            <a:r>
              <a:rPr lang="en-US" sz="2000" dirty="0" err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x</a:t>
            </a:r>
            <a:r>
              <a:rPr lang="en-US" sz="2000" baseline="-25000" dirty="0" err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A</a:t>
            </a:r>
            <a:r>
              <a:rPr lang="en-US" sz="2000" baseline="-25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l-GR" sz="2000" dirty="0" smtClean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Δ</a:t>
            </a:r>
            <a:r>
              <a:rPr lang="en-US" sz="2000" dirty="0" smtClean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x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= 12 m – 4 m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x= 8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928662" y="4572008"/>
            <a:ext cx="707236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1429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Παράδειγμα</a:t>
            </a:r>
          </a:p>
          <a:p>
            <a:r>
              <a:rPr lang="el-GR" sz="2400" dirty="0" smtClean="0"/>
              <a:t>Αν ένας άνθρωπος τη χρονική στιγμή 2 </a:t>
            </a:r>
            <a:r>
              <a:rPr lang="en-US" sz="2400" dirty="0" smtClean="0"/>
              <a:t>s </a:t>
            </a:r>
            <a:r>
              <a:rPr lang="el-GR" sz="2400" dirty="0" smtClean="0"/>
              <a:t>βρισκόταν στη θέση 4 </a:t>
            </a:r>
            <a:r>
              <a:rPr lang="en-US" sz="2400" dirty="0" smtClean="0"/>
              <a:t>m </a:t>
            </a:r>
            <a:r>
              <a:rPr lang="el-GR" sz="2400" dirty="0" smtClean="0"/>
              <a:t>και</a:t>
            </a:r>
            <a:endParaRPr lang="el-GR" sz="2400" u="sng" dirty="0" smtClean="0"/>
          </a:p>
          <a:p>
            <a:r>
              <a:rPr lang="el-GR" sz="2400" dirty="0" smtClean="0"/>
              <a:t>τη χρονική στιγμή 9 </a:t>
            </a:r>
            <a:r>
              <a:rPr lang="en-US" sz="2400" dirty="0" smtClean="0"/>
              <a:t>s</a:t>
            </a:r>
            <a:r>
              <a:rPr lang="el-GR" sz="2400" dirty="0" smtClean="0"/>
              <a:t> βρισκόταν στη θέση 12</a:t>
            </a:r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r>
              <a:rPr lang="en-US" sz="2400" dirty="0" smtClean="0"/>
              <a:t>m</a:t>
            </a:r>
            <a:r>
              <a:rPr lang="el-GR" sz="2400" dirty="0" smtClean="0"/>
              <a:t>, πόση ήταν η μετατόπισή του και πόσο χρόνο χρειάστηκε για να μετακινηθεί;</a:t>
            </a:r>
          </a:p>
        </p:txBody>
      </p:sp>
      <p:pic>
        <p:nvPicPr>
          <p:cNvPr id="4" name="Picture 19" descr="C:\Users\Kostas\Desktop\saintstickm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2071677"/>
            <a:ext cx="500066" cy="942183"/>
          </a:xfrm>
          <a:prstGeom prst="rect">
            <a:avLst/>
          </a:prstGeom>
          <a:noFill/>
        </p:spPr>
      </p:pic>
      <p:pic>
        <p:nvPicPr>
          <p:cNvPr id="5" name="Picture 19" descr="C:\Users\Kostas\Desktop\saintstickm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2071678"/>
            <a:ext cx="500066" cy="942183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571604" y="3000372"/>
            <a:ext cx="5929354" cy="158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3214678" y="1857364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6000760" y="1857364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500694" y="3286124"/>
            <a:ext cx="1070776" cy="1588"/>
          </a:xfrm>
          <a:prstGeom prst="straightConnector1">
            <a:avLst/>
          </a:prstGeom>
          <a:ln w="22225">
            <a:solidFill>
              <a:srgbClr val="00B050"/>
            </a:solidFill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3714744" y="3286124"/>
            <a:ext cx="857256" cy="0"/>
          </a:xfrm>
          <a:prstGeom prst="straightConnector1">
            <a:avLst/>
          </a:prstGeom>
          <a:ln w="22225">
            <a:solidFill>
              <a:srgbClr val="00B050"/>
            </a:solidFill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572000" y="3071810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x= 8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n 11"/>
          <p:cNvSpPr/>
          <p:nvPr/>
        </p:nvSpPr>
        <p:spPr>
          <a:xfrm>
            <a:off x="1785918" y="2357430"/>
            <a:ext cx="71438" cy="642942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571604" y="1857364"/>
            <a:ext cx="92869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Σ.Α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10800000">
            <a:off x="1857356" y="3714752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500430" y="4143380"/>
            <a:ext cx="3071834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1857356" y="4143380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2357422" y="3929066"/>
            <a:ext cx="128588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12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286116" y="3714752"/>
            <a:ext cx="428628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357422" y="3500438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4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286116" y="4714884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s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6143636" y="4714884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9 s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6929422" y="3214686"/>
            <a:ext cx="221457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n-US" sz="2000" b="0" i="0" u="none" strike="noStrike" cap="none" normalizeH="0" baseline="-2500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2000" b="0" i="0" u="none" strike="noStrike" cap="none" normalizeH="0" baseline="-2500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– </a:t>
            </a:r>
            <a:r>
              <a:rPr lang="en-US" sz="2000" dirty="0" err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x</a:t>
            </a:r>
            <a:r>
              <a:rPr lang="en-US" sz="2000" baseline="-25000" dirty="0" err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A</a:t>
            </a:r>
            <a:r>
              <a:rPr lang="en-US" sz="2000" baseline="-25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l-GR" sz="2000" dirty="0" smtClean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Δ</a:t>
            </a:r>
            <a:r>
              <a:rPr lang="en-US" sz="2000" dirty="0" smtClean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x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= 12 m – 4 m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x= 8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928662" y="4572008"/>
            <a:ext cx="707236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507413" cy="2362200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rgbClr val="00FF00"/>
                </a:solidFill>
                <a:latin typeface="Comic Sans MS" pitchFamily="66" charset="0"/>
              </a:rPr>
              <a:t>Σύμφωνα με τη Φυσική </a:t>
            </a:r>
            <a:br>
              <a:rPr lang="el-GR" smtClean="0">
                <a:solidFill>
                  <a:srgbClr val="00FF00"/>
                </a:solidFill>
                <a:latin typeface="Comic Sans MS" pitchFamily="66" charset="0"/>
              </a:rPr>
            </a:br>
            <a:r>
              <a:rPr lang="el-GR" smtClean="0">
                <a:solidFill>
                  <a:srgbClr val="00FF00"/>
                </a:solidFill>
                <a:latin typeface="Comic Sans MS" pitchFamily="66" charset="0"/>
              </a:rPr>
              <a:t>ένα φαινόμενο με ιδιαίτερο ενδιαφέρον είναι</a:t>
            </a:r>
            <a:endParaRPr lang="el-GR" smtClean="0"/>
          </a:p>
        </p:txBody>
      </p:sp>
      <p:pic>
        <p:nvPicPr>
          <p:cNvPr id="3075" name="Picture 3" descr="alligator_walk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5013325"/>
            <a:ext cx="1223962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a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4870450"/>
            <a:ext cx="1223962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50825" y="2781300"/>
            <a:ext cx="8507413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1700" smtClean="0">
                <a:solidFill>
                  <a:srgbClr val="66FFFF"/>
                </a:solidFill>
              </a:rPr>
              <a:t>η ΚΙΝΗΣΗ</a:t>
            </a:r>
            <a:r>
              <a:rPr lang="el-GR" sz="11700" smtClean="0">
                <a:solidFill>
                  <a:srgbClr val="1F497D"/>
                </a:solidFill>
              </a:rPr>
              <a:t>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7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1429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Παράδειγμα</a:t>
            </a:r>
          </a:p>
          <a:p>
            <a:r>
              <a:rPr lang="el-GR" sz="2400" dirty="0" smtClean="0"/>
              <a:t>Αν ένας άνθρωπος τη χρονική στιγμή 2 </a:t>
            </a:r>
            <a:r>
              <a:rPr lang="en-US" sz="2400" dirty="0" smtClean="0"/>
              <a:t>s </a:t>
            </a:r>
            <a:r>
              <a:rPr lang="el-GR" sz="2400" dirty="0" smtClean="0"/>
              <a:t>βρισκόταν στη θέση 4 </a:t>
            </a:r>
            <a:r>
              <a:rPr lang="en-US" sz="2400" dirty="0" smtClean="0"/>
              <a:t>m </a:t>
            </a:r>
            <a:r>
              <a:rPr lang="el-GR" sz="2400" dirty="0" smtClean="0"/>
              <a:t>και</a:t>
            </a:r>
            <a:endParaRPr lang="el-GR" sz="2400" u="sng" dirty="0" smtClean="0"/>
          </a:p>
          <a:p>
            <a:r>
              <a:rPr lang="el-GR" sz="2400" dirty="0" smtClean="0"/>
              <a:t>τη χρονική στιγμή 9 </a:t>
            </a:r>
            <a:r>
              <a:rPr lang="en-US" sz="2400" dirty="0" smtClean="0"/>
              <a:t>s</a:t>
            </a:r>
            <a:r>
              <a:rPr lang="el-GR" sz="2400" dirty="0" smtClean="0"/>
              <a:t> βρισκόταν στη θέση 12</a:t>
            </a:r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r>
              <a:rPr lang="en-US" sz="2400" dirty="0" smtClean="0"/>
              <a:t>m</a:t>
            </a:r>
            <a:r>
              <a:rPr lang="el-GR" sz="2400" dirty="0" smtClean="0"/>
              <a:t>, πόση ήταν η μετατόπισή του και πόσο χρόνο χρειάστηκε για να μετακινηθεί;</a:t>
            </a:r>
          </a:p>
        </p:txBody>
      </p:sp>
      <p:pic>
        <p:nvPicPr>
          <p:cNvPr id="4" name="Picture 19" descr="C:\Users\Kostas\Desktop\saintstickm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2071677"/>
            <a:ext cx="500066" cy="942183"/>
          </a:xfrm>
          <a:prstGeom prst="rect">
            <a:avLst/>
          </a:prstGeom>
          <a:noFill/>
        </p:spPr>
      </p:pic>
      <p:pic>
        <p:nvPicPr>
          <p:cNvPr id="5" name="Picture 19" descr="C:\Users\Kostas\Desktop\saintstickm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2071678"/>
            <a:ext cx="500066" cy="942183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571604" y="3000372"/>
            <a:ext cx="5929354" cy="158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3214678" y="1857364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6000760" y="1857364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500694" y="3286124"/>
            <a:ext cx="1070776" cy="1588"/>
          </a:xfrm>
          <a:prstGeom prst="straightConnector1">
            <a:avLst/>
          </a:prstGeom>
          <a:ln w="22225">
            <a:solidFill>
              <a:srgbClr val="00B050"/>
            </a:solidFill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3714744" y="3286124"/>
            <a:ext cx="857256" cy="0"/>
          </a:xfrm>
          <a:prstGeom prst="straightConnector1">
            <a:avLst/>
          </a:prstGeom>
          <a:ln w="22225">
            <a:solidFill>
              <a:srgbClr val="00B050"/>
            </a:solidFill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572000" y="3071810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x= 8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n 11"/>
          <p:cNvSpPr/>
          <p:nvPr/>
        </p:nvSpPr>
        <p:spPr>
          <a:xfrm>
            <a:off x="1785918" y="2357430"/>
            <a:ext cx="71438" cy="642942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571604" y="1857364"/>
            <a:ext cx="92869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Σ.Α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10800000">
            <a:off x="1857356" y="3714752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500430" y="4143380"/>
            <a:ext cx="3071834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1857356" y="4143380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2357422" y="3929066"/>
            <a:ext cx="128588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12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286116" y="3714752"/>
            <a:ext cx="428628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357422" y="3500438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4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286116" y="4714884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s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6143636" y="4714884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9 s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6929422" y="3214686"/>
            <a:ext cx="221457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n-US" sz="2000" b="0" i="0" u="none" strike="noStrike" cap="none" normalizeH="0" baseline="-2500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2000" b="0" i="0" u="none" strike="noStrike" cap="none" normalizeH="0" baseline="-2500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– </a:t>
            </a:r>
            <a:r>
              <a:rPr lang="en-US" sz="2000" dirty="0" err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x</a:t>
            </a:r>
            <a:r>
              <a:rPr lang="en-US" sz="2000" baseline="-25000" dirty="0" err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A</a:t>
            </a:r>
            <a:r>
              <a:rPr lang="en-US" sz="2000" baseline="-25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l-GR" sz="2000" dirty="0" smtClean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Δ</a:t>
            </a:r>
            <a:r>
              <a:rPr lang="en-US" sz="2000" dirty="0" smtClean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x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= 12 m – 4 m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x= 8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571472" y="5072074"/>
            <a:ext cx="221457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t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2000" b="0" i="0" u="none" strike="noStrike" cap="none" normalizeH="0" baseline="-2500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2000" b="0" i="0" u="none" strike="noStrike" cap="none" normalizeH="0" baseline="-2500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– </a:t>
            </a:r>
            <a:r>
              <a:rPr lang="en-US" sz="2000" dirty="0" err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n-US" sz="2000" baseline="-25000" dirty="0" err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A</a:t>
            </a:r>
            <a:r>
              <a:rPr lang="en-US" sz="2000" baseline="-25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l-GR" sz="2000" dirty="0" smtClean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Δ</a:t>
            </a:r>
            <a:r>
              <a:rPr lang="en-US" sz="2000" dirty="0" smtClean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t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= 9 s – 2 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t= 7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928662" y="4572008"/>
            <a:ext cx="707236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Ορθογώνιο"/>
          <p:cNvSpPr/>
          <p:nvPr/>
        </p:nvSpPr>
        <p:spPr>
          <a:xfrm>
            <a:off x="1907704" y="6165304"/>
            <a:ext cx="57314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Ποιο είναι το σημείο αναφοράς του χρόνου;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14290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Παράδειγμα</a:t>
            </a:r>
          </a:p>
          <a:p>
            <a:r>
              <a:rPr lang="el-GR" sz="2400" dirty="0" smtClean="0"/>
              <a:t>Αν ένας άνθρωπος τη χρονική στιγμή 2 </a:t>
            </a:r>
            <a:r>
              <a:rPr lang="en-US" sz="2400" dirty="0" smtClean="0"/>
              <a:t>s </a:t>
            </a:r>
            <a:r>
              <a:rPr lang="el-GR" sz="2400" dirty="0" smtClean="0"/>
              <a:t>βρισκόταν στη θέση 4 </a:t>
            </a:r>
            <a:r>
              <a:rPr lang="en-US" sz="2400" dirty="0" smtClean="0"/>
              <a:t>m </a:t>
            </a:r>
            <a:r>
              <a:rPr lang="el-GR" sz="2400" dirty="0" smtClean="0"/>
              <a:t>και</a:t>
            </a:r>
            <a:endParaRPr lang="el-GR" sz="2400" u="sng" dirty="0" smtClean="0"/>
          </a:p>
          <a:p>
            <a:r>
              <a:rPr lang="el-GR" sz="2400" dirty="0" smtClean="0"/>
              <a:t>τη χρονική στιγμή 9 </a:t>
            </a:r>
            <a:r>
              <a:rPr lang="en-US" sz="2400" dirty="0" smtClean="0"/>
              <a:t>s</a:t>
            </a:r>
            <a:r>
              <a:rPr lang="el-GR" sz="2400" dirty="0" smtClean="0"/>
              <a:t> βρισκόταν στη θέση 12</a:t>
            </a:r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r>
              <a:rPr lang="en-US" sz="2400" dirty="0" smtClean="0"/>
              <a:t>m</a:t>
            </a:r>
            <a:r>
              <a:rPr lang="el-GR" sz="2400" dirty="0" smtClean="0"/>
              <a:t>, πόση ήταν η μετατόπισή του και πόσο χρόνο χρειάστηκε για να μετακινηθεί;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l-GR" sz="2400" dirty="0" smtClean="0"/>
          </a:p>
        </p:txBody>
      </p:sp>
      <p:pic>
        <p:nvPicPr>
          <p:cNvPr id="4" name="Picture 19" descr="C:\Users\Kostas\Desktop\saintstickm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2071677"/>
            <a:ext cx="500066" cy="942183"/>
          </a:xfrm>
          <a:prstGeom prst="rect">
            <a:avLst/>
          </a:prstGeom>
          <a:noFill/>
        </p:spPr>
      </p:pic>
      <p:pic>
        <p:nvPicPr>
          <p:cNvPr id="5" name="Picture 19" descr="C:\Users\Kostas\Desktop\saintstickm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2071678"/>
            <a:ext cx="500066" cy="942183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571604" y="3000372"/>
            <a:ext cx="5929354" cy="158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3214678" y="1857364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6000760" y="1857364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500562" y="1785926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x= 8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n 11"/>
          <p:cNvSpPr/>
          <p:nvPr/>
        </p:nvSpPr>
        <p:spPr>
          <a:xfrm>
            <a:off x="1785918" y="2357430"/>
            <a:ext cx="71438" cy="642942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571604" y="1857364"/>
            <a:ext cx="85725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Σ.Α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6072198" y="3071810"/>
            <a:ext cx="128588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12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3286116" y="3071810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4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286116" y="3500438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s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6072198" y="3500438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l-GR" sz="2000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Τ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= 9 s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4500562" y="2143116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t= 7 s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1500166" y="3071810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x= 0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 t="8325"/>
          <a:stretch>
            <a:fillRect/>
          </a:stretch>
        </p:blipFill>
        <p:spPr bwMode="auto">
          <a:xfrm>
            <a:off x="251520" y="476672"/>
            <a:ext cx="8574405" cy="5549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85828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Διανυσματικά Μεγέθη</a:t>
            </a:r>
          </a:p>
          <a:p>
            <a:r>
              <a:rPr lang="el-GR" sz="2400" dirty="0" smtClean="0"/>
              <a:t>Υπάρχουν </a:t>
            </a:r>
            <a:r>
              <a:rPr lang="el-GR" sz="2400" dirty="0"/>
              <a:t>μεγέθη τα οποία δεν μπορούν να περιγραφούν απλά από ένα </a:t>
            </a:r>
            <a:r>
              <a:rPr lang="el-GR" sz="2400" dirty="0" smtClean="0"/>
              <a:t>νο</a:t>
            </a:r>
            <a:r>
              <a:rPr lang="el-GR" sz="2400" dirty="0" smtClean="0"/>
              <a:t>ύ</a:t>
            </a:r>
            <a:r>
              <a:rPr lang="el-GR" sz="2400" dirty="0" smtClean="0"/>
              <a:t>μερο</a:t>
            </a:r>
            <a:r>
              <a:rPr lang="el-GR" sz="2400" dirty="0" smtClean="0"/>
              <a:t>. </a:t>
            </a:r>
            <a:r>
              <a:rPr lang="el-GR" sz="2400" dirty="0"/>
              <a:t>Χρειάζεται να προσδιορίσουμε και τη διεύθυνση και τη φορά, δηλαδή το </a:t>
            </a:r>
            <a:r>
              <a:rPr lang="el-GR" sz="2400" b="1" dirty="0"/>
              <a:t>«προς τα πού»</a:t>
            </a:r>
            <a:r>
              <a:rPr lang="el-GR" sz="2400" dirty="0"/>
              <a:t>. </a:t>
            </a:r>
            <a:endParaRPr lang="el-GR" sz="2400" dirty="0" smtClean="0"/>
          </a:p>
          <a:p>
            <a:endParaRPr lang="el-GR" sz="2400" dirty="0"/>
          </a:p>
          <a:p>
            <a:r>
              <a:rPr lang="el-GR" sz="2400" dirty="0" smtClean="0"/>
              <a:t>Αυτά τα μεγέθη που χρειάζονται ένα </a:t>
            </a:r>
            <a:r>
              <a:rPr lang="el-GR" sz="2400" b="1" dirty="0" smtClean="0"/>
              <a:t>«προς τα που» </a:t>
            </a:r>
            <a:r>
              <a:rPr lang="el-GR" sz="2400" dirty="0" smtClean="0"/>
              <a:t>είναι η </a:t>
            </a:r>
            <a:r>
              <a:rPr lang="el-GR" sz="2400" dirty="0" smtClean="0">
                <a:solidFill>
                  <a:srgbClr val="FF0000"/>
                </a:solidFill>
              </a:rPr>
              <a:t>θέση - μετατόπιση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 smtClean="0"/>
              <a:t>και λέγονται </a:t>
            </a:r>
            <a:r>
              <a:rPr lang="el-GR" sz="2400" b="1" dirty="0" smtClean="0"/>
              <a:t>διανυσματικά</a:t>
            </a:r>
            <a:r>
              <a:rPr lang="el-GR" sz="2400" dirty="0" smtClean="0"/>
              <a:t>. </a:t>
            </a:r>
          </a:p>
          <a:p>
            <a:r>
              <a:rPr lang="el-GR" sz="2400" dirty="0"/>
              <a:t> </a:t>
            </a:r>
          </a:p>
          <a:p>
            <a:r>
              <a:rPr lang="el-GR" sz="2400" dirty="0"/>
              <a:t>Αντίθετα, μεγέθη που δεν χρειάζονται το «προς τα που» λέγονται </a:t>
            </a:r>
            <a:r>
              <a:rPr lang="el-GR" sz="2400" b="1" dirty="0"/>
              <a:t>μονόμετρα</a:t>
            </a:r>
            <a:r>
              <a:rPr lang="el-GR" sz="2400" dirty="0"/>
              <a:t>. 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l-GR" sz="2400" dirty="0" smtClean="0"/>
              <a:t>Μονόμετρα μεγέθη είναι η </a:t>
            </a:r>
            <a:r>
              <a:rPr lang="el-GR" sz="2400" b="1" dirty="0" smtClean="0">
                <a:solidFill>
                  <a:srgbClr val="00B050"/>
                </a:solidFill>
              </a:rPr>
              <a:t>μάζα</a:t>
            </a:r>
            <a:r>
              <a:rPr lang="el-GR" sz="2400" dirty="0" smtClean="0"/>
              <a:t>, ο </a:t>
            </a:r>
            <a:r>
              <a:rPr lang="el-GR" sz="2400" b="1" dirty="0" smtClean="0">
                <a:solidFill>
                  <a:schemeClr val="accent2"/>
                </a:solidFill>
              </a:rPr>
              <a:t>χρόνος</a:t>
            </a:r>
            <a:r>
              <a:rPr lang="el-GR" sz="2400" dirty="0" smtClean="0"/>
              <a:t> και η 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πυκνότητα</a:t>
            </a:r>
            <a:r>
              <a:rPr lang="el-GR" sz="2400" dirty="0" smtClean="0"/>
              <a:t>.</a:t>
            </a:r>
          </a:p>
          <a:p>
            <a:pPr algn="ctr"/>
            <a:endParaRPr lang="el-GR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85828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Διανυσματικά Μεγέθη</a:t>
            </a:r>
          </a:p>
          <a:p>
            <a:r>
              <a:rPr lang="el-GR" sz="2400" b="1" dirty="0" smtClean="0"/>
              <a:t>Όλα </a:t>
            </a:r>
            <a:r>
              <a:rPr lang="el-GR" sz="2400" b="1" dirty="0"/>
              <a:t>τα διανυσματικά μεγέθη μπορούν να αναπαρασταθούν από ένα βέλος.</a:t>
            </a:r>
            <a:r>
              <a:rPr lang="el-GR" sz="2400" dirty="0"/>
              <a:t> </a:t>
            </a:r>
            <a:endParaRPr lang="el-GR" sz="2400" dirty="0" smtClean="0"/>
          </a:p>
          <a:p>
            <a:endParaRPr lang="el-GR" sz="2400" dirty="0"/>
          </a:p>
          <a:p>
            <a:r>
              <a:rPr lang="el-GR" sz="2400" dirty="0" smtClean="0"/>
              <a:t>Η </a:t>
            </a:r>
            <a:r>
              <a:rPr lang="el-GR" sz="2400" dirty="0"/>
              <a:t>κατεύθυνση του βέλους δείχνει την κατεύθυνση του μεγέθους και το μήκος του βέλους είναι ανάλογο του μέτρου του.</a:t>
            </a:r>
            <a:endParaRPr lang="el-GR" sz="2400" dirty="0" smtClean="0"/>
          </a:p>
          <a:p>
            <a:pPr algn="ctr"/>
            <a:endParaRPr lang="el-GR" sz="22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643174" y="3500438"/>
            <a:ext cx="2357454" cy="785818"/>
          </a:xfrm>
          <a:prstGeom prst="straightConnector1">
            <a:avLst/>
          </a:prstGeom>
          <a:ln w="50800"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/>
          <p:cNvSpPr txBox="1">
            <a:spLocks/>
          </p:cNvSpPr>
          <p:nvPr/>
        </p:nvSpPr>
        <p:spPr>
          <a:xfrm>
            <a:off x="857224" y="332656"/>
            <a:ext cx="7429552" cy="6336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400" b="1" i="0" u="sng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400" b="1" u="sng" noProof="0" dirty="0" smtClean="0">
                <a:solidFill>
                  <a:srgbClr val="C00000"/>
                </a:solidFill>
              </a:rPr>
              <a:t>Τι μάθαμε</a:t>
            </a:r>
            <a:endParaRPr kumimoji="0" lang="el-GR" sz="2400" b="1" i="0" u="sng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400" b="0" i="0" u="sng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l-GR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Ποιά μεγέθη είναι σημαντικά στη μελέτη των κινήσεων;</a:t>
            </a: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l-GR" sz="2400" dirty="0" smtClean="0"/>
              <a:t>Ποιά </a:t>
            </a:r>
            <a:r>
              <a:rPr lang="en-US" sz="2400" dirty="0" smtClean="0"/>
              <a:t> </a:t>
            </a:r>
            <a:r>
              <a:rPr lang="el-GR" sz="2400" dirty="0" smtClean="0"/>
              <a:t>η διαφορά μετατόπισης και θέσης;</a:t>
            </a:r>
            <a:endParaRPr lang="el-GR" sz="2400" dirty="0"/>
          </a:p>
          <a:p>
            <a:pPr lvl="0" algn="ctr">
              <a:spcBef>
                <a:spcPct val="20000"/>
              </a:spcBef>
              <a:defRPr/>
            </a:pPr>
            <a:endParaRPr lang="el-GR" sz="2400" dirty="0" smtClean="0"/>
          </a:p>
          <a:p>
            <a:pPr lvl="0" algn="ctr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l-GR" sz="2400" dirty="0" smtClean="0"/>
              <a:t>Τί είναι το σημείο αναφοράς;</a:t>
            </a:r>
          </a:p>
          <a:p>
            <a:pPr lvl="0" algn="ctr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l-GR" sz="2400" dirty="0" smtClean="0"/>
          </a:p>
          <a:p>
            <a:pPr lvl="0" algn="ctr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l-GR" sz="2400" dirty="0" smtClean="0"/>
              <a:t>Ποιά η διαφορά χρονικού διαστήματος και χρονικής στιγμής;</a:t>
            </a:r>
          </a:p>
          <a:p>
            <a:pPr lvl="0" algn="ctr">
              <a:spcBef>
                <a:spcPct val="20000"/>
              </a:spcBef>
              <a:defRPr/>
            </a:pPr>
            <a:endParaRPr lang="el-GR" sz="2400" dirty="0" smtClean="0"/>
          </a:p>
          <a:p>
            <a:pPr lvl="0" algn="ctr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l-GR" sz="2400" dirty="0" smtClean="0"/>
          </a:p>
          <a:p>
            <a:pPr lvl="0" algn="ctr">
              <a:spcBef>
                <a:spcPct val="20000"/>
              </a:spcBef>
              <a:defRPr/>
            </a:pP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539552" y="476672"/>
          <a:ext cx="6096000" cy="443914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303237">
                <a:tc>
                  <a:txBody>
                    <a:bodyPr/>
                    <a:lstStyle/>
                    <a:p>
                      <a:r>
                        <a:rPr lang="el-GR" sz="2400" b="1" dirty="0">
                          <a:solidFill>
                            <a:srgbClr val="FFFFFF"/>
                          </a:solidFill>
                        </a:rPr>
                        <a:t>Ερωτήσεις</a:t>
                      </a:r>
                    </a:p>
                  </a:txBody>
                  <a:tcPr marL="39077" marR="39077" marT="39077" marB="390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5C18"/>
                    </a:solidFill>
                  </a:tcPr>
                </a:tc>
              </a:tr>
            </a:tbl>
          </a:graphicData>
        </a:graphic>
      </p:graphicFrame>
      <p:sp>
        <p:nvSpPr>
          <p:cNvPr id="3" name="2 - Ορθογώνιο"/>
          <p:cNvSpPr/>
          <p:nvPr/>
        </p:nvSpPr>
        <p:spPr>
          <a:xfrm>
            <a:off x="539552" y="1443841"/>
            <a:ext cx="78488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1 (σελ. 38)</a:t>
            </a:r>
          </a:p>
          <a:p>
            <a:r>
              <a:rPr lang="el-GR" dirty="0" smtClean="0"/>
              <a:t>Συμπλήρωσε τις λέξεις που λείπουν από το παρακάτω κείμενο έτσι ώστε οι προτάσεις που προκύπτουν να είναι επιστημονικά ορθές:</a:t>
            </a:r>
          </a:p>
          <a:p>
            <a:endParaRPr lang="el-GR" dirty="0" smtClean="0"/>
          </a:p>
          <a:p>
            <a:r>
              <a:rPr lang="el-GR" dirty="0" smtClean="0"/>
              <a:t>Η θέση ενός σώματος καθορίζεται σε σχέση με ένα …………………… ……………………</a:t>
            </a:r>
          </a:p>
          <a:p>
            <a:r>
              <a:rPr lang="el-GR" dirty="0" smtClean="0"/>
              <a:t>Φυσικά μεγέθη τα οποία προσδιορίζονται μόνο από έναν αριθμό ονομάζονται ……………………</a:t>
            </a:r>
          </a:p>
          <a:p>
            <a:r>
              <a:rPr lang="el-GR" dirty="0" smtClean="0"/>
              <a:t>Αντίθετα, τα μεγέθη (όπως η θέση) που ο προσδιορισμός τους εκτός από το ……………………, απαιτεί και την (κατεύθυνση) ονομάζονται …………………… συμβολίζονται με ένα …………………… και συμφωνούμε το μήκος του να είναι …………………… με το …………………… του μεγέθους.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 t="19980"/>
          <a:stretch>
            <a:fillRect/>
          </a:stretch>
        </p:blipFill>
        <p:spPr bwMode="auto">
          <a:xfrm>
            <a:off x="251520" y="836712"/>
            <a:ext cx="8574405" cy="484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043608" y="2420888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Η περιγραφή της κίνησης μπορεί να γίνει με λόγια αλλά στην Φυσική χρησιμοποιούμε μαθηματικά ώστε η περιγραφή να είναι ακριβέστερη.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627784" y="2636912"/>
            <a:ext cx="34723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Που βρίσκεται ένα σώμα;</a:t>
            </a:r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500042"/>
            <a:ext cx="500066" cy="942183"/>
          </a:xfrm>
          <a:prstGeom prst="rect">
            <a:avLst/>
          </a:prstGeom>
          <a:noFill/>
        </p:spPr>
      </p:pic>
      <p:cxnSp>
        <p:nvCxnSpPr>
          <p:cNvPr id="2" name="Straight Connector 1"/>
          <p:cNvCxnSpPr/>
          <p:nvPr/>
        </p:nvCxnSpPr>
        <p:spPr>
          <a:xfrm>
            <a:off x="1714480" y="1428736"/>
            <a:ext cx="4357718" cy="158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0" y="192880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Για να βρούμε τη </a:t>
            </a:r>
            <a:r>
              <a:rPr lang="el-GR" sz="2400" b="1" u="sng" dirty="0" smtClean="0"/>
              <a:t>θέση</a:t>
            </a:r>
            <a:r>
              <a:rPr lang="el-GR" sz="2400" dirty="0" smtClean="0"/>
              <a:t> αυτού του ανθρώπου χρειάζεται να καθορίσουμε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ένα σημείο όπου θα αρχίσουμε να μετράμε</a:t>
            </a:r>
            <a:r>
              <a:rPr lang="el-GR" sz="2400" dirty="0" smtClean="0"/>
              <a:t>, ένα </a:t>
            </a:r>
            <a:r>
              <a:rPr lang="el-GR" sz="2400" dirty="0" smtClean="0">
                <a:solidFill>
                  <a:srgbClr val="00B050"/>
                </a:solidFill>
              </a:rPr>
              <a:t>σημείο μηδέν</a:t>
            </a:r>
            <a:r>
              <a:rPr lang="el-GR" sz="2400" dirty="0" smtClean="0"/>
              <a:t>, που ονομάζεται </a:t>
            </a:r>
            <a:r>
              <a:rPr lang="el-GR" sz="2400" b="1" u="sng" dirty="0" smtClean="0">
                <a:solidFill>
                  <a:srgbClr val="FF0000"/>
                </a:solidFill>
              </a:rPr>
              <a:t>σημείο αναφοράς</a:t>
            </a:r>
            <a:r>
              <a:rPr lang="el-GR" sz="2400" dirty="0" smtClean="0"/>
              <a:t>.</a:t>
            </a:r>
          </a:p>
          <a:p>
            <a:pPr algn="ctr"/>
            <a:endParaRPr 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 descr="C:\Users\Kostas\Desktop\saintstick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500042"/>
            <a:ext cx="500066" cy="942183"/>
          </a:xfrm>
          <a:prstGeom prst="rect">
            <a:avLst/>
          </a:prstGeom>
          <a:noFill/>
        </p:spPr>
      </p:pic>
      <p:cxnSp>
        <p:nvCxnSpPr>
          <p:cNvPr id="2" name="Straight Connector 1"/>
          <p:cNvCxnSpPr/>
          <p:nvPr/>
        </p:nvCxnSpPr>
        <p:spPr>
          <a:xfrm>
            <a:off x="1714480" y="1428736"/>
            <a:ext cx="4357718" cy="158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0" y="1928802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Για να βρούμε τη </a:t>
            </a:r>
            <a:r>
              <a:rPr lang="el-GR" sz="2400" b="1" u="sng" dirty="0" smtClean="0"/>
              <a:t>θέση </a:t>
            </a:r>
            <a:r>
              <a:rPr lang="en-US" sz="2400" b="1" u="sng" dirty="0" smtClean="0"/>
              <a:t>(x)</a:t>
            </a:r>
            <a:r>
              <a:rPr lang="el-GR" sz="2400" dirty="0" smtClean="0"/>
              <a:t> </a:t>
            </a:r>
            <a:r>
              <a:rPr lang="el-GR" sz="2400" dirty="0" smtClean="0"/>
              <a:t>αυτού του ανθρώπου χρειάζεται να καθορίσουμε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ένα σημείο όπου θα αρχίσουμε να μετράμε</a:t>
            </a:r>
            <a:r>
              <a:rPr lang="el-GR" sz="2400" dirty="0" smtClean="0"/>
              <a:t>, ένα </a:t>
            </a:r>
            <a:r>
              <a:rPr lang="el-GR" sz="2400" dirty="0" smtClean="0">
                <a:solidFill>
                  <a:srgbClr val="00B050"/>
                </a:solidFill>
              </a:rPr>
              <a:t>σημείο μηδέν</a:t>
            </a:r>
            <a:r>
              <a:rPr lang="el-GR" sz="2400" dirty="0" smtClean="0"/>
              <a:t>, που ονομάζεται </a:t>
            </a:r>
            <a:r>
              <a:rPr lang="el-GR" sz="2400" b="1" u="sng" dirty="0" smtClean="0">
                <a:solidFill>
                  <a:srgbClr val="FF0000"/>
                </a:solidFill>
              </a:rPr>
              <a:t>σημείο αναφοράς</a:t>
            </a:r>
            <a:r>
              <a:rPr lang="el-GR" sz="2400" dirty="0" smtClean="0"/>
              <a:t>.</a:t>
            </a:r>
          </a:p>
          <a:p>
            <a:pPr algn="ctr"/>
            <a:endParaRPr lang="el-GR" sz="2400" dirty="0" smtClean="0"/>
          </a:p>
          <a:p>
            <a:pPr algn="ctr"/>
            <a:r>
              <a:rPr lang="el-GR" sz="2400" dirty="0" smtClean="0"/>
              <a:t>Η </a:t>
            </a:r>
            <a:r>
              <a:rPr lang="el-GR" sz="2400" dirty="0" smtClean="0">
                <a:solidFill>
                  <a:srgbClr val="0070C0"/>
                </a:solidFill>
              </a:rPr>
              <a:t>θέση</a:t>
            </a:r>
            <a:r>
              <a:rPr lang="el-GR" sz="2400" dirty="0" smtClean="0"/>
              <a:t> του ανθρώπου βρίσκεται αν μετρήσουμε </a:t>
            </a:r>
          </a:p>
          <a:p>
            <a:pPr algn="ctr"/>
            <a:r>
              <a:rPr lang="el-GR" sz="2400" dirty="0" smtClean="0">
                <a:solidFill>
                  <a:srgbClr val="0070C0"/>
                </a:solidFill>
              </a:rPr>
              <a:t>την απόσταση του ανθρώπου από το σημείο αναφοράς</a:t>
            </a:r>
            <a:r>
              <a:rPr lang="el-GR" sz="2400" dirty="0" smtClean="0"/>
              <a:t>.</a:t>
            </a:r>
          </a:p>
          <a:p>
            <a:endParaRPr lang="el-GR" sz="2400" dirty="0"/>
          </a:p>
        </p:txBody>
      </p:sp>
      <p:sp>
        <p:nvSpPr>
          <p:cNvPr id="5" name="Can 4"/>
          <p:cNvSpPr/>
          <p:nvPr/>
        </p:nvSpPr>
        <p:spPr>
          <a:xfrm>
            <a:off x="1928794" y="785794"/>
            <a:ext cx="71438" cy="642942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1714480" y="285728"/>
            <a:ext cx="71438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Σ.Α.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286116" y="1643050"/>
            <a:ext cx="642942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>
            <a:off x="1928794" y="1643050"/>
            <a:ext cx="500066" cy="1588"/>
          </a:xfrm>
          <a:prstGeom prst="straightConnector1">
            <a:avLst/>
          </a:prstGeom>
          <a:ln w="22225"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428860" y="1428736"/>
            <a:ext cx="107157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x=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3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m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>
            <a:hlinkClick r:id="rId3" action="ppaction://hlinkfile"/>
          </p:cNvPr>
          <p:cNvSpPr/>
          <p:nvPr/>
        </p:nvSpPr>
        <p:spPr>
          <a:xfrm>
            <a:off x="3851920" y="2636912"/>
            <a:ext cx="699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prstClr val="black"/>
                </a:solidFill>
              </a:rPr>
              <a:t>ΘΕΣΗ</a:t>
            </a:r>
            <a:endParaRPr lang="el-GR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8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1564</Words>
  <Application>Microsoft Office PowerPoint</Application>
  <PresentationFormat>Προβολή στην οθόνη (4:3)</PresentationFormat>
  <Paragraphs>313</Paragraphs>
  <Slides>36</Slides>
  <Notes>9</Notes>
  <HiddenSlides>0</HiddenSlides>
  <MMClips>0</MMClips>
  <ScaleCrop>false</ScaleCrop>
  <HeadingPairs>
    <vt:vector size="4" baseType="variant">
      <vt:variant>
        <vt:lpstr>Θέμα</vt:lpstr>
      </vt:variant>
      <vt:variant>
        <vt:i4>3</vt:i4>
      </vt:variant>
      <vt:variant>
        <vt:lpstr>Τίτλοι διαφανειών</vt:lpstr>
      </vt:variant>
      <vt:variant>
        <vt:i4>36</vt:i4>
      </vt:variant>
    </vt:vector>
  </HeadingPairs>
  <TitlesOfParts>
    <vt:vector size="39" baseType="lpstr">
      <vt:lpstr>Θέμα του Office</vt:lpstr>
      <vt:lpstr>1_Θέμα του Office</vt:lpstr>
      <vt:lpstr>8_Θέμα του Office</vt:lpstr>
      <vt:lpstr>Διαφάνεια 1</vt:lpstr>
      <vt:lpstr>Διαφάνεια 2</vt:lpstr>
      <vt:lpstr>Σύμφωνα με τη Φυσική  ένα φαινόμενο με ιδιαίτερο ενδιαφέρον είναι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</vt:vector>
  </TitlesOfParts>
  <Company>Το όνομα της εταιρείας σας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Το όνομα χρήστη σας</dc:creator>
  <cp:lastModifiedBy>Το όνομα χρήστη σας</cp:lastModifiedBy>
  <cp:revision>22</cp:revision>
  <dcterms:created xsi:type="dcterms:W3CDTF">2019-07-24T11:49:05Z</dcterms:created>
  <dcterms:modified xsi:type="dcterms:W3CDTF">2019-10-05T07:28:11Z</dcterms:modified>
</cp:coreProperties>
</file>