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5" r:id="rId2"/>
    <p:sldId id="293" r:id="rId3"/>
    <p:sldId id="270" r:id="rId4"/>
    <p:sldId id="290" r:id="rId5"/>
    <p:sldId id="257" r:id="rId6"/>
    <p:sldId id="271" r:id="rId7"/>
    <p:sldId id="283" r:id="rId8"/>
    <p:sldId id="286" r:id="rId9"/>
    <p:sldId id="291" r:id="rId10"/>
    <p:sldId id="294" r:id="rId11"/>
    <p:sldId id="292" r:id="rId12"/>
    <p:sldId id="295" r:id="rId13"/>
    <p:sldId id="260" r:id="rId14"/>
    <p:sldId id="267" r:id="rId15"/>
    <p:sldId id="259" r:id="rId16"/>
    <p:sldId id="278"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312CE1-C820-4BC0-AD86-48B09C600928}" type="datetimeFigureOut">
              <a:rPr lang="el-GR" smtClean="0"/>
              <a:pPr/>
              <a:t>30/9/2019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9AFF5A-1E97-487F-AC24-258094F07F08}"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ΝΕΚΡΑ ΘΑΛΑΣΣΑ</a:t>
            </a:r>
            <a:endParaRPr lang="el-GR" dirty="0"/>
          </a:p>
        </p:txBody>
      </p:sp>
      <p:sp>
        <p:nvSpPr>
          <p:cNvPr id="4" name="3 - Θέση αριθμού διαφάνειας"/>
          <p:cNvSpPr>
            <a:spLocks noGrp="1"/>
          </p:cNvSpPr>
          <p:nvPr>
            <p:ph type="sldNum" sz="quarter" idx="10"/>
          </p:nvPr>
        </p:nvSpPr>
        <p:spPr/>
        <p:txBody>
          <a:bodyPr/>
          <a:lstStyle/>
          <a:p>
            <a:fld id="{DF5B4DE5-16B1-41B1-A6CD-5986163674AE}" type="slidenum">
              <a:rPr lang="el-GR" smtClean="0"/>
              <a:pPr/>
              <a:t>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7320BC00-06CD-4616-8667-A187478E21A6}" type="datetimeFigureOut">
              <a:rPr lang="el-GR" smtClean="0"/>
              <a:pPr/>
              <a:t>30/9/2019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8879621-99F6-4F7E-8511-4371DF47487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320BC00-06CD-4616-8667-A187478E21A6}" type="datetimeFigureOut">
              <a:rPr lang="el-GR" smtClean="0"/>
              <a:pPr/>
              <a:t>30/9/2019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8879621-99F6-4F7E-8511-4371DF47487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320BC00-06CD-4616-8667-A187478E21A6}" type="datetimeFigureOut">
              <a:rPr lang="el-GR" smtClean="0"/>
              <a:pPr/>
              <a:t>30/9/2019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8879621-99F6-4F7E-8511-4371DF47487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320BC00-06CD-4616-8667-A187478E21A6}" type="datetimeFigureOut">
              <a:rPr lang="el-GR" smtClean="0"/>
              <a:pPr/>
              <a:t>30/9/2019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8879621-99F6-4F7E-8511-4371DF47487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320BC00-06CD-4616-8667-A187478E21A6}" type="datetimeFigureOut">
              <a:rPr lang="el-GR" smtClean="0"/>
              <a:pPr/>
              <a:t>30/9/2019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8879621-99F6-4F7E-8511-4371DF474876}"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7320BC00-06CD-4616-8667-A187478E21A6}" type="datetimeFigureOut">
              <a:rPr lang="el-GR" smtClean="0"/>
              <a:pPr/>
              <a:t>30/9/2019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8879621-99F6-4F7E-8511-4371DF47487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7320BC00-06CD-4616-8667-A187478E21A6}" type="datetimeFigureOut">
              <a:rPr lang="el-GR" smtClean="0"/>
              <a:pPr/>
              <a:t>30/9/2019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8879621-99F6-4F7E-8511-4371DF47487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7320BC00-06CD-4616-8667-A187478E21A6}" type="datetimeFigureOut">
              <a:rPr lang="el-GR" smtClean="0"/>
              <a:pPr/>
              <a:t>30/9/2019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8879621-99F6-4F7E-8511-4371DF47487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320BC00-06CD-4616-8667-A187478E21A6}" type="datetimeFigureOut">
              <a:rPr lang="el-GR" smtClean="0"/>
              <a:pPr/>
              <a:t>30/9/2019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8879621-99F6-4F7E-8511-4371DF47487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320BC00-06CD-4616-8667-A187478E21A6}" type="datetimeFigureOut">
              <a:rPr lang="el-GR" smtClean="0"/>
              <a:pPr/>
              <a:t>30/9/2019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8879621-99F6-4F7E-8511-4371DF47487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320BC00-06CD-4616-8667-A187478E21A6}" type="datetimeFigureOut">
              <a:rPr lang="el-GR" smtClean="0"/>
              <a:pPr/>
              <a:t>30/9/2019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8879621-99F6-4F7E-8511-4371DF47487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20BC00-06CD-4616-8667-A187478E21A6}" type="datetimeFigureOut">
              <a:rPr lang="el-GR" smtClean="0"/>
              <a:pPr/>
              <a:t>30/9/2019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79621-99F6-4F7E-8511-4371DF47487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55576" y="2420888"/>
            <a:ext cx="7772400" cy="1470025"/>
          </a:xfrm>
        </p:spPr>
        <p:txBody>
          <a:bodyPr/>
          <a:lstStyle/>
          <a:p>
            <a:r>
              <a:rPr lang="el-GR" b="1" dirty="0" smtClean="0"/>
              <a:t>Μέτρηση της πυκνότητας</a:t>
            </a:r>
            <a:endParaRPr lang="el-GR"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323528" y="1052736"/>
            <a:ext cx="8424936" cy="2031325"/>
          </a:xfrm>
          <a:prstGeom prst="rect">
            <a:avLst/>
          </a:prstGeom>
        </p:spPr>
        <p:txBody>
          <a:bodyPr wrap="square">
            <a:spAutoFit/>
          </a:bodyPr>
          <a:lstStyle/>
          <a:p>
            <a:r>
              <a:rPr lang="en-US" dirty="0" smtClean="0"/>
              <a:t>  </a:t>
            </a:r>
            <a:r>
              <a:rPr lang="el-GR" dirty="0" smtClean="0"/>
              <a:t>3 (σελ. 19)</a:t>
            </a:r>
          </a:p>
          <a:p>
            <a:r>
              <a:rPr lang="en-US" dirty="0" smtClean="0"/>
              <a:t>  </a:t>
            </a:r>
            <a:r>
              <a:rPr lang="el-GR" dirty="0" smtClean="0"/>
              <a:t>Σε αρχαιολογική ανασκαφή βρέθηκαν τα αντικείμενα που περιλαμβάνονται στην πρώτη στήλη του αριστερού πίνακα. Στη δεύτερη και τρίτη στήλη αναφέρονται, αντίστοιχα, η μάζα και ο όγκος κάθε αντικειμένου. Χρησιμοποιώντας τις τιμές της πυκνότητας που περιέχονται στο δεξιό πίνακα, προσδιόρισε το είδος του υλικού από το οποίο είναι κατασκευασμένο κάθε αντικείμενο. Γιατί με αυτή τη μέθοδο δεν μπορείς να είσαι απολύτως βέβαιος για το είδος του υλικού κατασκευής;</a:t>
            </a:r>
            <a:endParaRPr lang="el-GR" b="1" dirty="0" smtClean="0"/>
          </a:p>
        </p:txBody>
      </p:sp>
      <p:graphicFrame>
        <p:nvGraphicFramePr>
          <p:cNvPr id="5" name="4 - Πίνακας"/>
          <p:cNvGraphicFramePr>
            <a:graphicFrameLocks noGrp="1"/>
          </p:cNvGraphicFramePr>
          <p:nvPr/>
        </p:nvGraphicFramePr>
        <p:xfrm>
          <a:off x="1259632" y="332656"/>
          <a:ext cx="6096000" cy="443914"/>
        </p:xfrm>
        <a:graphic>
          <a:graphicData uri="http://schemas.openxmlformats.org/drawingml/2006/table">
            <a:tbl>
              <a:tblPr/>
              <a:tblGrid>
                <a:gridCol w="6096000"/>
              </a:tblGrid>
              <a:tr h="303237">
                <a:tc>
                  <a:txBody>
                    <a:bodyPr/>
                    <a:lstStyle/>
                    <a:p>
                      <a:pPr algn="ctr"/>
                      <a:r>
                        <a:rPr lang="el-GR" sz="2400" b="1" dirty="0" smtClean="0">
                          <a:solidFill>
                            <a:srgbClr val="FFFFFF"/>
                          </a:solidFill>
                        </a:rPr>
                        <a:t>Ασκήσεις</a:t>
                      </a:r>
                      <a:endParaRPr lang="el-GR" sz="2400" b="1" dirty="0">
                        <a:solidFill>
                          <a:srgbClr val="FFFFFF"/>
                        </a:solidFill>
                      </a:endParaRPr>
                    </a:p>
                  </a:txBody>
                  <a:tcPr marL="39077" marR="39077" marT="39077" marB="39077" anchor="ctr">
                    <a:lnL>
                      <a:noFill/>
                    </a:lnL>
                    <a:lnR>
                      <a:noFill/>
                    </a:lnR>
                    <a:lnT>
                      <a:noFill/>
                    </a:lnT>
                    <a:lnB>
                      <a:noFill/>
                    </a:lnB>
                    <a:solidFill>
                      <a:srgbClr val="C85C18"/>
                    </a:solidFill>
                  </a:tcPr>
                </a:tc>
              </a:tr>
            </a:tbl>
          </a:graphicData>
        </a:graphic>
      </p:graphicFrame>
      <p:graphicFrame>
        <p:nvGraphicFramePr>
          <p:cNvPr id="6" name="5 - Πίνακας"/>
          <p:cNvGraphicFramePr>
            <a:graphicFrameLocks noGrp="1"/>
          </p:cNvGraphicFramePr>
          <p:nvPr/>
        </p:nvGraphicFramePr>
        <p:xfrm>
          <a:off x="539552" y="3284984"/>
          <a:ext cx="3384377" cy="2988642"/>
        </p:xfrm>
        <a:graphic>
          <a:graphicData uri="http://schemas.openxmlformats.org/drawingml/2006/table">
            <a:tbl>
              <a:tblPr/>
              <a:tblGrid>
                <a:gridCol w="1353751"/>
                <a:gridCol w="1015313"/>
                <a:gridCol w="1015313"/>
              </a:tblGrid>
              <a:tr h="449228">
                <a:tc>
                  <a:txBody>
                    <a:bodyPr/>
                    <a:lstStyle/>
                    <a:p>
                      <a:r>
                        <a:rPr lang="el-GR" sz="1400" b="1" dirty="0">
                          <a:solidFill>
                            <a:srgbClr val="C85C18"/>
                          </a:solidFill>
                        </a:rPr>
                        <a:t>ΑΝΤΙΚΕΙΜΕΝΟ</a:t>
                      </a:r>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sz="1400" b="1" dirty="0">
                          <a:solidFill>
                            <a:srgbClr val="C85C18"/>
                          </a:solidFill>
                        </a:rPr>
                        <a:t>ΜΑΖΑ</a:t>
                      </a:r>
                      <a:br>
                        <a:rPr lang="el-GR" sz="1400" b="1" dirty="0">
                          <a:solidFill>
                            <a:srgbClr val="C85C18"/>
                          </a:solidFill>
                        </a:rPr>
                      </a:br>
                      <a:r>
                        <a:rPr lang="el-GR" sz="1400" b="1" dirty="0">
                          <a:solidFill>
                            <a:srgbClr val="C85C18"/>
                          </a:solidFill>
                        </a:rPr>
                        <a:t>(</a:t>
                      </a:r>
                      <a:r>
                        <a:rPr lang="en-US" sz="1400" b="1" dirty="0">
                          <a:solidFill>
                            <a:srgbClr val="C85C18"/>
                          </a:solidFill>
                        </a:rPr>
                        <a:t>g)</a:t>
                      </a:r>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sz="1400" b="1">
                          <a:solidFill>
                            <a:srgbClr val="C85C18"/>
                          </a:solidFill>
                        </a:rPr>
                        <a:t>ΟΓΚΟΣ</a:t>
                      </a:r>
                      <a:br>
                        <a:rPr lang="el-GR" sz="1400" b="1">
                          <a:solidFill>
                            <a:srgbClr val="C85C18"/>
                          </a:solidFill>
                        </a:rPr>
                      </a:br>
                      <a:r>
                        <a:rPr lang="el-GR" sz="1400" b="1">
                          <a:solidFill>
                            <a:srgbClr val="C85C18"/>
                          </a:solidFill>
                        </a:rPr>
                        <a:t>(</a:t>
                      </a:r>
                      <a:r>
                        <a:rPr lang="en-US" sz="1400" b="1">
                          <a:solidFill>
                            <a:srgbClr val="C85C18"/>
                          </a:solidFill>
                        </a:rPr>
                        <a:t>cm</a:t>
                      </a:r>
                      <a:r>
                        <a:rPr lang="en-US" sz="1400" b="1" baseline="30000">
                          <a:solidFill>
                            <a:srgbClr val="C85C18"/>
                          </a:solidFill>
                        </a:rPr>
                        <a:t>3</a:t>
                      </a:r>
                      <a:r>
                        <a:rPr lang="en-US" sz="1400" b="1">
                          <a:solidFill>
                            <a:srgbClr val="C85C18"/>
                          </a:solidFill>
                        </a:rPr>
                        <a:t>)</a:t>
                      </a:r>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r>
              <a:tr h="256771">
                <a:tc>
                  <a:txBody>
                    <a:bodyPr/>
                    <a:lstStyle/>
                    <a:p>
                      <a:r>
                        <a:rPr lang="el-GR" sz="1400"/>
                        <a:t>Κόσμημα</a:t>
                      </a:r>
                      <a:r>
                        <a:rPr lang="el-GR" sz="1400" baseline="-25000"/>
                        <a:t>Α</a:t>
                      </a:r>
                      <a:endParaRPr lang="el-GR" sz="1400"/>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sz="1400"/>
                        <a:t>26</a:t>
                      </a:r>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sz="1400"/>
                        <a:t>2,5</a:t>
                      </a:r>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r>
              <a:tr h="256771">
                <a:tc>
                  <a:txBody>
                    <a:bodyPr/>
                    <a:lstStyle/>
                    <a:p>
                      <a:r>
                        <a:rPr lang="el-GR" sz="1400"/>
                        <a:t>Ξίφος</a:t>
                      </a:r>
                      <a:r>
                        <a:rPr lang="el-GR" sz="1400" baseline="-25000"/>
                        <a:t>Α</a:t>
                      </a:r>
                      <a:endParaRPr lang="el-GR" sz="1400"/>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sz="1400"/>
                        <a:t>40</a:t>
                      </a:r>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sz="1400"/>
                        <a:t>4,8</a:t>
                      </a:r>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r>
              <a:tr h="256771">
                <a:tc>
                  <a:txBody>
                    <a:bodyPr/>
                    <a:lstStyle/>
                    <a:p>
                      <a:r>
                        <a:rPr lang="el-GR" sz="1400"/>
                        <a:t>Κόσμημα</a:t>
                      </a:r>
                      <a:r>
                        <a:rPr lang="el-GR" sz="1400" baseline="-25000"/>
                        <a:t>Β</a:t>
                      </a:r>
                      <a:endParaRPr lang="el-GR" sz="1400"/>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sz="1400"/>
                        <a:t>23</a:t>
                      </a:r>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sz="1400"/>
                        <a:t>1,2</a:t>
                      </a:r>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r>
              <a:tr h="449228">
                <a:tc>
                  <a:txBody>
                    <a:bodyPr/>
                    <a:lstStyle/>
                    <a:p>
                      <a:r>
                        <a:rPr lang="el-GR" sz="1400"/>
                        <a:t>Μαγειρικό σκεύος</a:t>
                      </a:r>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sz="1400"/>
                        <a:t>60</a:t>
                      </a:r>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sz="1400"/>
                        <a:t>25,6</a:t>
                      </a:r>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r>
              <a:tr h="256771">
                <a:tc>
                  <a:txBody>
                    <a:bodyPr/>
                    <a:lstStyle/>
                    <a:p>
                      <a:r>
                        <a:rPr lang="el-GR" sz="1400"/>
                        <a:t>Ξίφος</a:t>
                      </a:r>
                      <a:r>
                        <a:rPr lang="el-GR" sz="1400" baseline="-25000"/>
                        <a:t>Β</a:t>
                      </a:r>
                      <a:endParaRPr lang="el-GR" sz="1400"/>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sz="1400"/>
                        <a:t>64</a:t>
                      </a:r>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sz="1400"/>
                        <a:t>9,2</a:t>
                      </a:r>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r>
              <a:tr h="256771">
                <a:tc>
                  <a:txBody>
                    <a:bodyPr/>
                    <a:lstStyle/>
                    <a:p>
                      <a:r>
                        <a:rPr lang="el-GR" sz="1400"/>
                        <a:t>Νόμισμα</a:t>
                      </a:r>
                      <a:r>
                        <a:rPr lang="el-GR" sz="1400" baseline="-25000"/>
                        <a:t>Α</a:t>
                      </a:r>
                      <a:endParaRPr lang="el-GR" sz="1400"/>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sz="1400"/>
                        <a:t>110</a:t>
                      </a:r>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sz="1400"/>
                        <a:t>15,0</a:t>
                      </a:r>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r>
              <a:tr h="256771">
                <a:tc>
                  <a:txBody>
                    <a:bodyPr/>
                    <a:lstStyle/>
                    <a:p>
                      <a:r>
                        <a:rPr lang="el-GR" sz="1400"/>
                        <a:t>Νόμισμα</a:t>
                      </a:r>
                      <a:r>
                        <a:rPr lang="el-GR" sz="1400" baseline="-25000"/>
                        <a:t>Β</a:t>
                      </a:r>
                      <a:endParaRPr lang="el-GR" sz="1400"/>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sz="1400"/>
                        <a:t>31</a:t>
                      </a:r>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sz="1400"/>
                        <a:t>3,6</a:t>
                      </a:r>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r>
              <a:tr h="256771">
                <a:tc>
                  <a:txBody>
                    <a:bodyPr/>
                    <a:lstStyle/>
                    <a:p>
                      <a:r>
                        <a:rPr lang="el-GR" sz="1400"/>
                        <a:t>Νόμισμα</a:t>
                      </a:r>
                      <a:r>
                        <a:rPr lang="el-GR" sz="1400" baseline="-25000"/>
                        <a:t>Γ</a:t>
                      </a:r>
                      <a:endParaRPr lang="el-GR" sz="1400"/>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sz="1400"/>
                        <a:t>68</a:t>
                      </a:r>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sz="1400" dirty="0"/>
                        <a:t>8,1</a:t>
                      </a:r>
                    </a:p>
                  </a:txBody>
                  <a:tcPr marL="37135" marR="37135" marT="35649" marB="35649"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r>
            </a:tbl>
          </a:graphicData>
        </a:graphic>
      </p:graphicFrame>
      <p:graphicFrame>
        <p:nvGraphicFramePr>
          <p:cNvPr id="7" name="6 - Πίνακας"/>
          <p:cNvGraphicFramePr>
            <a:graphicFrameLocks noGrp="1"/>
          </p:cNvGraphicFramePr>
          <p:nvPr/>
        </p:nvGraphicFramePr>
        <p:xfrm>
          <a:off x="6084168" y="3429000"/>
          <a:ext cx="2664296" cy="2468880"/>
        </p:xfrm>
        <a:graphic>
          <a:graphicData uri="http://schemas.openxmlformats.org/drawingml/2006/table">
            <a:tbl>
              <a:tblPr/>
              <a:tblGrid>
                <a:gridCol w="1332148"/>
                <a:gridCol w="1332148"/>
              </a:tblGrid>
              <a:tr h="0">
                <a:tc>
                  <a:txBody>
                    <a:bodyPr/>
                    <a:lstStyle/>
                    <a:p>
                      <a:r>
                        <a:rPr lang="el-GR" b="1">
                          <a:solidFill>
                            <a:srgbClr val="C85C18"/>
                          </a:solidFill>
                        </a:rPr>
                        <a:t>ΕΙΔΟΣ ΥΛΙΚΟΥ</a:t>
                      </a:r>
                    </a:p>
                  </a:txBody>
                  <a:tcPr marL="47625" marR="47625"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b="1">
                          <a:solidFill>
                            <a:srgbClr val="C85C18"/>
                          </a:solidFill>
                        </a:rPr>
                        <a:t>ΠΥΚΝΟΤΗΤΑ</a:t>
                      </a:r>
                      <a:br>
                        <a:rPr lang="el-GR" b="1">
                          <a:solidFill>
                            <a:srgbClr val="C85C18"/>
                          </a:solidFill>
                        </a:rPr>
                      </a:br>
                      <a:r>
                        <a:rPr lang="el-GR" b="1">
                          <a:solidFill>
                            <a:srgbClr val="C85C18"/>
                          </a:solidFill>
                        </a:rPr>
                        <a:t>(</a:t>
                      </a:r>
                      <a:r>
                        <a:rPr lang="en-US" b="1">
                          <a:solidFill>
                            <a:srgbClr val="C85C18"/>
                          </a:solidFill>
                        </a:rPr>
                        <a:t>g/cm</a:t>
                      </a:r>
                      <a:r>
                        <a:rPr lang="en-US" b="1" baseline="30000">
                          <a:solidFill>
                            <a:srgbClr val="C85C18"/>
                          </a:solidFill>
                        </a:rPr>
                        <a:t>3</a:t>
                      </a:r>
                      <a:r>
                        <a:rPr lang="en-US" b="1">
                          <a:solidFill>
                            <a:srgbClr val="C85C18"/>
                          </a:solidFill>
                        </a:rPr>
                        <a:t>)</a:t>
                      </a:r>
                    </a:p>
                  </a:txBody>
                  <a:tcPr marL="47625" marR="47625"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r>
              <a:tr h="0">
                <a:tc>
                  <a:txBody>
                    <a:bodyPr/>
                    <a:lstStyle/>
                    <a:p>
                      <a:r>
                        <a:rPr lang="el-GR"/>
                        <a:t>Κεραμικό</a:t>
                      </a:r>
                    </a:p>
                  </a:txBody>
                  <a:tcPr marL="47625" marR="47625"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a:t>2,3</a:t>
                      </a:r>
                    </a:p>
                  </a:txBody>
                  <a:tcPr marL="47625" marR="47625"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r>
              <a:tr h="0">
                <a:tc>
                  <a:txBody>
                    <a:bodyPr/>
                    <a:lstStyle/>
                    <a:p>
                      <a:r>
                        <a:rPr lang="el-GR"/>
                        <a:t>Σίδηρος</a:t>
                      </a:r>
                    </a:p>
                  </a:txBody>
                  <a:tcPr marL="47625" marR="47625"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a:t>7,0</a:t>
                      </a:r>
                    </a:p>
                  </a:txBody>
                  <a:tcPr marL="47625" marR="47625"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r>
              <a:tr h="0">
                <a:tc>
                  <a:txBody>
                    <a:bodyPr/>
                    <a:lstStyle/>
                    <a:p>
                      <a:r>
                        <a:rPr lang="el-GR"/>
                        <a:t>Χαλκός</a:t>
                      </a:r>
                    </a:p>
                  </a:txBody>
                  <a:tcPr marL="47625" marR="47625"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a:t>8,9</a:t>
                      </a:r>
                    </a:p>
                  </a:txBody>
                  <a:tcPr marL="47625" marR="47625"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r>
              <a:tr h="0">
                <a:tc>
                  <a:txBody>
                    <a:bodyPr/>
                    <a:lstStyle/>
                    <a:p>
                      <a:r>
                        <a:rPr lang="el-GR"/>
                        <a:t>Ασήμι</a:t>
                      </a:r>
                    </a:p>
                  </a:txBody>
                  <a:tcPr marL="47625" marR="47625"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a:t>10,5</a:t>
                      </a:r>
                    </a:p>
                  </a:txBody>
                  <a:tcPr marL="47625" marR="47625"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r>
              <a:tr h="0">
                <a:tc>
                  <a:txBody>
                    <a:bodyPr/>
                    <a:lstStyle/>
                    <a:p>
                      <a:r>
                        <a:rPr lang="el-GR"/>
                        <a:t>Χρυσός</a:t>
                      </a:r>
                    </a:p>
                  </a:txBody>
                  <a:tcPr marL="47625" marR="47625"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c>
                  <a:txBody>
                    <a:bodyPr/>
                    <a:lstStyle/>
                    <a:p>
                      <a:pPr algn="ctr"/>
                      <a:r>
                        <a:rPr lang="el-GR" dirty="0"/>
                        <a:t>19,3</a:t>
                      </a:r>
                    </a:p>
                  </a:txBody>
                  <a:tcPr marL="47625" marR="47625" anchor="ctr">
                    <a:lnL w="9525" cap="flat" cmpd="sng" algn="ctr">
                      <a:solidFill>
                        <a:srgbClr val="0091B2"/>
                      </a:solidFill>
                      <a:prstDash val="solid"/>
                      <a:round/>
                      <a:headEnd type="none" w="med" len="med"/>
                      <a:tailEnd type="none" w="med" len="med"/>
                    </a:lnL>
                    <a:lnR w="9525" cap="flat" cmpd="sng" algn="ctr">
                      <a:solidFill>
                        <a:srgbClr val="0091B2"/>
                      </a:solidFill>
                      <a:prstDash val="solid"/>
                      <a:round/>
                      <a:headEnd type="none" w="med" len="med"/>
                      <a:tailEnd type="none" w="med" len="med"/>
                    </a:lnR>
                    <a:lnT w="9525" cap="flat" cmpd="sng" algn="ctr">
                      <a:solidFill>
                        <a:srgbClr val="0091B2"/>
                      </a:solidFill>
                      <a:prstDash val="solid"/>
                      <a:round/>
                      <a:headEnd type="none" w="med" len="med"/>
                      <a:tailEnd type="none" w="med" len="med"/>
                    </a:lnT>
                    <a:lnB w="9525" cap="flat" cmpd="sng" algn="ctr">
                      <a:solidFill>
                        <a:srgbClr val="0091B2"/>
                      </a:solidFill>
                      <a:prstDash val="solid"/>
                      <a:round/>
                      <a:headEnd type="none" w="med" len="med"/>
                      <a:tailEnd type="none" w="med" len="med"/>
                    </a:lnB>
                    <a:solidFill>
                      <a:srgbClr val="FEF0DE"/>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tselentis\Επιφάνεια εργασίας\img1_21.jpg"/>
          <p:cNvPicPr>
            <a:picLocks noChangeAspect="1" noChangeArrowheads="1"/>
          </p:cNvPicPr>
          <p:nvPr/>
        </p:nvPicPr>
        <p:blipFill>
          <a:blip r:embed="rId2" cstate="print"/>
          <a:srcRect/>
          <a:stretch>
            <a:fillRect/>
          </a:stretch>
        </p:blipFill>
        <p:spPr bwMode="auto">
          <a:xfrm>
            <a:off x="3779912" y="1628800"/>
            <a:ext cx="5029200" cy="3657600"/>
          </a:xfrm>
          <a:prstGeom prst="rect">
            <a:avLst/>
          </a:prstGeom>
          <a:noFill/>
        </p:spPr>
      </p:pic>
      <p:sp>
        <p:nvSpPr>
          <p:cNvPr id="3" name="2 - Ορθογώνιο"/>
          <p:cNvSpPr/>
          <p:nvPr/>
        </p:nvSpPr>
        <p:spPr>
          <a:xfrm>
            <a:off x="251520" y="1628800"/>
            <a:ext cx="3456384" cy="2308324"/>
          </a:xfrm>
          <a:prstGeom prst="rect">
            <a:avLst/>
          </a:prstGeom>
        </p:spPr>
        <p:txBody>
          <a:bodyPr wrap="square">
            <a:spAutoFit/>
          </a:bodyPr>
          <a:lstStyle/>
          <a:p>
            <a:r>
              <a:rPr lang="en-US" dirty="0" smtClean="0"/>
              <a:t>  </a:t>
            </a:r>
            <a:r>
              <a:rPr lang="el-GR" sz="2400" dirty="0" smtClean="0"/>
              <a:t>4 (σελ. 19)</a:t>
            </a:r>
          </a:p>
          <a:p>
            <a:r>
              <a:rPr lang="en-US" dirty="0" smtClean="0"/>
              <a:t>  </a:t>
            </a:r>
            <a:r>
              <a:rPr lang="el-GR" sz="2400" dirty="0" smtClean="0"/>
              <a:t>Υπολόγισε την πυκνότητα κάθε υλικού αντικειμένου που παριστάνεται στη διπλανή εικόνα:</a:t>
            </a:r>
            <a:endParaRPr lang="el-GR" sz="2400" b="1" dirty="0"/>
          </a:p>
        </p:txBody>
      </p:sp>
      <p:graphicFrame>
        <p:nvGraphicFramePr>
          <p:cNvPr id="5" name="4 - Πίνακας"/>
          <p:cNvGraphicFramePr>
            <a:graphicFrameLocks noGrp="1"/>
          </p:cNvGraphicFramePr>
          <p:nvPr/>
        </p:nvGraphicFramePr>
        <p:xfrm>
          <a:off x="1259632" y="836712"/>
          <a:ext cx="6096000" cy="443914"/>
        </p:xfrm>
        <a:graphic>
          <a:graphicData uri="http://schemas.openxmlformats.org/drawingml/2006/table">
            <a:tbl>
              <a:tblPr/>
              <a:tblGrid>
                <a:gridCol w="6096000"/>
              </a:tblGrid>
              <a:tr h="303237">
                <a:tc>
                  <a:txBody>
                    <a:bodyPr/>
                    <a:lstStyle/>
                    <a:p>
                      <a:pPr algn="ctr"/>
                      <a:r>
                        <a:rPr lang="el-GR" sz="2400" b="1" dirty="0" smtClean="0">
                          <a:solidFill>
                            <a:srgbClr val="FFFFFF"/>
                          </a:solidFill>
                        </a:rPr>
                        <a:t>Ασκήσεις</a:t>
                      </a:r>
                      <a:endParaRPr lang="el-GR" sz="2400" b="1" dirty="0">
                        <a:solidFill>
                          <a:srgbClr val="FFFFFF"/>
                        </a:solidFill>
                      </a:endParaRPr>
                    </a:p>
                  </a:txBody>
                  <a:tcPr marL="39077" marR="39077" marT="39077" marB="39077" anchor="ctr">
                    <a:lnL>
                      <a:noFill/>
                    </a:lnL>
                    <a:lnR>
                      <a:noFill/>
                    </a:lnR>
                    <a:lnT>
                      <a:noFill/>
                    </a:lnT>
                    <a:lnB>
                      <a:noFill/>
                    </a:lnB>
                    <a:solidFill>
                      <a:srgbClr val="C85C18"/>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251520" y="1628800"/>
            <a:ext cx="3456384" cy="3170099"/>
          </a:xfrm>
          <a:prstGeom prst="rect">
            <a:avLst/>
          </a:prstGeom>
        </p:spPr>
        <p:txBody>
          <a:bodyPr wrap="square">
            <a:spAutoFit/>
          </a:bodyPr>
          <a:lstStyle/>
          <a:p>
            <a:r>
              <a:rPr lang="en-US" dirty="0" smtClean="0"/>
              <a:t>  </a:t>
            </a:r>
            <a:r>
              <a:rPr lang="el-GR" sz="2000" dirty="0" smtClean="0"/>
              <a:t>6 (σελ. 19)</a:t>
            </a:r>
          </a:p>
          <a:p>
            <a:r>
              <a:rPr lang="en-US" sz="2000" dirty="0" smtClean="0"/>
              <a:t> </a:t>
            </a:r>
            <a:r>
              <a:rPr lang="el-GR" sz="2000" dirty="0" smtClean="0"/>
              <a:t>Μια πέτρα ακανόνιστου σχήματος μάζας 50 g βυθίζεται μέσα σε σωλήνα με χρωματιστό νερό, οπότε η στάθμη του νερού ανεβαίνει όπως φαίνεται στο παραπάνω σχήμα. Να βρεις την πυκνότητα του υλικού της πέτρας.</a:t>
            </a:r>
            <a:endParaRPr lang="el-GR" sz="2000" b="1" dirty="0" smtClean="0"/>
          </a:p>
        </p:txBody>
      </p:sp>
      <p:graphicFrame>
        <p:nvGraphicFramePr>
          <p:cNvPr id="5" name="4 - Πίνακας"/>
          <p:cNvGraphicFramePr>
            <a:graphicFrameLocks noGrp="1"/>
          </p:cNvGraphicFramePr>
          <p:nvPr/>
        </p:nvGraphicFramePr>
        <p:xfrm>
          <a:off x="1187624" y="332656"/>
          <a:ext cx="6096000" cy="443914"/>
        </p:xfrm>
        <a:graphic>
          <a:graphicData uri="http://schemas.openxmlformats.org/drawingml/2006/table">
            <a:tbl>
              <a:tblPr/>
              <a:tblGrid>
                <a:gridCol w="6096000"/>
              </a:tblGrid>
              <a:tr h="303237">
                <a:tc>
                  <a:txBody>
                    <a:bodyPr/>
                    <a:lstStyle/>
                    <a:p>
                      <a:pPr algn="ctr"/>
                      <a:r>
                        <a:rPr lang="el-GR" sz="2400" b="1" dirty="0" smtClean="0">
                          <a:solidFill>
                            <a:srgbClr val="FFFFFF"/>
                          </a:solidFill>
                        </a:rPr>
                        <a:t>Ασκήσεις</a:t>
                      </a:r>
                      <a:endParaRPr lang="el-GR" sz="2400" b="1" dirty="0">
                        <a:solidFill>
                          <a:srgbClr val="FFFFFF"/>
                        </a:solidFill>
                      </a:endParaRPr>
                    </a:p>
                  </a:txBody>
                  <a:tcPr marL="39077" marR="39077" marT="39077" marB="39077" anchor="ctr">
                    <a:lnL>
                      <a:noFill/>
                    </a:lnL>
                    <a:lnR>
                      <a:noFill/>
                    </a:lnR>
                    <a:lnT>
                      <a:noFill/>
                    </a:lnT>
                    <a:lnB>
                      <a:noFill/>
                    </a:lnB>
                    <a:solidFill>
                      <a:srgbClr val="C85C18"/>
                    </a:solidFill>
                  </a:tcPr>
                </a:tc>
              </a:tr>
            </a:tbl>
          </a:graphicData>
        </a:graphic>
      </p:graphicFrame>
      <p:pic>
        <p:nvPicPr>
          <p:cNvPr id="30722" name="Picture 2" descr="img"/>
          <p:cNvPicPr>
            <a:picLocks noChangeAspect="1" noChangeArrowheads="1"/>
          </p:cNvPicPr>
          <p:nvPr/>
        </p:nvPicPr>
        <p:blipFill>
          <a:blip r:embed="rId2" cstate="print"/>
          <a:srcRect/>
          <a:stretch>
            <a:fillRect/>
          </a:stretch>
        </p:blipFill>
        <p:spPr bwMode="auto">
          <a:xfrm>
            <a:off x="4283968" y="1628800"/>
            <a:ext cx="4413885" cy="297370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204864"/>
            <a:ext cx="8229600" cy="3921299"/>
          </a:xfrm>
        </p:spPr>
        <p:txBody>
          <a:bodyPr/>
          <a:lstStyle/>
          <a:p>
            <a:pPr>
              <a:buNone/>
            </a:pPr>
            <a:r>
              <a:rPr lang="el-GR" b="1" dirty="0" smtClean="0"/>
              <a:t>       Μέτρηση </a:t>
            </a:r>
            <a:r>
              <a:rPr lang="el-GR" dirty="0" smtClean="0"/>
              <a:t>είναι η σύγκριση ενός μεγέθους με ένα ομοειδές μέγεθος που το θεωρούμε ως μονάδα μέτρησης.</a:t>
            </a:r>
            <a:endParaRPr lang="el-GR"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Διεθνές Σύστημα Μονάδων</a:t>
            </a:r>
            <a:br>
              <a:rPr lang="el-GR" dirty="0" smtClean="0"/>
            </a:br>
            <a:r>
              <a:rPr lang="en-US" dirty="0" smtClean="0"/>
              <a:t>(System </a:t>
            </a:r>
            <a:r>
              <a:rPr lang="en-US" dirty="0" err="1" smtClean="0"/>
              <a:t>Internationale</a:t>
            </a:r>
            <a:r>
              <a:rPr lang="en-US" dirty="0" smtClean="0"/>
              <a:t>)</a:t>
            </a:r>
            <a:endParaRPr lang="el-GR" dirty="0"/>
          </a:p>
        </p:txBody>
      </p:sp>
      <p:sp>
        <p:nvSpPr>
          <p:cNvPr id="3" name="2 - Θέση κειμένου"/>
          <p:cNvSpPr>
            <a:spLocks noGrp="1"/>
          </p:cNvSpPr>
          <p:nvPr>
            <p:ph type="body" idx="1"/>
          </p:nvPr>
        </p:nvSpPr>
        <p:spPr/>
        <p:txBody>
          <a:bodyPr/>
          <a:lstStyle/>
          <a:p>
            <a:r>
              <a:rPr lang="el-GR" dirty="0" smtClean="0"/>
              <a:t>ΘΕΜΕΛΙΩΔΗ ΜΕΓΕΘΗ</a:t>
            </a:r>
            <a:endParaRPr lang="el-GR" dirty="0"/>
          </a:p>
        </p:txBody>
      </p:sp>
      <p:sp>
        <p:nvSpPr>
          <p:cNvPr id="4" name="3 - Θέση περιεχομένου"/>
          <p:cNvSpPr>
            <a:spLocks noGrp="1"/>
          </p:cNvSpPr>
          <p:nvPr>
            <p:ph sz="half" idx="2"/>
          </p:nvPr>
        </p:nvSpPr>
        <p:spPr/>
        <p:txBody>
          <a:bodyPr/>
          <a:lstStyle/>
          <a:p>
            <a:r>
              <a:rPr lang="el-GR" dirty="0" smtClean="0"/>
              <a:t>Μήκος</a:t>
            </a:r>
          </a:p>
          <a:p>
            <a:r>
              <a:rPr lang="el-GR" dirty="0" smtClean="0"/>
              <a:t>Μάζα</a:t>
            </a:r>
          </a:p>
          <a:p>
            <a:r>
              <a:rPr lang="el-GR" dirty="0" smtClean="0"/>
              <a:t>Χρόνος</a:t>
            </a:r>
          </a:p>
          <a:p>
            <a:r>
              <a:rPr lang="el-GR" dirty="0" smtClean="0"/>
              <a:t>Θερμοκρασία</a:t>
            </a:r>
          </a:p>
          <a:p>
            <a:r>
              <a:rPr lang="el-GR" dirty="0" smtClean="0"/>
              <a:t>Ένταση ηλεκτρικού ρεύματος</a:t>
            </a:r>
          </a:p>
          <a:p>
            <a:r>
              <a:rPr lang="el-GR" dirty="0" smtClean="0"/>
              <a:t>Ένταση ακτινοβολίας</a:t>
            </a:r>
          </a:p>
          <a:p>
            <a:r>
              <a:rPr lang="el-GR" dirty="0" smtClean="0"/>
              <a:t>Ποσότητα ύλης</a:t>
            </a:r>
            <a:endParaRPr lang="el-GR" dirty="0"/>
          </a:p>
        </p:txBody>
      </p:sp>
      <p:sp>
        <p:nvSpPr>
          <p:cNvPr id="5" name="4 - Θέση κειμένου"/>
          <p:cNvSpPr>
            <a:spLocks noGrp="1"/>
          </p:cNvSpPr>
          <p:nvPr>
            <p:ph type="body" sz="quarter" idx="3"/>
          </p:nvPr>
        </p:nvSpPr>
        <p:spPr/>
        <p:txBody>
          <a:bodyPr/>
          <a:lstStyle/>
          <a:p>
            <a:r>
              <a:rPr lang="el-GR" dirty="0" smtClean="0"/>
              <a:t>    ΘΕΜΕΛΙΩΔΕΙΣ ΜΟΝΑΔΕΣ</a:t>
            </a:r>
            <a:endParaRPr lang="el-GR" dirty="0"/>
          </a:p>
        </p:txBody>
      </p:sp>
      <p:pic>
        <p:nvPicPr>
          <p:cNvPr id="7" name="Picture 2" descr="C:\Documents and Settings\tselentis\Επιφάνεια εργασίας\SI"/>
          <p:cNvPicPr>
            <a:picLocks noGrp="1" noChangeAspect="1" noChangeArrowheads="1"/>
          </p:cNvPicPr>
          <p:nvPr>
            <p:ph sz="quarter" idx="4"/>
          </p:nvPr>
        </p:nvPicPr>
        <p:blipFill>
          <a:blip r:embed="rId2" cstate="print"/>
          <a:srcRect/>
          <a:stretch>
            <a:fillRect/>
          </a:stretch>
        </p:blipFill>
        <p:spPr bwMode="auto">
          <a:xfrm>
            <a:off x="5141912" y="2631281"/>
            <a:ext cx="3048000" cy="3038475"/>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204864"/>
            <a:ext cx="8229600" cy="3168353"/>
          </a:xfrm>
        </p:spPr>
        <p:txBody>
          <a:bodyPr/>
          <a:lstStyle/>
          <a:p>
            <a:pPr>
              <a:buNone/>
            </a:pPr>
            <a:r>
              <a:rPr lang="el-GR" dirty="0" smtClean="0"/>
              <a:t>       Το </a:t>
            </a:r>
            <a:r>
              <a:rPr lang="el-GR" b="1" dirty="0" smtClean="0"/>
              <a:t>Διεθνές Σύστημα Μονάδων </a:t>
            </a:r>
            <a:r>
              <a:rPr lang="el-GR" dirty="0" smtClean="0"/>
              <a:t>απλοποιεί πολύ τις μετρήσεις των φυσικών μεγεθών, γιατί χάρη σ’ αυτό δεν είμαστε υποχρεωμένοι να ορίζουμε αυθαίρετα τη μονάδα μέτρησης για κάθε φυσικό μέγεθος.</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476672"/>
            <a:ext cx="8229600" cy="1143000"/>
          </a:xfrm>
        </p:spPr>
        <p:txBody>
          <a:bodyPr>
            <a:normAutofit fontScale="90000"/>
          </a:bodyPr>
          <a:lstStyle/>
          <a:p>
            <a:r>
              <a:rPr lang="el-GR" sz="2700" b="1" dirty="0" smtClean="0"/>
              <a:t>Χρησιμοποίησε και εφάρμοσε τις έννοιες που έμαθες:</a:t>
            </a:r>
            <a:r>
              <a:rPr lang="el-GR" b="1" dirty="0" smtClean="0"/>
              <a:t/>
            </a:r>
            <a:br>
              <a:rPr lang="el-GR" b="1" dirty="0" smtClean="0"/>
            </a:br>
            <a:endParaRPr lang="el-GR" b="1" dirty="0"/>
          </a:p>
        </p:txBody>
      </p:sp>
      <p:sp>
        <p:nvSpPr>
          <p:cNvPr id="3" name="2 - Θέση περιεχομένου"/>
          <p:cNvSpPr>
            <a:spLocks noGrp="1"/>
          </p:cNvSpPr>
          <p:nvPr>
            <p:ph idx="1"/>
          </p:nvPr>
        </p:nvSpPr>
        <p:spPr/>
        <p:txBody>
          <a:bodyPr/>
          <a:lstStyle/>
          <a:p>
            <a:pPr>
              <a:buNone/>
            </a:pPr>
            <a:r>
              <a:rPr lang="el-GR" sz="2400" dirty="0" smtClean="0"/>
              <a:t>      1 (σελ. 18)</a:t>
            </a:r>
          </a:p>
          <a:p>
            <a:pPr>
              <a:buNone/>
            </a:pPr>
            <a:r>
              <a:rPr lang="el-GR" sz="2400" dirty="0" smtClean="0"/>
              <a:t>       Τι είναι μέτρηση; Να αναφέρεις τρία παραδείγματα μεγεθών και τις μονάδες μέτρησής τους στο SI.</a:t>
            </a:r>
          </a:p>
          <a:p>
            <a:pPr>
              <a:buNone/>
            </a:pP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Documents and Settings\tselentis\Τα έγγραφά μου\ΓΕΩΓΡΑΦΙΑ\ΜΕΣΟΓΕΙΟΣ\dead-sea.jpg"/>
          <p:cNvPicPr>
            <a:picLocks noChangeAspect="1" noChangeArrowheads="1"/>
          </p:cNvPicPr>
          <p:nvPr/>
        </p:nvPicPr>
        <p:blipFill>
          <a:blip r:embed="rId3" cstate="print"/>
          <a:srcRect/>
          <a:stretch>
            <a:fillRect/>
          </a:stretch>
        </p:blipFill>
        <p:spPr bwMode="auto">
          <a:xfrm>
            <a:off x="1691680" y="260648"/>
            <a:ext cx="5715000" cy="5715000"/>
          </a:xfrm>
          <a:prstGeom prst="rect">
            <a:avLst/>
          </a:prstGeom>
          <a:noFill/>
        </p:spPr>
      </p:pic>
      <p:sp>
        <p:nvSpPr>
          <p:cNvPr id="3" name="2 - Ορθογώνιο"/>
          <p:cNvSpPr/>
          <p:nvPr/>
        </p:nvSpPr>
        <p:spPr>
          <a:xfrm>
            <a:off x="1691680" y="6165304"/>
            <a:ext cx="1745286" cy="369332"/>
          </a:xfrm>
          <a:prstGeom prst="rect">
            <a:avLst/>
          </a:prstGeom>
        </p:spPr>
        <p:txBody>
          <a:bodyPr wrap="none">
            <a:spAutoFit/>
          </a:bodyPr>
          <a:lstStyle/>
          <a:p>
            <a:r>
              <a:rPr lang="el-GR" dirty="0" smtClean="0"/>
              <a:t>ΝΕΚΡΑ ΘΑΛΑΣΣΑ</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Documents and Settings\tselentis\Επιφάνεια εργασίας\large_9-Layer-Density-201012080001.jpg"/>
          <p:cNvPicPr>
            <a:picLocks noChangeAspect="1" noChangeArrowheads="1"/>
          </p:cNvPicPr>
          <p:nvPr/>
        </p:nvPicPr>
        <p:blipFill>
          <a:blip r:embed="rId2" cstate="print"/>
          <a:srcRect/>
          <a:stretch>
            <a:fillRect/>
          </a:stretch>
        </p:blipFill>
        <p:spPr bwMode="auto">
          <a:xfrm>
            <a:off x="1524000" y="381000"/>
            <a:ext cx="6096000" cy="6096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899592" y="404664"/>
            <a:ext cx="7272808" cy="4893647"/>
          </a:xfrm>
          <a:prstGeom prst="rect">
            <a:avLst/>
          </a:prstGeom>
        </p:spPr>
        <p:txBody>
          <a:bodyPr wrap="square">
            <a:spAutoFit/>
          </a:bodyPr>
          <a:lstStyle/>
          <a:p>
            <a:r>
              <a:rPr lang="el-GR" sz="2400" b="1" dirty="0" smtClean="0">
                <a:solidFill>
                  <a:srgbClr val="FF0000"/>
                </a:solidFill>
              </a:rPr>
              <a:t>Πυκνότητα </a:t>
            </a:r>
            <a:r>
              <a:rPr lang="el-GR" sz="2400" b="1" dirty="0" smtClean="0"/>
              <a:t> ενός υλικού ονομάζεται η μάζα που έχει μια μονάδα όγκου του υλικού . </a:t>
            </a:r>
            <a:endParaRPr lang="en-US" sz="2400" b="1" dirty="0" smtClean="0"/>
          </a:p>
          <a:p>
            <a:endParaRPr lang="el-GR" sz="2400" b="1" dirty="0" smtClean="0"/>
          </a:p>
          <a:p>
            <a:r>
              <a:rPr lang="el-GR" sz="2400" b="1" dirty="0" smtClean="0"/>
              <a:t>Για να την υπολογίσουμε χρησιμοποιούμε τη σχέση:</a:t>
            </a:r>
            <a:endParaRPr lang="en-US" sz="2400" b="1" dirty="0" smtClean="0"/>
          </a:p>
          <a:p>
            <a:endParaRPr lang="el-GR" sz="2400" b="1" dirty="0" smtClean="0"/>
          </a:p>
          <a:p>
            <a:r>
              <a:rPr lang="el-GR" sz="2400" b="1" i="1" dirty="0" smtClean="0">
                <a:solidFill>
                  <a:srgbClr val="FF0000"/>
                </a:solidFill>
              </a:rPr>
              <a:t>                </a:t>
            </a:r>
            <a:r>
              <a:rPr lang="en-US" sz="2400" b="1" i="1" dirty="0" smtClean="0">
                <a:solidFill>
                  <a:srgbClr val="FF0000"/>
                </a:solidFill>
              </a:rPr>
              <a:t>                 </a:t>
            </a:r>
            <a:r>
              <a:rPr lang="el-GR" sz="2400" b="1" i="1" dirty="0" smtClean="0">
                <a:solidFill>
                  <a:srgbClr val="FF0000"/>
                </a:solidFill>
              </a:rPr>
              <a:t>  ρ = </a:t>
            </a:r>
            <a:r>
              <a:rPr lang="en-US" sz="2400" b="1" i="1" dirty="0" smtClean="0">
                <a:solidFill>
                  <a:srgbClr val="FF0000"/>
                </a:solidFill>
              </a:rPr>
              <a:t>m / V</a:t>
            </a:r>
          </a:p>
          <a:p>
            <a:pPr algn="ctr"/>
            <a:endParaRPr lang="en-US" sz="2400" b="1" i="1" dirty="0" smtClean="0">
              <a:solidFill>
                <a:srgbClr val="FF0000"/>
              </a:solidFill>
            </a:endParaRPr>
          </a:p>
          <a:p>
            <a:r>
              <a:rPr lang="en-US" sz="2400" dirty="0" smtClean="0"/>
              <a:t>  </a:t>
            </a:r>
            <a:r>
              <a:rPr lang="el-GR" sz="2400" dirty="0" smtClean="0"/>
              <a:t>όπου </a:t>
            </a:r>
            <a:r>
              <a:rPr lang="el-GR" sz="2400" i="1" dirty="0" smtClean="0"/>
              <a:t>m συμβολίζει τη μάζα σώματος φτιαγμένου από το συγκεκριμένο υλικό και V τον</a:t>
            </a:r>
            <a:r>
              <a:rPr lang="en-US" sz="2400" i="1" dirty="0" smtClean="0"/>
              <a:t> </a:t>
            </a:r>
            <a:r>
              <a:rPr lang="el-GR" sz="2400" dirty="0" smtClean="0"/>
              <a:t>όγκο του. </a:t>
            </a:r>
            <a:endParaRPr lang="en-US" sz="2400" dirty="0" smtClean="0"/>
          </a:p>
          <a:p>
            <a:r>
              <a:rPr lang="en-US" sz="2400" dirty="0" smtClean="0"/>
              <a:t>   </a:t>
            </a:r>
          </a:p>
          <a:p>
            <a:r>
              <a:rPr lang="el-GR" sz="2400" dirty="0" smtClean="0"/>
              <a:t>Η πυκνότητα είναι ένα μέγεθος που </a:t>
            </a:r>
            <a:r>
              <a:rPr lang="el-GR" sz="2400" b="1" dirty="0" smtClean="0"/>
              <a:t>χαρακτηρίζει το υλικό από το οποίο αποτελείται</a:t>
            </a:r>
            <a:r>
              <a:rPr lang="en-US" sz="2400" b="1" dirty="0" smtClean="0"/>
              <a:t> </a:t>
            </a:r>
            <a:r>
              <a:rPr lang="el-GR" sz="2400" dirty="0" smtClean="0"/>
              <a:t>ένα σώμα: </a:t>
            </a:r>
            <a:r>
              <a:rPr lang="el-GR" sz="2400" b="1" dirty="0" smtClean="0">
                <a:solidFill>
                  <a:srgbClr val="FF0000"/>
                </a:solidFill>
              </a:rPr>
              <a:t>μπορούμε να διακρίνουμε δύο υλικά από την πυκνότητά τους.</a:t>
            </a:r>
            <a:endParaRPr lang="el-GR" sz="2400" b="1"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907704" y="1772816"/>
            <a:ext cx="5500688" cy="3486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sz="half" idx="2"/>
          </p:nvPr>
        </p:nvSpPr>
        <p:spPr/>
        <p:txBody>
          <a:bodyPr/>
          <a:lstStyle/>
          <a:p>
            <a:pPr>
              <a:buNone/>
            </a:pPr>
            <a:r>
              <a:rPr lang="el-GR" b="1" dirty="0" smtClean="0"/>
              <a:t>ΜΟΝΑΔΕΣ ΠΥΚΝΟΤΗΤΑΣ</a:t>
            </a:r>
          </a:p>
          <a:p>
            <a:pPr algn="ctr">
              <a:buNone/>
            </a:pPr>
            <a:endParaRPr lang="en-US" sz="3200" dirty="0" smtClean="0"/>
          </a:p>
          <a:p>
            <a:pPr algn="ctr">
              <a:buNone/>
            </a:pPr>
            <a:r>
              <a:rPr lang="en-US" sz="3200" dirty="0" smtClean="0"/>
              <a:t>Kg/m</a:t>
            </a:r>
            <a:r>
              <a:rPr lang="en-US" sz="3200" baseline="30000" dirty="0" smtClean="0"/>
              <a:t>3</a:t>
            </a:r>
          </a:p>
          <a:p>
            <a:pPr algn="ctr">
              <a:buNone/>
            </a:pPr>
            <a:endParaRPr lang="en-US" sz="3200" dirty="0" smtClean="0"/>
          </a:p>
          <a:p>
            <a:pPr algn="ctr">
              <a:buNone/>
            </a:pPr>
            <a:r>
              <a:rPr lang="en-US" sz="3200" dirty="0" smtClean="0"/>
              <a:t>g/cm</a:t>
            </a:r>
            <a:r>
              <a:rPr lang="en-US" sz="3200" baseline="30000" dirty="0" smtClean="0"/>
              <a:t>3</a:t>
            </a:r>
          </a:p>
          <a:p>
            <a:pPr algn="ctr">
              <a:buNone/>
            </a:pPr>
            <a:endParaRPr lang="en-US" sz="3200" dirty="0" smtClean="0"/>
          </a:p>
          <a:p>
            <a:pPr algn="ctr">
              <a:buNone/>
            </a:pPr>
            <a:r>
              <a:rPr lang="en-US" sz="3200" dirty="0" smtClean="0"/>
              <a:t>g/ml</a:t>
            </a:r>
            <a:endParaRPr lang="el-GR" sz="3200" dirty="0"/>
          </a:p>
        </p:txBody>
      </p:sp>
      <p:pic>
        <p:nvPicPr>
          <p:cNvPr id="5" name="Picture 2" descr="C:\Documents and Settings\tselentis\Επιφάνεια εργασίας\density-1.jpg"/>
          <p:cNvPicPr>
            <a:picLocks noGrp="1" noChangeAspect="1" noChangeArrowheads="1"/>
          </p:cNvPicPr>
          <p:nvPr>
            <p:ph sz="half" idx="1"/>
          </p:nvPr>
        </p:nvPicPr>
        <p:blipFill>
          <a:blip r:embed="rId2" cstate="print"/>
          <a:srcRect/>
          <a:stretch>
            <a:fillRect/>
          </a:stretch>
        </p:blipFill>
        <p:spPr bwMode="auto">
          <a:xfrm>
            <a:off x="251520" y="1628800"/>
            <a:ext cx="4038600" cy="280880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781050" y="219075"/>
            <a:ext cx="7581900" cy="6419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781050" y="219075"/>
            <a:ext cx="7581900" cy="6419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sz="2400" dirty="0" smtClean="0"/>
              <a:t>  </a:t>
            </a:r>
            <a:r>
              <a:rPr lang="en-US" sz="2400" dirty="0" smtClean="0"/>
              <a:t>4</a:t>
            </a:r>
            <a:r>
              <a:rPr lang="el-GR" sz="2400" dirty="0" smtClean="0"/>
              <a:t>(σελ. 18)</a:t>
            </a:r>
          </a:p>
          <a:p>
            <a:pPr>
              <a:buNone/>
            </a:pPr>
            <a:r>
              <a:rPr lang="el-GR" sz="2400" dirty="0" smtClean="0"/>
              <a:t>     Να συμπληρωθούν οι προτάσεις έτσι ώστε να είναι επιστημονικά ορθές: </a:t>
            </a:r>
          </a:p>
          <a:p>
            <a:pPr>
              <a:buNone/>
            </a:pPr>
            <a:r>
              <a:rPr lang="el-GR" sz="2800" dirty="0" smtClean="0"/>
              <a:t>          </a:t>
            </a:r>
            <a:r>
              <a:rPr lang="el-GR" sz="2400" dirty="0" smtClean="0"/>
              <a:t>Η πυκνότητα ενός υλικού ορίζεται ως το ....................... που έχει ................... την ................. του σώματος από αυτό το υλικό και .....................τον ..................του. </a:t>
            </a:r>
          </a:p>
          <a:p>
            <a:pPr>
              <a:buNone/>
            </a:pPr>
            <a:r>
              <a:rPr lang="el-GR" sz="2400" dirty="0" smtClean="0"/>
              <a:t>            Δηλαδή ρ=</a:t>
            </a:r>
          </a:p>
          <a:p>
            <a:pPr>
              <a:buNone/>
            </a:pPr>
            <a:r>
              <a:rPr lang="el-GR" sz="2800" dirty="0" smtClean="0"/>
              <a:t> </a:t>
            </a:r>
            <a:endParaRPr lang="el-GR" sz="2800" dirty="0"/>
          </a:p>
        </p:txBody>
      </p:sp>
      <p:sp>
        <p:nvSpPr>
          <p:cNvPr id="4" name="1 - Τίτλος"/>
          <p:cNvSpPr>
            <a:spLocks noGrp="1"/>
          </p:cNvSpPr>
          <p:nvPr>
            <p:ph type="title"/>
          </p:nvPr>
        </p:nvSpPr>
        <p:spPr>
          <a:xfrm>
            <a:off x="467544" y="476672"/>
            <a:ext cx="8229600" cy="1143000"/>
          </a:xfrm>
        </p:spPr>
        <p:txBody>
          <a:bodyPr>
            <a:normAutofit fontScale="90000"/>
          </a:bodyPr>
          <a:lstStyle/>
          <a:p>
            <a:r>
              <a:rPr lang="el-GR" sz="2700" b="1" dirty="0" smtClean="0"/>
              <a:t>Χρησιμοποίησε και εφάρμοσε τις έννοιες που έμαθες:</a:t>
            </a:r>
            <a:r>
              <a:rPr lang="el-GR" b="1" dirty="0" smtClean="0"/>
              <a:t/>
            </a:r>
            <a:br>
              <a:rPr lang="el-GR" b="1" dirty="0" smtClean="0"/>
            </a:br>
            <a:endParaRPr lang="el-GR"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TotalTime>
  <Words>435</Words>
  <Application>Microsoft Office PowerPoint</Application>
  <PresentationFormat>Προβολή στην οθόνη (4:3)</PresentationFormat>
  <Paragraphs>89</Paragraphs>
  <Slides>16</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Θέμα του Office</vt:lpstr>
      <vt:lpstr>Μέτρηση της πυκνότητας</vt:lpstr>
      <vt:lpstr>Διαφάνεια 2</vt:lpstr>
      <vt:lpstr>Διαφάνεια 3</vt:lpstr>
      <vt:lpstr>Διαφάνεια 4</vt:lpstr>
      <vt:lpstr>Διαφάνεια 5</vt:lpstr>
      <vt:lpstr>Διαφάνεια 6</vt:lpstr>
      <vt:lpstr>Διαφάνεια 7</vt:lpstr>
      <vt:lpstr>Διαφάνεια 8</vt:lpstr>
      <vt:lpstr>Χρησιμοποίησε και εφάρμοσε τις έννοιες που έμαθες: </vt:lpstr>
      <vt:lpstr>Διαφάνεια 10</vt:lpstr>
      <vt:lpstr>Διαφάνεια 11</vt:lpstr>
      <vt:lpstr>Διαφάνεια 12</vt:lpstr>
      <vt:lpstr>Διαφάνεια 13</vt:lpstr>
      <vt:lpstr>Διεθνές Σύστημα Μονάδων (System Internationale)</vt:lpstr>
      <vt:lpstr>Διαφάνεια 15</vt:lpstr>
      <vt:lpstr>Χρησιμοποίησε και εφάρμοσε τις έννοιες που έμαθες: </vt:lpstr>
    </vt:vector>
  </TitlesOfParts>
  <Company>Το όνομα της εταιρείας σας</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Το όνομα χρήστη σας</dc:creator>
  <cp:lastModifiedBy>Το όνομα χρήστη σας</cp:lastModifiedBy>
  <cp:revision>43</cp:revision>
  <dcterms:created xsi:type="dcterms:W3CDTF">2012-10-18T13:32:33Z</dcterms:created>
  <dcterms:modified xsi:type="dcterms:W3CDTF">2019-09-30T16:29:30Z</dcterms:modified>
</cp:coreProperties>
</file>