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2" r:id="rId3"/>
    <p:sldId id="264" r:id="rId4"/>
    <p:sldId id="271" r:id="rId5"/>
    <p:sldId id="272" r:id="rId6"/>
    <p:sldId id="263" r:id="rId7"/>
    <p:sldId id="266" r:id="rId8"/>
    <p:sldId id="258"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0FE1B-DDEE-417E-AD99-7F608F6ECF65}" type="datetimeFigureOut">
              <a:rPr lang="el-GR" smtClean="0"/>
              <a:pPr/>
              <a:t>24/9/2019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A673D-21C8-4754-ABBA-849F3A8311B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3114C-62A5-4169-8FE3-931227775D9F}" type="slidenum">
              <a:rPr lang="el-GR"/>
              <a:pPr/>
              <a:t>5</a:t>
            </a:fld>
            <a:endParaRPr lang="el-G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6BD60EC-01BB-43D2-90AB-C514A57AE0A6}" type="datetimeFigureOut">
              <a:rPr lang="el-GR" smtClean="0"/>
              <a:pPr/>
              <a:t>24/9/2019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55FA80-087A-4129-A8CA-04D07F4C458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D60EC-01BB-43D2-90AB-C514A57AE0A6}" type="datetimeFigureOut">
              <a:rPr lang="el-GR" smtClean="0"/>
              <a:pPr/>
              <a:t>24/9/2019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55FA80-087A-4129-A8CA-04D07F4C458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420888"/>
            <a:ext cx="8229600" cy="1143000"/>
          </a:xfrm>
        </p:spPr>
        <p:txBody>
          <a:bodyPr/>
          <a:lstStyle/>
          <a:p>
            <a:r>
              <a:rPr lang="el-GR" dirty="0" smtClean="0"/>
              <a:t>Μέτρηση χρόνου και μάζας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 </a:t>
            </a:r>
            <a:endParaRPr lang="el-GR" dirty="0"/>
          </a:p>
        </p:txBody>
      </p:sp>
      <p:sp>
        <p:nvSpPr>
          <p:cNvPr id="4" name="3 - Θέση κειμένου"/>
          <p:cNvSpPr>
            <a:spLocks noGrp="1"/>
          </p:cNvSpPr>
          <p:nvPr>
            <p:ph type="body" sz="half" idx="2"/>
          </p:nvPr>
        </p:nvSpPr>
        <p:spPr>
          <a:xfrm>
            <a:off x="457200" y="836712"/>
            <a:ext cx="4114800" cy="5289451"/>
          </a:xfrm>
        </p:spPr>
        <p:txBody>
          <a:bodyPr>
            <a:noAutofit/>
          </a:bodyPr>
          <a:lstStyle/>
          <a:p>
            <a:r>
              <a:rPr lang="el-GR" sz="2800" dirty="0" smtClean="0"/>
              <a:t>Για τη μέτρηση του χρόνου χρησιμοποιούμε φαινόμενα τα οποία επαναλαμβάνονται με τον ίδιο τρόπο σε ίσα χρονικά διαστήματα. Τα φαινόμενα αυτά ονομάζονται </a:t>
            </a:r>
            <a:r>
              <a:rPr lang="el-GR" sz="2800" b="1" dirty="0" smtClean="0"/>
              <a:t>περιοδικά</a:t>
            </a:r>
            <a:r>
              <a:rPr lang="el-GR" sz="2800" dirty="0" smtClean="0"/>
              <a:t>.</a:t>
            </a:r>
          </a:p>
          <a:p>
            <a:r>
              <a:rPr lang="el-GR" sz="2800" dirty="0" smtClean="0"/>
              <a:t>Η θεμελιώδης μονάδα μέτρησης του χρόνου είναι το δευτερόλεπτο (</a:t>
            </a:r>
            <a:r>
              <a:rPr lang="en-US" sz="2800" b="1" dirty="0" smtClean="0"/>
              <a:t>second </a:t>
            </a:r>
            <a:r>
              <a:rPr lang="en-US" sz="2800" dirty="0" smtClean="0"/>
              <a:t> </a:t>
            </a:r>
            <a:r>
              <a:rPr lang="el-GR" sz="2800" dirty="0" smtClean="0"/>
              <a:t>ή σύντομα </a:t>
            </a:r>
            <a:r>
              <a:rPr lang="en-US" sz="2800" b="1" dirty="0" smtClean="0"/>
              <a:t>s</a:t>
            </a:r>
            <a:r>
              <a:rPr lang="el-GR" sz="2800" dirty="0" smtClean="0"/>
              <a:t>).</a:t>
            </a:r>
            <a:endParaRPr lang="el-GR" sz="2800" dirty="0"/>
          </a:p>
        </p:txBody>
      </p:sp>
      <p:pic>
        <p:nvPicPr>
          <p:cNvPr id="5" name="Picture 2" descr="C:\Documents and Settings\tselentis\Επιφάνεια εργασίας\shutterstock_68891791.jpg"/>
          <p:cNvPicPr>
            <a:picLocks noGrp="1" noChangeAspect="1" noChangeArrowheads="1"/>
          </p:cNvPicPr>
          <p:nvPr>
            <p:ph idx="1"/>
          </p:nvPr>
        </p:nvPicPr>
        <p:blipFill>
          <a:blip r:embed="rId2" cstate="print"/>
          <a:srcRect/>
          <a:stretch>
            <a:fillRect/>
          </a:stretch>
        </p:blipFill>
        <p:spPr bwMode="auto">
          <a:xfrm>
            <a:off x="5436096" y="2132856"/>
            <a:ext cx="3291840" cy="1828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tselentis\Επιφάνεια εργασίας\MONADES XRONOU"/>
          <p:cNvPicPr>
            <a:picLocks noChangeAspect="1" noChangeArrowheads="1"/>
          </p:cNvPicPr>
          <p:nvPr/>
        </p:nvPicPr>
        <p:blipFill>
          <a:blip r:embed="rId2" cstate="print"/>
          <a:srcRect/>
          <a:stretch>
            <a:fillRect/>
          </a:stretch>
        </p:blipFill>
        <p:spPr bwMode="auto">
          <a:xfrm>
            <a:off x="1115616" y="908720"/>
            <a:ext cx="6789420" cy="513397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Ασκήσεις</a:t>
            </a:r>
            <a:endParaRPr lang="el-GR" dirty="0"/>
          </a:p>
        </p:txBody>
      </p:sp>
      <p:sp>
        <p:nvSpPr>
          <p:cNvPr id="3" name="2 - Θέση περιεχομένου"/>
          <p:cNvSpPr>
            <a:spLocks noGrp="1"/>
          </p:cNvSpPr>
          <p:nvPr>
            <p:ph idx="1"/>
          </p:nvPr>
        </p:nvSpPr>
        <p:spPr>
          <a:xfrm>
            <a:off x="467544" y="1340768"/>
            <a:ext cx="8229600" cy="4525963"/>
          </a:xfrm>
        </p:spPr>
        <p:txBody>
          <a:bodyPr/>
          <a:lstStyle/>
          <a:p>
            <a:pPr>
              <a:buNone/>
            </a:pPr>
            <a:r>
              <a:rPr lang="en-US" dirty="0" smtClean="0"/>
              <a:t>      </a:t>
            </a:r>
            <a:r>
              <a:rPr lang="el-GR" sz="2400" dirty="0" smtClean="0"/>
              <a:t>2 (σελ. 19)</a:t>
            </a:r>
          </a:p>
          <a:p>
            <a:pPr>
              <a:buNone/>
            </a:pPr>
            <a:r>
              <a:rPr lang="el-GR" sz="2400" dirty="0" smtClean="0"/>
              <a:t>     </a:t>
            </a:r>
            <a:r>
              <a:rPr lang="en-US" dirty="0" smtClean="0"/>
              <a:t> </a:t>
            </a:r>
            <a:r>
              <a:rPr lang="el-GR" sz="2400" dirty="0" smtClean="0"/>
              <a:t>Ο εγκέφαλος σου χρειάζεται περίπου ένα πεντακοσιοστό του δευτερολέπτου για να αναγνωρίσει ένα οικείο αντικείμενο από τη στιγμή που φως που προέρχεται από αυτό φθάνει στο μάτι σου. Να εκφράσεις το παραπάνω χρονικό διάστημα σε </a:t>
            </a:r>
            <a:r>
              <a:rPr lang="el-GR" sz="2400" b="1" dirty="0" smtClean="0"/>
              <a:t>μ</a:t>
            </a:r>
            <a:r>
              <a:rPr lang="en-US" sz="2400" b="1" dirty="0" smtClean="0"/>
              <a:t>s</a:t>
            </a:r>
            <a:r>
              <a:rPr lang="el-GR" sz="2400" dirty="0" smtClean="0"/>
              <a:t> και </a:t>
            </a:r>
            <a:r>
              <a:rPr lang="el-GR" sz="2400" b="1" dirty="0" err="1" smtClean="0"/>
              <a:t>ms</a:t>
            </a:r>
            <a:r>
              <a:rPr lang="el-GR" sz="2400" dirty="0" smtClean="0"/>
              <a:t>.</a:t>
            </a:r>
          </a:p>
          <a:p>
            <a:pPr>
              <a:buNone/>
            </a:pPr>
            <a:endParaRPr lang="el-G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l-GR" sz="3200" b="1"/>
              <a:t>Τι είναι  μάζα - μέτρηση μάζας</a:t>
            </a:r>
          </a:p>
        </p:txBody>
      </p:sp>
      <p:sp>
        <p:nvSpPr>
          <p:cNvPr id="25603" name="Rectangle 3"/>
          <p:cNvSpPr>
            <a:spLocks noGrp="1" noChangeArrowheads="1"/>
          </p:cNvSpPr>
          <p:nvPr>
            <p:ph type="body" idx="1"/>
          </p:nvPr>
        </p:nvSpPr>
        <p:spPr/>
        <p:txBody>
          <a:bodyPr>
            <a:normAutofit fontScale="92500" lnSpcReduction="20000"/>
          </a:bodyPr>
          <a:lstStyle/>
          <a:p>
            <a:pPr>
              <a:buNone/>
            </a:pPr>
            <a:r>
              <a:rPr lang="el-GR" dirty="0" smtClean="0"/>
              <a:t>   μάζα </a:t>
            </a:r>
            <a:r>
              <a:rPr lang="el-GR" dirty="0"/>
              <a:t>είναι η ποσότητα της ύλης που περιέχει ένα σώμα</a:t>
            </a:r>
            <a:endParaRPr lang="en-US" dirty="0"/>
          </a:p>
          <a:p>
            <a:pPr>
              <a:buNone/>
            </a:pPr>
            <a:r>
              <a:rPr lang="el-GR" dirty="0" smtClean="0"/>
              <a:t>   ( </a:t>
            </a:r>
            <a:r>
              <a:rPr lang="el-GR" dirty="0" err="1"/>
              <a:t>όργαν</a:t>
            </a:r>
            <a:r>
              <a:rPr lang="en-US" dirty="0"/>
              <a:t>o</a:t>
            </a:r>
            <a:r>
              <a:rPr lang="el-GR" dirty="0"/>
              <a:t> μέτρησης: </a:t>
            </a:r>
            <a:r>
              <a:rPr lang="el-GR" b="1" i="1" dirty="0"/>
              <a:t>ζυγός)</a:t>
            </a:r>
            <a:endParaRPr lang="en-US" b="1" i="1" dirty="0"/>
          </a:p>
          <a:p>
            <a:pPr>
              <a:buNone/>
            </a:pPr>
            <a:endParaRPr lang="el-GR" sz="2800" dirty="0" smtClean="0"/>
          </a:p>
          <a:p>
            <a:pPr>
              <a:buNone/>
            </a:pPr>
            <a:r>
              <a:rPr lang="el-GR" sz="2800" dirty="0" smtClean="0"/>
              <a:t>    Θεμελιώδης μονάδα μάζας, </a:t>
            </a:r>
          </a:p>
          <a:p>
            <a:pPr>
              <a:buNone/>
            </a:pPr>
            <a:r>
              <a:rPr lang="el-GR" sz="2800" dirty="0" smtClean="0"/>
              <a:t>     είναι το χιλιόγραμμο, </a:t>
            </a:r>
          </a:p>
          <a:p>
            <a:pPr>
              <a:buNone/>
            </a:pPr>
            <a:r>
              <a:rPr lang="el-GR" sz="2800" dirty="0" smtClean="0"/>
              <a:t>      που συμβολίζεται </a:t>
            </a:r>
            <a:r>
              <a:rPr lang="en-US" sz="2800" b="1" dirty="0" smtClean="0"/>
              <a:t>kg</a:t>
            </a:r>
            <a:r>
              <a:rPr lang="en-US" sz="2800" dirty="0" smtClean="0"/>
              <a:t> .</a:t>
            </a:r>
            <a:endParaRPr lang="el-GR" sz="2800" dirty="0" smtClean="0"/>
          </a:p>
          <a:p>
            <a:pPr>
              <a:buFont typeface="Wingdings" pitchFamily="2" charset="2"/>
              <a:buNone/>
            </a:pPr>
            <a:endParaRPr lang="en-US" b="1" dirty="0"/>
          </a:p>
          <a:p>
            <a:pPr>
              <a:buFont typeface="Wingdings" pitchFamily="2" charset="2"/>
              <a:buNone/>
            </a:pPr>
            <a:r>
              <a:rPr lang="en-US" b="1" dirty="0"/>
              <a:t>      </a:t>
            </a:r>
            <a:r>
              <a:rPr lang="en-US" sz="2000" b="1" dirty="0"/>
              <a:t>10</a:t>
            </a:r>
            <a:r>
              <a:rPr lang="en-US" sz="2000" b="1" baseline="30000" dirty="0"/>
              <a:t>3          </a:t>
            </a:r>
            <a:r>
              <a:rPr lang="en-US" sz="2000" b="1" dirty="0"/>
              <a:t>x10</a:t>
            </a:r>
            <a:r>
              <a:rPr lang="en-US" sz="2000" b="1" baseline="30000" dirty="0"/>
              <a:t>3      </a:t>
            </a:r>
            <a:r>
              <a:rPr lang="en-US" sz="2000" b="1" dirty="0" err="1"/>
              <a:t>x10</a:t>
            </a:r>
            <a:r>
              <a:rPr lang="en-US" sz="2000" b="1" baseline="30000" dirty="0" err="1"/>
              <a:t>3</a:t>
            </a:r>
            <a:r>
              <a:rPr lang="en-US" sz="2000" b="1" baseline="30000" dirty="0"/>
              <a:t>              </a:t>
            </a:r>
            <a:r>
              <a:rPr lang="en-US" sz="2000" b="1" dirty="0" err="1"/>
              <a:t>x10</a:t>
            </a:r>
            <a:r>
              <a:rPr lang="en-US" sz="2000" b="1" baseline="30000" dirty="0" err="1"/>
              <a:t>3</a:t>
            </a:r>
            <a:endParaRPr lang="en-US" sz="2000" b="1" baseline="30000" dirty="0"/>
          </a:p>
          <a:p>
            <a:r>
              <a:rPr lang="en-US" b="1" dirty="0" err="1"/>
              <a:t>tn</a:t>
            </a:r>
            <a:r>
              <a:rPr lang="en-US" b="1" dirty="0">
                <a:sym typeface="Wingdings 2" pitchFamily="18" charset="2"/>
              </a:rPr>
              <a:t></a:t>
            </a:r>
            <a:r>
              <a:rPr lang="de-DE" b="1" dirty="0"/>
              <a:t>kg</a:t>
            </a:r>
            <a:r>
              <a:rPr lang="en-US" b="1" dirty="0">
                <a:sym typeface="Wingdings 2" pitchFamily="18" charset="2"/>
              </a:rPr>
              <a:t></a:t>
            </a:r>
            <a:r>
              <a:rPr lang="de-DE" b="1" dirty="0" smtClean="0"/>
              <a:t>g</a:t>
            </a:r>
            <a:r>
              <a:rPr lang="en-US" b="1" dirty="0" smtClean="0">
                <a:sym typeface="Wingdings 2" pitchFamily="18" charset="2"/>
              </a:rPr>
              <a:t></a:t>
            </a:r>
            <a:r>
              <a:rPr lang="de-DE" b="1" dirty="0" smtClean="0"/>
              <a:t>mg</a:t>
            </a:r>
            <a:r>
              <a:rPr lang="en-US" b="1" dirty="0" smtClean="0">
                <a:sym typeface="Wingdings 2" pitchFamily="18" charset="2"/>
              </a:rPr>
              <a:t></a:t>
            </a:r>
            <a:r>
              <a:rPr lang="el-GR" b="1" dirty="0"/>
              <a:t>μ</a:t>
            </a:r>
            <a:r>
              <a:rPr lang="en-US" b="1" dirty="0" smtClean="0"/>
              <a:t>g</a:t>
            </a:r>
            <a:endParaRPr lang="el-GR" b="1" dirty="0"/>
          </a:p>
        </p:txBody>
      </p:sp>
      <p:pic>
        <p:nvPicPr>
          <p:cNvPr id="25605" name="Picture 5" descr="balance-beam-scale2"/>
          <p:cNvPicPr>
            <a:picLocks noChangeAspect="1" noChangeArrowheads="1"/>
          </p:cNvPicPr>
          <p:nvPr/>
        </p:nvPicPr>
        <p:blipFill>
          <a:blip r:embed="rId3" cstate="print"/>
          <a:srcRect/>
          <a:stretch>
            <a:fillRect/>
          </a:stretch>
        </p:blipFill>
        <p:spPr bwMode="auto">
          <a:xfrm>
            <a:off x="7019925" y="3716338"/>
            <a:ext cx="1609725" cy="1738312"/>
          </a:xfrm>
          <a:prstGeom prst="rect">
            <a:avLst/>
          </a:prstGeom>
          <a:noFill/>
        </p:spPr>
      </p:pic>
      <p:pic>
        <p:nvPicPr>
          <p:cNvPr id="25607" name="Picture 7" descr="ANd9GcTRerSDE14QTKBvd_-YHZkFgLHaLGlQgCWwB70s307cJUNwMz9iJw"/>
          <p:cNvPicPr>
            <a:picLocks noChangeAspect="1" noChangeArrowheads="1"/>
          </p:cNvPicPr>
          <p:nvPr/>
        </p:nvPicPr>
        <p:blipFill>
          <a:blip r:embed="rId4" cstate="print"/>
          <a:srcRect/>
          <a:stretch>
            <a:fillRect/>
          </a:stretch>
        </p:blipFill>
        <p:spPr bwMode="auto">
          <a:xfrm>
            <a:off x="5508625" y="4941888"/>
            <a:ext cx="1528763" cy="1385887"/>
          </a:xfrm>
          <a:prstGeom prst="rect">
            <a:avLst/>
          </a:prstGeom>
          <a:noFill/>
        </p:spPr>
      </p:pic>
      <p:pic>
        <p:nvPicPr>
          <p:cNvPr id="25609" name="Picture 9" descr="220px-Fatmouse"/>
          <p:cNvPicPr>
            <a:picLocks noChangeAspect="1" noChangeArrowheads="1"/>
          </p:cNvPicPr>
          <p:nvPr/>
        </p:nvPicPr>
        <p:blipFill>
          <a:blip r:embed="rId5" cstate="print"/>
          <a:srcRect/>
          <a:stretch>
            <a:fillRect/>
          </a:stretch>
        </p:blipFill>
        <p:spPr bwMode="auto">
          <a:xfrm>
            <a:off x="6516688" y="2208213"/>
            <a:ext cx="1879600" cy="1281112"/>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4" name="3 - Θέση κειμένου"/>
          <p:cNvSpPr>
            <a:spLocks noGrp="1"/>
          </p:cNvSpPr>
          <p:nvPr>
            <p:ph type="body" sz="half" idx="2"/>
          </p:nvPr>
        </p:nvSpPr>
        <p:spPr>
          <a:xfrm>
            <a:off x="457200" y="908720"/>
            <a:ext cx="4114800" cy="5217443"/>
          </a:xfrm>
        </p:spPr>
        <p:txBody>
          <a:bodyPr>
            <a:noAutofit/>
          </a:bodyPr>
          <a:lstStyle/>
          <a:p>
            <a:endParaRPr lang="en-US" sz="2000" dirty="0" smtClean="0"/>
          </a:p>
          <a:p>
            <a:endParaRPr lang="en-US" sz="2000" dirty="0" smtClean="0"/>
          </a:p>
          <a:p>
            <a:r>
              <a:rPr lang="el-GR" sz="2000" dirty="0" smtClean="0"/>
              <a:t>Η </a:t>
            </a:r>
            <a:r>
              <a:rPr lang="el-GR" sz="2000" b="1" dirty="0" smtClean="0"/>
              <a:t>μάζα συνδέεται επίσης με την κίνηση. </a:t>
            </a:r>
          </a:p>
          <a:p>
            <a:r>
              <a:rPr lang="el-GR" sz="2000" dirty="0" smtClean="0"/>
              <a:t>Όσο πιο </a:t>
            </a:r>
            <a:r>
              <a:rPr lang="el-GR" sz="2000" b="1" dirty="0" smtClean="0"/>
              <a:t>δύσκολα</a:t>
            </a:r>
            <a:r>
              <a:rPr lang="el-GR" sz="2000" dirty="0" smtClean="0"/>
              <a:t> ένα σώμα αρχίζει να κινείται ή σταματά, τόσο </a:t>
            </a:r>
            <a:r>
              <a:rPr lang="el-GR" sz="2000" b="1" dirty="0" smtClean="0"/>
              <a:t>μεγαλύτερη</a:t>
            </a:r>
            <a:r>
              <a:rPr lang="el-GR" sz="2000" dirty="0" smtClean="0"/>
              <a:t> είναι </a:t>
            </a:r>
            <a:r>
              <a:rPr lang="el-GR" sz="2000" b="1" dirty="0" smtClean="0"/>
              <a:t>η μάζα </a:t>
            </a:r>
            <a:r>
              <a:rPr lang="el-GR" sz="2000" dirty="0" smtClean="0"/>
              <a:t>του.</a:t>
            </a:r>
          </a:p>
        </p:txBody>
      </p:sp>
      <p:pic>
        <p:nvPicPr>
          <p:cNvPr id="7170" name="Picture 2" descr="C:\Documents and Settings\tselentis\Επιφάνεια εργασίας\MAZA"/>
          <p:cNvPicPr>
            <a:picLocks noGrp="1" noChangeAspect="1" noChangeArrowheads="1"/>
          </p:cNvPicPr>
          <p:nvPr>
            <p:ph idx="1"/>
          </p:nvPr>
        </p:nvPicPr>
        <p:blipFill>
          <a:blip r:embed="rId2" cstate="print"/>
          <a:srcRect/>
          <a:stretch>
            <a:fillRect/>
          </a:stretch>
        </p:blipFill>
        <p:spPr bwMode="auto">
          <a:xfrm>
            <a:off x="4427984" y="620688"/>
            <a:ext cx="4358640" cy="2662238"/>
          </a:xfrm>
          <a:prstGeom prst="rect">
            <a:avLst/>
          </a:prstGeom>
          <a:noFill/>
        </p:spPr>
      </p:pic>
      <p:pic>
        <p:nvPicPr>
          <p:cNvPr id="7171" name="Picture 3" descr="C:\Documents and Settings\tselentis\Επιφάνεια εργασίας\MAZA 2"/>
          <p:cNvPicPr>
            <a:picLocks noChangeAspect="1" noChangeArrowheads="1"/>
          </p:cNvPicPr>
          <p:nvPr/>
        </p:nvPicPr>
        <p:blipFill>
          <a:blip r:embed="rId3" cstate="print"/>
          <a:srcRect/>
          <a:stretch>
            <a:fillRect/>
          </a:stretch>
        </p:blipFill>
        <p:spPr bwMode="auto">
          <a:xfrm>
            <a:off x="5940152" y="3645024"/>
            <a:ext cx="1600200" cy="246888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tselentis\Επιφάνεια εργασίας\imgA305-02.jpg"/>
          <p:cNvPicPr>
            <a:picLocks noChangeAspect="1" noChangeArrowheads="1"/>
          </p:cNvPicPr>
          <p:nvPr/>
        </p:nvPicPr>
        <p:blipFill>
          <a:blip r:embed="rId2" cstate="print"/>
          <a:srcRect/>
          <a:stretch>
            <a:fillRect/>
          </a:stretch>
        </p:blipFill>
        <p:spPr bwMode="auto">
          <a:xfrm>
            <a:off x="683568" y="1916832"/>
            <a:ext cx="7769860" cy="330708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cstate="print"/>
          <a:srcRect/>
          <a:stretch>
            <a:fillRect/>
          </a:stretch>
        </p:blipFill>
        <p:spPr bwMode="auto">
          <a:xfrm>
            <a:off x="2555776" y="260648"/>
            <a:ext cx="4036695" cy="5027295"/>
          </a:xfrm>
          <a:prstGeom prst="rect">
            <a:avLst/>
          </a:prstGeom>
          <a:noFill/>
          <a:ln w="9525">
            <a:noFill/>
            <a:miter lim="800000"/>
            <a:headEnd/>
            <a:tailEnd/>
          </a:ln>
        </p:spPr>
      </p:pic>
      <p:sp>
        <p:nvSpPr>
          <p:cNvPr id="3" name="2 - Ορθογώνιο"/>
          <p:cNvSpPr/>
          <p:nvPr/>
        </p:nvSpPr>
        <p:spPr>
          <a:xfrm>
            <a:off x="1259632" y="5301208"/>
            <a:ext cx="6624736" cy="1200329"/>
          </a:xfrm>
          <a:prstGeom prst="rect">
            <a:avLst/>
          </a:prstGeom>
        </p:spPr>
        <p:txBody>
          <a:bodyPr wrap="square">
            <a:spAutoFit/>
          </a:bodyPr>
          <a:lstStyle/>
          <a:p>
            <a:r>
              <a:rPr lang="el-GR" i="1" dirty="0" smtClean="0"/>
              <a:t>Το πρότυπο χιλιόγραμμο</a:t>
            </a:r>
          </a:p>
          <a:p>
            <a:r>
              <a:rPr lang="el-GR" i="1" dirty="0" smtClean="0"/>
              <a:t>1 </a:t>
            </a:r>
            <a:r>
              <a:rPr lang="el-GR" i="1" dirty="0" err="1" smtClean="0"/>
              <a:t>kg</a:t>
            </a:r>
            <a:r>
              <a:rPr lang="el-GR" i="1" dirty="0" smtClean="0"/>
              <a:t> είναι η μάζα ενός κυλίνδρου από ιριδιούχο λευκόχρυσο που φυλάσσεται στο Μουσείο Μέτρων και Σταθμών που βρίσκεται στις Σέβρες κοντά στο Παρίσι.</a:t>
            </a:r>
            <a:endParaRPr lang="el-GR"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205</Words>
  <Application>Microsoft Office PowerPoint</Application>
  <PresentationFormat>Προβολή στην οθόνη (4:3)</PresentationFormat>
  <Paragraphs>24</Paragraphs>
  <Slides>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Μέτρηση χρόνου και μάζας</vt:lpstr>
      <vt:lpstr> </vt:lpstr>
      <vt:lpstr>Διαφάνεια 3</vt:lpstr>
      <vt:lpstr>Ασκήσεις</vt:lpstr>
      <vt:lpstr>Τι είναι  μάζα - μέτρηση μάζας</vt:lpstr>
      <vt:lpstr>Διαφάνεια 6</vt:lpstr>
      <vt:lpstr>Διαφάνεια 7</vt:lpstr>
      <vt:lpstr>Διαφάνεια 8</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Το όνομα χρήστη σας</cp:lastModifiedBy>
  <cp:revision>21</cp:revision>
  <dcterms:created xsi:type="dcterms:W3CDTF">2012-10-03T17:30:23Z</dcterms:created>
  <dcterms:modified xsi:type="dcterms:W3CDTF">2019-09-24T17:49:31Z</dcterms:modified>
</cp:coreProperties>
</file>