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9" r:id="rId2"/>
    <p:sldId id="260" r:id="rId3"/>
    <p:sldId id="277" r:id="rId4"/>
    <p:sldId id="278" r:id="rId5"/>
    <p:sldId id="270" r:id="rId6"/>
    <p:sldId id="279" r:id="rId7"/>
    <p:sldId id="280" r:id="rId8"/>
    <p:sldId id="273" r:id="rId9"/>
    <p:sldId id="275" r:id="rId10"/>
    <p:sldId id="276" r:id="rId11"/>
    <p:sldId id="268" r:id="rId12"/>
    <p:sldId id="267" r:id="rId13"/>
    <p:sldId id="283" r:id="rId14"/>
    <p:sldId id="265" r:id="rId15"/>
    <p:sldId id="282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E8E26-5CF2-48E6-B727-36500AF78555}" type="datetimeFigureOut">
              <a:rPr lang="el-GR" smtClean="0"/>
              <a:pPr/>
              <a:t>4/2/2022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EA759-D487-4421-8689-39CEA757C675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1CA893-DFC5-44A6-B649-2FF9C5D5E636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Ας δούμε τι μάθαμε στο :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7EA759-D487-4421-8689-39CEA757C675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2ACC5-3D05-44DD-93B9-D2815CB4178D}" type="datetime1">
              <a:rPr lang="el-GR" smtClean="0"/>
              <a:pPr/>
              <a:t>4/2/2022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074EF-460E-430C-BB42-9E79397522A3}" type="datetime1">
              <a:rPr lang="el-GR" smtClean="0"/>
              <a:pPr/>
              <a:t>4/2/2022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47E37-5225-4D85-B175-E2F50CE1E952}" type="datetime1">
              <a:rPr lang="el-GR" smtClean="0"/>
              <a:pPr/>
              <a:t>4/2/2022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24E70-F8AB-4F91-B578-3FA01341568B}" type="datetime1">
              <a:rPr lang="el-GR" smtClean="0"/>
              <a:pPr>
                <a:defRPr/>
              </a:pPr>
              <a:t>4/2/2022</a:t>
            </a:fld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74BB0-8AD9-4D43-94E9-CFF06D055C7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D886A-489D-472B-BAD5-F2C60812FB79}" type="datetime1">
              <a:rPr lang="el-GR" smtClean="0"/>
              <a:pPr/>
              <a:t>4/2/2022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722AD5-C855-4BDA-9986-000BEC214777}" type="datetime1">
              <a:rPr lang="el-GR" smtClean="0"/>
              <a:pPr/>
              <a:t>4/2/2022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04EC1-603E-4BC6-A56A-08E3CECE4267}" type="datetime1">
              <a:rPr lang="el-GR" smtClean="0"/>
              <a:pPr/>
              <a:t>4/2/2022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63BF3-0A8C-4C34-ADAF-61A9811220D2}" type="datetime1">
              <a:rPr lang="el-GR" smtClean="0"/>
              <a:pPr/>
              <a:t>4/2/2022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693B5-FADE-463D-B5D8-AB0ECCB95CB5}" type="datetime1">
              <a:rPr lang="el-GR" smtClean="0"/>
              <a:pPr/>
              <a:t>4/2/2022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E7CFB-A585-49F7-B973-9BDA57089608}" type="datetime1">
              <a:rPr lang="el-GR" smtClean="0"/>
              <a:pPr/>
              <a:t>4/2/2022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17B32-CED1-4A04-88EC-E79049D3F553}" type="datetime1">
              <a:rPr lang="el-GR" smtClean="0"/>
              <a:pPr/>
              <a:t>4/2/2022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C8E1C-5AFC-4D89-92B7-D2897411BF4D}" type="datetime1">
              <a:rPr lang="el-GR" smtClean="0"/>
              <a:pPr/>
              <a:t>4/2/2022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0C5E5-D2E5-4D0E-875B-6F301CD5A4DF}" type="datetime1">
              <a:rPr lang="el-GR" smtClean="0"/>
              <a:pPr/>
              <a:t>4/2/2022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8C7BF-BE5E-4183-B14B-AEC38F65DF6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jpeg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kjN4HpgMQk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2987824" y="2708920"/>
            <a:ext cx="20458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err="1" smtClean="0"/>
              <a:t>Αλληλόμορφα</a:t>
            </a:r>
            <a:endParaRPr lang="el-GR" sz="2400" b="1" dirty="0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5386" name="Object 10"/>
          <p:cNvGraphicFramePr>
            <a:graphicFrameLocks noChangeAspect="1"/>
          </p:cNvGraphicFramePr>
          <p:nvPr/>
        </p:nvGraphicFramePr>
        <p:xfrm>
          <a:off x="5076056" y="548680"/>
          <a:ext cx="3097213" cy="2100262"/>
        </p:xfrm>
        <a:graphic>
          <a:graphicData uri="http://schemas.openxmlformats.org/presentationml/2006/ole">
            <p:oleObj spid="_x0000_s7170" name="Εικόνα bitmap" r:id="rId3" imgW="2542857" imgH="1724266" progId="PBrush">
              <p:embed/>
            </p:oleObj>
          </a:graphicData>
        </a:graphic>
      </p:graphicFrame>
      <p:sp>
        <p:nvSpPr>
          <p:cNvPr id="4" name="3 - Ορθογώνιο"/>
          <p:cNvSpPr/>
          <p:nvPr/>
        </p:nvSpPr>
        <p:spPr>
          <a:xfrm>
            <a:off x="683568" y="1700808"/>
            <a:ext cx="41044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 Το </a:t>
            </a:r>
            <a:r>
              <a:rPr lang="el-GR" dirty="0" err="1" smtClean="0"/>
              <a:t>αλληλόμορφο</a:t>
            </a:r>
            <a:r>
              <a:rPr lang="el-GR" dirty="0" smtClean="0"/>
              <a:t> του οποίου η δράση εκδηλώνεται στην </a:t>
            </a:r>
            <a:r>
              <a:rPr lang="el-GR" dirty="0" err="1" smtClean="0"/>
              <a:t>ετερόζυγη</a:t>
            </a:r>
            <a:r>
              <a:rPr lang="el-GR" dirty="0" smtClean="0"/>
              <a:t> κατάσταση ονομάζεται </a:t>
            </a:r>
            <a:r>
              <a:rPr lang="el-GR" b="1" dirty="0" smtClean="0"/>
              <a:t>επικρατές</a:t>
            </a:r>
            <a:r>
              <a:rPr lang="el-GR" dirty="0" smtClean="0"/>
              <a:t> και συμβολίζεται συνήθως με κεφαλαίο γράμμα (π.χ. Α). </a:t>
            </a:r>
          </a:p>
          <a:p>
            <a:r>
              <a:rPr lang="el-GR" dirty="0" smtClean="0"/>
              <a:t> Το </a:t>
            </a:r>
            <a:r>
              <a:rPr lang="el-GR" dirty="0" err="1" smtClean="0"/>
              <a:t>αλληλόμορφο</a:t>
            </a:r>
            <a:r>
              <a:rPr lang="el-GR" dirty="0" smtClean="0"/>
              <a:t> του οποίου η δράση δεν εκδηλώνεται στην </a:t>
            </a:r>
            <a:r>
              <a:rPr lang="el-GR" dirty="0" err="1" smtClean="0"/>
              <a:t>ετερόζυγη</a:t>
            </a:r>
            <a:r>
              <a:rPr lang="el-GR" dirty="0" smtClean="0"/>
              <a:t> κατάσταση ονομάζεται </a:t>
            </a:r>
            <a:r>
              <a:rPr lang="el-GR" b="1" dirty="0" smtClean="0"/>
              <a:t>υπολειπόμενο</a:t>
            </a:r>
            <a:r>
              <a:rPr lang="el-GR" dirty="0" smtClean="0"/>
              <a:t> και συνήθως συμβολίζεται με το αντίστοιχο πεζό γράμμα (π.χ. α).</a:t>
            </a:r>
          </a:p>
          <a:p>
            <a:r>
              <a:rPr lang="el-GR" dirty="0" smtClean="0"/>
              <a:t>  Συμπεραίνουμε λοιπόν ότι τα υπολειπόμενα </a:t>
            </a:r>
            <a:r>
              <a:rPr lang="el-GR" dirty="0" err="1" smtClean="0"/>
              <a:t>αλληλόμορφα</a:t>
            </a:r>
            <a:r>
              <a:rPr lang="el-GR" dirty="0" smtClean="0"/>
              <a:t> μπορούν να εκδηλωθούν μόνο σε ομόζυγη κατάσταση.</a:t>
            </a:r>
            <a:endParaRPr lang="el-GR" dirty="0"/>
          </a:p>
        </p:txBody>
      </p:sp>
      <p:pic>
        <p:nvPicPr>
          <p:cNvPr id="5" name="Picture 2" descr="• Το αλληλόμορφο του&#10;οποίου η δράση&#10;εκδηλώνεται στην&#10;ετερόζυγη κατάσταση&#10;ονομάζεται επικρατές&#10;και συμβολίζεται με&#10;κεφαλαίο..."/>
          <p:cNvPicPr>
            <a:picLocks noChangeAspect="1" noChangeArrowheads="1"/>
          </p:cNvPicPr>
          <p:nvPr/>
        </p:nvPicPr>
        <p:blipFill>
          <a:blip r:embed="rId4" cstate="print"/>
          <a:srcRect l="53909"/>
          <a:stretch>
            <a:fillRect/>
          </a:stretch>
        </p:blipFill>
        <p:spPr bwMode="auto">
          <a:xfrm>
            <a:off x="5652120" y="2996952"/>
            <a:ext cx="2240742" cy="3649980"/>
          </a:xfrm>
          <a:prstGeom prst="rect">
            <a:avLst/>
          </a:prstGeom>
          <a:noFill/>
        </p:spPr>
      </p:pic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3" name="Rectangle 3"/>
          <p:cNvSpPr>
            <a:spLocks noChangeArrowheads="1"/>
          </p:cNvSpPr>
          <p:nvPr/>
        </p:nvSpPr>
        <p:spPr bwMode="auto">
          <a:xfrm>
            <a:off x="0" y="908720"/>
            <a:ext cx="3275856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spcBef>
                <a:spcPct val="20000"/>
              </a:spcBef>
              <a:defRPr/>
            </a:pPr>
            <a:r>
              <a:rPr lang="en-US" sz="1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l-GR" sz="16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Χαρακτηριστικό :</a:t>
            </a:r>
          </a:p>
          <a:p>
            <a:pPr marL="182563" indent="-182563">
              <a:spcBef>
                <a:spcPct val="20000"/>
              </a:spcBef>
              <a:defRPr/>
            </a:pPr>
            <a:r>
              <a:rPr lang="el-GR" sz="1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γραμμή  τριχοφυΐας</a:t>
            </a:r>
          </a:p>
          <a:p>
            <a:pPr marL="182563" indent="-182563">
              <a:spcBef>
                <a:spcPct val="20000"/>
              </a:spcBef>
              <a:defRPr/>
            </a:pPr>
            <a:endParaRPr lang="el-GR" sz="800" dirty="0" smtClean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34988" lvl="1" indent="-173038">
              <a:spcBef>
                <a:spcPct val="20000"/>
              </a:spcBef>
              <a:defRPr/>
            </a:pPr>
            <a:r>
              <a:rPr lang="el-GR" sz="16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Με κορυφή ή χωρίς κορυφή </a:t>
            </a:r>
          </a:p>
          <a:p>
            <a:pPr marL="992188" lvl="2" indent="-173038">
              <a:spcBef>
                <a:spcPct val="20000"/>
              </a:spcBef>
              <a:defRPr/>
            </a:pPr>
            <a:endParaRPr lang="en-US" sz="800" dirty="0" smtClean="0"/>
          </a:p>
          <a:p>
            <a:pPr marL="992188" lvl="2" indent="-173038">
              <a:spcBef>
                <a:spcPct val="20000"/>
              </a:spcBef>
              <a:defRPr/>
            </a:pPr>
            <a:r>
              <a:rPr lang="el-GR" sz="1600" dirty="0" smtClean="0">
                <a:solidFill>
                  <a:srgbClr val="FF0000"/>
                </a:solidFill>
              </a:rPr>
              <a:t>     Επικρατής χαρακτήρας είναι η γραμμή με κορυφή.</a:t>
            </a:r>
          </a:p>
          <a:p>
            <a:pPr marL="992188" lvl="2" indent="-173038">
              <a:spcBef>
                <a:spcPct val="20000"/>
              </a:spcBef>
              <a:defRPr/>
            </a:pPr>
            <a:endParaRPr lang="el-GR" sz="800" dirty="0" smtClean="0">
              <a:solidFill>
                <a:srgbClr val="9900FF"/>
              </a:solidFill>
            </a:endParaRPr>
          </a:p>
          <a:p>
            <a:pPr marL="992188" lvl="2" indent="-173038">
              <a:spcBef>
                <a:spcPct val="20000"/>
              </a:spcBef>
              <a:defRPr/>
            </a:pPr>
            <a:r>
              <a:rPr lang="en-US" sz="1600" dirty="0" smtClean="0">
                <a:solidFill>
                  <a:srgbClr val="800080"/>
                </a:solidFill>
              </a:rPr>
              <a:t>     </a:t>
            </a:r>
            <a:r>
              <a:rPr lang="el-GR" sz="1600" dirty="0" smtClean="0">
                <a:solidFill>
                  <a:srgbClr val="800080"/>
                </a:solidFill>
              </a:rPr>
              <a:t>Τι </a:t>
            </a:r>
            <a:r>
              <a:rPr lang="el-GR" sz="1600" dirty="0" err="1" smtClean="0">
                <a:solidFill>
                  <a:srgbClr val="800080"/>
                </a:solidFill>
              </a:rPr>
              <a:t>αλληλόμορφα</a:t>
            </a:r>
            <a:r>
              <a:rPr lang="el-GR" sz="1600" dirty="0" smtClean="0">
                <a:solidFill>
                  <a:srgbClr val="800080"/>
                </a:solidFill>
              </a:rPr>
              <a:t> θα έχει το άτομο</a:t>
            </a:r>
            <a:r>
              <a:rPr lang="el-GR" sz="1600" dirty="0" smtClean="0">
                <a:solidFill>
                  <a:srgbClr val="9900FF"/>
                </a:solidFill>
              </a:rPr>
              <a:t> με γραμμή τριχοφυΐας με κορυφή</a:t>
            </a:r>
            <a:r>
              <a:rPr lang="en-US" sz="1600" dirty="0" smtClean="0">
                <a:solidFill>
                  <a:srgbClr val="9900FF"/>
                </a:solidFill>
              </a:rPr>
              <a:t>;</a:t>
            </a:r>
            <a:r>
              <a:rPr lang="el-GR" sz="1600" dirty="0" smtClean="0">
                <a:solidFill>
                  <a:srgbClr val="9900FF"/>
                </a:solidFill>
              </a:rPr>
              <a:t> </a:t>
            </a:r>
          </a:p>
          <a:p>
            <a:pPr marL="992188" lvl="2" indent="-173038">
              <a:spcBef>
                <a:spcPct val="20000"/>
              </a:spcBef>
              <a:defRPr/>
            </a:pPr>
            <a:r>
              <a:rPr lang="el-GR" sz="1600" dirty="0" smtClean="0">
                <a:solidFill>
                  <a:srgbClr val="800080"/>
                </a:solidFill>
              </a:rPr>
              <a:t>     </a:t>
            </a:r>
            <a:r>
              <a:rPr lang="en-US" sz="1600" dirty="0" smtClean="0">
                <a:solidFill>
                  <a:srgbClr val="800080"/>
                </a:solidFill>
              </a:rPr>
              <a:t> </a:t>
            </a:r>
            <a:r>
              <a:rPr lang="el-GR" sz="1600" dirty="0" smtClean="0">
                <a:solidFill>
                  <a:srgbClr val="800080"/>
                </a:solidFill>
              </a:rPr>
              <a:t>Τι </a:t>
            </a:r>
            <a:r>
              <a:rPr lang="el-GR" sz="1600" dirty="0" err="1" smtClean="0">
                <a:solidFill>
                  <a:srgbClr val="800080"/>
                </a:solidFill>
              </a:rPr>
              <a:t>αλληλόμορφα</a:t>
            </a:r>
            <a:r>
              <a:rPr lang="el-GR" sz="1600" dirty="0" smtClean="0">
                <a:solidFill>
                  <a:srgbClr val="800080"/>
                </a:solidFill>
              </a:rPr>
              <a:t> θα έχει το άτομο</a:t>
            </a:r>
            <a:r>
              <a:rPr lang="el-GR" sz="1600" dirty="0" smtClean="0">
                <a:solidFill>
                  <a:srgbClr val="9900FF"/>
                </a:solidFill>
              </a:rPr>
              <a:t> με γραμμή τριχοφυΐας χωρίς κορυφή</a:t>
            </a:r>
            <a:r>
              <a:rPr lang="en-US" sz="1600" dirty="0" smtClean="0">
                <a:solidFill>
                  <a:srgbClr val="9900FF"/>
                </a:solidFill>
              </a:rPr>
              <a:t>;</a:t>
            </a:r>
            <a:r>
              <a:rPr lang="el-GR" sz="1600" dirty="0" smtClean="0">
                <a:solidFill>
                  <a:srgbClr val="9900FF"/>
                </a:solidFill>
              </a:rPr>
              <a:t> </a:t>
            </a:r>
          </a:p>
          <a:p>
            <a:pPr marL="992188" lvl="2" indent="-173038">
              <a:spcBef>
                <a:spcPct val="20000"/>
              </a:spcBef>
              <a:defRPr/>
            </a:pPr>
            <a:endParaRPr lang="en-US" sz="800" dirty="0" smtClean="0">
              <a:solidFill>
                <a:srgbClr val="99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10" name="Object 24"/>
          <p:cNvGraphicFramePr>
            <a:graphicFrameLocks noChangeAspect="1"/>
          </p:cNvGraphicFramePr>
          <p:nvPr/>
        </p:nvGraphicFramePr>
        <p:xfrm>
          <a:off x="3779838" y="2708275"/>
          <a:ext cx="4895850" cy="2881313"/>
        </p:xfrm>
        <a:graphic>
          <a:graphicData uri="http://schemas.openxmlformats.org/presentationml/2006/ole">
            <p:oleObj spid="_x0000_s3074" name="Εικόνα bitmap" r:id="rId4" imgW="2962689" imgH="1743318" progId="PBrush">
              <p:embed/>
            </p:oleObj>
          </a:graphicData>
        </a:graphic>
      </p:graphicFrame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3851275" y="2781300"/>
            <a:ext cx="2449513" cy="15113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>
            <a:spLocks noChangeArrowheads="1"/>
          </p:cNvSpPr>
          <p:nvPr/>
        </p:nvSpPr>
        <p:spPr bwMode="auto">
          <a:xfrm>
            <a:off x="6588125" y="2852738"/>
            <a:ext cx="2016125" cy="151288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6740525" y="4365625"/>
            <a:ext cx="1792288" cy="1150938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3779838" y="4292600"/>
            <a:ext cx="2447925" cy="1223963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13" name="12 - Ορθογώνιο"/>
          <p:cNvSpPr/>
          <p:nvPr/>
        </p:nvSpPr>
        <p:spPr>
          <a:xfrm>
            <a:off x="2411760" y="587727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 </a:t>
            </a:r>
            <a:r>
              <a:rPr lang="el-GR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εμφάνιση ενός ατόμου δεν αποκαλύπτει πάντοτε τα </a:t>
            </a:r>
            <a:r>
              <a:rPr lang="el-GR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αλληλόμορφα</a:t>
            </a:r>
            <a:r>
              <a:rPr lang="el-GR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του </a:t>
            </a:r>
            <a:endParaRPr lang="el-GR" dirty="0"/>
          </a:p>
        </p:txBody>
      </p:sp>
      <p:pic>
        <p:nvPicPr>
          <p:cNvPr id="11" name="Picture 6" descr="C:\Users\mchatzinik\Desktop\jyjty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00" y="476250"/>
            <a:ext cx="5472113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A74BB0-8AD9-4D43-94E9-CFF06D055C7B}" type="slidenum">
              <a:rPr lang="el-GR" smtClean="0"/>
              <a:pPr>
                <a:defRPr/>
              </a:pPr>
              <a:t>11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32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32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32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32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532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Εικ. 5.16 Η ικανότητα αναδίπλωσης της γλώσσας οφείλεται σε επικρατές αλληλόμορφο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772816"/>
            <a:ext cx="3644900" cy="2275840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2555776" y="4293096"/>
            <a:ext cx="4104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 smtClean="0"/>
              <a:t>Η ικανότητα αναδίπλωσης της</a:t>
            </a:r>
            <a:r>
              <a:rPr lang="en-US" i="1" dirty="0" smtClean="0"/>
              <a:t> </a:t>
            </a:r>
            <a:r>
              <a:rPr lang="el-GR" i="1" dirty="0" smtClean="0"/>
              <a:t>γλώσσας οφείλεται σε επικρατές</a:t>
            </a:r>
            <a:r>
              <a:rPr lang="en-US" i="1" dirty="0" smtClean="0"/>
              <a:t> </a:t>
            </a:r>
            <a:r>
              <a:rPr lang="el-GR" i="1" dirty="0" err="1" smtClean="0"/>
              <a:t>αλληλόμορφο</a:t>
            </a:r>
            <a:r>
              <a:rPr lang="el-GR" i="1" dirty="0" smtClean="0"/>
              <a:t>.</a:t>
            </a: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13</a:t>
            </a:fld>
            <a:endParaRPr lang="el-GR"/>
          </a:p>
        </p:txBody>
      </p:sp>
      <p:sp>
        <p:nvSpPr>
          <p:cNvPr id="3" name="2 - Ορθογώνιο"/>
          <p:cNvSpPr/>
          <p:nvPr/>
        </p:nvSpPr>
        <p:spPr>
          <a:xfrm>
            <a:off x="1763688" y="2636912"/>
            <a:ext cx="50399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Ας δούμε τι μάθαμε στο :</a:t>
            </a:r>
          </a:p>
          <a:p>
            <a:r>
              <a:rPr lang="en-US" dirty="0" smtClean="0">
                <a:hlinkClick r:id="rId3"/>
              </a:rPr>
              <a:t>https://www.youtube.com/watch?v=hkjN4HpgMQk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115616" y="404664"/>
            <a:ext cx="1529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Ερωτήσεις</a:t>
            </a:r>
            <a:endParaRPr lang="el-GR" sz="2400" dirty="0"/>
          </a:p>
        </p:txBody>
      </p:sp>
      <p:pic>
        <p:nvPicPr>
          <p:cNvPr id="25602" name="Picture 2" descr="εικόνα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060848"/>
            <a:ext cx="2926080" cy="2674620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323528" y="1340768"/>
            <a:ext cx="36724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 </a:t>
            </a:r>
            <a:r>
              <a:rPr lang="el-GR" dirty="0" smtClean="0"/>
              <a:t>2 (σελ. 104)</a:t>
            </a:r>
          </a:p>
          <a:p>
            <a:endParaRPr lang="el-GR" dirty="0" smtClean="0"/>
          </a:p>
          <a:p>
            <a:r>
              <a:rPr lang="en-US" dirty="0" smtClean="0"/>
              <a:t> </a:t>
            </a:r>
            <a:r>
              <a:rPr lang="el-GR" dirty="0" smtClean="0"/>
              <a:t> Στη διπλανή εικόνα έχουν σχεδιαστεί τα γονίδια ενός ατόμου για πέντε χαρακτηριστικά. Τα διαφορετικά </a:t>
            </a:r>
            <a:r>
              <a:rPr lang="el-GR" dirty="0" err="1" smtClean="0"/>
              <a:t>αλληλόμορφα</a:t>
            </a:r>
            <a:r>
              <a:rPr lang="el-GR" dirty="0" smtClean="0"/>
              <a:t> παριστάνονται με διαφορετικά χρώματα. </a:t>
            </a:r>
            <a:endParaRPr lang="en-US" dirty="0" smtClean="0"/>
          </a:p>
          <a:p>
            <a:r>
              <a:rPr lang="en-US" dirty="0" smtClean="0"/>
              <a:t>  </a:t>
            </a:r>
            <a:r>
              <a:rPr lang="el-GR" dirty="0" smtClean="0"/>
              <a:t>Για ποια χαρακτηριστικά το άτομο είναι ομόζυγο και για ποια </a:t>
            </a:r>
            <a:r>
              <a:rPr lang="el-GR" dirty="0" err="1" smtClean="0"/>
              <a:t>ετερόζυγο</a:t>
            </a:r>
            <a:r>
              <a:rPr lang="el-GR" dirty="0" smtClean="0"/>
              <a:t>;</a:t>
            </a:r>
            <a:endParaRPr lang="en-US" dirty="0" smtClean="0"/>
          </a:p>
          <a:p>
            <a:r>
              <a:rPr lang="en-US" dirty="0" smtClean="0"/>
              <a:t>  </a:t>
            </a:r>
            <a:r>
              <a:rPr lang="el-GR" dirty="0" smtClean="0"/>
              <a:t> Να αιτιολογήσετε την απάντησή σας.</a:t>
            </a:r>
          </a:p>
          <a:p>
            <a:r>
              <a:rPr lang="el-GR" dirty="0" smtClean="0"/>
              <a:t> (</a:t>
            </a:r>
            <a:r>
              <a:rPr lang="el-GR" dirty="0" err="1" smtClean="0"/>
              <a:t>Yποθέτουμε</a:t>
            </a:r>
            <a:r>
              <a:rPr lang="el-GR" dirty="0" smtClean="0"/>
              <a:t> ότι τα γονίδια για τα συγκεκριμένα χαρακτηριστικά εντοπίζονται στο ίδιο χρωμόσωμα.)</a:t>
            </a:r>
            <a:endParaRPr lang="el-GR" b="1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827584" y="332656"/>
            <a:ext cx="1529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/>
              <a:t>Ερωτήσεις</a:t>
            </a:r>
            <a:endParaRPr lang="el-GR" sz="2400" dirty="0"/>
          </a:p>
        </p:txBody>
      </p:sp>
      <p:sp>
        <p:nvSpPr>
          <p:cNvPr id="3" name="2 - Ορθογώνιο"/>
          <p:cNvSpPr/>
          <p:nvPr/>
        </p:nvSpPr>
        <p:spPr>
          <a:xfrm>
            <a:off x="395536" y="908720"/>
            <a:ext cx="799288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i="1" dirty="0" smtClean="0"/>
              <a:t>3 (σελ. 104)</a:t>
            </a:r>
          </a:p>
          <a:p>
            <a:r>
              <a:rPr lang="el-GR" sz="2000" i="1" dirty="0" smtClean="0"/>
              <a:t>Ο Αχιλλέας διαθέτει τα παρακάτω </a:t>
            </a:r>
            <a:r>
              <a:rPr lang="el-GR" sz="2000" i="1" dirty="0" err="1" smtClean="0"/>
              <a:t>αλληλόμορφα</a:t>
            </a:r>
            <a:r>
              <a:rPr lang="el-GR" sz="2000" i="1" dirty="0" smtClean="0"/>
              <a:t>:</a:t>
            </a:r>
            <a:endParaRPr lang="el-GR" sz="2000" b="1" dirty="0" smtClean="0"/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899592" y="1700808"/>
          <a:ext cx="7344816" cy="3272763"/>
        </p:xfrm>
        <a:graphic>
          <a:graphicData uri="http://schemas.openxmlformats.org/drawingml/2006/table">
            <a:tbl>
              <a:tblPr/>
              <a:tblGrid>
                <a:gridCol w="3672408"/>
                <a:gridCol w="3672408"/>
              </a:tblGrid>
              <a:tr h="410683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l-GR" dirty="0"/>
                        <a:t>ΑΛΛΗΛΟΜΟΡΦΑ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</a:tr>
              <a:tr h="715520">
                <a:tc>
                  <a:txBody>
                    <a:bodyPr/>
                    <a:lstStyle/>
                    <a:p>
                      <a:pPr fontAlgn="t"/>
                      <a:r>
                        <a:rPr lang="el-GR"/>
                        <a:t>Γραμμή τριχοφυΐας με κορυφή (επικρατές)</a:t>
                      </a:r>
                    </a:p>
                  </a:txBody>
                  <a:tcPr marL="285750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l-GR"/>
                        <a:t>Γραμμή τριχοφυΐας χωρίς κορυφή (υπολειπόμενο)</a:t>
                      </a:r>
                    </a:p>
                  </a:txBody>
                  <a:tcPr marL="285750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15520">
                <a:tc>
                  <a:txBody>
                    <a:bodyPr/>
                    <a:lstStyle/>
                    <a:p>
                      <a:pPr fontAlgn="t"/>
                      <a:r>
                        <a:rPr lang="el-GR" dirty="0"/>
                        <a:t>Προσκολλημένοι λοβοί αυτιών (υπολειπόμενο)</a:t>
                      </a:r>
                    </a:p>
                  </a:txBody>
                  <a:tcPr marL="285750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l-GR" dirty="0"/>
                        <a:t>Προσκολλημένοι λοβοί αυτιών (υπολειπόμενο)</a:t>
                      </a:r>
                    </a:p>
                  </a:txBody>
                  <a:tcPr marL="285750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15520">
                <a:tc>
                  <a:txBody>
                    <a:bodyPr/>
                    <a:lstStyle/>
                    <a:p>
                      <a:pPr fontAlgn="t"/>
                      <a:r>
                        <a:rPr lang="el-GR" dirty="0"/>
                        <a:t>Πτύχωση γλώσσας </a:t>
                      </a:r>
                      <a:endParaRPr lang="en-US" dirty="0" smtClean="0"/>
                    </a:p>
                    <a:p>
                      <a:pPr fontAlgn="t"/>
                      <a:r>
                        <a:rPr lang="el-GR" dirty="0" smtClean="0"/>
                        <a:t>(</a:t>
                      </a:r>
                      <a:r>
                        <a:rPr lang="el-GR" dirty="0"/>
                        <a:t>επικρατές)</a:t>
                      </a:r>
                    </a:p>
                  </a:txBody>
                  <a:tcPr marL="285750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l-GR" dirty="0"/>
                        <a:t>Μη πτύχωση γλώσσας (υπολειπόμενο)</a:t>
                      </a:r>
                    </a:p>
                  </a:txBody>
                  <a:tcPr marL="285750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15520">
                <a:tc>
                  <a:txBody>
                    <a:bodyPr/>
                    <a:lstStyle/>
                    <a:p>
                      <a:pPr fontAlgn="t"/>
                      <a:r>
                        <a:rPr lang="el-GR" dirty="0"/>
                        <a:t>Γαλάζια μάτια </a:t>
                      </a:r>
                      <a:endParaRPr lang="en-US" dirty="0" smtClean="0"/>
                    </a:p>
                    <a:p>
                      <a:pPr fontAlgn="t"/>
                      <a:r>
                        <a:rPr lang="el-GR" dirty="0" smtClean="0"/>
                        <a:t>(</a:t>
                      </a:r>
                      <a:r>
                        <a:rPr lang="el-GR" dirty="0"/>
                        <a:t>υπολειπόμενο)</a:t>
                      </a:r>
                    </a:p>
                  </a:txBody>
                  <a:tcPr marL="285750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l-GR" dirty="0"/>
                        <a:t>Καστανά μάτια </a:t>
                      </a:r>
                      <a:endParaRPr lang="en-US" dirty="0" smtClean="0"/>
                    </a:p>
                    <a:p>
                      <a:pPr fontAlgn="t"/>
                      <a:r>
                        <a:rPr lang="el-GR" dirty="0" smtClean="0"/>
                        <a:t>(</a:t>
                      </a:r>
                      <a:r>
                        <a:rPr lang="el-GR" dirty="0"/>
                        <a:t>επικρατές)</a:t>
                      </a:r>
                    </a:p>
                  </a:txBody>
                  <a:tcPr marL="285750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4 - Ορθογώνιο"/>
          <p:cNvSpPr/>
          <p:nvPr/>
        </p:nvSpPr>
        <p:spPr>
          <a:xfrm>
            <a:off x="899592" y="5229200"/>
            <a:ext cx="7200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 </a:t>
            </a:r>
            <a:r>
              <a:rPr lang="el-GR" sz="2000" i="1" dirty="0" smtClean="0"/>
              <a:t>Να σχεδιάσετε τον Αχιλλέα έτσι ώστε να διακρίνονται τα χαρακτηριστικά του σύμφωνα με τον παραπάνω πίνακα. </a:t>
            </a:r>
            <a:endParaRPr lang="en-US" sz="2000" i="1" dirty="0" smtClean="0"/>
          </a:p>
          <a:p>
            <a:r>
              <a:rPr lang="en-US" sz="2000" i="1" dirty="0" smtClean="0"/>
              <a:t>  </a:t>
            </a:r>
            <a:r>
              <a:rPr lang="el-GR" sz="2000" i="1" dirty="0" smtClean="0"/>
              <a:t>Να αιτιολογήσετε κάθε επιλογή σας.</a:t>
            </a:r>
            <a:endParaRPr lang="el-GR" sz="2000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395536" y="1484784"/>
            <a:ext cx="48245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</a:t>
            </a:r>
            <a:r>
              <a:rPr lang="el-GR" sz="2000" dirty="0" smtClean="0"/>
              <a:t>Οι </a:t>
            </a:r>
            <a:r>
              <a:rPr lang="el-GR" sz="2000" dirty="0" err="1" smtClean="0"/>
              <a:t>διπλοειδείς</a:t>
            </a:r>
            <a:r>
              <a:rPr lang="el-GR" sz="2000" dirty="0" smtClean="0"/>
              <a:t> οργανισμοί περιέχουν τις γενετικές πληροφορίες, τα γονίδια, δύο φορές, μία από τη μητέρα και μία από τον πατέρα. </a:t>
            </a:r>
            <a:endParaRPr lang="en-US" sz="2000" dirty="0" smtClean="0"/>
          </a:p>
          <a:p>
            <a:r>
              <a:rPr lang="en-US" sz="2000" dirty="0" smtClean="0"/>
              <a:t>   </a:t>
            </a:r>
            <a:r>
              <a:rPr lang="el-GR" sz="2000" dirty="0" smtClean="0"/>
              <a:t>Κάθε γονίδιο μπορεί να εμφανίζεται με διαφορετικές μορφές, που</a:t>
            </a:r>
            <a:r>
              <a:rPr lang="en-US" sz="2000" dirty="0" smtClean="0"/>
              <a:t> </a:t>
            </a:r>
            <a:r>
              <a:rPr lang="el-GR" sz="2000" dirty="0" smtClean="0"/>
              <a:t>ονομάζονται</a:t>
            </a:r>
            <a:r>
              <a:rPr lang="en-US" sz="2000" dirty="0" smtClean="0"/>
              <a:t> </a:t>
            </a:r>
            <a:r>
              <a:rPr lang="el-GR" sz="2000" b="1" dirty="0" err="1" smtClean="0"/>
              <a:t>αλληλόμορφα</a:t>
            </a:r>
            <a:r>
              <a:rPr lang="el-GR" sz="2000" dirty="0" smtClean="0"/>
              <a:t>. </a:t>
            </a:r>
            <a:endParaRPr lang="en-US" sz="2000" dirty="0" smtClean="0"/>
          </a:p>
          <a:p>
            <a:r>
              <a:rPr lang="en-US" sz="2000" dirty="0" smtClean="0"/>
              <a:t>   </a:t>
            </a:r>
            <a:r>
              <a:rPr lang="el-GR" sz="2000" dirty="0" smtClean="0"/>
              <a:t>Συνεπώς, για κάθε χαρακτηριστικό οι </a:t>
            </a:r>
            <a:r>
              <a:rPr lang="el-GR" sz="2000" dirty="0" err="1" smtClean="0"/>
              <a:t>διπλοειδείς</a:t>
            </a:r>
            <a:r>
              <a:rPr lang="el-GR" sz="2000" dirty="0" smtClean="0"/>
              <a:t> οργανισμοί διαθέτουν δύο </a:t>
            </a:r>
            <a:r>
              <a:rPr lang="el-GR" sz="2000" dirty="0" err="1" smtClean="0"/>
              <a:t>αλληλόμορφα</a:t>
            </a:r>
            <a:r>
              <a:rPr lang="el-GR" sz="2000" dirty="0" smtClean="0"/>
              <a:t>, τα οποία βρίσκονται σε αντίστοιχες θέσεις των ομόλογων χρωμοσωμάτων. </a:t>
            </a:r>
            <a:endParaRPr lang="el-GR" sz="2000" dirty="0"/>
          </a:p>
        </p:txBody>
      </p:sp>
      <p:pic>
        <p:nvPicPr>
          <p:cNvPr id="3" name="Picture 2" descr="Εικ. 5.18 Τα αλληλόμορφα εντοπίζονται στις αντίστοιχες θέσεις στα ομόλογα χρωμοσώματα. Στη συγκεκριμένη περίπτωση, διαφέρουν σε ένα νουκλεοτίδιο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196752"/>
            <a:ext cx="3326130" cy="2411730"/>
          </a:xfrm>
          <a:prstGeom prst="rect">
            <a:avLst/>
          </a:prstGeom>
          <a:noFill/>
        </p:spPr>
      </p:pic>
      <p:sp>
        <p:nvSpPr>
          <p:cNvPr id="4" name="3 - Ορθογώνιο"/>
          <p:cNvSpPr/>
          <p:nvPr/>
        </p:nvSpPr>
        <p:spPr>
          <a:xfrm>
            <a:off x="5436096" y="4005064"/>
            <a:ext cx="34918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/>
              <a:t>  </a:t>
            </a:r>
            <a:r>
              <a:rPr lang="el-GR" i="1" dirty="0" smtClean="0"/>
              <a:t>Τα </a:t>
            </a:r>
            <a:r>
              <a:rPr lang="el-GR" i="1" dirty="0" err="1" smtClean="0"/>
              <a:t>αλληλόμορφα</a:t>
            </a:r>
            <a:r>
              <a:rPr lang="el-GR" i="1" dirty="0" smtClean="0"/>
              <a:t> εντοπίζονται στις αντίστοιχες θέσεις στα ομόλογα</a:t>
            </a:r>
            <a:r>
              <a:rPr lang="en-US" i="1" dirty="0" smtClean="0"/>
              <a:t> </a:t>
            </a:r>
            <a:r>
              <a:rPr lang="el-GR" i="1" dirty="0" smtClean="0"/>
              <a:t>χρωμοσώματα. Στη συγκεκριμένη περίπτωση, διαφέρουν σε ένα </a:t>
            </a:r>
            <a:r>
              <a:rPr lang="el-GR" i="1" dirty="0" err="1" smtClean="0"/>
              <a:t>νουκλεοτίδιο</a:t>
            </a:r>
            <a:r>
              <a:rPr lang="el-GR" i="1" dirty="0" smtClean="0"/>
              <a:t>.</a:t>
            </a: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Αλληλόμορφα γονίδια&#10;Τα γονίδια που καθορίζουν το ίδιο&#10;χαρακτηριστικό ενός οργανισμού&#10;και βρίσκονται σε αντίστοιχες&#10;θέσεις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268760"/>
            <a:ext cx="5833872" cy="4379976"/>
          </a:xfrm>
          <a:prstGeom prst="rect">
            <a:avLst/>
          </a:prstGeom>
          <a:noFill/>
        </p:spPr>
      </p:pic>
      <p:sp>
        <p:nvSpPr>
          <p:cNvPr id="3" name="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• Οι διπλοειδείς&#10;οργανισμοί διαθέτουν&#10;δύο αλληλόμορφα για&#10;κάθε χαρακτηριστικό,&#10;από ένα σε κάθε&#10;ομόλογο χρωμόσωμα.&#10;• Ένα άτ..."/>
          <p:cNvPicPr>
            <a:picLocks noChangeAspect="1" noChangeArrowheads="1"/>
          </p:cNvPicPr>
          <p:nvPr/>
        </p:nvPicPr>
        <p:blipFill>
          <a:blip r:embed="rId2" cstate="print"/>
          <a:srcRect l="50354" b="8680"/>
          <a:stretch>
            <a:fillRect/>
          </a:stretch>
        </p:blipFill>
        <p:spPr bwMode="auto">
          <a:xfrm>
            <a:off x="4535481" y="470535"/>
            <a:ext cx="4223769" cy="5832889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611560" y="2492896"/>
            <a:ext cx="37444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  </a:t>
            </a:r>
            <a:r>
              <a:rPr lang="el-GR" sz="2000" dirty="0" smtClean="0"/>
              <a:t>Ένα άτομο μπορεί να φέρει ίδια ή διαφορετικά </a:t>
            </a:r>
            <a:r>
              <a:rPr lang="el-GR" sz="2000" dirty="0" err="1" smtClean="0"/>
              <a:t>αλληλόμορφα</a:t>
            </a:r>
            <a:r>
              <a:rPr lang="el-GR" sz="2000" dirty="0" smtClean="0"/>
              <a:t> για ένα συγκεκριμένο χαρακτηριστικό. 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755576" y="2204864"/>
            <a:ext cx="3168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Για παράδειγμα, όσον αφορά τη μορφή των λοβών των αυτιών, μπορεί το ένα </a:t>
            </a:r>
            <a:r>
              <a:rPr lang="el-GR" dirty="0" err="1" smtClean="0"/>
              <a:t>αλληλόμορφο</a:t>
            </a:r>
            <a:r>
              <a:rPr lang="el-GR" dirty="0" smtClean="0"/>
              <a:t> να καθορίζει ελεύθερους λοβούς και το άλλο προσκολλημένους</a:t>
            </a:r>
            <a:endParaRPr lang="el-GR" dirty="0"/>
          </a:p>
        </p:txBody>
      </p:sp>
      <p:graphicFrame>
        <p:nvGraphicFramePr>
          <p:cNvPr id="485386" name="Object 10"/>
          <p:cNvGraphicFramePr>
            <a:graphicFrameLocks noChangeAspect="1"/>
          </p:cNvGraphicFramePr>
          <p:nvPr/>
        </p:nvGraphicFramePr>
        <p:xfrm>
          <a:off x="5004048" y="2204864"/>
          <a:ext cx="3097213" cy="2100263"/>
        </p:xfrm>
        <a:graphic>
          <a:graphicData uri="http://schemas.openxmlformats.org/presentationml/2006/ole">
            <p:oleObj spid="_x0000_s4098" name="Εικόνα bitmap" r:id="rId3" imgW="2542857" imgH="1724266" progId="PBrush">
              <p:embed/>
            </p:oleObj>
          </a:graphicData>
        </a:graphic>
      </p:graphicFrame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Όταν τα&#10;αλληλόμορφα είναι&#10;ίδια, το άτομο που τα&#10;ίδια&#10;φέρει&#10;είναι ομόζυγο για το&#10;χαρακτηριστικό αυτό.&#10;&#10; "/>
          <p:cNvPicPr>
            <a:picLocks noChangeAspect="1" noChangeArrowheads="1"/>
          </p:cNvPicPr>
          <p:nvPr/>
        </p:nvPicPr>
        <p:blipFill>
          <a:blip r:embed="rId2" cstate="print"/>
          <a:srcRect l="43838"/>
          <a:stretch>
            <a:fillRect/>
          </a:stretch>
        </p:blipFill>
        <p:spPr bwMode="auto">
          <a:xfrm>
            <a:off x="3981114" y="260648"/>
            <a:ext cx="4778136" cy="6387465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611560" y="2492896"/>
            <a:ext cx="3600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  </a:t>
            </a:r>
            <a:r>
              <a:rPr lang="el-GR" sz="2000" dirty="0" smtClean="0"/>
              <a:t>Όταν τα </a:t>
            </a:r>
            <a:r>
              <a:rPr lang="el-GR" sz="2000" dirty="0" err="1" smtClean="0"/>
              <a:t>αλληλόμορφα</a:t>
            </a:r>
            <a:r>
              <a:rPr lang="el-GR" sz="2000" dirty="0" smtClean="0"/>
              <a:t> είναι ίδια, το άτομο που τα φέρει είναι </a:t>
            </a:r>
            <a:r>
              <a:rPr lang="el-GR" sz="2000" b="1" dirty="0" smtClean="0"/>
              <a:t>ομόζυγο</a:t>
            </a:r>
            <a:r>
              <a:rPr lang="el-GR" sz="2000" dirty="0" smtClean="0"/>
              <a:t> για το συγκεκριμένο χαρακτηριστικό, ενώ, αν είναι διαφορετικά, το άτομο είναι </a:t>
            </a:r>
            <a:r>
              <a:rPr lang="el-GR" sz="2000" b="1" dirty="0" err="1" smtClean="0"/>
              <a:t>ετερόζυγο</a:t>
            </a:r>
            <a:r>
              <a:rPr lang="el-GR" sz="2000" dirty="0" smtClean="0"/>
              <a:t>.  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Όταν τα αλληλόμορφα&#10;διαφέρουν, το άτομο&#10;διαφέρουν&#10;είναι ετερόζυγο για το&#10;χαρακτηριστικό αυτό.&#10;&#10; "/>
          <p:cNvPicPr>
            <a:picLocks noChangeAspect="1" noChangeArrowheads="1"/>
          </p:cNvPicPr>
          <p:nvPr/>
        </p:nvPicPr>
        <p:blipFill>
          <a:blip r:embed="rId2" cstate="print"/>
          <a:srcRect l="50947"/>
          <a:stretch>
            <a:fillRect/>
          </a:stretch>
        </p:blipFill>
        <p:spPr bwMode="auto">
          <a:xfrm>
            <a:off x="4585884" y="188640"/>
            <a:ext cx="4173366" cy="6387465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611560" y="2492896"/>
            <a:ext cx="3600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  </a:t>
            </a:r>
            <a:r>
              <a:rPr lang="el-GR" sz="2000" dirty="0" smtClean="0"/>
              <a:t>Όταν τα </a:t>
            </a:r>
            <a:r>
              <a:rPr lang="el-GR" sz="2000" dirty="0" err="1" smtClean="0"/>
              <a:t>αλληλόμορφα</a:t>
            </a:r>
            <a:r>
              <a:rPr lang="el-GR" sz="2000" dirty="0" smtClean="0"/>
              <a:t> είναι ίδια, το άτομο που τα φέρει είναι </a:t>
            </a:r>
            <a:r>
              <a:rPr lang="el-GR" sz="2000" b="1" dirty="0" smtClean="0"/>
              <a:t>ομόζυγο</a:t>
            </a:r>
            <a:r>
              <a:rPr lang="el-GR" sz="2000" dirty="0" smtClean="0"/>
              <a:t> για το συγκεκριμένο χαρακτηριστικό, ενώ, αν είναι διαφορετικά, το άτομο είναι </a:t>
            </a:r>
            <a:r>
              <a:rPr lang="el-GR" sz="2000" b="1" dirty="0" err="1" smtClean="0"/>
              <a:t>ετερόζυγο</a:t>
            </a:r>
            <a:r>
              <a:rPr lang="el-GR" sz="2000" dirty="0" smtClean="0"/>
              <a:t>.  </a:t>
            </a:r>
            <a:endParaRPr lang="el-GR"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683568" y="1988840"/>
            <a:ext cx="38164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Ένα ομόζυγο άτομο που φέρει δύο </a:t>
            </a:r>
            <a:r>
              <a:rPr lang="el-GR" dirty="0" err="1" smtClean="0"/>
              <a:t>αλληλόμορφα</a:t>
            </a:r>
            <a:r>
              <a:rPr lang="el-GR" dirty="0" smtClean="0"/>
              <a:t> τα οποία καθορίζουν ελεύθερους λοβούς εκδηλώνει αυτό το χαρακτηριστικό. </a:t>
            </a:r>
          </a:p>
          <a:p>
            <a:r>
              <a:rPr lang="el-GR" dirty="0" smtClean="0"/>
              <a:t>  Ομοίως, ένα ομόζυγο άτομο που φέρει δύο </a:t>
            </a:r>
            <a:r>
              <a:rPr lang="el-GR" dirty="0" err="1" smtClean="0"/>
              <a:t>αλληλόμορφα</a:t>
            </a:r>
            <a:r>
              <a:rPr lang="el-GR" dirty="0" smtClean="0"/>
              <a:t> τα οποία καθορίζουν προσκολλημένους λοβούς εμφανίζει αυτό το χαρακτηριστικό. </a:t>
            </a:r>
            <a:endParaRPr lang="el-GR" dirty="0"/>
          </a:p>
        </p:txBody>
      </p:sp>
      <p:graphicFrame>
        <p:nvGraphicFramePr>
          <p:cNvPr id="485386" name="Object 10"/>
          <p:cNvGraphicFramePr>
            <a:graphicFrameLocks noChangeAspect="1"/>
          </p:cNvGraphicFramePr>
          <p:nvPr/>
        </p:nvGraphicFramePr>
        <p:xfrm>
          <a:off x="5003800" y="2205038"/>
          <a:ext cx="3097213" cy="2100262"/>
        </p:xfrm>
        <a:graphic>
          <a:graphicData uri="http://schemas.openxmlformats.org/presentationml/2006/ole">
            <p:oleObj spid="_x0000_s5122" name="Εικόνα bitmap" r:id="rId3" imgW="2542857" imgH="1724266" progId="PBrush">
              <p:embed/>
            </p:oleObj>
          </a:graphicData>
        </a:graphic>
      </p:graphicFrame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539552" y="1988840"/>
            <a:ext cx="38164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Επίσης, ένα άτομο </a:t>
            </a:r>
            <a:r>
              <a:rPr lang="el-GR" dirty="0" err="1" smtClean="0"/>
              <a:t>ετερόζυγο</a:t>
            </a:r>
            <a:r>
              <a:rPr lang="el-GR" dirty="0" smtClean="0"/>
              <a:t> για τα παραπάνω </a:t>
            </a:r>
            <a:r>
              <a:rPr lang="el-GR" dirty="0" err="1" smtClean="0"/>
              <a:t>αλληλόμορφα</a:t>
            </a:r>
            <a:r>
              <a:rPr lang="el-GR" dirty="0" smtClean="0"/>
              <a:t> έχει ελεύθερους λοβούς. </a:t>
            </a:r>
          </a:p>
          <a:p>
            <a:r>
              <a:rPr lang="el-GR" dirty="0" smtClean="0"/>
              <a:t> Αυτό συμβαίνει επειδή το </a:t>
            </a:r>
            <a:r>
              <a:rPr lang="el-GR" dirty="0" err="1" smtClean="0"/>
              <a:t>αλληλόμορφο</a:t>
            </a:r>
            <a:r>
              <a:rPr lang="el-GR" dirty="0" smtClean="0"/>
              <a:t> για τους ελεύθερους λοβούς καλύπτει τη δράση του </a:t>
            </a:r>
            <a:r>
              <a:rPr lang="el-GR" dirty="0" err="1" smtClean="0"/>
              <a:t>αλληλομόρφου</a:t>
            </a:r>
            <a:r>
              <a:rPr lang="el-GR" dirty="0" smtClean="0"/>
              <a:t> για τους προσκολλημένους λοβούς. </a:t>
            </a:r>
            <a:endParaRPr lang="el-GR" dirty="0"/>
          </a:p>
        </p:txBody>
      </p:sp>
      <p:graphicFrame>
        <p:nvGraphicFramePr>
          <p:cNvPr id="485386" name="Object 10"/>
          <p:cNvGraphicFramePr>
            <a:graphicFrameLocks noChangeAspect="1"/>
          </p:cNvGraphicFramePr>
          <p:nvPr/>
        </p:nvGraphicFramePr>
        <p:xfrm>
          <a:off x="5003800" y="2205038"/>
          <a:ext cx="3097213" cy="2100262"/>
        </p:xfrm>
        <a:graphic>
          <a:graphicData uri="http://schemas.openxmlformats.org/presentationml/2006/ole">
            <p:oleObj spid="_x0000_s6146" name="Εικόνα bitmap" r:id="rId3" imgW="2542857" imgH="1724266" progId="PBrush">
              <p:embed/>
            </p:oleObj>
          </a:graphicData>
        </a:graphic>
      </p:graphicFrame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8C7BF-BE5E-4183-B14B-AEC38F65DF62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480</Words>
  <Application>Microsoft Office PowerPoint</Application>
  <PresentationFormat>Προβολή στην οθόνη (4:3)</PresentationFormat>
  <Paragraphs>72</Paragraphs>
  <Slides>15</Slides>
  <Notes>2</Notes>
  <HiddenSlides>0</HiddenSlides>
  <MMClips>0</MMClips>
  <ScaleCrop>false</ScaleCrop>
  <HeadingPairs>
    <vt:vector size="6" baseType="variant"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7" baseType="lpstr">
      <vt:lpstr>Θέμα του Office</vt:lpstr>
      <vt:lpstr>Εικόνα bitmap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ΔΙΟΝΥΣΗΣ</dc:creator>
  <cp:lastModifiedBy>ΔΙΟΝΥΣΗΣ</cp:lastModifiedBy>
  <cp:revision>18</cp:revision>
  <dcterms:created xsi:type="dcterms:W3CDTF">2021-01-30T17:16:16Z</dcterms:created>
  <dcterms:modified xsi:type="dcterms:W3CDTF">2022-02-04T17:17:10Z</dcterms:modified>
</cp:coreProperties>
</file>