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wmf" ContentType="image/x-wmf"/>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801" r:id="rId5"/>
    <p:sldMasterId id="2147483892" r:id="rId6"/>
    <p:sldMasterId id="2147483905" r:id="rId7"/>
    <p:sldMasterId id="2147483918" r:id="rId8"/>
  </p:sldMasterIdLst>
  <p:notesMasterIdLst>
    <p:notesMasterId r:id="rId27"/>
  </p:notesMasterIdLst>
  <p:sldIdLst>
    <p:sldId id="258" r:id="rId9"/>
    <p:sldId id="289" r:id="rId10"/>
    <p:sldId id="290" r:id="rId11"/>
    <p:sldId id="274" r:id="rId12"/>
    <p:sldId id="259" r:id="rId13"/>
    <p:sldId id="291" r:id="rId14"/>
    <p:sldId id="284" r:id="rId15"/>
    <p:sldId id="285" r:id="rId16"/>
    <p:sldId id="286" r:id="rId17"/>
    <p:sldId id="260" r:id="rId18"/>
    <p:sldId id="287" r:id="rId19"/>
    <p:sldId id="262" r:id="rId20"/>
    <p:sldId id="275" r:id="rId21"/>
    <p:sldId id="263" r:id="rId22"/>
    <p:sldId id="276" r:id="rId23"/>
    <p:sldId id="277" r:id="rId24"/>
    <p:sldId id="292" r:id="rId25"/>
    <p:sldId id="293"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33A1-31A5-4367-A54B-5A2B32048B5C}" type="datetimeFigureOut">
              <a:rPr lang="el-GR" smtClean="0"/>
              <a:pPr/>
              <a:t>13/11/2022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462473-63E0-41B8-AAB1-2CEB8D96BA3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F41BE7-F196-4BD9-8A1F-7E894BAC8AF7}" type="slidenum">
              <a:rPr lang="el-GR">
                <a:solidFill>
                  <a:prstClr val="black"/>
                </a:solidFill>
              </a:rPr>
              <a:pPr/>
              <a:t>4</a:t>
            </a:fld>
            <a:endParaRPr lang="el-GR">
              <a:solidFill>
                <a:prstClr val="black"/>
              </a:solidFill>
            </a:endParaRPr>
          </a:p>
        </p:txBody>
      </p:sp>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982FD9-F1C7-4D64-93D1-AFDCF11B4F22}" type="slidenum">
              <a:rPr lang="el-GR">
                <a:solidFill>
                  <a:prstClr val="black"/>
                </a:solidFill>
              </a:rPr>
              <a:pPr/>
              <a:t>10</a:t>
            </a:fld>
            <a:endParaRPr lang="el-GR">
              <a:solidFill>
                <a:prstClr val="black"/>
              </a:solidFill>
            </a:endParaRPr>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49205C2-24E6-4CEE-AB07-752972506E2C}" type="slidenum">
              <a:rPr lang="el-GR" smtClean="0">
                <a:solidFill>
                  <a:prstClr val="black"/>
                </a:solidFill>
              </a:rPr>
              <a:pPr/>
              <a:t>13</a:t>
            </a:fld>
            <a:endParaRPr lang="el-G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49205C2-24E6-4CEE-AB07-752972506E2C}" type="slidenum">
              <a:rPr lang="el-GR" smtClean="0">
                <a:solidFill>
                  <a:prstClr val="black"/>
                </a:solidFill>
              </a:rPr>
              <a:pPr/>
              <a:t>15</a:t>
            </a:fld>
            <a:endParaRPr lang="el-G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3FB5BBF-3FD5-42C0-BCF5-A30FB1E7B8EC}" type="datetime1">
              <a:rPr lang="el-GR" smtClean="0"/>
              <a:pPr/>
              <a:t>13/11/2022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32CF41B-3BA5-4867-BEB3-A773DECCFCA6}" type="datetime1">
              <a:rPr lang="el-GR" smtClean="0"/>
              <a:pPr/>
              <a:t>13/11/2022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C582868-0743-4ECD-B930-74411D25AD44}" type="datetime1">
              <a:rPr lang="el-GR" smtClean="0"/>
              <a:pPr/>
              <a:t>13/11/2022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BFD1142-92B3-42D8-99AB-A2752749A9F6}"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4B7235D-EAF7-4E47-9E96-E3AF7EC7652E}"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964FFE9-F6D4-41BF-A383-45882EE9CB4A}"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5D47871-76BC-440E-A21B-0BD0184D945C}"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8FAACE5-0E8D-4589-B4EB-4FF334FC432D}"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D7613F8-B676-439E-8EDF-9DF87A46F19C}"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44F8FC6-392E-4CDA-938F-3C5E67037AFD}"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D6F5D43-ADD7-4967-8696-EFDCE95A0661}"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ED5D83-A1D7-4634-A0BA-38BBBAF5763A}" type="datetime1">
              <a:rPr lang="el-GR" smtClean="0"/>
              <a:pPr/>
              <a:t>13/11/2022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B81B0DF-43AC-4837-8BA1-1873BEB348F4}"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AD9A82B-8EAD-4E44-B059-A107B14A1E05}"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D54B29A-6C2D-4E3B-A580-F8EB31643F35}"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fld id="{A07F1FF4-CE1E-4BAB-B7E9-AAF621493D2F}" type="datetime1">
              <a:rPr lang="el-GR" smtClean="0">
                <a:solidFill>
                  <a:prstClr val="black">
                    <a:tint val="75000"/>
                  </a:prstClr>
                </a:solidFill>
              </a:rPr>
              <a:pPr/>
              <a:t>13/11/2022</a:t>
            </a:fld>
            <a:endParaRPr lang="el-GR">
              <a:solidFill>
                <a:prstClr val="black">
                  <a:tint val="75000"/>
                </a:prstClr>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694BD0C1-F9F1-4D1C-8A37-EFA6FBCDCD08}"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A516917-B73C-4761-B645-E970169CBFDF}"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0AF2FC6-6DF7-4934-9022-739A53E4F4C6}"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4CED1CE-65ED-4DFC-B6E3-2E6B1F29F8C1}"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B15C105-C59B-477F-9483-44EE2759111D}"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C04ABFE-52D2-439D-B037-8C499CB1B3CF}"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2B6F721-809E-43C0-9B2A-A3D6B578328B}"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3484C46-3B55-4B4F-A3B5-9F911BC4755D}" type="datetime1">
              <a:rPr lang="el-GR" smtClean="0"/>
              <a:pPr/>
              <a:t>13/11/2022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BC795C4-F3DF-44FC-AE5B-050257025FBE}"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7C70C8A-10C9-4530-963E-47D1D852D1EE}"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C59CA0-2D87-4BB6-BEE5-CED80233B35A}"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454CFC0-7188-41A1-A55A-72ED427788B5}"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AB740A5-4488-42B8-8E02-43791B449F06}"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B5EACD8-15DE-43D6-86CA-CAC9C5E3A26B}"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4B08D13-68C3-4E3E-8B97-38E8D09AC884}"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89F3195-31B6-4C70-9C74-A26CA1E23873}"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C90F4A2-53A5-489F-AD96-B578BE7AF504}"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4693B9F-4CE4-4B10-B323-ECCF5279373D}"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D5782E8-76F1-4597-995D-1DB9C9F7098D}" type="datetime1">
              <a:rPr lang="el-GR" smtClean="0"/>
              <a:pPr/>
              <a:t>13/11/2022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9C1AA87-54F9-4837-B463-EBFFCDD8E949}"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D298FAF-07C7-4863-81D6-3B05AC0F6211}"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211D7B0-EF66-4BAF-8B25-6AC5B4484FF0}"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3FCDBBB-63DD-466E-B9F3-31931D96B314}"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F0EE3F3-B4C0-4025-82A5-A7AB7BC28004}"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3C5FAB-1497-43D4-AB55-7070063D4027}"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FDEF88F-F4CE-452D-8694-FFE982D3125E}"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6907B3F-91C6-446C-8C1A-72ABB8BABD10}"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1EDA98C-FA76-4DCC-B825-B5179B60CA27}"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AABE527-688B-43EE-8848-BE787F004DC6}"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FE71376-0EA0-44DB-B7C8-CC3BCB5B5947}" type="datetime1">
              <a:rPr lang="el-GR" smtClean="0"/>
              <a:pPr/>
              <a:t>13/11/2022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C4D54F2-B8E5-45F1-88B8-9F078FF02E2E}"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5AA0681-9F96-4758-A411-E30E554021F2}"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FC502B2-B5BA-49AA-8734-3624F94F45F0}"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3B0DC0-592E-4F02-8030-96C535913901}"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12B65D-B77F-4049-A2FB-68382950FFED}"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E6DD949-548D-439A-9F44-E490698D926C}"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28BBAE1-F823-4F86-81D5-047B0D2CF468}"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fld id="{ED3DE93B-A2BB-4610-B412-AC4543F203F2}" type="datetime1">
              <a:rPr lang="el-GR" smtClean="0">
                <a:solidFill>
                  <a:prstClr val="black">
                    <a:tint val="75000"/>
                  </a:prstClr>
                </a:solidFill>
              </a:rPr>
              <a:pPr/>
              <a:t>13/11/2022</a:t>
            </a:fld>
            <a:endParaRPr lang="el-GR">
              <a:solidFill>
                <a:prstClr val="black">
                  <a:tint val="75000"/>
                </a:prstClr>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694BD0C1-F9F1-4D1C-8A37-EFA6FBCDCD08}"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BFAD295-0606-4DD5-A936-19BE2055DC15}"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7C6ECFB-8F05-4042-89E2-0736D4CCFE06}"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8EF99CC-7A45-49A2-A4B9-034C1BE33E26}" type="datetime1">
              <a:rPr lang="el-GR" smtClean="0"/>
              <a:pPr/>
              <a:t>13/11/2022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C71E6D-B6F1-4E50-94CE-50C4BD145DAD}"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17D6290-6D9B-4E59-84E0-8ED57DB07900}"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2BC3BA9-C515-4234-8F49-DB1B76C06A1A}"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99DD3CF-CF34-4040-A4F7-EB768AE31345}"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0E168D-0807-4308-88A1-230D04794B7B}"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9A7F3C7-7BBB-4B67-A24D-FB9165AAFA8B}"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B0380D8-ACCE-4D86-90FC-C49A94696EE1}"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A50544C-CA9B-4B75-98BB-D83F31C20E75}"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F6B93FB-6343-4F87-A72D-A2F1DE307EE8}"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fld id="{547E1575-568E-4DB4-82B7-A160C0CCF94C}" type="datetime1">
              <a:rPr lang="el-GR" smtClean="0">
                <a:solidFill>
                  <a:prstClr val="black">
                    <a:tint val="75000"/>
                  </a:prstClr>
                </a:solidFill>
              </a:rPr>
              <a:pPr/>
              <a:t>13/11/2022</a:t>
            </a:fld>
            <a:endParaRPr lang="el-GR">
              <a:solidFill>
                <a:prstClr val="black">
                  <a:tint val="75000"/>
                </a:prstClr>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694BD0C1-F9F1-4D1C-8A37-EFA6FBCDCD08}"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285B2E8-B073-48B3-9B83-D38E046230A5}" type="datetime1">
              <a:rPr lang="el-GR" smtClean="0"/>
              <a:pPr/>
              <a:t>13/11/2022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6B79BB7-D8DF-4018-A737-6721AB7640AF}"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FD13C7-EB91-4ABF-88DE-72D3959D959C}"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481B04C-39BC-4110-94E4-6336FEA0CAE3}"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EF79FD3-77FC-441E-9361-47197B98AFDD}"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D04759C-F425-4448-BD55-B5C832881925}"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4412885-7FAF-4027-AA2B-57D76D9204B4}"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45DC7CE-279C-41A4-8150-192ADC80A539}"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9C4FD12-89F6-4345-824F-3CB939C77866}"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38BF9EC-CEC2-40B5-ACA0-B1F21D25A153}"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FFB7CE8-F3BE-48F1-928E-0C3A778D97E7}"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2F70049-173C-4EC1-9AF2-95F6060D2BD0}" type="datetime1">
              <a:rPr lang="el-GR" smtClean="0"/>
              <a:pPr/>
              <a:t>13/11/2022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FD438A4-3641-484E-A76D-324BA5F961A6}"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fld id="{60D523BF-3025-4256-AF04-44F114E45BD1}" type="datetime1">
              <a:rPr lang="el-GR" smtClean="0">
                <a:solidFill>
                  <a:prstClr val="black">
                    <a:tint val="75000"/>
                  </a:prstClr>
                </a:solidFill>
              </a:rPr>
              <a:pPr/>
              <a:t>13/11/2022</a:t>
            </a:fld>
            <a:endParaRPr lang="el-GR">
              <a:solidFill>
                <a:prstClr val="black">
                  <a:tint val="75000"/>
                </a:prstClr>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694BD0C1-F9F1-4D1C-8A37-EFA6FBCDCD08}"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6783CD8-22BC-4989-8165-CB87E48A9D42}"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D583DA4-3E1C-4848-A383-7C3E00E21DCB}"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068F877-6A15-42C0-B4BF-A28DB75139A9}"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59D98D6-4A33-4F95-9D23-DDC1D1EC7B4F}"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549FBB5-98D6-4252-A470-77EF5BC32F2B}" type="datetime1">
              <a:rPr lang="el-GR" smtClean="0">
                <a:solidFill>
                  <a:prstClr val="black">
                    <a:tint val="75000"/>
                  </a:prstClr>
                </a:solidFill>
              </a:rPr>
              <a:pPr/>
              <a:t>13/11/2022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8FF6F0E-1BDC-4D35-9DA4-9C3E4D885A2D}" type="datetime1">
              <a:rPr lang="el-GR" smtClean="0">
                <a:solidFill>
                  <a:prstClr val="black">
                    <a:tint val="75000"/>
                  </a:prstClr>
                </a:solidFill>
              </a:rPr>
              <a:pPr/>
              <a:t>13/11/2022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D7D641-3846-4B6D-BA9C-3DB624EA59DA}" type="datetime1">
              <a:rPr lang="el-GR" smtClean="0">
                <a:solidFill>
                  <a:prstClr val="black">
                    <a:tint val="75000"/>
                  </a:prstClr>
                </a:solidFill>
              </a:rPr>
              <a:pPr/>
              <a:t>13/11/2022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7D05119-7306-4F9D-AEFF-981BD5D8028E}"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014314D-774C-4ADE-A98F-8DDC5D697712}" type="datetime1">
              <a:rPr lang="el-GR" smtClean="0"/>
              <a:pPr/>
              <a:t>13/11/2022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8C1FFE-4030-4156-AF5D-4701022F190A}" type="slidenum">
              <a:rPr lang="el-GR" smtClean="0"/>
              <a:pPr/>
              <a:t>‹#›</a:t>
            </a:fld>
            <a:endParaRPr lang="el-G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2C8AFDD-20DB-4DAD-BE99-005DFE66A8D2}" type="datetime1">
              <a:rPr lang="el-GR" smtClean="0">
                <a:solidFill>
                  <a:prstClr val="black">
                    <a:tint val="75000"/>
                  </a:prstClr>
                </a:solidFill>
              </a:rPr>
              <a:pPr/>
              <a:t>13/11/2022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C889BC7-7DF5-4547-BA7B-A81165681DA4}"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F61BC68-E8DE-4B80-BA30-F53C4C800722}"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fld id="{0EB75985-C557-4790-AA5B-4B680EC6E7F8}" type="datetime1">
              <a:rPr lang="el-GR" smtClean="0">
                <a:solidFill>
                  <a:prstClr val="black">
                    <a:tint val="75000"/>
                  </a:prstClr>
                </a:solidFill>
              </a:rPr>
              <a:pPr/>
              <a:t>13/11/2022</a:t>
            </a:fld>
            <a:endParaRPr lang="el-GR">
              <a:solidFill>
                <a:prstClr val="black">
                  <a:tint val="75000"/>
                </a:prstClr>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694BD0C1-F9F1-4D1C-8A37-EFA6FBCDCD08}"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theme" Target="../theme/theme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theme" Target="../theme/theme8.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DAFB5-8404-47EA-8C17-E420415D46BA}" type="datetime1">
              <a:rPr lang="el-GR" smtClean="0"/>
              <a:pPr/>
              <a:t>13/11/2022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C1FFE-4030-4156-AF5D-4701022F190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D9F31-4D46-4915-9F88-A82A765A5EBD}"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B9826-DB45-433E-B806-F3F807A74934}"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A711A-D419-4B86-88F1-6ADCE5AC00AC}"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55A2A-A826-439A-AD75-620CB76E8B21}"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493B8-196F-4E32-AC1A-5E510C23A972}"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D74B0-849A-46BB-BB5A-0C220AA956AB}"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C4A23-E7A5-431F-BEDE-C79B436E7C7E}" type="datetime1">
              <a:rPr lang="el-GR" smtClean="0">
                <a:solidFill>
                  <a:prstClr val="black">
                    <a:tint val="75000"/>
                  </a:prstClr>
                </a:solidFill>
              </a:rPr>
              <a:pPr/>
              <a:t>13/11/2022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1AFD-420F-4D03-9567-9A6D04035CD3}"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3.xml"/><Relationship Id="rId1" Type="http://schemas.openxmlformats.org/officeDocument/2006/relationships/slideLayout" Target="../slideLayouts/slideLayout52.xml"/><Relationship Id="rId5" Type="http://schemas.openxmlformats.org/officeDocument/2006/relationships/image" Target="../media/image17.gif"/><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5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57.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9.xml"/><Relationship Id="rId1" Type="http://schemas.openxmlformats.org/officeDocument/2006/relationships/vmlDrawing" Target="../drawings/vmlDrawing1.vml"/><Relationship Id="rId6" Type="http://schemas.openxmlformats.org/officeDocument/2006/relationships/image" Target="../media/image8.gif"/><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13.gif"/><Relationship Id="rId2" Type="http://schemas.openxmlformats.org/officeDocument/2006/relationships/slideLayout" Target="../slideLayouts/slideLayout76.xml"/><Relationship Id="rId1" Type="http://schemas.openxmlformats.org/officeDocument/2006/relationships/vmlDrawing" Target="../drawings/vmlDrawing2.vml"/><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2800" b="1" dirty="0" smtClean="0"/>
              <a:t>2.2 Οργάνωση και λειτουργίες του οικοσυστήματος</a:t>
            </a:r>
            <a:endParaRPr lang="el-GR" sz="2800" b="1" dirty="0"/>
          </a:p>
        </p:txBody>
      </p:sp>
      <p:sp>
        <p:nvSpPr>
          <p:cNvPr id="3" name="2 - Υπότιτλος"/>
          <p:cNvSpPr>
            <a:spLocks noGrp="1"/>
          </p:cNvSpPr>
          <p:nvPr>
            <p:ph type="subTitle" idx="1"/>
          </p:nvPr>
        </p:nvSpPr>
        <p:spPr>
          <a:xfrm>
            <a:off x="1331640" y="3429000"/>
            <a:ext cx="6400800" cy="622920"/>
          </a:xfrm>
        </p:spPr>
        <p:txBody>
          <a:bodyPr>
            <a:normAutofit/>
          </a:bodyPr>
          <a:lstStyle/>
          <a:p>
            <a:r>
              <a:rPr lang="el-GR" sz="2400" b="1" dirty="0" smtClean="0">
                <a:solidFill>
                  <a:srgbClr val="FF0000"/>
                </a:solidFill>
              </a:rPr>
              <a:t>Ο ρόλος της ενέργειας</a:t>
            </a:r>
            <a:endParaRPr lang="el-GR" sz="2400" b="1" dirty="0">
              <a:solidFill>
                <a:srgbClr val="FF0000"/>
              </a:solidFill>
            </a:endParaRPr>
          </a:p>
        </p:txBody>
      </p:sp>
      <p:sp>
        <p:nvSpPr>
          <p:cNvPr id="4" name="3 - Θέση αριθμού διαφάνειας"/>
          <p:cNvSpPr>
            <a:spLocks noGrp="1"/>
          </p:cNvSpPr>
          <p:nvPr>
            <p:ph type="sldNum" sz="quarter" idx="12"/>
          </p:nvPr>
        </p:nvSpPr>
        <p:spPr/>
        <p:txBody>
          <a:bodyPr/>
          <a:lstStyle/>
          <a:p>
            <a:fld id="{668C1FFE-4030-4156-AF5D-4701022F190A}" type="slidenum">
              <a:rPr lang="el-GR" smtClean="0"/>
              <a:pPr/>
              <a:t>1</a:t>
            </a:fld>
            <a:endParaRPr lang="el-G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4179" name="Text Box 3"/>
          <p:cNvSpPr txBox="1">
            <a:spLocks noChangeArrowheads="1"/>
          </p:cNvSpPr>
          <p:nvPr/>
        </p:nvSpPr>
        <p:spPr bwMode="auto">
          <a:xfrm>
            <a:off x="0" y="240804"/>
            <a:ext cx="8676456" cy="4401205"/>
          </a:xfrm>
          <a:prstGeom prst="rect">
            <a:avLst/>
          </a:prstGeom>
          <a:noFill/>
          <a:ln w="9525">
            <a:noFill/>
            <a:miter lim="800000"/>
            <a:headEnd/>
            <a:tailEnd/>
          </a:ln>
          <a:effectLst/>
        </p:spPr>
        <p:txBody>
          <a:bodyPr wrap="square">
            <a:spAutoFit/>
          </a:bodyPr>
          <a:lstStyle/>
          <a:p>
            <a:pPr marL="182563" indent="-182563">
              <a:spcBef>
                <a:spcPct val="20000"/>
              </a:spcBef>
              <a:tabLst>
                <a:tab pos="365125" algn="l"/>
              </a:tabLst>
            </a:pPr>
            <a:r>
              <a:rPr lang="en-US" sz="2000" dirty="0" smtClean="0">
                <a:solidFill>
                  <a:srgbClr val="0000FF"/>
                </a:solidFill>
                <a:effectLst>
                  <a:outerShdw blurRad="38100" dist="38100" dir="2700000" algn="tl">
                    <a:srgbClr val="C0C0C0"/>
                  </a:outerShdw>
                </a:effectLst>
              </a:rPr>
              <a:t>       </a:t>
            </a:r>
            <a:r>
              <a:rPr lang="el-GR" sz="2000" dirty="0" smtClean="0">
                <a:solidFill>
                  <a:srgbClr val="0000FF"/>
                </a:solidFill>
                <a:effectLst>
                  <a:outerShdw blurRad="38100" dist="38100" dir="2700000" algn="tl">
                    <a:srgbClr val="C0C0C0"/>
                  </a:outerShdw>
                </a:effectLst>
              </a:rPr>
              <a:t>Οι παραγωγοί  </a:t>
            </a:r>
            <a:endParaRPr lang="el-GR" sz="2000" dirty="0">
              <a:solidFill>
                <a:srgbClr val="0000FF"/>
              </a:solidFill>
              <a:effectLst>
                <a:outerShdw blurRad="38100" dist="38100" dir="2700000" algn="tl">
                  <a:srgbClr val="C0C0C0"/>
                </a:outerShdw>
              </a:effectLst>
            </a:endParaRPr>
          </a:p>
          <a:p>
            <a:pPr marL="1341438" lvl="3" indent="-171450">
              <a:spcBef>
                <a:spcPct val="20000"/>
              </a:spcBef>
              <a:tabLst>
                <a:tab pos="365125" algn="l"/>
              </a:tabLst>
            </a:pPr>
            <a:r>
              <a:rPr lang="el-GR" sz="2000" dirty="0">
                <a:solidFill>
                  <a:prstClr val="black"/>
                </a:solidFill>
              </a:rPr>
              <a:t> </a:t>
            </a:r>
          </a:p>
          <a:p>
            <a:pPr marL="625475" lvl="1" indent="-263525">
              <a:spcBef>
                <a:spcPct val="20000"/>
              </a:spcBef>
              <a:tabLst>
                <a:tab pos="365125" algn="l"/>
              </a:tabLst>
            </a:pPr>
            <a:r>
              <a:rPr lang="el-GR" sz="2000" dirty="0">
                <a:solidFill>
                  <a:prstClr val="black"/>
                </a:solidFill>
              </a:rPr>
              <a:t>Για να </a:t>
            </a:r>
            <a:r>
              <a:rPr lang="el-GR" sz="2000" dirty="0">
                <a:solidFill>
                  <a:srgbClr val="800080"/>
                </a:solidFill>
                <a:effectLst>
                  <a:outerShdw blurRad="38100" dist="38100" dir="2700000" algn="tl">
                    <a:srgbClr val="C0C0C0"/>
                  </a:outerShdw>
                </a:effectLst>
              </a:rPr>
              <a:t>διατηρηθούν στη ζωή</a:t>
            </a:r>
            <a:r>
              <a:rPr lang="el-GR" sz="2000" dirty="0">
                <a:solidFill>
                  <a:prstClr val="black"/>
                </a:solidFill>
              </a:rPr>
              <a:t> </a:t>
            </a:r>
            <a:r>
              <a:rPr lang="el-GR" sz="2000" dirty="0">
                <a:solidFill>
                  <a:srgbClr val="9900FF"/>
                </a:solidFill>
                <a:effectLst>
                  <a:outerShdw blurRad="38100" dist="38100" dir="2700000" algn="tl">
                    <a:srgbClr val="C0C0C0"/>
                  </a:outerShdw>
                </a:effectLst>
              </a:rPr>
              <a:t>χρειάζονται </a:t>
            </a:r>
            <a:r>
              <a:rPr lang="el-GR" sz="2000" b="1" dirty="0">
                <a:solidFill>
                  <a:srgbClr val="9900FF"/>
                </a:solidFill>
                <a:effectLst>
                  <a:outerShdw blurRad="38100" dist="38100" dir="2700000" algn="tl">
                    <a:srgbClr val="C0C0C0"/>
                  </a:outerShdw>
                </a:effectLst>
              </a:rPr>
              <a:t>ενέργεια</a:t>
            </a:r>
          </a:p>
          <a:p>
            <a:pPr marL="625475" lvl="1" indent="-263525">
              <a:spcBef>
                <a:spcPct val="20000"/>
              </a:spcBef>
              <a:tabLst>
                <a:tab pos="365125" algn="l"/>
              </a:tabLst>
            </a:pPr>
            <a:r>
              <a:rPr lang="el-GR" sz="2000" dirty="0">
                <a:solidFill>
                  <a:prstClr val="black"/>
                </a:solidFill>
              </a:rPr>
              <a:t>   </a:t>
            </a:r>
          </a:p>
          <a:p>
            <a:pPr marL="990600" lvl="2" indent="-185738">
              <a:spcBef>
                <a:spcPct val="20000"/>
              </a:spcBef>
              <a:tabLst>
                <a:tab pos="365125" algn="l"/>
              </a:tabLst>
            </a:pPr>
            <a:r>
              <a:rPr lang="el-GR" sz="2000" dirty="0" smtClean="0">
                <a:solidFill>
                  <a:srgbClr val="800080"/>
                </a:solidFill>
                <a:effectLst>
                  <a:outerShdw blurRad="38100" dist="38100" dir="2700000" algn="tl">
                    <a:srgbClr val="C0C0C0"/>
                  </a:outerShdw>
                </a:effectLst>
              </a:rPr>
              <a:t>    Διασπούν </a:t>
            </a:r>
            <a:r>
              <a:rPr lang="el-GR" sz="2000" dirty="0">
                <a:solidFill>
                  <a:srgbClr val="800080"/>
                </a:solidFill>
                <a:effectLst>
                  <a:outerShdw blurRad="38100" dist="38100" dir="2700000" algn="tl">
                    <a:srgbClr val="C0C0C0"/>
                  </a:outerShdw>
                </a:effectLst>
              </a:rPr>
              <a:t>ένα μέρος από τη </a:t>
            </a:r>
            <a:r>
              <a:rPr lang="el-GR" sz="2000" b="1" dirty="0">
                <a:solidFill>
                  <a:srgbClr val="800080"/>
                </a:solidFill>
                <a:effectLst>
                  <a:outerShdw blurRad="38100" dist="38100" dir="2700000" algn="tl">
                    <a:srgbClr val="C0C0C0"/>
                  </a:outerShdw>
                </a:effectLst>
              </a:rPr>
              <a:t>γλυκόζη</a:t>
            </a:r>
            <a:r>
              <a:rPr lang="el-GR" sz="2000" dirty="0">
                <a:solidFill>
                  <a:prstClr val="black"/>
                </a:solidFill>
              </a:rPr>
              <a:t> </a:t>
            </a:r>
            <a:r>
              <a:rPr lang="el-GR" sz="2000" dirty="0">
                <a:solidFill>
                  <a:srgbClr val="9900FF"/>
                </a:solidFill>
                <a:effectLst>
                  <a:outerShdw blurRad="38100" dist="38100" dir="2700000" algn="tl">
                    <a:srgbClr val="C0C0C0"/>
                  </a:outerShdw>
                </a:effectLst>
              </a:rPr>
              <a:t>που παρήγαγαν κατά τη φωτοσύνθεση</a:t>
            </a:r>
            <a:r>
              <a:rPr lang="el-GR" sz="2000" dirty="0">
                <a:solidFill>
                  <a:prstClr val="black"/>
                </a:solidFill>
              </a:rPr>
              <a:t> σε </a:t>
            </a:r>
            <a:r>
              <a:rPr lang="el-GR" sz="2000" dirty="0" smtClean="0">
                <a:solidFill>
                  <a:prstClr val="black"/>
                </a:solidFill>
              </a:rPr>
              <a:t>απλούστερες</a:t>
            </a:r>
            <a:r>
              <a:rPr lang="en-US" sz="2000" dirty="0" smtClean="0">
                <a:solidFill>
                  <a:prstClr val="black"/>
                </a:solidFill>
              </a:rPr>
              <a:t> </a:t>
            </a:r>
            <a:r>
              <a:rPr lang="el-GR" sz="2000" dirty="0" smtClean="0">
                <a:solidFill>
                  <a:prstClr val="black"/>
                </a:solidFill>
              </a:rPr>
              <a:t>ουσίες: </a:t>
            </a:r>
            <a:endParaRPr lang="en-US" sz="2000" dirty="0">
              <a:solidFill>
                <a:prstClr val="black"/>
              </a:solidFill>
            </a:endParaRPr>
          </a:p>
          <a:p>
            <a:pPr marL="1341438" lvl="3" indent="-171450">
              <a:spcBef>
                <a:spcPct val="20000"/>
              </a:spcBef>
              <a:tabLst>
                <a:tab pos="365125" algn="l"/>
              </a:tabLst>
            </a:pPr>
            <a:r>
              <a:rPr lang="el-GR" sz="2000" b="1" dirty="0">
                <a:solidFill>
                  <a:srgbClr val="0000FF"/>
                </a:solidFill>
                <a:effectLst>
                  <a:outerShdw blurRad="38100" dist="38100" dir="2700000" algn="tl">
                    <a:srgbClr val="C0C0C0"/>
                  </a:outerShdw>
                </a:effectLst>
              </a:rPr>
              <a:t>Διοξείδιο του άνθρακα</a:t>
            </a:r>
          </a:p>
          <a:p>
            <a:pPr marL="1341438" lvl="3" indent="-171450">
              <a:spcBef>
                <a:spcPct val="20000"/>
              </a:spcBef>
              <a:tabLst>
                <a:tab pos="365125" algn="l"/>
              </a:tabLst>
            </a:pPr>
            <a:r>
              <a:rPr lang="el-GR" sz="2000" b="1" dirty="0" smtClean="0">
                <a:solidFill>
                  <a:srgbClr val="0000FF"/>
                </a:solidFill>
                <a:effectLst>
                  <a:outerShdw blurRad="38100" dist="38100" dir="2700000" algn="tl">
                    <a:srgbClr val="C0C0C0"/>
                  </a:outerShdw>
                </a:effectLst>
              </a:rPr>
              <a:t>Νερό</a:t>
            </a:r>
            <a:endParaRPr lang="el-GR" sz="2000" b="1" dirty="0">
              <a:solidFill>
                <a:prstClr val="black"/>
              </a:solidFill>
            </a:endParaRPr>
          </a:p>
          <a:p>
            <a:pPr marL="1341438" lvl="3" indent="-171450">
              <a:spcBef>
                <a:spcPct val="20000"/>
              </a:spcBef>
              <a:tabLst>
                <a:tab pos="365125" algn="l"/>
              </a:tabLst>
            </a:pPr>
            <a:r>
              <a:rPr lang="el-GR" sz="2000" dirty="0" smtClean="0">
                <a:solidFill>
                  <a:srgbClr val="800080"/>
                </a:solidFill>
                <a:effectLst>
                  <a:outerShdw blurRad="38100" dist="38100" dir="2700000" algn="tl">
                    <a:srgbClr val="C0C0C0"/>
                  </a:outerShdw>
                </a:effectLst>
              </a:rPr>
              <a:t>    Ελευθερώνεται</a:t>
            </a:r>
            <a:r>
              <a:rPr lang="el-GR" sz="2000" dirty="0" smtClean="0">
                <a:solidFill>
                  <a:prstClr val="black"/>
                </a:solidFill>
              </a:rPr>
              <a:t> </a:t>
            </a:r>
            <a:endParaRPr lang="el-GR" sz="2000" dirty="0">
              <a:solidFill>
                <a:prstClr val="black"/>
              </a:solidFill>
            </a:endParaRPr>
          </a:p>
          <a:p>
            <a:pPr marL="1341438" lvl="3" indent="-171450">
              <a:spcBef>
                <a:spcPct val="20000"/>
              </a:spcBef>
              <a:tabLst>
                <a:tab pos="365125" algn="l"/>
              </a:tabLst>
            </a:pPr>
            <a:r>
              <a:rPr lang="el-GR" sz="2000" b="1" dirty="0">
                <a:solidFill>
                  <a:srgbClr val="9900FF"/>
                </a:solidFill>
                <a:effectLst>
                  <a:outerShdw blurRad="38100" dist="38100" dir="2700000" algn="tl">
                    <a:srgbClr val="C0C0C0"/>
                  </a:outerShdw>
                </a:effectLst>
              </a:rPr>
              <a:t>Ενέργεια</a:t>
            </a:r>
            <a:r>
              <a:rPr lang="el-GR" sz="2000" dirty="0">
                <a:solidFill>
                  <a:srgbClr val="9900FF"/>
                </a:solidFill>
                <a:effectLst>
                  <a:outerShdw blurRad="38100" dist="38100" dir="2700000" algn="tl">
                    <a:srgbClr val="C0C0C0"/>
                  </a:outerShdw>
                </a:effectLst>
              </a:rPr>
              <a:t> για να καλύψουν τις ενεργειακές τους ανάγκες</a:t>
            </a:r>
            <a:r>
              <a:rPr lang="el-GR" sz="2000" dirty="0">
                <a:solidFill>
                  <a:prstClr val="black"/>
                </a:solidFill>
              </a:rPr>
              <a:t> </a:t>
            </a:r>
          </a:p>
          <a:p>
            <a:pPr marL="1341438" lvl="3" indent="-171450">
              <a:spcBef>
                <a:spcPct val="20000"/>
              </a:spcBef>
              <a:tabLst>
                <a:tab pos="365125" algn="l"/>
              </a:tabLst>
            </a:pPr>
            <a:r>
              <a:rPr lang="el-GR" sz="2000" dirty="0">
                <a:solidFill>
                  <a:prstClr val="black"/>
                </a:solidFill>
              </a:rPr>
              <a:t> </a:t>
            </a:r>
          </a:p>
          <a:p>
            <a:pPr marL="625475" lvl="1" indent="-263525">
              <a:spcBef>
                <a:spcPct val="20000"/>
              </a:spcBef>
              <a:tabLst>
                <a:tab pos="365125" algn="l"/>
              </a:tabLst>
            </a:pPr>
            <a:r>
              <a:rPr lang="el-GR" sz="2000" dirty="0" smtClean="0">
                <a:solidFill>
                  <a:prstClr val="black"/>
                </a:solidFill>
              </a:rPr>
              <a:t>   Η </a:t>
            </a:r>
            <a:r>
              <a:rPr lang="el-GR" sz="2000" dirty="0">
                <a:solidFill>
                  <a:prstClr val="black"/>
                </a:solidFill>
              </a:rPr>
              <a:t>διαδικασία </a:t>
            </a:r>
            <a:r>
              <a:rPr lang="el-GR" sz="2000" dirty="0" smtClean="0">
                <a:solidFill>
                  <a:prstClr val="black"/>
                </a:solidFill>
              </a:rPr>
              <a:t>ονομάζεται  </a:t>
            </a:r>
            <a:r>
              <a:rPr lang="el-GR" sz="2000" b="1" dirty="0">
                <a:solidFill>
                  <a:srgbClr val="0000FF"/>
                </a:solidFill>
                <a:effectLst>
                  <a:outerShdw blurRad="38100" dist="38100" dir="2700000" algn="tl">
                    <a:srgbClr val="C0C0C0"/>
                  </a:outerShdw>
                </a:effectLst>
              </a:rPr>
              <a:t>κυτταρική αναπνοή</a:t>
            </a:r>
            <a:r>
              <a:rPr lang="el-GR" sz="2000" b="1" dirty="0">
                <a:solidFill>
                  <a:prstClr val="black"/>
                </a:solidFill>
              </a:rPr>
              <a:t> </a:t>
            </a:r>
          </a:p>
        </p:txBody>
      </p:sp>
      <p:sp>
        <p:nvSpPr>
          <p:cNvPr id="434180" name="Rectangle 4"/>
          <p:cNvSpPr>
            <a:spLocks noChangeArrowheads="1"/>
          </p:cNvSpPr>
          <p:nvPr/>
        </p:nvSpPr>
        <p:spPr bwMode="auto">
          <a:xfrm>
            <a:off x="5003800" y="5948363"/>
            <a:ext cx="2519363" cy="707886"/>
          </a:xfrm>
          <a:prstGeom prst="rect">
            <a:avLst/>
          </a:prstGeom>
          <a:noFill/>
          <a:ln w="9525">
            <a:noFill/>
            <a:miter lim="800000"/>
            <a:headEnd/>
            <a:tailEnd/>
          </a:ln>
          <a:effectLst/>
        </p:spPr>
        <p:txBody>
          <a:bodyPr>
            <a:spAutoFit/>
          </a:bodyPr>
          <a:lstStyle/>
          <a:p>
            <a:pPr algn="ctr"/>
            <a:r>
              <a:rPr lang="el-GR" sz="2000" b="1" dirty="0">
                <a:solidFill>
                  <a:prstClr val="black"/>
                </a:solidFill>
              </a:rPr>
              <a:t>Διοξείδιο του άνθρακα    </a:t>
            </a:r>
            <a:endParaRPr lang="el-GR" sz="2000" b="1" dirty="0">
              <a:solidFill>
                <a:srgbClr val="0066FF"/>
              </a:solidFill>
              <a:effectLst>
                <a:outerShdw blurRad="38100" dist="38100" dir="2700000" algn="tl">
                  <a:srgbClr val="C0C0C0"/>
                </a:outerShdw>
              </a:effectLst>
            </a:endParaRPr>
          </a:p>
        </p:txBody>
      </p:sp>
      <p:sp>
        <p:nvSpPr>
          <p:cNvPr id="434189" name="Rectangle 13"/>
          <p:cNvSpPr>
            <a:spLocks noChangeArrowheads="1"/>
          </p:cNvSpPr>
          <p:nvPr/>
        </p:nvSpPr>
        <p:spPr bwMode="auto">
          <a:xfrm>
            <a:off x="7310438" y="5948363"/>
            <a:ext cx="1006475" cy="400110"/>
          </a:xfrm>
          <a:prstGeom prst="rect">
            <a:avLst/>
          </a:prstGeom>
          <a:noFill/>
          <a:ln w="9525">
            <a:noFill/>
            <a:miter lim="800000"/>
            <a:headEnd/>
            <a:tailEnd/>
          </a:ln>
          <a:effectLst/>
        </p:spPr>
        <p:txBody>
          <a:bodyPr>
            <a:spAutoFit/>
          </a:bodyPr>
          <a:lstStyle/>
          <a:p>
            <a:pPr algn="ctr"/>
            <a:r>
              <a:rPr lang="el-GR" sz="2000" b="1" dirty="0">
                <a:solidFill>
                  <a:prstClr val="black"/>
                </a:solidFill>
              </a:rPr>
              <a:t>+ Νερό            </a:t>
            </a:r>
            <a:endParaRPr lang="el-GR" sz="2000" b="1" dirty="0">
              <a:solidFill>
                <a:srgbClr val="0066FF"/>
              </a:solidFill>
              <a:effectLst>
                <a:outerShdw blurRad="38100" dist="38100" dir="2700000" algn="tl">
                  <a:srgbClr val="C0C0C0"/>
                </a:outerShdw>
              </a:effectLst>
            </a:endParaRPr>
          </a:p>
        </p:txBody>
      </p:sp>
      <p:sp>
        <p:nvSpPr>
          <p:cNvPr id="434190" name="Rectangle 14"/>
          <p:cNvSpPr>
            <a:spLocks noChangeArrowheads="1"/>
          </p:cNvSpPr>
          <p:nvPr/>
        </p:nvSpPr>
        <p:spPr bwMode="auto">
          <a:xfrm>
            <a:off x="2270125" y="5948363"/>
            <a:ext cx="2089150" cy="400110"/>
          </a:xfrm>
          <a:prstGeom prst="rect">
            <a:avLst/>
          </a:prstGeom>
          <a:noFill/>
          <a:ln w="9525">
            <a:noFill/>
            <a:miter lim="800000"/>
            <a:headEnd/>
            <a:tailEnd/>
          </a:ln>
          <a:effectLst/>
        </p:spPr>
        <p:txBody>
          <a:bodyPr>
            <a:spAutoFit/>
          </a:bodyPr>
          <a:lstStyle/>
          <a:p>
            <a:pPr algn="ctr"/>
            <a:r>
              <a:rPr lang="el-GR" sz="2000" b="1" dirty="0">
                <a:solidFill>
                  <a:prstClr val="black"/>
                </a:solidFill>
              </a:rPr>
              <a:t>+ Οξυγόνο </a:t>
            </a:r>
            <a:endParaRPr lang="el-GR" sz="2000" b="1" dirty="0">
              <a:solidFill>
                <a:srgbClr val="0066FF"/>
              </a:solidFill>
              <a:effectLst>
                <a:outerShdw blurRad="38100" dist="38100" dir="2700000" algn="tl">
                  <a:srgbClr val="C0C0C0"/>
                </a:outerShdw>
              </a:effectLst>
            </a:endParaRPr>
          </a:p>
        </p:txBody>
      </p:sp>
      <p:sp>
        <p:nvSpPr>
          <p:cNvPr id="434191" name="AutoShape 15"/>
          <p:cNvSpPr>
            <a:spLocks noChangeArrowheads="1"/>
          </p:cNvSpPr>
          <p:nvPr/>
        </p:nvSpPr>
        <p:spPr bwMode="auto">
          <a:xfrm>
            <a:off x="612775" y="5732463"/>
            <a:ext cx="1800225" cy="576262"/>
          </a:xfrm>
          <a:prstGeom prst="irregularSeal2">
            <a:avLst/>
          </a:prstGeom>
          <a:solidFill>
            <a:schemeClr val="accent4">
              <a:lumMod val="20000"/>
              <a:lumOff val="80000"/>
            </a:schemeClr>
          </a:solidFill>
          <a:ln w="9525">
            <a:solidFill>
              <a:srgbClr val="FF6600"/>
            </a:solidFill>
            <a:miter lim="800000"/>
            <a:headEnd/>
            <a:tailEnd/>
          </a:ln>
          <a:effectLst/>
        </p:spPr>
        <p:txBody>
          <a:bodyPr wrap="none" anchor="ctr"/>
          <a:lstStyle/>
          <a:p>
            <a:pPr algn="ctr"/>
            <a:r>
              <a:rPr lang="el-GR" sz="2000" dirty="0">
                <a:solidFill>
                  <a:srgbClr val="0000FF"/>
                </a:solidFill>
                <a:effectLst>
                  <a:outerShdw blurRad="38100" dist="38100" dir="2700000" algn="tl">
                    <a:srgbClr val="000000"/>
                  </a:outerShdw>
                </a:effectLst>
              </a:rPr>
              <a:t>ΓΛΥΚΟΖΗ</a:t>
            </a:r>
          </a:p>
        </p:txBody>
      </p:sp>
      <p:sp>
        <p:nvSpPr>
          <p:cNvPr id="434182" name="Line 6"/>
          <p:cNvSpPr>
            <a:spLocks noChangeShapeType="1"/>
          </p:cNvSpPr>
          <p:nvPr/>
        </p:nvSpPr>
        <p:spPr bwMode="auto">
          <a:xfrm>
            <a:off x="4356100" y="6092825"/>
            <a:ext cx="576263" cy="0"/>
          </a:xfrm>
          <a:prstGeom prst="line">
            <a:avLst/>
          </a:prstGeom>
          <a:noFill/>
          <a:ln w="57150">
            <a:solidFill>
              <a:schemeClr val="tx1"/>
            </a:solidFill>
            <a:round/>
            <a:headEnd/>
            <a:tailEnd type="triangle" w="med" len="med"/>
          </a:ln>
          <a:effectLst/>
        </p:spPr>
        <p:txBody>
          <a:bodyPr/>
          <a:lstStyle/>
          <a:p>
            <a:endParaRPr lang="el-GR">
              <a:solidFill>
                <a:prstClr val="black"/>
              </a:solidFill>
            </a:endParaRPr>
          </a:p>
        </p:txBody>
      </p:sp>
      <p:grpSp>
        <p:nvGrpSpPr>
          <p:cNvPr id="2" name="Group 23"/>
          <p:cNvGrpSpPr>
            <a:grpSpLocks/>
          </p:cNvGrpSpPr>
          <p:nvPr/>
        </p:nvGrpSpPr>
        <p:grpSpPr bwMode="auto">
          <a:xfrm>
            <a:off x="4572000" y="4867275"/>
            <a:ext cx="1585913" cy="1150938"/>
            <a:chOff x="2879" y="3339"/>
            <a:chExt cx="999" cy="725"/>
          </a:xfrm>
        </p:grpSpPr>
        <p:sp>
          <p:nvSpPr>
            <p:cNvPr id="434196" name="AutoShape 20"/>
            <p:cNvSpPr>
              <a:spLocks noChangeArrowheads="1"/>
            </p:cNvSpPr>
            <p:nvPr/>
          </p:nvSpPr>
          <p:spPr bwMode="auto">
            <a:xfrm>
              <a:off x="2879" y="3339"/>
              <a:ext cx="999" cy="544"/>
            </a:xfrm>
            <a:prstGeom prst="irregularSeal2">
              <a:avLst/>
            </a:prstGeom>
            <a:solidFill>
              <a:schemeClr val="accent4">
                <a:lumMod val="20000"/>
                <a:lumOff val="80000"/>
              </a:schemeClr>
            </a:solidFill>
            <a:ln w="9525">
              <a:solidFill>
                <a:srgbClr val="800000"/>
              </a:solidFill>
              <a:miter lim="800000"/>
              <a:headEnd/>
              <a:tailEnd/>
            </a:ln>
            <a:effectLst/>
          </p:spPr>
          <p:txBody>
            <a:bodyPr wrap="none" anchor="ctr"/>
            <a:lstStyle/>
            <a:p>
              <a:pPr algn="ctr"/>
              <a:r>
                <a:rPr lang="el-GR" sz="2000" dirty="0">
                  <a:solidFill>
                    <a:srgbClr val="0000FF"/>
                  </a:solidFill>
                  <a:effectLst>
                    <a:outerShdw blurRad="38100" dist="38100" dir="2700000" algn="tl">
                      <a:srgbClr val="000000"/>
                    </a:outerShdw>
                  </a:effectLst>
                </a:rPr>
                <a:t>ΕΝΕΡΓΕΙΑ</a:t>
              </a:r>
            </a:p>
          </p:txBody>
        </p:sp>
        <p:sp>
          <p:nvSpPr>
            <p:cNvPr id="434197" name="Line 21"/>
            <p:cNvSpPr>
              <a:spLocks noChangeShapeType="1"/>
            </p:cNvSpPr>
            <p:nvPr/>
          </p:nvSpPr>
          <p:spPr bwMode="auto">
            <a:xfrm flipV="1">
              <a:off x="2880" y="3860"/>
              <a:ext cx="150" cy="204"/>
            </a:xfrm>
            <a:prstGeom prst="line">
              <a:avLst/>
            </a:prstGeom>
            <a:noFill/>
            <a:ln w="57150">
              <a:solidFill>
                <a:srgbClr val="800000"/>
              </a:solidFill>
              <a:round/>
              <a:headEnd/>
              <a:tailEnd type="triangle" w="med" len="med"/>
            </a:ln>
            <a:effectLst/>
          </p:spPr>
          <p:txBody>
            <a:bodyPr/>
            <a:lstStyle/>
            <a:p>
              <a:endParaRPr lang="el-GR">
                <a:solidFill>
                  <a:prstClr val="black"/>
                </a:solidFill>
              </a:endParaRPr>
            </a:p>
          </p:txBody>
        </p:sp>
      </p:grpSp>
      <p:sp>
        <p:nvSpPr>
          <p:cNvPr id="11" name="10 - Θέση αριθμού διαφάνειας"/>
          <p:cNvSpPr>
            <a:spLocks noGrp="1"/>
          </p:cNvSpPr>
          <p:nvPr>
            <p:ph type="sldNum" sz="quarter" idx="12"/>
          </p:nvPr>
        </p:nvSpPr>
        <p:spPr/>
        <p:txBody>
          <a:bodyPr/>
          <a:lstStyle/>
          <a:p>
            <a:fld id="{694BD0C1-F9F1-4D1C-8A37-EFA6FBCDCD08}" type="slidenum">
              <a:rPr lang="el-GR" smtClean="0">
                <a:solidFill>
                  <a:prstClr val="black">
                    <a:tint val="75000"/>
                  </a:prstClr>
                </a:solidFill>
              </a:rPr>
              <a:pPr/>
              <a:t>10</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34179">
                                            <p:txEl>
                                              <p:pRg st="0" end="0"/>
                                            </p:txEl>
                                          </p:spTgt>
                                        </p:tgtEl>
                                        <p:attrNameLst>
                                          <p:attrName>style.visibility</p:attrName>
                                        </p:attrNameLst>
                                      </p:cBhvr>
                                      <p:to>
                                        <p:strVal val="visible"/>
                                      </p:to>
                                    </p:set>
                                    <p:animEffect transition="in" filter="dissolve">
                                      <p:cBhvr>
                                        <p:cTn id="7" dur="500"/>
                                        <p:tgtEl>
                                          <p:spTgt spid="43417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34179">
                                            <p:txEl>
                                              <p:pRg st="2" end="2"/>
                                            </p:txEl>
                                          </p:spTgt>
                                        </p:tgtEl>
                                        <p:attrNameLst>
                                          <p:attrName>style.visibility</p:attrName>
                                        </p:attrNameLst>
                                      </p:cBhvr>
                                      <p:to>
                                        <p:strVal val="visible"/>
                                      </p:to>
                                    </p:set>
                                    <p:animEffect transition="in" filter="dissolve">
                                      <p:cBhvr>
                                        <p:cTn id="10" dur="500"/>
                                        <p:tgtEl>
                                          <p:spTgt spid="43417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434179">
                                            <p:txEl>
                                              <p:pRg st="4" end="4"/>
                                            </p:txEl>
                                          </p:spTgt>
                                        </p:tgtEl>
                                        <p:attrNameLst>
                                          <p:attrName>style.visibility</p:attrName>
                                        </p:attrNameLst>
                                      </p:cBhvr>
                                      <p:to>
                                        <p:strVal val="visible"/>
                                      </p:to>
                                    </p:set>
                                    <p:animEffect transition="in" filter="dissolve">
                                      <p:cBhvr>
                                        <p:cTn id="15" dur="500"/>
                                        <p:tgtEl>
                                          <p:spTgt spid="434179">
                                            <p:txEl>
                                              <p:pRg st="4" end="4"/>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34191"/>
                                        </p:tgtEl>
                                        <p:attrNameLst>
                                          <p:attrName>style.visibility</p:attrName>
                                        </p:attrNameLst>
                                      </p:cBhvr>
                                      <p:to>
                                        <p:strVal val="visible"/>
                                      </p:to>
                                    </p:set>
                                    <p:animEffect transition="in" filter="dissolve">
                                      <p:cBhvr>
                                        <p:cTn id="18" dur="500"/>
                                        <p:tgtEl>
                                          <p:spTgt spid="434191"/>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34190"/>
                                        </p:tgtEl>
                                        <p:attrNameLst>
                                          <p:attrName>style.visibility</p:attrName>
                                        </p:attrNameLst>
                                      </p:cBhvr>
                                      <p:to>
                                        <p:strVal val="visible"/>
                                      </p:to>
                                    </p:set>
                                    <p:animEffect transition="in" filter="dissolve">
                                      <p:cBhvr>
                                        <p:cTn id="21" dur="500"/>
                                        <p:tgtEl>
                                          <p:spTgt spid="43419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434179">
                                            <p:txEl>
                                              <p:pRg st="5" end="5"/>
                                            </p:txEl>
                                          </p:spTgt>
                                        </p:tgtEl>
                                        <p:attrNameLst>
                                          <p:attrName>style.visibility</p:attrName>
                                        </p:attrNameLst>
                                      </p:cBhvr>
                                      <p:to>
                                        <p:strVal val="visible"/>
                                      </p:to>
                                    </p:set>
                                    <p:animEffect transition="in" filter="dissolve">
                                      <p:cBhvr>
                                        <p:cTn id="26" dur="500"/>
                                        <p:tgtEl>
                                          <p:spTgt spid="434179">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434182"/>
                                        </p:tgtEl>
                                        <p:attrNameLst>
                                          <p:attrName>style.visibility</p:attrName>
                                        </p:attrNameLst>
                                      </p:cBhvr>
                                      <p:to>
                                        <p:strVal val="visible"/>
                                      </p:to>
                                    </p:set>
                                    <p:animEffect transition="in" filter="dissolve">
                                      <p:cBhvr>
                                        <p:cTn id="29" dur="500"/>
                                        <p:tgtEl>
                                          <p:spTgt spid="434182"/>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434180"/>
                                        </p:tgtEl>
                                        <p:attrNameLst>
                                          <p:attrName>style.visibility</p:attrName>
                                        </p:attrNameLst>
                                      </p:cBhvr>
                                      <p:to>
                                        <p:strVal val="visible"/>
                                      </p:to>
                                    </p:set>
                                    <p:animEffect transition="in" filter="dissolve">
                                      <p:cBhvr>
                                        <p:cTn id="32" dur="500"/>
                                        <p:tgtEl>
                                          <p:spTgt spid="43418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34179">
                                            <p:txEl>
                                              <p:pRg st="6" end="6"/>
                                            </p:txEl>
                                          </p:spTgt>
                                        </p:tgtEl>
                                        <p:attrNameLst>
                                          <p:attrName>style.visibility</p:attrName>
                                        </p:attrNameLst>
                                      </p:cBhvr>
                                      <p:to>
                                        <p:strVal val="visible"/>
                                      </p:to>
                                    </p:set>
                                    <p:animEffect transition="in" filter="dissolve">
                                      <p:cBhvr>
                                        <p:cTn id="37" dur="500"/>
                                        <p:tgtEl>
                                          <p:spTgt spid="4341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34179">
                                            <p:txEl>
                                              <p:pRg st="7" end="7"/>
                                            </p:txEl>
                                          </p:spTgt>
                                        </p:tgtEl>
                                        <p:attrNameLst>
                                          <p:attrName>style.visibility</p:attrName>
                                        </p:attrNameLst>
                                      </p:cBhvr>
                                      <p:to>
                                        <p:strVal val="visible"/>
                                      </p:to>
                                    </p:set>
                                    <p:animEffect transition="in" filter="dissolve">
                                      <p:cBhvr>
                                        <p:cTn id="42" dur="500"/>
                                        <p:tgtEl>
                                          <p:spTgt spid="434179">
                                            <p:txEl>
                                              <p:pRg st="7" end="7"/>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434189"/>
                                        </p:tgtEl>
                                        <p:attrNameLst>
                                          <p:attrName>style.visibility</p:attrName>
                                        </p:attrNameLst>
                                      </p:cBhvr>
                                      <p:to>
                                        <p:strVal val="visible"/>
                                      </p:to>
                                    </p:set>
                                    <p:animEffect transition="in" filter="dissolve">
                                      <p:cBhvr>
                                        <p:cTn id="45" dur="500"/>
                                        <p:tgtEl>
                                          <p:spTgt spid="434189"/>
                                        </p:tgtEl>
                                      </p:cBhvr>
                                    </p:animEffect>
                                  </p:childTnLst>
                                </p:cTn>
                              </p:par>
                              <p:par>
                                <p:cTn id="46" presetID="9" presetClass="entr" presetSubtype="0" fill="hold" nodeType="withEffect">
                                  <p:stCondLst>
                                    <p:cond delay="0"/>
                                  </p:stCondLst>
                                  <p:childTnLst>
                                    <p:set>
                                      <p:cBhvr>
                                        <p:cTn id="47" dur="1" fill="hold">
                                          <p:stCondLst>
                                            <p:cond delay="0"/>
                                          </p:stCondLst>
                                        </p:cTn>
                                        <p:tgtEl>
                                          <p:spTgt spid="434179">
                                            <p:txEl>
                                              <p:pRg st="8" end="8"/>
                                            </p:txEl>
                                          </p:spTgt>
                                        </p:tgtEl>
                                        <p:attrNameLst>
                                          <p:attrName>style.visibility</p:attrName>
                                        </p:attrNameLst>
                                      </p:cBhvr>
                                      <p:to>
                                        <p:strVal val="visible"/>
                                      </p:to>
                                    </p:set>
                                    <p:animEffect transition="in" filter="dissolve">
                                      <p:cBhvr>
                                        <p:cTn id="48" dur="500"/>
                                        <p:tgtEl>
                                          <p:spTgt spid="434179">
                                            <p:txEl>
                                              <p:pRg st="8" end="8"/>
                                            </p:txEl>
                                          </p:spTgt>
                                        </p:tgtEl>
                                      </p:cBhvr>
                                    </p:animEffect>
                                  </p:childTnLst>
                                </p:cTn>
                              </p:par>
                              <p:par>
                                <p:cTn id="49" presetID="9" presetClass="entr" presetSubtype="0" fill="hold" nodeType="with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dissolve">
                                      <p:cBhvr>
                                        <p:cTn id="51" dur="500"/>
                                        <p:tgtEl>
                                          <p:spTgt spid="2"/>
                                        </p:tgtEl>
                                      </p:cBhvr>
                                    </p:animEffect>
                                  </p:childTnLst>
                                  <p:subTnLst>
                                    <p:audio>
                                      <p:cMediaNode>
                                        <p:cTn display="0" masterRel="sameClick">
                                          <p:stCondLst>
                                            <p:cond evt="begin" delay="0">
                                              <p:tn val="49"/>
                                            </p:cond>
                                          </p:stCondLst>
                                          <p:endCondLst>
                                            <p:cond evt="onStopAudio" delay="0">
                                              <p:tgtEl>
                                                <p:sldTgt/>
                                              </p:tgtEl>
                                            </p:cond>
                                          </p:endCondLst>
                                        </p:cTn>
                                        <p:tgtEl>
                                          <p:sndTgt r:embed="rId3" name="bomb.wav"/>
                                        </p:tgtEl>
                                      </p:cMediaNode>
                                    </p:audio>
                                  </p:sub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434179">
                                            <p:txEl>
                                              <p:pRg st="10" end="10"/>
                                            </p:txEl>
                                          </p:spTgt>
                                        </p:tgtEl>
                                        <p:attrNameLst>
                                          <p:attrName>style.visibility</p:attrName>
                                        </p:attrNameLst>
                                      </p:cBhvr>
                                      <p:to>
                                        <p:strVal val="visible"/>
                                      </p:to>
                                    </p:set>
                                    <p:animEffect transition="in" filter="dissolve">
                                      <p:cBhvr>
                                        <p:cTn id="56" dur="500"/>
                                        <p:tgtEl>
                                          <p:spTgt spid="4341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0" grpId="0"/>
      <p:bldP spid="434189" grpId="0"/>
      <p:bldP spid="434190" grpId="0"/>
      <p:bldP spid="434191" grpId="0" animBg="1"/>
      <p:bldP spid="43418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683568" y="1844824"/>
            <a:ext cx="7848872" cy="2831544"/>
          </a:xfrm>
          <a:prstGeom prst="rect">
            <a:avLst/>
          </a:prstGeom>
        </p:spPr>
        <p:txBody>
          <a:bodyPr wrap="square">
            <a:spAutoFit/>
          </a:bodyPr>
          <a:lstStyle/>
          <a:p>
            <a:r>
              <a:rPr lang="en-US" dirty="0" smtClean="0">
                <a:solidFill>
                  <a:prstClr val="black"/>
                </a:solidFill>
              </a:rPr>
              <a:t>  </a:t>
            </a:r>
            <a:r>
              <a:rPr lang="el-GR" sz="2000" dirty="0" smtClean="0">
                <a:solidFill>
                  <a:prstClr val="black"/>
                </a:solidFill>
              </a:rPr>
              <a:t>Όσες ενώσεις δεν διασπαστούν, αποθηκεύονται για μελλοντική χρήση. Αυτά τα αποθέματα θα αξιοποιηθούν, άμεσα ή έμμεσα, από άλλους οργανισμούς του οικοσυστήματος, που χαρακτηρίζονται ως </a:t>
            </a:r>
            <a:r>
              <a:rPr lang="el-GR" sz="2000" b="1" dirty="0" err="1" smtClean="0">
                <a:solidFill>
                  <a:prstClr val="black"/>
                </a:solidFill>
              </a:rPr>
              <a:t>ετερότροφοι</a:t>
            </a:r>
            <a:r>
              <a:rPr lang="el-GR" sz="2000" dirty="0" smtClean="0">
                <a:solidFill>
                  <a:prstClr val="black"/>
                </a:solidFill>
              </a:rPr>
              <a:t>.</a:t>
            </a:r>
            <a:r>
              <a:rPr lang="el-GR" sz="2000" b="1" dirty="0" smtClean="0">
                <a:solidFill>
                  <a:prstClr val="black"/>
                </a:solidFill>
              </a:rPr>
              <a:t> </a:t>
            </a:r>
            <a:endParaRPr lang="en-US" sz="2000" b="1" dirty="0" smtClean="0">
              <a:solidFill>
                <a:prstClr val="black"/>
              </a:solidFill>
            </a:endParaRPr>
          </a:p>
          <a:p>
            <a:r>
              <a:rPr lang="en-US" sz="2000" b="1" dirty="0" smtClean="0">
                <a:solidFill>
                  <a:prstClr val="black"/>
                </a:solidFill>
              </a:rPr>
              <a:t>  </a:t>
            </a:r>
            <a:r>
              <a:rPr lang="el-GR" sz="2000" dirty="0" err="1" smtClean="0">
                <a:solidFill>
                  <a:prstClr val="black"/>
                </a:solidFill>
              </a:rPr>
              <a:t>Ετερότροφοι</a:t>
            </a:r>
            <a:r>
              <a:rPr lang="el-GR" sz="2000" dirty="0" smtClean="0">
                <a:solidFill>
                  <a:prstClr val="black"/>
                </a:solidFill>
              </a:rPr>
              <a:t> είναι οι  οργανισμοί που δεν έχουν τη δυνατότητα να μετατρέψουν την ανόργανη ύλη σε οργανική και να παραγάγουν μόνοι τους την τροφή τους.</a:t>
            </a:r>
          </a:p>
          <a:p>
            <a:r>
              <a:rPr lang="el-GR" sz="2000" dirty="0" smtClean="0">
                <a:solidFill>
                  <a:prstClr val="black"/>
                </a:solidFill>
              </a:rPr>
              <a:t>    Διακρίνονται σε </a:t>
            </a:r>
            <a:r>
              <a:rPr lang="el-GR" sz="2000" b="1" dirty="0" smtClean="0">
                <a:solidFill>
                  <a:prstClr val="black"/>
                </a:solidFill>
              </a:rPr>
              <a:t>καταναλωτές</a:t>
            </a:r>
            <a:r>
              <a:rPr lang="el-GR" sz="2000" dirty="0" smtClean="0">
                <a:solidFill>
                  <a:prstClr val="black"/>
                </a:solidFill>
              </a:rPr>
              <a:t> και </a:t>
            </a:r>
            <a:r>
              <a:rPr lang="el-GR" sz="2000" b="1" dirty="0" smtClean="0">
                <a:solidFill>
                  <a:prstClr val="black"/>
                </a:solidFill>
              </a:rPr>
              <a:t>αποικοδομητές</a:t>
            </a:r>
            <a:r>
              <a:rPr lang="el-GR" sz="2000" dirty="0" smtClean="0">
                <a:solidFill>
                  <a:prstClr val="black"/>
                </a:solidFill>
              </a:rPr>
              <a:t>.</a:t>
            </a:r>
            <a:endParaRPr lang="en-US" sz="2000" dirty="0" smtClean="0">
              <a:solidFill>
                <a:prstClr val="black"/>
              </a:solidFill>
            </a:endParaRPr>
          </a:p>
          <a:p>
            <a:r>
              <a:rPr lang="en-US" dirty="0" smtClean="0">
                <a:solidFill>
                  <a:prstClr val="black"/>
                </a:solidFill>
              </a:rPr>
              <a:t> </a:t>
            </a:r>
            <a:endParaRPr lang="el-GR" dirty="0">
              <a:solidFill>
                <a:prstClr val="black"/>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11</a:t>
            </a:fld>
            <a:endParaRPr lang="el-GR">
              <a:solidFill>
                <a:prstClr val="black">
                  <a:tint val="75000"/>
                </a:prstClr>
              </a:solidFill>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http://ebooks.edu.gr/modules/ebook/show.php/DSGYM-C103/698/4601,20887/images/img2_16.jpg"/>
          <p:cNvPicPr>
            <a:picLocks noChangeAspect="1" noChangeArrowheads="1"/>
          </p:cNvPicPr>
          <p:nvPr/>
        </p:nvPicPr>
        <p:blipFill>
          <a:blip r:embed="rId2" cstate="print"/>
          <a:srcRect/>
          <a:stretch>
            <a:fillRect/>
          </a:stretch>
        </p:blipFill>
        <p:spPr bwMode="auto">
          <a:xfrm>
            <a:off x="2411760" y="2636912"/>
            <a:ext cx="4053840" cy="1021080"/>
          </a:xfrm>
          <a:prstGeom prst="rect">
            <a:avLst/>
          </a:prstGeom>
          <a:noFill/>
        </p:spPr>
      </p:pic>
      <p:sp>
        <p:nvSpPr>
          <p:cNvPr id="5" name="4 - Ορθογώνιο"/>
          <p:cNvSpPr/>
          <p:nvPr/>
        </p:nvSpPr>
        <p:spPr>
          <a:xfrm>
            <a:off x="1259632" y="4365104"/>
            <a:ext cx="6696744" cy="400110"/>
          </a:xfrm>
          <a:prstGeom prst="rect">
            <a:avLst/>
          </a:prstGeom>
        </p:spPr>
        <p:txBody>
          <a:bodyPr wrap="square">
            <a:spAutoFit/>
          </a:bodyPr>
          <a:lstStyle/>
          <a:p>
            <a:r>
              <a:rPr lang="el-GR" sz="2000" i="1" dirty="0" smtClean="0"/>
              <a:t>Οι καταναλωτές μπορεί να είναι</a:t>
            </a:r>
            <a:r>
              <a:rPr lang="en-US" sz="2000" i="1" dirty="0" smtClean="0"/>
              <a:t> </a:t>
            </a:r>
            <a:r>
              <a:rPr lang="el-GR" sz="2000" i="1" dirty="0" smtClean="0"/>
              <a:t>ζώα φυτοφάγα ή σαρκοφάγα.</a:t>
            </a:r>
            <a:endParaRPr lang="el-GR" sz="2000" dirty="0"/>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12</a:t>
            </a:fld>
            <a:endParaRPr lang="el-GR">
              <a:solidFill>
                <a:prstClr val="black">
                  <a:tint val="75000"/>
                </a:prstClr>
              </a:solidFil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548680"/>
            <a:ext cx="8280920" cy="2246769"/>
          </a:xfrm>
          <a:prstGeom prst="rect">
            <a:avLst/>
          </a:prstGeom>
        </p:spPr>
        <p:txBody>
          <a:bodyPr wrap="square">
            <a:spAutoFit/>
          </a:bodyPr>
          <a:lstStyle/>
          <a:p>
            <a:r>
              <a:rPr lang="el-GR" dirty="0" smtClean="0">
                <a:solidFill>
                  <a:prstClr val="black"/>
                </a:solidFill>
              </a:rPr>
              <a:t>  </a:t>
            </a:r>
            <a:r>
              <a:rPr lang="el-GR" sz="2000" dirty="0" smtClean="0">
                <a:solidFill>
                  <a:prstClr val="black"/>
                </a:solidFill>
              </a:rPr>
              <a:t>Διακρίνονται σε τάξεις ανάλογα με τις βασικές</a:t>
            </a:r>
            <a:r>
              <a:rPr lang="en-US" sz="2000" dirty="0" smtClean="0">
                <a:solidFill>
                  <a:prstClr val="black"/>
                </a:solidFill>
              </a:rPr>
              <a:t> </a:t>
            </a:r>
            <a:r>
              <a:rPr lang="el-GR" sz="2000" dirty="0" smtClean="0">
                <a:solidFill>
                  <a:prstClr val="black"/>
                </a:solidFill>
              </a:rPr>
              <a:t>τροφικές τους προτιμήσεις. </a:t>
            </a:r>
          </a:p>
          <a:p>
            <a:r>
              <a:rPr lang="el-GR" sz="2000" dirty="0" smtClean="0">
                <a:solidFill>
                  <a:prstClr val="black"/>
                </a:solidFill>
              </a:rPr>
              <a:t> Τα φυτοφάγα ζώα τρέφονται άμεσα με παραγωγούς και χαρακτηρίζονται ως καταναλωτές </a:t>
            </a:r>
            <a:r>
              <a:rPr lang="el-GR" sz="2000" b="1" dirty="0" smtClean="0">
                <a:solidFill>
                  <a:prstClr val="black"/>
                </a:solidFill>
              </a:rPr>
              <a:t>1ης τάξης</a:t>
            </a:r>
            <a:r>
              <a:rPr lang="el-GR" sz="2000" dirty="0" smtClean="0">
                <a:solidFill>
                  <a:prstClr val="black"/>
                </a:solidFill>
              </a:rPr>
              <a:t>. </a:t>
            </a:r>
          </a:p>
          <a:p>
            <a:r>
              <a:rPr lang="el-GR" sz="2000" dirty="0" smtClean="0">
                <a:solidFill>
                  <a:prstClr val="black"/>
                </a:solidFill>
              </a:rPr>
              <a:t>  Τα σαρκοφάγα ζώα που τρέφονται με φυτοφάγα,  ονομάζονται καταναλωτές </a:t>
            </a:r>
            <a:r>
              <a:rPr lang="el-GR" sz="2000" b="1" dirty="0" smtClean="0">
                <a:solidFill>
                  <a:prstClr val="black"/>
                </a:solidFill>
              </a:rPr>
              <a:t>2ης τάξης</a:t>
            </a:r>
            <a:r>
              <a:rPr lang="el-GR" sz="2000" dirty="0" smtClean="0">
                <a:solidFill>
                  <a:prstClr val="black"/>
                </a:solidFill>
              </a:rPr>
              <a:t>.</a:t>
            </a:r>
          </a:p>
          <a:p>
            <a:r>
              <a:rPr lang="el-GR" sz="2000" dirty="0" smtClean="0">
                <a:solidFill>
                  <a:prstClr val="black"/>
                </a:solidFill>
              </a:rPr>
              <a:t>  Τα σαρκοφάγα που τρέφονται με καταναλωτές 2ης τάξης, ανήκουν στους καταναλωτές </a:t>
            </a:r>
            <a:r>
              <a:rPr lang="el-GR" sz="2000" b="1" dirty="0" smtClean="0">
                <a:solidFill>
                  <a:prstClr val="black"/>
                </a:solidFill>
              </a:rPr>
              <a:t>3ης τάξης </a:t>
            </a:r>
            <a:r>
              <a:rPr lang="el-GR" sz="2000" dirty="0" err="1" smtClean="0">
                <a:solidFill>
                  <a:prstClr val="black"/>
                </a:solidFill>
              </a:rPr>
              <a:t>κ.ο.κ</a:t>
            </a:r>
            <a:r>
              <a:rPr lang="el-GR" sz="2000" dirty="0" smtClean="0">
                <a:solidFill>
                  <a:prstClr val="black"/>
                </a:solidFill>
              </a:rPr>
              <a:t>.</a:t>
            </a:r>
            <a:endParaRPr lang="el-GR" sz="2000" dirty="0">
              <a:solidFill>
                <a:prstClr val="black"/>
              </a:solidFill>
            </a:endParaRPr>
          </a:p>
        </p:txBody>
      </p:sp>
      <p:pic>
        <p:nvPicPr>
          <p:cNvPr id="4" name="Picture 11" descr="cobra2"/>
          <p:cNvPicPr>
            <a:picLocks noChangeAspect="1" noChangeArrowheads="1" noCrop="1"/>
          </p:cNvPicPr>
          <p:nvPr/>
        </p:nvPicPr>
        <p:blipFill>
          <a:blip r:embed="rId3" cstate="print"/>
          <a:srcRect/>
          <a:stretch>
            <a:fillRect/>
          </a:stretch>
        </p:blipFill>
        <p:spPr bwMode="auto">
          <a:xfrm>
            <a:off x="3923928" y="3645024"/>
            <a:ext cx="1346200" cy="1871663"/>
          </a:xfrm>
          <a:prstGeom prst="rect">
            <a:avLst/>
          </a:prstGeom>
          <a:noFill/>
        </p:spPr>
      </p:pic>
      <p:pic>
        <p:nvPicPr>
          <p:cNvPr id="6" name="Picture 7" descr="mucca2"/>
          <p:cNvPicPr>
            <a:picLocks noChangeAspect="1" noChangeArrowheads="1" noCrop="1"/>
          </p:cNvPicPr>
          <p:nvPr/>
        </p:nvPicPr>
        <p:blipFill>
          <a:blip r:embed="rId4" cstate="print"/>
          <a:srcRect/>
          <a:stretch>
            <a:fillRect/>
          </a:stretch>
        </p:blipFill>
        <p:spPr bwMode="auto">
          <a:xfrm>
            <a:off x="827584" y="3356992"/>
            <a:ext cx="1944687" cy="2016125"/>
          </a:xfrm>
          <a:prstGeom prst="rect">
            <a:avLst/>
          </a:prstGeom>
          <a:noFill/>
        </p:spPr>
      </p:pic>
      <p:pic>
        <p:nvPicPr>
          <p:cNvPr id="7" name="Picture 16" descr="hawk_ani%5b1%5d"/>
          <p:cNvPicPr>
            <a:picLocks noChangeAspect="1" noChangeArrowheads="1" noCrop="1"/>
          </p:cNvPicPr>
          <p:nvPr/>
        </p:nvPicPr>
        <p:blipFill>
          <a:blip r:embed="rId5" cstate="print"/>
          <a:srcRect/>
          <a:stretch>
            <a:fillRect/>
          </a:stretch>
        </p:blipFill>
        <p:spPr bwMode="auto">
          <a:xfrm>
            <a:off x="6588224" y="3861048"/>
            <a:ext cx="1400175" cy="1600200"/>
          </a:xfrm>
          <a:prstGeom prst="rect">
            <a:avLst/>
          </a:prstGeom>
          <a:noFill/>
        </p:spPr>
      </p:pic>
      <p:sp>
        <p:nvSpPr>
          <p:cNvPr id="8" name="7 - Ορθογώνιο"/>
          <p:cNvSpPr/>
          <p:nvPr/>
        </p:nvSpPr>
        <p:spPr>
          <a:xfrm>
            <a:off x="467544" y="5661248"/>
            <a:ext cx="2334229" cy="369332"/>
          </a:xfrm>
          <a:prstGeom prst="rect">
            <a:avLst/>
          </a:prstGeom>
        </p:spPr>
        <p:txBody>
          <a:bodyPr wrap="none">
            <a:spAutoFit/>
          </a:bodyPr>
          <a:lstStyle/>
          <a:p>
            <a:r>
              <a:rPr lang="el-GR" dirty="0" smtClean="0">
                <a:solidFill>
                  <a:prstClr val="black"/>
                </a:solidFill>
              </a:rPr>
              <a:t>καταναλωτής 1</a:t>
            </a:r>
            <a:r>
              <a:rPr lang="el-GR" baseline="30000" dirty="0" smtClean="0">
                <a:solidFill>
                  <a:prstClr val="black"/>
                </a:solidFill>
              </a:rPr>
              <a:t>ης</a:t>
            </a:r>
            <a:r>
              <a:rPr lang="el-GR" dirty="0" smtClean="0">
                <a:solidFill>
                  <a:prstClr val="black"/>
                </a:solidFill>
              </a:rPr>
              <a:t> τάξης</a:t>
            </a:r>
            <a:endParaRPr lang="el-GR" dirty="0">
              <a:solidFill>
                <a:prstClr val="black"/>
              </a:solidFill>
            </a:endParaRPr>
          </a:p>
        </p:txBody>
      </p:sp>
      <p:sp>
        <p:nvSpPr>
          <p:cNvPr id="9" name="8 - Ορθογώνιο"/>
          <p:cNvSpPr/>
          <p:nvPr/>
        </p:nvSpPr>
        <p:spPr>
          <a:xfrm>
            <a:off x="3491880" y="5661248"/>
            <a:ext cx="2334229" cy="369332"/>
          </a:xfrm>
          <a:prstGeom prst="rect">
            <a:avLst/>
          </a:prstGeom>
        </p:spPr>
        <p:txBody>
          <a:bodyPr wrap="none">
            <a:spAutoFit/>
          </a:bodyPr>
          <a:lstStyle/>
          <a:p>
            <a:r>
              <a:rPr lang="el-GR" dirty="0" smtClean="0">
                <a:solidFill>
                  <a:prstClr val="black"/>
                </a:solidFill>
              </a:rPr>
              <a:t>καταναλωτής 2</a:t>
            </a:r>
            <a:r>
              <a:rPr lang="el-GR" baseline="30000" dirty="0" smtClean="0">
                <a:solidFill>
                  <a:prstClr val="black"/>
                </a:solidFill>
              </a:rPr>
              <a:t>ης</a:t>
            </a:r>
            <a:r>
              <a:rPr lang="el-GR" dirty="0" smtClean="0">
                <a:solidFill>
                  <a:prstClr val="black"/>
                </a:solidFill>
              </a:rPr>
              <a:t> τάξης</a:t>
            </a:r>
            <a:endParaRPr lang="el-GR" dirty="0">
              <a:solidFill>
                <a:prstClr val="black"/>
              </a:solidFill>
            </a:endParaRPr>
          </a:p>
        </p:txBody>
      </p:sp>
      <p:sp>
        <p:nvSpPr>
          <p:cNvPr id="10" name="9 - Ορθογώνιο"/>
          <p:cNvSpPr/>
          <p:nvPr/>
        </p:nvSpPr>
        <p:spPr>
          <a:xfrm>
            <a:off x="6300192" y="5517232"/>
            <a:ext cx="2334229" cy="369332"/>
          </a:xfrm>
          <a:prstGeom prst="rect">
            <a:avLst/>
          </a:prstGeom>
        </p:spPr>
        <p:txBody>
          <a:bodyPr wrap="none">
            <a:spAutoFit/>
          </a:bodyPr>
          <a:lstStyle/>
          <a:p>
            <a:r>
              <a:rPr lang="el-GR" dirty="0" smtClean="0">
                <a:solidFill>
                  <a:prstClr val="black"/>
                </a:solidFill>
              </a:rPr>
              <a:t>καταναλωτής 3</a:t>
            </a:r>
            <a:r>
              <a:rPr lang="el-GR" baseline="30000" dirty="0" smtClean="0">
                <a:solidFill>
                  <a:prstClr val="black"/>
                </a:solidFill>
              </a:rPr>
              <a:t>ης</a:t>
            </a:r>
            <a:r>
              <a:rPr lang="el-GR" dirty="0" smtClean="0">
                <a:solidFill>
                  <a:prstClr val="black"/>
                </a:solidFill>
              </a:rPr>
              <a:t> τάξης</a:t>
            </a:r>
            <a:endParaRPr lang="el-GR" dirty="0">
              <a:solidFill>
                <a:prstClr val="black"/>
              </a:solidFill>
            </a:endParaRPr>
          </a:p>
        </p:txBody>
      </p:sp>
      <p:sp>
        <p:nvSpPr>
          <p:cNvPr id="11" name="10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13</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9"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691680" y="1700808"/>
            <a:ext cx="1695079" cy="400110"/>
          </a:xfrm>
          <a:prstGeom prst="rect">
            <a:avLst/>
          </a:prstGeom>
        </p:spPr>
        <p:txBody>
          <a:bodyPr wrap="none">
            <a:spAutoFit/>
          </a:bodyPr>
          <a:lstStyle/>
          <a:p>
            <a:r>
              <a:rPr lang="el-GR" sz="2000" b="1" dirty="0" smtClean="0">
                <a:solidFill>
                  <a:prstClr val="black"/>
                </a:solidFill>
              </a:rPr>
              <a:t>Ας σκεφτούμε</a:t>
            </a:r>
            <a:endParaRPr lang="el-GR" sz="2000" dirty="0">
              <a:solidFill>
                <a:prstClr val="black"/>
              </a:solidFill>
            </a:endParaRPr>
          </a:p>
        </p:txBody>
      </p:sp>
      <p:sp>
        <p:nvSpPr>
          <p:cNvPr id="3" name="2 - Ορθογώνιο"/>
          <p:cNvSpPr/>
          <p:nvPr/>
        </p:nvSpPr>
        <p:spPr>
          <a:xfrm>
            <a:off x="1043608" y="2828836"/>
            <a:ext cx="7200800" cy="1015663"/>
          </a:xfrm>
          <a:prstGeom prst="rect">
            <a:avLst/>
          </a:prstGeom>
        </p:spPr>
        <p:txBody>
          <a:bodyPr wrap="square">
            <a:spAutoFit/>
          </a:bodyPr>
          <a:lstStyle/>
          <a:p>
            <a:r>
              <a:rPr lang="en-US" b="1" dirty="0" smtClean="0">
                <a:solidFill>
                  <a:prstClr val="black"/>
                </a:solidFill>
              </a:rPr>
              <a:t>   </a:t>
            </a:r>
            <a:r>
              <a:rPr lang="el-GR" sz="2000" b="1" dirty="0" smtClean="0">
                <a:solidFill>
                  <a:prstClr val="black"/>
                </a:solidFill>
              </a:rPr>
              <a:t>Ο άνθρωπος χαρακτηρίζεται ως καταναλωτής άλλοτε 1ης, άλλοτε 2ης και άλλοτε 3ης τάξης. Ποιες μπορεί να είναι οι τροφικές του προτιμήσεις σε κάθε περίπτωση;</a:t>
            </a:r>
            <a:endParaRPr lang="el-GR" sz="2000" dirty="0">
              <a:solidFill>
                <a:prstClr val="black"/>
              </a:solidFill>
            </a:endParaRPr>
          </a:p>
        </p:txBody>
      </p:sp>
      <p:sp>
        <p:nvSpPr>
          <p:cNvPr id="4" name="3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14</a:t>
            </a:fld>
            <a:endParaRPr lang="el-GR">
              <a:solidFill>
                <a:prstClr val="black">
                  <a:tint val="75000"/>
                </a:prstClr>
              </a:solidFill>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196752"/>
            <a:ext cx="7992888" cy="1631216"/>
          </a:xfrm>
          <a:prstGeom prst="rect">
            <a:avLst/>
          </a:prstGeom>
        </p:spPr>
        <p:txBody>
          <a:bodyPr wrap="square">
            <a:spAutoFit/>
          </a:bodyPr>
          <a:lstStyle/>
          <a:p>
            <a:r>
              <a:rPr lang="el-GR" sz="2000" dirty="0" smtClean="0">
                <a:solidFill>
                  <a:prstClr val="black"/>
                </a:solidFill>
              </a:rPr>
              <a:t>   Οι </a:t>
            </a:r>
            <a:r>
              <a:rPr lang="el-GR" sz="2000" b="1" dirty="0" smtClean="0">
                <a:solidFill>
                  <a:prstClr val="black"/>
                </a:solidFill>
              </a:rPr>
              <a:t>αποικοδομητές</a:t>
            </a:r>
            <a:r>
              <a:rPr lang="el-GR" sz="2000" dirty="0" smtClean="0">
                <a:solidFill>
                  <a:prstClr val="black"/>
                </a:solidFill>
              </a:rPr>
              <a:t> είναι </a:t>
            </a:r>
            <a:r>
              <a:rPr lang="el-GR" sz="2000" dirty="0" err="1" smtClean="0">
                <a:solidFill>
                  <a:prstClr val="black"/>
                </a:solidFill>
              </a:rPr>
              <a:t>ετερότροφοι</a:t>
            </a:r>
            <a:r>
              <a:rPr lang="el-GR" sz="2000" dirty="0" smtClean="0">
                <a:solidFill>
                  <a:prstClr val="black"/>
                </a:solidFill>
              </a:rPr>
              <a:t> οργανισμοί που προμηθεύονται ενέργεια από τη διάσπαση της οργανικής ύλης, η οποία περιέχεται σε νεκρούς οργανισμούς, τμήματα και απορρίμματά τους και τη μετατρέπουν σε ανόργανη. </a:t>
            </a:r>
          </a:p>
          <a:p>
            <a:r>
              <a:rPr lang="el-GR" sz="2000" dirty="0" smtClean="0">
                <a:solidFill>
                  <a:prstClr val="black"/>
                </a:solidFill>
              </a:rPr>
              <a:t>    </a:t>
            </a:r>
            <a:r>
              <a:rPr lang="el-GR" sz="2000" dirty="0" smtClean="0"/>
              <a:t>Είναι βακτήρια, μύκητες ή πρωτόζωα. </a:t>
            </a:r>
            <a:endParaRPr lang="el-GR" sz="2000" dirty="0">
              <a:solidFill>
                <a:prstClr val="black"/>
              </a:solidFill>
            </a:endParaRPr>
          </a:p>
        </p:txBody>
      </p:sp>
      <p:pic>
        <p:nvPicPr>
          <p:cNvPr id="5122" name="Picture 2" descr="Εικ. 2.10 Η «νεκρή» οργανική ύλη μπορεί να είναι τμήματα φυτών (πεσμένα φύλλα, κλαδιά, κορμοί δέντρων κτλ.) ή ζώων (τρίχες κτλ.). Μπορεί επίσης να είναι είτε άχρηστες ουσίες της τροφής (περιττώματα) είτε άχρηστα προϊόντα του μεταβολισμού των οργανισμών (διάφορες εκκρίσεις, π.χ. ιδρώτας, ούρα). Μπορεί όμως να είναι και ολόκληροι νεκροί οργανισμοί."/>
          <p:cNvPicPr>
            <a:picLocks noChangeAspect="1" noChangeArrowheads="1"/>
          </p:cNvPicPr>
          <p:nvPr/>
        </p:nvPicPr>
        <p:blipFill>
          <a:blip r:embed="rId3" cstate="print"/>
          <a:srcRect/>
          <a:stretch>
            <a:fillRect/>
          </a:stretch>
        </p:blipFill>
        <p:spPr bwMode="auto">
          <a:xfrm>
            <a:off x="3347864" y="3284984"/>
            <a:ext cx="1447800" cy="1993900"/>
          </a:xfrm>
          <a:prstGeom prst="rect">
            <a:avLst/>
          </a:prstGeom>
          <a:noFill/>
        </p:spPr>
      </p:pic>
      <p:sp>
        <p:nvSpPr>
          <p:cNvPr id="4" name="3 - Ορθογώνιο"/>
          <p:cNvSpPr/>
          <p:nvPr/>
        </p:nvSpPr>
        <p:spPr>
          <a:xfrm>
            <a:off x="3347864" y="5445224"/>
            <a:ext cx="1646926" cy="369332"/>
          </a:xfrm>
          <a:prstGeom prst="rect">
            <a:avLst/>
          </a:prstGeom>
        </p:spPr>
        <p:txBody>
          <a:bodyPr wrap="none">
            <a:spAutoFit/>
          </a:bodyPr>
          <a:lstStyle/>
          <a:p>
            <a:r>
              <a:rPr lang="el-GR" dirty="0" smtClean="0">
                <a:solidFill>
                  <a:prstClr val="black"/>
                </a:solidFill>
              </a:rPr>
              <a:t>Αποικοδομητής</a:t>
            </a:r>
            <a:endParaRPr lang="el-GR" dirty="0">
              <a:solidFill>
                <a:prstClr val="black"/>
              </a:solidFill>
            </a:endParaRPr>
          </a:p>
        </p:txBody>
      </p:sp>
      <p:sp>
        <p:nvSpPr>
          <p:cNvPr id="5" name="4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15</a:t>
            </a:fld>
            <a:endParaRPr lang="el-GR">
              <a:solidFill>
                <a:prstClr val="black">
                  <a:tint val="75000"/>
                </a:prstClr>
              </a:solidFill>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0" y="1484784"/>
            <a:ext cx="4244280" cy="4525963"/>
          </a:xfrm>
        </p:spPr>
        <p:txBody>
          <a:bodyPr>
            <a:normAutofit fontScale="62500" lnSpcReduction="20000"/>
          </a:bodyPr>
          <a:lstStyle/>
          <a:p>
            <a:pPr>
              <a:buNone/>
            </a:pPr>
            <a:r>
              <a:rPr lang="el-GR" dirty="0" smtClean="0"/>
              <a:t>          Από όσα είδαμε μέχρι τώρα, μπορούμε να αντιληφθούμε πόσο σημαντική είναι η τροφοδότηση των οικοσυστημάτων με ενέργεια, κύρια πηγή της οποίας είναι ο Ήλιος. </a:t>
            </a:r>
          </a:p>
          <a:p>
            <a:pPr>
              <a:buNone/>
            </a:pPr>
            <a:r>
              <a:rPr lang="el-GR" dirty="0" smtClean="0"/>
              <a:t>          Η ενέργεια εισέρχεται διαμέσου των παραγωγών, με τη φωτοσύνθεση, και «διανέμεται» στους υπόλοιπους οργανισμούς του οικοσυστήματος, μέσα από τις τροφικές σχέσεις που αναπτύσσονται μεταξύ τους. </a:t>
            </a:r>
          </a:p>
          <a:p>
            <a:pPr>
              <a:buNone/>
            </a:pPr>
            <a:r>
              <a:rPr lang="el-GR" dirty="0" smtClean="0"/>
              <a:t>          Η πορεία αυτή χαρακτηρίζεται ως  </a:t>
            </a:r>
            <a:r>
              <a:rPr lang="el-GR" b="1" dirty="0" smtClean="0"/>
              <a:t>ροή ενέργειας</a:t>
            </a:r>
            <a:r>
              <a:rPr lang="el-GR" dirty="0" smtClean="0"/>
              <a:t>.</a:t>
            </a:r>
          </a:p>
          <a:p>
            <a:pPr>
              <a:buNone/>
            </a:pPr>
            <a:r>
              <a:rPr lang="el-GR" dirty="0" smtClean="0"/>
              <a:t/>
            </a:r>
            <a:br>
              <a:rPr lang="el-GR" dirty="0" smtClean="0"/>
            </a:br>
            <a:endParaRPr lang="el-GR" dirty="0"/>
          </a:p>
        </p:txBody>
      </p:sp>
      <p:sp>
        <p:nvSpPr>
          <p:cNvPr id="5" name="4 - Θέση περιεχομένου"/>
          <p:cNvSpPr>
            <a:spLocks noGrp="1"/>
          </p:cNvSpPr>
          <p:nvPr>
            <p:ph sz="quarter" idx="3"/>
          </p:nvPr>
        </p:nvSpPr>
        <p:spPr>
          <a:xfrm>
            <a:off x="4211960" y="4941168"/>
            <a:ext cx="4470648" cy="1710903"/>
          </a:xfrm>
        </p:spPr>
        <p:txBody>
          <a:bodyPr>
            <a:normAutofit fontScale="62500" lnSpcReduction="20000"/>
          </a:bodyPr>
          <a:lstStyle/>
          <a:p>
            <a:pPr>
              <a:buNone/>
            </a:pPr>
            <a:r>
              <a:rPr lang="el-GR" i="1" dirty="0" smtClean="0"/>
              <a:t>        </a:t>
            </a:r>
            <a:r>
              <a:rPr lang="el-GR" i="1" dirty="0" smtClean="0">
                <a:solidFill>
                  <a:srgbClr val="7030A0"/>
                </a:solidFill>
              </a:rPr>
              <a:t>Η ροή της ενέργειας στους οργανισμούς ενός οικοσυστήματος.</a:t>
            </a:r>
            <a:r>
              <a:rPr lang="el-GR" dirty="0" smtClean="0">
                <a:solidFill>
                  <a:srgbClr val="7030A0"/>
                </a:solidFill>
              </a:rPr>
              <a:t/>
            </a:r>
            <a:br>
              <a:rPr lang="el-GR" dirty="0" smtClean="0">
                <a:solidFill>
                  <a:srgbClr val="7030A0"/>
                </a:solidFill>
              </a:rPr>
            </a:br>
            <a:r>
              <a:rPr lang="el-GR" dirty="0" smtClean="0">
                <a:solidFill>
                  <a:srgbClr val="7030A0"/>
                </a:solidFill>
              </a:rPr>
              <a:t>   </a:t>
            </a:r>
            <a:r>
              <a:rPr lang="el-GR" i="1" dirty="0" smtClean="0">
                <a:solidFill>
                  <a:srgbClr val="7030A0"/>
                </a:solidFill>
              </a:rPr>
              <a:t>Οι μορφές της ενέργειας που δεν αξιοποιούνται από τους  οργανισμούς</a:t>
            </a:r>
            <a:r>
              <a:rPr lang="el-GR" dirty="0" smtClean="0">
                <a:solidFill>
                  <a:srgbClr val="7030A0"/>
                </a:solidFill>
              </a:rPr>
              <a:t/>
            </a:r>
            <a:br>
              <a:rPr lang="el-GR" dirty="0" smtClean="0">
                <a:solidFill>
                  <a:srgbClr val="7030A0"/>
                </a:solidFill>
              </a:rPr>
            </a:br>
            <a:r>
              <a:rPr lang="el-GR" i="1" dirty="0" smtClean="0">
                <a:solidFill>
                  <a:srgbClr val="7030A0"/>
                </a:solidFill>
              </a:rPr>
              <a:t>(π.χ. θερμότητα) χαρακτηρίζονται ως «ενεργειακές απώλειες».</a:t>
            </a:r>
            <a:endParaRPr lang="el-GR" dirty="0">
              <a:solidFill>
                <a:srgbClr val="7030A0"/>
              </a:solidFill>
            </a:endParaRPr>
          </a:p>
        </p:txBody>
      </p:sp>
      <p:pic>
        <p:nvPicPr>
          <p:cNvPr id="9218" name="Picture 2" descr="C:\Documents and Settings\tselentis\Τα έγγραφά μου\ΒΙΟΛΟΓΙΑ\ΒΙΟΛΟΓΙΑ Γ 13.14\ΦΩΤΟ\img2_18.jpg"/>
          <p:cNvPicPr>
            <a:picLocks noGrp="1" noChangeAspect="1" noChangeArrowheads="1"/>
          </p:cNvPicPr>
          <p:nvPr>
            <p:ph sz="quarter" idx="2"/>
          </p:nvPr>
        </p:nvPicPr>
        <p:blipFill>
          <a:blip r:embed="rId2" cstate="print"/>
          <a:srcRect/>
          <a:stretch>
            <a:fillRect/>
          </a:stretch>
        </p:blipFill>
        <p:spPr bwMode="auto">
          <a:xfrm>
            <a:off x="4860032" y="692696"/>
            <a:ext cx="3667125" cy="3987165"/>
          </a:xfrm>
          <a:prstGeom prst="rect">
            <a:avLst/>
          </a:prstGeom>
          <a:noFill/>
        </p:spPr>
      </p:pic>
      <p:sp>
        <p:nvSpPr>
          <p:cNvPr id="7" name="Rectangle 2"/>
          <p:cNvSpPr>
            <a:spLocks noGrp="1" noChangeArrowheads="1"/>
          </p:cNvSpPr>
          <p:nvPr>
            <p:ph type="title"/>
          </p:nvPr>
        </p:nvSpPr>
        <p:spPr>
          <a:xfrm>
            <a:off x="0" y="260648"/>
            <a:ext cx="9144000" cy="476250"/>
          </a:xfrm>
        </p:spPr>
        <p:txBody>
          <a:bodyPr/>
          <a:lstStyle/>
          <a:p>
            <a:pPr>
              <a:tabLst>
                <a:tab pos="1616075" algn="l"/>
              </a:tabLst>
            </a:pPr>
            <a:r>
              <a:rPr lang="el-GR" sz="2400" b="1" dirty="0" smtClean="0">
                <a:solidFill>
                  <a:srgbClr val="003399"/>
                </a:solidFill>
                <a:effectLst>
                  <a:outerShdw blurRad="38100" dist="38100" dir="2700000" algn="tl">
                    <a:srgbClr val="C0C0C0"/>
                  </a:outerShdw>
                </a:effectLst>
                <a:latin typeface="Verdana" pitchFamily="34" charset="0"/>
              </a:rPr>
              <a:t>Ροή ενέργειας</a:t>
            </a:r>
            <a:endParaRPr lang="el-GR" sz="2400" b="1" dirty="0">
              <a:solidFill>
                <a:srgbClr val="003399"/>
              </a:solidFill>
              <a:effectLst>
                <a:outerShdw blurRad="38100" dist="38100" dir="2700000" algn="tl">
                  <a:srgbClr val="C0C0C0"/>
                </a:outerShdw>
              </a:effectLst>
              <a:latin typeface="Verdana" pitchFamily="34" charset="0"/>
            </a:endParaRPr>
          </a:p>
        </p:txBody>
      </p:sp>
      <p:sp>
        <p:nvSpPr>
          <p:cNvPr id="6" name="5 - Θέση αριθμού διαφάνειας"/>
          <p:cNvSpPr>
            <a:spLocks noGrp="1"/>
          </p:cNvSpPr>
          <p:nvPr>
            <p:ph type="sldNum" sz="quarter" idx="12"/>
          </p:nvPr>
        </p:nvSpPr>
        <p:spPr/>
        <p:txBody>
          <a:bodyPr/>
          <a:lstStyle/>
          <a:p>
            <a:fld id="{694BD0C1-F9F1-4D1C-8A37-EFA6FBCDCD08}" type="slidenum">
              <a:rPr lang="el-GR" smtClean="0">
                <a:solidFill>
                  <a:prstClr val="black">
                    <a:tint val="75000"/>
                  </a:prstClr>
                </a:solidFill>
              </a:rPr>
              <a:pPr/>
              <a:t>16</a:t>
            </a:fld>
            <a:endParaRPr lang="el-GR">
              <a:solidFill>
                <a:prstClr val="black">
                  <a:tint val="75000"/>
                </a:prstClr>
              </a:solidFil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17</a:t>
            </a:fld>
            <a:endParaRPr lang="el-GR">
              <a:solidFill>
                <a:prstClr val="black">
                  <a:tint val="75000"/>
                </a:prstClr>
              </a:solidFill>
            </a:endParaRPr>
          </a:p>
        </p:txBody>
      </p:sp>
      <p:pic>
        <p:nvPicPr>
          <p:cNvPr id="126978" name="Picture 2"/>
          <p:cNvPicPr>
            <a:picLocks noChangeAspect="1" noChangeArrowheads="1"/>
          </p:cNvPicPr>
          <p:nvPr/>
        </p:nvPicPr>
        <p:blipFill>
          <a:blip r:embed="rId2" cstate="print"/>
          <a:srcRect l="13066" t="3247" r="8940" b="5953"/>
          <a:stretch>
            <a:fillRect/>
          </a:stretch>
        </p:blipFill>
        <p:spPr bwMode="auto">
          <a:xfrm>
            <a:off x="2267744" y="0"/>
            <a:ext cx="4491233" cy="664427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18</a:t>
            </a:fld>
            <a:endParaRPr lang="el-GR">
              <a:solidFill>
                <a:prstClr val="black">
                  <a:tint val="75000"/>
                </a:prstClr>
              </a:solidFill>
            </a:endParaRPr>
          </a:p>
        </p:txBody>
      </p:sp>
      <p:pic>
        <p:nvPicPr>
          <p:cNvPr id="116738" name="Picture 2"/>
          <p:cNvPicPr>
            <a:picLocks noChangeAspect="1" noChangeArrowheads="1"/>
          </p:cNvPicPr>
          <p:nvPr/>
        </p:nvPicPr>
        <p:blipFill>
          <a:blip r:embed="rId2" cstate="print"/>
          <a:srcRect l="16504" t="3247" r="10315" b="6494"/>
          <a:stretch>
            <a:fillRect/>
          </a:stretch>
        </p:blipFill>
        <p:spPr bwMode="auto">
          <a:xfrm>
            <a:off x="2555776" y="0"/>
            <a:ext cx="4213928" cy="6604699"/>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23728" y="2708920"/>
            <a:ext cx="4789068" cy="461665"/>
          </a:xfrm>
          <a:prstGeom prst="rect">
            <a:avLst/>
          </a:prstGeom>
        </p:spPr>
        <p:txBody>
          <a:bodyPr wrap="none">
            <a:spAutoFit/>
          </a:bodyPr>
          <a:lstStyle/>
          <a:p>
            <a:r>
              <a:rPr lang="el-GR" sz="2400" b="1" dirty="0" smtClean="0"/>
              <a:t>Τροφικές σχέσεις και ροή ενέργειας</a:t>
            </a:r>
            <a:endParaRPr lang="el-GR" sz="2400" b="1" dirty="0"/>
          </a:p>
        </p:txBody>
      </p:sp>
      <p:sp>
        <p:nvSpPr>
          <p:cNvPr id="3" name="2 - Θέση αριθμού διαφάνειας"/>
          <p:cNvSpPr>
            <a:spLocks noGrp="1"/>
          </p:cNvSpPr>
          <p:nvPr>
            <p:ph type="sldNum" sz="quarter" idx="12"/>
          </p:nvPr>
        </p:nvSpPr>
        <p:spPr/>
        <p:txBody>
          <a:bodyPr/>
          <a:lstStyle/>
          <a:p>
            <a:fld id="{668C1FFE-4030-4156-AF5D-4701022F190A}" type="slidenum">
              <a:rPr lang="el-GR" smtClean="0"/>
              <a:pPr/>
              <a:t>2</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836712"/>
            <a:ext cx="7200800" cy="2246769"/>
          </a:xfrm>
          <a:prstGeom prst="rect">
            <a:avLst/>
          </a:prstGeom>
        </p:spPr>
        <p:txBody>
          <a:bodyPr wrap="square">
            <a:spAutoFit/>
          </a:bodyPr>
          <a:lstStyle/>
          <a:p>
            <a:r>
              <a:rPr lang="en-US" dirty="0" smtClean="0"/>
              <a:t>  </a:t>
            </a:r>
            <a:r>
              <a:rPr lang="el-GR" sz="2000" dirty="0" smtClean="0"/>
              <a:t>Κάθε οργανωμένο σύστημα, όπως, για παράδειγμα, ένα σπίτι, ένα αυτοκίνητο, ένα κύτταρο, ένας οργανισμός ή ένα οικοσύστημα, χρειάζεται ενέργεια προκειμένου να διατηρείται και να λειτουργεί σωστά. Όσο μάλιστα αυξάνεται η πολυπλοκότητά του, τόσο αυξάνονται και οι ενεργειακές του απαιτήσεις.</a:t>
            </a:r>
            <a:endParaRPr lang="en-US" sz="2000" dirty="0" smtClean="0"/>
          </a:p>
          <a:p>
            <a:r>
              <a:rPr lang="en-US" sz="2000" dirty="0" smtClean="0"/>
              <a:t>  </a:t>
            </a:r>
            <a:r>
              <a:rPr lang="el-GR" sz="2000" dirty="0" smtClean="0"/>
              <a:t> Όλοι οι οργανισμοί καλύπτουν τις ανάγκες τους σε ενέργεια διασπώντας τις θρεπτικές ουσίες της τροφής τους.</a:t>
            </a:r>
            <a:endParaRPr lang="el-GR" sz="2000" dirty="0"/>
          </a:p>
        </p:txBody>
      </p:sp>
      <p:sp>
        <p:nvSpPr>
          <p:cNvPr id="3" name="2 - Θέση αριθμού διαφάνειας"/>
          <p:cNvSpPr>
            <a:spLocks noGrp="1"/>
          </p:cNvSpPr>
          <p:nvPr>
            <p:ph type="sldNum" sz="quarter" idx="12"/>
          </p:nvPr>
        </p:nvSpPr>
        <p:spPr/>
        <p:txBody>
          <a:bodyPr/>
          <a:lstStyle/>
          <a:p>
            <a:fld id="{668C1FFE-4030-4156-AF5D-4701022F190A}" type="slidenum">
              <a:rPr lang="el-GR" smtClean="0"/>
              <a:pPr/>
              <a:t>3</a:t>
            </a:fld>
            <a:endParaRPr lang="el-GR"/>
          </a:p>
        </p:txBody>
      </p:sp>
      <p:pic>
        <p:nvPicPr>
          <p:cNvPr id="8194" name="Picture 2" descr="Εικ. 2.8 Οι οργανισμοί εξασφαλίζουν ενέργεια μέσω της τροφής."/>
          <p:cNvPicPr>
            <a:picLocks noChangeAspect="1" noChangeArrowheads="1"/>
          </p:cNvPicPr>
          <p:nvPr/>
        </p:nvPicPr>
        <p:blipFill>
          <a:blip r:embed="rId2" cstate="print"/>
          <a:srcRect/>
          <a:stretch>
            <a:fillRect/>
          </a:stretch>
        </p:blipFill>
        <p:spPr bwMode="auto">
          <a:xfrm>
            <a:off x="2771800" y="3356992"/>
            <a:ext cx="2758440" cy="1706880"/>
          </a:xfrm>
          <a:prstGeom prst="rect">
            <a:avLst/>
          </a:prstGeom>
          <a:noFill/>
        </p:spPr>
      </p:pic>
      <p:sp>
        <p:nvSpPr>
          <p:cNvPr id="5" name="4 - Ορθογώνιο"/>
          <p:cNvSpPr/>
          <p:nvPr/>
        </p:nvSpPr>
        <p:spPr>
          <a:xfrm>
            <a:off x="1547664" y="5373216"/>
            <a:ext cx="5976664" cy="369332"/>
          </a:xfrm>
          <a:prstGeom prst="rect">
            <a:avLst/>
          </a:prstGeom>
        </p:spPr>
        <p:txBody>
          <a:bodyPr wrap="square">
            <a:spAutoFit/>
          </a:bodyPr>
          <a:lstStyle/>
          <a:p>
            <a:r>
              <a:rPr lang="el-GR" i="1" dirty="0" smtClean="0"/>
              <a:t> Οι οργανισμοί εξασφαλίζουν ενέργεια μέσω της τροφής.</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5" name="Text Box 3"/>
          <p:cNvSpPr txBox="1">
            <a:spLocks noChangeArrowheads="1"/>
          </p:cNvSpPr>
          <p:nvPr/>
        </p:nvSpPr>
        <p:spPr bwMode="auto">
          <a:xfrm>
            <a:off x="0" y="1492250"/>
            <a:ext cx="3132138" cy="4585871"/>
          </a:xfrm>
          <a:prstGeom prst="rect">
            <a:avLst/>
          </a:prstGeom>
          <a:noFill/>
          <a:ln w="9525">
            <a:noFill/>
            <a:miter lim="800000"/>
            <a:headEnd/>
            <a:tailEnd/>
          </a:ln>
          <a:effectLst/>
        </p:spPr>
        <p:txBody>
          <a:bodyPr>
            <a:spAutoFit/>
          </a:bodyPr>
          <a:lstStyle/>
          <a:p>
            <a:pPr marL="182563" indent="-182563">
              <a:spcBef>
                <a:spcPct val="20000"/>
              </a:spcBef>
              <a:tabLst>
                <a:tab pos="365125" algn="l"/>
              </a:tabLst>
            </a:pPr>
            <a:r>
              <a:rPr lang="en-US" sz="1600" dirty="0" smtClean="0">
                <a:solidFill>
                  <a:srgbClr val="0000FF"/>
                </a:solidFill>
                <a:effectLst>
                  <a:outerShdw blurRad="38100" dist="38100" dir="2700000" algn="tl">
                    <a:srgbClr val="C0C0C0"/>
                  </a:outerShdw>
                </a:effectLst>
              </a:rPr>
              <a:t>    </a:t>
            </a:r>
            <a:r>
              <a:rPr lang="el-GR" sz="1600" dirty="0" smtClean="0">
                <a:solidFill>
                  <a:srgbClr val="0000FF"/>
                </a:solidFill>
                <a:effectLst>
                  <a:outerShdw blurRad="38100" dist="38100" dir="2700000" algn="tl">
                    <a:srgbClr val="C0C0C0"/>
                  </a:outerShdw>
                </a:effectLst>
              </a:rPr>
              <a:t>      </a:t>
            </a:r>
            <a:r>
              <a:rPr lang="el-GR" sz="2000" dirty="0" smtClean="0">
                <a:solidFill>
                  <a:srgbClr val="0000FF"/>
                </a:solidFill>
                <a:effectLst>
                  <a:outerShdw blurRad="38100" dist="38100" dir="2700000" algn="tl">
                    <a:srgbClr val="C0C0C0"/>
                  </a:outerShdw>
                </a:effectLst>
              </a:rPr>
              <a:t>Διάσπαση </a:t>
            </a:r>
            <a:r>
              <a:rPr lang="el-GR" sz="2000" dirty="0">
                <a:solidFill>
                  <a:srgbClr val="0000FF"/>
                </a:solidFill>
                <a:effectLst>
                  <a:outerShdw blurRad="38100" dist="38100" dir="2700000" algn="tl">
                    <a:srgbClr val="C0C0C0"/>
                  </a:outerShdw>
                </a:effectLst>
              </a:rPr>
              <a:t>της τροφής   </a:t>
            </a:r>
          </a:p>
          <a:p>
            <a:pPr marL="182563" indent="-182563">
              <a:spcBef>
                <a:spcPct val="20000"/>
              </a:spcBef>
              <a:tabLst>
                <a:tab pos="365125" algn="l"/>
              </a:tabLst>
            </a:pPr>
            <a:endParaRPr lang="el-GR" sz="2000" dirty="0">
              <a:solidFill>
                <a:srgbClr val="0000FF"/>
              </a:solidFill>
              <a:effectLst>
                <a:outerShdw blurRad="38100" dist="38100" dir="2700000" algn="tl">
                  <a:srgbClr val="C0C0C0"/>
                </a:outerShdw>
              </a:effectLst>
            </a:endParaRPr>
          </a:p>
          <a:p>
            <a:pPr marL="625475" lvl="1" indent="-263525">
              <a:spcBef>
                <a:spcPct val="20000"/>
              </a:spcBef>
              <a:tabLst>
                <a:tab pos="365125" algn="l"/>
              </a:tabLst>
            </a:pPr>
            <a:r>
              <a:rPr lang="en-US" sz="2000" dirty="0" smtClean="0">
                <a:solidFill>
                  <a:srgbClr val="0000FF"/>
                </a:solidFill>
                <a:effectLst>
                  <a:outerShdw blurRad="38100" dist="38100" dir="2700000" algn="tl">
                    <a:srgbClr val="C0C0C0"/>
                  </a:outerShdw>
                </a:effectLst>
              </a:rPr>
              <a:t>        </a:t>
            </a:r>
            <a:r>
              <a:rPr lang="el-GR" sz="2000" dirty="0" smtClean="0">
                <a:solidFill>
                  <a:srgbClr val="0000FF"/>
                </a:solidFill>
                <a:effectLst>
                  <a:outerShdw blurRad="38100" dist="38100" dir="2700000" algn="tl">
                    <a:srgbClr val="C0C0C0"/>
                  </a:outerShdw>
                </a:effectLst>
              </a:rPr>
              <a:t> </a:t>
            </a:r>
            <a:endParaRPr lang="el-GR" sz="2000" dirty="0">
              <a:solidFill>
                <a:srgbClr val="0000FF"/>
              </a:solidFill>
              <a:effectLst>
                <a:outerShdw blurRad="38100" dist="38100" dir="2700000" algn="tl">
                  <a:srgbClr val="C0C0C0"/>
                </a:outerShdw>
              </a:effectLst>
            </a:endParaRPr>
          </a:p>
          <a:p>
            <a:pPr marL="990600" lvl="2" indent="-185738">
              <a:spcBef>
                <a:spcPct val="20000"/>
              </a:spcBef>
              <a:tabLst>
                <a:tab pos="365125" algn="l"/>
              </a:tabLst>
            </a:pPr>
            <a:r>
              <a:rPr lang="en-US" sz="2000" dirty="0" smtClean="0">
                <a:solidFill>
                  <a:srgbClr val="800080"/>
                </a:solidFill>
                <a:effectLst>
                  <a:outerShdw blurRad="38100" dist="38100" dir="2700000" algn="tl">
                    <a:srgbClr val="C0C0C0"/>
                  </a:outerShdw>
                </a:effectLst>
              </a:rPr>
              <a:t>    </a:t>
            </a:r>
            <a:r>
              <a:rPr lang="el-GR" sz="2000" dirty="0" smtClean="0">
                <a:solidFill>
                  <a:srgbClr val="800080"/>
                </a:solidFill>
                <a:effectLst>
                  <a:outerShdw blurRad="38100" dist="38100" dir="2700000" algn="tl">
                    <a:srgbClr val="C0C0C0"/>
                  </a:outerShdw>
                </a:effectLst>
              </a:rPr>
              <a:t>Τροφή :</a:t>
            </a:r>
          </a:p>
          <a:p>
            <a:pPr marL="990600" lvl="2" indent="-185738">
              <a:spcBef>
                <a:spcPct val="20000"/>
              </a:spcBef>
              <a:tabLst>
                <a:tab pos="365125" algn="l"/>
              </a:tabLst>
            </a:pPr>
            <a:r>
              <a:rPr lang="el-GR" sz="2000" dirty="0" smtClean="0">
                <a:solidFill>
                  <a:srgbClr val="800080"/>
                </a:solidFill>
                <a:effectLst>
                  <a:outerShdw blurRad="38100" dist="38100" dir="2700000" algn="tl">
                    <a:srgbClr val="C0C0C0"/>
                  </a:outerShdw>
                </a:effectLst>
              </a:rPr>
              <a:t>Οργανικές </a:t>
            </a:r>
            <a:r>
              <a:rPr lang="el-GR" sz="2000" dirty="0">
                <a:solidFill>
                  <a:srgbClr val="800080"/>
                </a:solidFill>
                <a:effectLst>
                  <a:outerShdw blurRad="38100" dist="38100" dir="2700000" algn="tl">
                    <a:srgbClr val="C0C0C0"/>
                  </a:outerShdw>
                </a:effectLst>
              </a:rPr>
              <a:t>ενώσεις</a:t>
            </a:r>
            <a:r>
              <a:rPr lang="el-GR" sz="2000" dirty="0">
                <a:solidFill>
                  <a:prstClr val="black"/>
                </a:solidFill>
              </a:rPr>
              <a:t> </a:t>
            </a:r>
            <a:r>
              <a:rPr lang="el-GR" sz="2000" dirty="0">
                <a:solidFill>
                  <a:srgbClr val="9900FF"/>
                </a:solidFill>
                <a:effectLst>
                  <a:outerShdw blurRad="38100" dist="38100" dir="2700000" algn="tl">
                    <a:srgbClr val="C0C0C0"/>
                  </a:outerShdw>
                </a:effectLst>
              </a:rPr>
              <a:t>πλούσιες σε ενέργεια</a:t>
            </a:r>
            <a:r>
              <a:rPr lang="el-GR" sz="2000" dirty="0">
                <a:solidFill>
                  <a:prstClr val="black"/>
                </a:solidFill>
              </a:rPr>
              <a:t> </a:t>
            </a:r>
          </a:p>
          <a:p>
            <a:pPr marL="625475" lvl="1" indent="-263525">
              <a:spcBef>
                <a:spcPct val="20000"/>
              </a:spcBef>
              <a:tabLst>
                <a:tab pos="365125" algn="l"/>
              </a:tabLst>
            </a:pPr>
            <a:endParaRPr lang="el-GR" sz="2000" dirty="0">
              <a:solidFill>
                <a:prstClr val="black"/>
              </a:solidFill>
            </a:endParaRPr>
          </a:p>
          <a:p>
            <a:pPr marL="625475" lvl="1" indent="-263525">
              <a:spcBef>
                <a:spcPct val="20000"/>
              </a:spcBef>
              <a:tabLst>
                <a:tab pos="365125" algn="l"/>
              </a:tabLst>
            </a:pPr>
            <a:r>
              <a:rPr lang="en-US" sz="2000" dirty="0" smtClean="0">
                <a:solidFill>
                  <a:prstClr val="black"/>
                </a:solidFill>
              </a:rPr>
              <a:t>        </a:t>
            </a:r>
            <a:r>
              <a:rPr lang="el-GR" sz="2000" dirty="0" smtClean="0">
                <a:solidFill>
                  <a:prstClr val="black"/>
                </a:solidFill>
              </a:rPr>
              <a:t>Με </a:t>
            </a:r>
            <a:r>
              <a:rPr lang="el-GR" sz="2000" dirty="0">
                <a:solidFill>
                  <a:prstClr val="black"/>
                </a:solidFill>
              </a:rPr>
              <a:t>τη σταδιακή </a:t>
            </a:r>
            <a:r>
              <a:rPr lang="el-GR" sz="2000" dirty="0">
                <a:solidFill>
                  <a:srgbClr val="0000FF"/>
                </a:solidFill>
                <a:effectLst>
                  <a:outerShdw blurRad="38100" dist="38100" dir="2700000" algn="tl">
                    <a:srgbClr val="C0C0C0"/>
                  </a:outerShdw>
                </a:effectLst>
              </a:rPr>
              <a:t>διάσπαση της τροφής</a:t>
            </a:r>
            <a:r>
              <a:rPr lang="el-GR" sz="2000" dirty="0">
                <a:solidFill>
                  <a:prstClr val="black"/>
                </a:solidFill>
              </a:rPr>
              <a:t> </a:t>
            </a:r>
            <a:r>
              <a:rPr lang="el-GR" sz="2000" dirty="0">
                <a:solidFill>
                  <a:srgbClr val="800080"/>
                </a:solidFill>
                <a:effectLst>
                  <a:outerShdw blurRad="38100" dist="38100" dir="2700000" algn="tl">
                    <a:srgbClr val="C0C0C0"/>
                  </a:outerShdw>
                </a:effectLst>
              </a:rPr>
              <a:t>ελευθερώνονται</a:t>
            </a:r>
            <a:r>
              <a:rPr lang="en-US" sz="2000" dirty="0">
                <a:solidFill>
                  <a:prstClr val="black"/>
                </a:solidFill>
              </a:rPr>
              <a:t>:</a:t>
            </a:r>
            <a:r>
              <a:rPr lang="el-GR" sz="2000" dirty="0">
                <a:solidFill>
                  <a:prstClr val="black"/>
                </a:solidFill>
              </a:rPr>
              <a:t>  </a:t>
            </a:r>
          </a:p>
          <a:p>
            <a:pPr marL="990600" lvl="2" indent="-185738">
              <a:spcBef>
                <a:spcPct val="20000"/>
              </a:spcBef>
              <a:tabLst>
                <a:tab pos="365125" algn="l"/>
              </a:tabLst>
            </a:pPr>
            <a:r>
              <a:rPr lang="el-GR" sz="2000" dirty="0">
                <a:solidFill>
                  <a:srgbClr val="9900FF"/>
                </a:solidFill>
                <a:effectLst>
                  <a:outerShdw blurRad="38100" dist="38100" dir="2700000" algn="tl">
                    <a:srgbClr val="C0C0C0"/>
                  </a:outerShdw>
                </a:effectLst>
              </a:rPr>
              <a:t>Θρεπτικά συστατικά</a:t>
            </a:r>
          </a:p>
          <a:p>
            <a:pPr marL="990600" lvl="2" indent="-185738">
              <a:spcBef>
                <a:spcPct val="20000"/>
              </a:spcBef>
              <a:tabLst>
                <a:tab pos="365125" algn="l"/>
              </a:tabLst>
            </a:pPr>
            <a:r>
              <a:rPr lang="el-GR" sz="2000" dirty="0">
                <a:solidFill>
                  <a:srgbClr val="9900FF"/>
                </a:solidFill>
                <a:effectLst>
                  <a:outerShdw blurRad="38100" dist="38100" dir="2700000" algn="tl">
                    <a:srgbClr val="C0C0C0"/>
                  </a:outerShdw>
                </a:effectLst>
              </a:rPr>
              <a:t>Ενέργεια</a:t>
            </a:r>
            <a:r>
              <a:rPr lang="el-GR" sz="2000" dirty="0">
                <a:solidFill>
                  <a:prstClr val="black"/>
                </a:solidFill>
              </a:rPr>
              <a:t> </a:t>
            </a:r>
          </a:p>
        </p:txBody>
      </p:sp>
      <p:grpSp>
        <p:nvGrpSpPr>
          <p:cNvPr id="2" name="Group 10"/>
          <p:cNvGrpSpPr>
            <a:grpSpLocks/>
          </p:cNvGrpSpPr>
          <p:nvPr/>
        </p:nvGrpSpPr>
        <p:grpSpPr bwMode="auto">
          <a:xfrm>
            <a:off x="4067175" y="3284538"/>
            <a:ext cx="863600" cy="574675"/>
            <a:chOff x="2699" y="2070"/>
            <a:chExt cx="544" cy="362"/>
          </a:xfrm>
        </p:grpSpPr>
        <p:sp>
          <p:nvSpPr>
            <p:cNvPr id="376843" name="Rectangle 11"/>
            <p:cNvSpPr>
              <a:spLocks noChangeArrowheads="1"/>
            </p:cNvSpPr>
            <p:nvPr/>
          </p:nvSpPr>
          <p:spPr bwMode="auto">
            <a:xfrm>
              <a:off x="2699" y="2070"/>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44" name="Rectangle 12"/>
            <p:cNvSpPr>
              <a:spLocks noChangeArrowheads="1"/>
            </p:cNvSpPr>
            <p:nvPr/>
          </p:nvSpPr>
          <p:spPr bwMode="auto">
            <a:xfrm>
              <a:off x="2881" y="2070"/>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sp>
          <p:nvSpPr>
            <p:cNvPr id="376845" name="Rectangle 13"/>
            <p:cNvSpPr>
              <a:spLocks noChangeArrowheads="1"/>
            </p:cNvSpPr>
            <p:nvPr/>
          </p:nvSpPr>
          <p:spPr bwMode="auto">
            <a:xfrm>
              <a:off x="3062" y="2070"/>
              <a:ext cx="181" cy="181"/>
            </a:xfrm>
            <a:prstGeom prst="rect">
              <a:avLst/>
            </a:prstGeom>
            <a:solidFill>
              <a:srgbClr val="0000FF"/>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46" name="Rectangle 14"/>
            <p:cNvSpPr>
              <a:spLocks noChangeArrowheads="1"/>
            </p:cNvSpPr>
            <p:nvPr/>
          </p:nvSpPr>
          <p:spPr bwMode="auto">
            <a:xfrm>
              <a:off x="3062" y="2251"/>
              <a:ext cx="181" cy="181"/>
            </a:xfrm>
            <a:prstGeom prst="rect">
              <a:avLst/>
            </a:prstGeom>
            <a:solidFill>
              <a:srgbClr val="6600FF"/>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47" name="Rectangle 15"/>
            <p:cNvSpPr>
              <a:spLocks noChangeArrowheads="1"/>
            </p:cNvSpPr>
            <p:nvPr/>
          </p:nvSpPr>
          <p:spPr bwMode="auto">
            <a:xfrm>
              <a:off x="2881" y="2251"/>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48" name="Rectangle 16"/>
            <p:cNvSpPr>
              <a:spLocks noChangeArrowheads="1"/>
            </p:cNvSpPr>
            <p:nvPr/>
          </p:nvSpPr>
          <p:spPr bwMode="auto">
            <a:xfrm>
              <a:off x="2699" y="2251"/>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nvGrpSpPr>
          <p:cNvPr id="3" name="Group 17"/>
          <p:cNvGrpSpPr>
            <a:grpSpLocks/>
          </p:cNvGrpSpPr>
          <p:nvPr/>
        </p:nvGrpSpPr>
        <p:grpSpPr bwMode="auto">
          <a:xfrm>
            <a:off x="5867400" y="3213100"/>
            <a:ext cx="1511300" cy="646113"/>
            <a:chOff x="3833" y="2025"/>
            <a:chExt cx="952" cy="407"/>
          </a:xfrm>
        </p:grpSpPr>
        <p:sp>
          <p:nvSpPr>
            <p:cNvPr id="376850" name="Text Box 18"/>
            <p:cNvSpPr txBox="1">
              <a:spLocks noChangeArrowheads="1"/>
            </p:cNvSpPr>
            <p:nvPr/>
          </p:nvSpPr>
          <p:spPr bwMode="auto">
            <a:xfrm>
              <a:off x="4363" y="2201"/>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sp>
          <p:nvSpPr>
            <p:cNvPr id="376851" name="Rectangle 19"/>
            <p:cNvSpPr>
              <a:spLocks noChangeArrowheads="1"/>
            </p:cNvSpPr>
            <p:nvPr/>
          </p:nvSpPr>
          <p:spPr bwMode="auto">
            <a:xfrm>
              <a:off x="4604" y="2201"/>
              <a:ext cx="181" cy="181"/>
            </a:xfrm>
            <a:prstGeom prst="rect">
              <a:avLst/>
            </a:prstGeom>
            <a:solidFill>
              <a:srgbClr val="0000FF"/>
            </a:solidFill>
            <a:ln w="38100">
              <a:solidFill>
                <a:schemeClr val="tx1"/>
              </a:solidFill>
              <a:miter lim="800000"/>
              <a:headEnd/>
              <a:tailEnd/>
            </a:ln>
            <a:effectLst/>
          </p:spPr>
          <p:txBody>
            <a:bodyPr wrap="none" anchor="ctr"/>
            <a:lstStyle/>
            <a:p>
              <a:endParaRPr lang="el-GR">
                <a:solidFill>
                  <a:prstClr val="black"/>
                </a:solidFill>
              </a:endParaRPr>
            </a:p>
          </p:txBody>
        </p:sp>
        <p:grpSp>
          <p:nvGrpSpPr>
            <p:cNvPr id="4" name="Group 20"/>
            <p:cNvGrpSpPr>
              <a:grpSpLocks/>
            </p:cNvGrpSpPr>
            <p:nvPr/>
          </p:nvGrpSpPr>
          <p:grpSpPr bwMode="auto">
            <a:xfrm>
              <a:off x="3833" y="2025"/>
              <a:ext cx="544" cy="362"/>
              <a:chOff x="3833" y="2025"/>
              <a:chExt cx="544" cy="362"/>
            </a:xfrm>
          </p:grpSpPr>
          <p:sp>
            <p:nvSpPr>
              <p:cNvPr id="376853" name="Rectangle 21"/>
              <p:cNvSpPr>
                <a:spLocks noChangeArrowheads="1"/>
              </p:cNvSpPr>
              <p:nvPr/>
            </p:nvSpPr>
            <p:spPr bwMode="auto">
              <a:xfrm>
                <a:off x="3833" y="2025"/>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54" name="Rectangle 22"/>
              <p:cNvSpPr>
                <a:spLocks noChangeArrowheads="1"/>
              </p:cNvSpPr>
              <p:nvPr/>
            </p:nvSpPr>
            <p:spPr bwMode="auto">
              <a:xfrm>
                <a:off x="4015" y="2025"/>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sp>
            <p:nvSpPr>
              <p:cNvPr id="376855" name="Rectangle 23"/>
              <p:cNvSpPr>
                <a:spLocks noChangeArrowheads="1"/>
              </p:cNvSpPr>
              <p:nvPr/>
            </p:nvSpPr>
            <p:spPr bwMode="auto">
              <a:xfrm>
                <a:off x="4196" y="2206"/>
                <a:ext cx="181" cy="181"/>
              </a:xfrm>
              <a:prstGeom prst="rect">
                <a:avLst/>
              </a:prstGeom>
              <a:solidFill>
                <a:srgbClr val="6600FF"/>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56" name="Rectangle 24"/>
              <p:cNvSpPr>
                <a:spLocks noChangeArrowheads="1"/>
              </p:cNvSpPr>
              <p:nvPr/>
            </p:nvSpPr>
            <p:spPr bwMode="auto">
              <a:xfrm>
                <a:off x="4015" y="2206"/>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57" name="Rectangle 25"/>
              <p:cNvSpPr>
                <a:spLocks noChangeArrowheads="1"/>
              </p:cNvSpPr>
              <p:nvPr/>
            </p:nvSpPr>
            <p:spPr bwMode="auto">
              <a:xfrm>
                <a:off x="3833" y="2206"/>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grpSp>
        <p:nvGrpSpPr>
          <p:cNvPr id="5" name="Group 26"/>
          <p:cNvGrpSpPr>
            <a:grpSpLocks/>
          </p:cNvGrpSpPr>
          <p:nvPr/>
        </p:nvGrpSpPr>
        <p:grpSpPr bwMode="auto">
          <a:xfrm>
            <a:off x="7358063" y="3282950"/>
            <a:ext cx="1425575" cy="576263"/>
            <a:chOff x="4772" y="2069"/>
            <a:chExt cx="898" cy="363"/>
          </a:xfrm>
        </p:grpSpPr>
        <p:sp>
          <p:nvSpPr>
            <p:cNvPr id="376859" name="AutoShape 27"/>
            <p:cNvSpPr>
              <a:spLocks noChangeArrowheads="1"/>
            </p:cNvSpPr>
            <p:nvPr/>
          </p:nvSpPr>
          <p:spPr bwMode="auto">
            <a:xfrm>
              <a:off x="4922" y="2069"/>
              <a:ext cx="748" cy="317"/>
            </a:xfrm>
            <a:prstGeom prst="irregularSeal2">
              <a:avLst/>
            </a:prstGeom>
            <a:solidFill>
              <a:srgbClr val="FF0000"/>
            </a:solidFill>
            <a:ln w="9525">
              <a:solidFill>
                <a:srgbClr val="800000"/>
              </a:solidFill>
              <a:miter lim="800000"/>
              <a:headEnd/>
              <a:tailEnd/>
            </a:ln>
            <a:effectLst/>
          </p:spPr>
          <p:txBody>
            <a:bodyPr wrap="none" anchor="ctr"/>
            <a:lstStyle/>
            <a:p>
              <a:pPr algn="ctr"/>
              <a:r>
                <a:rPr lang="el-GR" sz="1000" dirty="0">
                  <a:solidFill>
                    <a:srgbClr val="0000FF"/>
                  </a:solidFill>
                  <a:effectLst>
                    <a:outerShdw blurRad="38100" dist="38100" dir="2700000" algn="tl">
                      <a:srgbClr val="000000"/>
                    </a:outerShdw>
                  </a:effectLst>
                </a:rPr>
                <a:t>ΕΝΕΡΓΕΙΑ</a:t>
              </a:r>
            </a:p>
          </p:txBody>
        </p:sp>
        <p:sp>
          <p:nvSpPr>
            <p:cNvPr id="376860" name="Text Box 28"/>
            <p:cNvSpPr txBox="1">
              <a:spLocks noChangeArrowheads="1"/>
            </p:cNvSpPr>
            <p:nvPr/>
          </p:nvSpPr>
          <p:spPr bwMode="auto">
            <a:xfrm>
              <a:off x="4772" y="2201"/>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grpSp>
      <p:grpSp>
        <p:nvGrpSpPr>
          <p:cNvPr id="6" name="Group 29"/>
          <p:cNvGrpSpPr>
            <a:grpSpLocks/>
          </p:cNvGrpSpPr>
          <p:nvPr/>
        </p:nvGrpSpPr>
        <p:grpSpPr bwMode="auto">
          <a:xfrm>
            <a:off x="4067175" y="4148138"/>
            <a:ext cx="863600" cy="574675"/>
            <a:chOff x="2699" y="2614"/>
            <a:chExt cx="544" cy="362"/>
          </a:xfrm>
        </p:grpSpPr>
        <p:sp>
          <p:nvSpPr>
            <p:cNvPr id="376862" name="Rectangle 30"/>
            <p:cNvSpPr>
              <a:spLocks noChangeArrowheads="1"/>
            </p:cNvSpPr>
            <p:nvPr/>
          </p:nvSpPr>
          <p:spPr bwMode="auto">
            <a:xfrm>
              <a:off x="2699" y="2614"/>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63" name="Rectangle 31"/>
            <p:cNvSpPr>
              <a:spLocks noChangeArrowheads="1"/>
            </p:cNvSpPr>
            <p:nvPr/>
          </p:nvSpPr>
          <p:spPr bwMode="auto">
            <a:xfrm>
              <a:off x="2881" y="2614"/>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sp>
          <p:nvSpPr>
            <p:cNvPr id="376864" name="Rectangle 32"/>
            <p:cNvSpPr>
              <a:spLocks noChangeArrowheads="1"/>
            </p:cNvSpPr>
            <p:nvPr/>
          </p:nvSpPr>
          <p:spPr bwMode="auto">
            <a:xfrm>
              <a:off x="3062" y="2795"/>
              <a:ext cx="181" cy="181"/>
            </a:xfrm>
            <a:prstGeom prst="rect">
              <a:avLst/>
            </a:prstGeom>
            <a:solidFill>
              <a:srgbClr val="6600FF"/>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65" name="Rectangle 33"/>
            <p:cNvSpPr>
              <a:spLocks noChangeArrowheads="1"/>
            </p:cNvSpPr>
            <p:nvPr/>
          </p:nvSpPr>
          <p:spPr bwMode="auto">
            <a:xfrm>
              <a:off x="2881" y="2795"/>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66" name="Rectangle 34"/>
            <p:cNvSpPr>
              <a:spLocks noChangeArrowheads="1"/>
            </p:cNvSpPr>
            <p:nvPr/>
          </p:nvSpPr>
          <p:spPr bwMode="auto">
            <a:xfrm>
              <a:off x="2699" y="2795"/>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nvGrpSpPr>
          <p:cNvPr id="7" name="Group 35"/>
          <p:cNvGrpSpPr>
            <a:grpSpLocks/>
          </p:cNvGrpSpPr>
          <p:nvPr/>
        </p:nvGrpSpPr>
        <p:grpSpPr bwMode="auto">
          <a:xfrm>
            <a:off x="5867400" y="4076700"/>
            <a:ext cx="1222375" cy="646113"/>
            <a:chOff x="3833" y="2569"/>
            <a:chExt cx="770" cy="407"/>
          </a:xfrm>
        </p:grpSpPr>
        <p:sp>
          <p:nvSpPr>
            <p:cNvPr id="376868" name="Text Box 36"/>
            <p:cNvSpPr txBox="1">
              <a:spLocks noChangeArrowheads="1"/>
            </p:cNvSpPr>
            <p:nvPr/>
          </p:nvSpPr>
          <p:spPr bwMode="auto">
            <a:xfrm>
              <a:off x="4195" y="2745"/>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sp>
          <p:nvSpPr>
            <p:cNvPr id="376869" name="Rectangle 37"/>
            <p:cNvSpPr>
              <a:spLocks noChangeArrowheads="1"/>
            </p:cNvSpPr>
            <p:nvPr/>
          </p:nvSpPr>
          <p:spPr bwMode="auto">
            <a:xfrm>
              <a:off x="4422" y="2750"/>
              <a:ext cx="181" cy="181"/>
            </a:xfrm>
            <a:prstGeom prst="rect">
              <a:avLst/>
            </a:prstGeom>
            <a:solidFill>
              <a:srgbClr val="6600FF"/>
            </a:solidFill>
            <a:ln w="38100">
              <a:solidFill>
                <a:schemeClr val="tx1"/>
              </a:solidFill>
              <a:miter lim="800000"/>
              <a:headEnd/>
              <a:tailEnd/>
            </a:ln>
            <a:effectLst/>
          </p:spPr>
          <p:txBody>
            <a:bodyPr wrap="none" anchor="ctr"/>
            <a:lstStyle/>
            <a:p>
              <a:endParaRPr lang="el-GR">
                <a:solidFill>
                  <a:prstClr val="black"/>
                </a:solidFill>
              </a:endParaRPr>
            </a:p>
          </p:txBody>
        </p:sp>
        <p:grpSp>
          <p:nvGrpSpPr>
            <p:cNvPr id="8" name="Group 38"/>
            <p:cNvGrpSpPr>
              <a:grpSpLocks/>
            </p:cNvGrpSpPr>
            <p:nvPr/>
          </p:nvGrpSpPr>
          <p:grpSpPr bwMode="auto">
            <a:xfrm>
              <a:off x="3833" y="2569"/>
              <a:ext cx="363" cy="362"/>
              <a:chOff x="3833" y="2569"/>
              <a:chExt cx="363" cy="362"/>
            </a:xfrm>
          </p:grpSpPr>
          <p:sp>
            <p:nvSpPr>
              <p:cNvPr id="376871" name="Rectangle 39"/>
              <p:cNvSpPr>
                <a:spLocks noChangeArrowheads="1"/>
              </p:cNvSpPr>
              <p:nvPr/>
            </p:nvSpPr>
            <p:spPr bwMode="auto">
              <a:xfrm>
                <a:off x="3833" y="2569"/>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72" name="Rectangle 40"/>
              <p:cNvSpPr>
                <a:spLocks noChangeArrowheads="1"/>
              </p:cNvSpPr>
              <p:nvPr/>
            </p:nvSpPr>
            <p:spPr bwMode="auto">
              <a:xfrm>
                <a:off x="4015" y="2569"/>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sp>
            <p:nvSpPr>
              <p:cNvPr id="376873" name="Rectangle 41"/>
              <p:cNvSpPr>
                <a:spLocks noChangeArrowheads="1"/>
              </p:cNvSpPr>
              <p:nvPr/>
            </p:nvSpPr>
            <p:spPr bwMode="auto">
              <a:xfrm>
                <a:off x="4015" y="2750"/>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74" name="Rectangle 42"/>
              <p:cNvSpPr>
                <a:spLocks noChangeArrowheads="1"/>
              </p:cNvSpPr>
              <p:nvPr/>
            </p:nvSpPr>
            <p:spPr bwMode="auto">
              <a:xfrm>
                <a:off x="3833" y="2750"/>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grpSp>
        <p:nvGrpSpPr>
          <p:cNvPr id="9" name="Group 43"/>
          <p:cNvGrpSpPr>
            <a:grpSpLocks/>
          </p:cNvGrpSpPr>
          <p:nvPr/>
        </p:nvGrpSpPr>
        <p:grpSpPr bwMode="auto">
          <a:xfrm>
            <a:off x="7091363" y="4146550"/>
            <a:ext cx="1546225" cy="576263"/>
            <a:chOff x="4604" y="2613"/>
            <a:chExt cx="974" cy="363"/>
          </a:xfrm>
        </p:grpSpPr>
        <p:sp>
          <p:nvSpPr>
            <p:cNvPr id="376876" name="AutoShape 44"/>
            <p:cNvSpPr>
              <a:spLocks noChangeArrowheads="1"/>
            </p:cNvSpPr>
            <p:nvPr/>
          </p:nvSpPr>
          <p:spPr bwMode="auto">
            <a:xfrm>
              <a:off x="4830" y="2613"/>
              <a:ext cx="748" cy="317"/>
            </a:xfrm>
            <a:prstGeom prst="irregularSeal2">
              <a:avLst/>
            </a:prstGeom>
            <a:solidFill>
              <a:srgbClr val="FF0000"/>
            </a:solidFill>
            <a:ln w="9525">
              <a:solidFill>
                <a:srgbClr val="800000"/>
              </a:solidFill>
              <a:miter lim="800000"/>
              <a:headEnd/>
              <a:tailEnd/>
            </a:ln>
            <a:effectLst/>
          </p:spPr>
          <p:txBody>
            <a:bodyPr wrap="none" anchor="ctr"/>
            <a:lstStyle/>
            <a:p>
              <a:pPr algn="ctr"/>
              <a:r>
                <a:rPr lang="el-GR" sz="1000" dirty="0">
                  <a:solidFill>
                    <a:srgbClr val="0000FF"/>
                  </a:solidFill>
                  <a:effectLst>
                    <a:outerShdw blurRad="38100" dist="38100" dir="2700000" algn="tl">
                      <a:srgbClr val="000000"/>
                    </a:outerShdw>
                  </a:effectLst>
                </a:rPr>
                <a:t>ΕΝΕΡΓΕΙΑ</a:t>
              </a:r>
            </a:p>
          </p:txBody>
        </p:sp>
        <p:sp>
          <p:nvSpPr>
            <p:cNvPr id="376877" name="Text Box 45"/>
            <p:cNvSpPr txBox="1">
              <a:spLocks noChangeArrowheads="1"/>
            </p:cNvSpPr>
            <p:nvPr/>
          </p:nvSpPr>
          <p:spPr bwMode="auto">
            <a:xfrm>
              <a:off x="4604" y="2745"/>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grpSp>
      <p:grpSp>
        <p:nvGrpSpPr>
          <p:cNvPr id="10" name="Group 46"/>
          <p:cNvGrpSpPr>
            <a:grpSpLocks/>
          </p:cNvGrpSpPr>
          <p:nvPr/>
        </p:nvGrpSpPr>
        <p:grpSpPr bwMode="auto">
          <a:xfrm>
            <a:off x="5867400" y="4941888"/>
            <a:ext cx="1223963" cy="646112"/>
            <a:chOff x="3833" y="3114"/>
            <a:chExt cx="771" cy="407"/>
          </a:xfrm>
        </p:grpSpPr>
        <p:sp>
          <p:nvSpPr>
            <p:cNvPr id="376879" name="Text Box 47"/>
            <p:cNvSpPr txBox="1">
              <a:spLocks noChangeArrowheads="1"/>
            </p:cNvSpPr>
            <p:nvPr/>
          </p:nvSpPr>
          <p:spPr bwMode="auto">
            <a:xfrm>
              <a:off x="4195" y="3290"/>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sp>
          <p:nvSpPr>
            <p:cNvPr id="376880" name="Rectangle 48"/>
            <p:cNvSpPr>
              <a:spLocks noChangeArrowheads="1"/>
            </p:cNvSpPr>
            <p:nvPr/>
          </p:nvSpPr>
          <p:spPr bwMode="auto">
            <a:xfrm>
              <a:off x="4423" y="3294"/>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grpSp>
          <p:nvGrpSpPr>
            <p:cNvPr id="11" name="Group 49"/>
            <p:cNvGrpSpPr>
              <a:grpSpLocks/>
            </p:cNvGrpSpPr>
            <p:nvPr/>
          </p:nvGrpSpPr>
          <p:grpSpPr bwMode="auto">
            <a:xfrm>
              <a:off x="3833" y="3114"/>
              <a:ext cx="363" cy="362"/>
              <a:chOff x="3833" y="3114"/>
              <a:chExt cx="363" cy="362"/>
            </a:xfrm>
          </p:grpSpPr>
          <p:sp>
            <p:nvSpPr>
              <p:cNvPr id="376882" name="Rectangle 50"/>
              <p:cNvSpPr>
                <a:spLocks noChangeArrowheads="1"/>
              </p:cNvSpPr>
              <p:nvPr/>
            </p:nvSpPr>
            <p:spPr bwMode="auto">
              <a:xfrm>
                <a:off x="3833" y="3114"/>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83" name="Rectangle 51"/>
              <p:cNvSpPr>
                <a:spLocks noChangeArrowheads="1"/>
              </p:cNvSpPr>
              <p:nvPr/>
            </p:nvSpPr>
            <p:spPr bwMode="auto">
              <a:xfrm>
                <a:off x="4015" y="3295"/>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84" name="Rectangle 52"/>
              <p:cNvSpPr>
                <a:spLocks noChangeArrowheads="1"/>
              </p:cNvSpPr>
              <p:nvPr/>
            </p:nvSpPr>
            <p:spPr bwMode="auto">
              <a:xfrm>
                <a:off x="3833" y="3295"/>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grpSp>
        <p:nvGrpSpPr>
          <p:cNvPr id="12" name="Group 53"/>
          <p:cNvGrpSpPr>
            <a:grpSpLocks/>
          </p:cNvGrpSpPr>
          <p:nvPr/>
        </p:nvGrpSpPr>
        <p:grpSpPr bwMode="auto">
          <a:xfrm>
            <a:off x="7091363" y="5011738"/>
            <a:ext cx="1546225" cy="576262"/>
            <a:chOff x="4604" y="3158"/>
            <a:chExt cx="974" cy="363"/>
          </a:xfrm>
        </p:grpSpPr>
        <p:sp>
          <p:nvSpPr>
            <p:cNvPr id="376886" name="AutoShape 54"/>
            <p:cNvSpPr>
              <a:spLocks noChangeArrowheads="1"/>
            </p:cNvSpPr>
            <p:nvPr/>
          </p:nvSpPr>
          <p:spPr bwMode="auto">
            <a:xfrm>
              <a:off x="4830" y="3158"/>
              <a:ext cx="748" cy="317"/>
            </a:xfrm>
            <a:prstGeom prst="irregularSeal2">
              <a:avLst/>
            </a:prstGeom>
            <a:solidFill>
              <a:srgbClr val="FF0000"/>
            </a:solidFill>
            <a:ln w="9525">
              <a:solidFill>
                <a:srgbClr val="800000"/>
              </a:solidFill>
              <a:miter lim="800000"/>
              <a:headEnd/>
              <a:tailEnd/>
            </a:ln>
            <a:effectLst/>
          </p:spPr>
          <p:txBody>
            <a:bodyPr wrap="none" anchor="ctr"/>
            <a:lstStyle/>
            <a:p>
              <a:pPr algn="ctr"/>
              <a:r>
                <a:rPr lang="el-GR" sz="1000" dirty="0">
                  <a:solidFill>
                    <a:srgbClr val="0000FF"/>
                  </a:solidFill>
                  <a:effectLst>
                    <a:outerShdw blurRad="38100" dist="38100" dir="2700000" algn="tl">
                      <a:srgbClr val="000000"/>
                    </a:outerShdw>
                  </a:effectLst>
                </a:rPr>
                <a:t>ΕΝΕΡΓΕΙΑ</a:t>
              </a:r>
            </a:p>
          </p:txBody>
        </p:sp>
        <p:sp>
          <p:nvSpPr>
            <p:cNvPr id="376887" name="Text Box 55"/>
            <p:cNvSpPr txBox="1">
              <a:spLocks noChangeArrowheads="1"/>
            </p:cNvSpPr>
            <p:nvPr/>
          </p:nvSpPr>
          <p:spPr bwMode="auto">
            <a:xfrm>
              <a:off x="4604" y="3290"/>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grpSp>
      <p:grpSp>
        <p:nvGrpSpPr>
          <p:cNvPr id="13" name="Group 56"/>
          <p:cNvGrpSpPr>
            <a:grpSpLocks/>
          </p:cNvGrpSpPr>
          <p:nvPr/>
        </p:nvGrpSpPr>
        <p:grpSpPr bwMode="auto">
          <a:xfrm>
            <a:off x="5867400" y="5734050"/>
            <a:ext cx="1006475" cy="646113"/>
            <a:chOff x="3833" y="3658"/>
            <a:chExt cx="634" cy="407"/>
          </a:xfrm>
        </p:grpSpPr>
        <p:sp>
          <p:nvSpPr>
            <p:cNvPr id="376889" name="Text Box 57"/>
            <p:cNvSpPr txBox="1">
              <a:spLocks noChangeArrowheads="1"/>
            </p:cNvSpPr>
            <p:nvPr/>
          </p:nvSpPr>
          <p:spPr bwMode="auto">
            <a:xfrm>
              <a:off x="4014" y="3834"/>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sp>
          <p:nvSpPr>
            <p:cNvPr id="376890" name="Rectangle 58"/>
            <p:cNvSpPr>
              <a:spLocks noChangeArrowheads="1"/>
            </p:cNvSpPr>
            <p:nvPr/>
          </p:nvSpPr>
          <p:spPr bwMode="auto">
            <a:xfrm>
              <a:off x="4286" y="3839"/>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grpSp>
          <p:nvGrpSpPr>
            <p:cNvPr id="14" name="Group 59"/>
            <p:cNvGrpSpPr>
              <a:grpSpLocks/>
            </p:cNvGrpSpPr>
            <p:nvPr/>
          </p:nvGrpSpPr>
          <p:grpSpPr bwMode="auto">
            <a:xfrm>
              <a:off x="3833" y="3658"/>
              <a:ext cx="181" cy="362"/>
              <a:chOff x="3833" y="3658"/>
              <a:chExt cx="181" cy="362"/>
            </a:xfrm>
          </p:grpSpPr>
          <p:sp>
            <p:nvSpPr>
              <p:cNvPr id="376892" name="Rectangle 60"/>
              <p:cNvSpPr>
                <a:spLocks noChangeArrowheads="1"/>
              </p:cNvSpPr>
              <p:nvPr/>
            </p:nvSpPr>
            <p:spPr bwMode="auto">
              <a:xfrm>
                <a:off x="3833" y="3658"/>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93" name="Rectangle 61"/>
              <p:cNvSpPr>
                <a:spLocks noChangeArrowheads="1"/>
              </p:cNvSpPr>
              <p:nvPr/>
            </p:nvSpPr>
            <p:spPr bwMode="auto">
              <a:xfrm>
                <a:off x="3833" y="3839"/>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grpSp>
      <p:grpSp>
        <p:nvGrpSpPr>
          <p:cNvPr id="15" name="Group 62"/>
          <p:cNvGrpSpPr>
            <a:grpSpLocks/>
          </p:cNvGrpSpPr>
          <p:nvPr/>
        </p:nvGrpSpPr>
        <p:grpSpPr bwMode="auto">
          <a:xfrm>
            <a:off x="6877050" y="5803900"/>
            <a:ext cx="1546225" cy="576263"/>
            <a:chOff x="4468" y="3702"/>
            <a:chExt cx="974" cy="363"/>
          </a:xfrm>
        </p:grpSpPr>
        <p:sp>
          <p:nvSpPr>
            <p:cNvPr id="376895" name="AutoShape 63"/>
            <p:cNvSpPr>
              <a:spLocks noChangeArrowheads="1"/>
            </p:cNvSpPr>
            <p:nvPr/>
          </p:nvSpPr>
          <p:spPr bwMode="auto">
            <a:xfrm>
              <a:off x="4694" y="3702"/>
              <a:ext cx="748" cy="317"/>
            </a:xfrm>
            <a:prstGeom prst="irregularSeal2">
              <a:avLst/>
            </a:prstGeom>
            <a:solidFill>
              <a:srgbClr val="FF0000"/>
            </a:solidFill>
            <a:ln w="9525">
              <a:solidFill>
                <a:srgbClr val="800000"/>
              </a:solidFill>
              <a:miter lim="800000"/>
              <a:headEnd/>
              <a:tailEnd/>
            </a:ln>
            <a:effectLst/>
          </p:spPr>
          <p:txBody>
            <a:bodyPr wrap="none" anchor="ctr"/>
            <a:lstStyle/>
            <a:p>
              <a:pPr algn="ctr"/>
              <a:r>
                <a:rPr lang="el-GR" sz="1000" dirty="0">
                  <a:solidFill>
                    <a:srgbClr val="0000FF"/>
                  </a:solidFill>
                  <a:effectLst>
                    <a:outerShdw blurRad="38100" dist="38100" dir="2700000" algn="tl">
                      <a:srgbClr val="000000"/>
                    </a:outerShdw>
                  </a:effectLst>
                </a:rPr>
                <a:t>ΕΝΕΡΓΕΙΑ</a:t>
              </a:r>
            </a:p>
          </p:txBody>
        </p:sp>
        <p:sp>
          <p:nvSpPr>
            <p:cNvPr id="376896" name="Text Box 64"/>
            <p:cNvSpPr txBox="1">
              <a:spLocks noChangeArrowheads="1"/>
            </p:cNvSpPr>
            <p:nvPr/>
          </p:nvSpPr>
          <p:spPr bwMode="auto">
            <a:xfrm>
              <a:off x="4468" y="3834"/>
              <a:ext cx="241" cy="231"/>
            </a:xfrm>
            <a:prstGeom prst="rect">
              <a:avLst/>
            </a:prstGeom>
            <a:noFill/>
            <a:ln w="9525">
              <a:noFill/>
              <a:miter lim="800000"/>
              <a:headEnd/>
              <a:tailEnd/>
            </a:ln>
            <a:effectLst/>
          </p:spPr>
          <p:txBody>
            <a:bodyPr wrap="none">
              <a:spAutoFit/>
            </a:bodyPr>
            <a:lstStyle/>
            <a:p>
              <a:r>
                <a:rPr lang="el-GR">
                  <a:solidFill>
                    <a:srgbClr val="000099"/>
                  </a:solidFill>
                  <a:effectLst>
                    <a:outerShdw blurRad="38100" dist="38100" dir="2700000" algn="tl">
                      <a:srgbClr val="C0C0C0"/>
                    </a:outerShdw>
                  </a:effectLst>
                </a:rPr>
                <a:t>+</a:t>
              </a:r>
            </a:p>
          </p:txBody>
        </p:sp>
      </p:grpSp>
      <p:grpSp>
        <p:nvGrpSpPr>
          <p:cNvPr id="16" name="Group 65"/>
          <p:cNvGrpSpPr>
            <a:grpSpLocks/>
          </p:cNvGrpSpPr>
          <p:nvPr/>
        </p:nvGrpSpPr>
        <p:grpSpPr bwMode="auto">
          <a:xfrm>
            <a:off x="4067175" y="5013325"/>
            <a:ext cx="576263" cy="574675"/>
            <a:chOff x="3833" y="2569"/>
            <a:chExt cx="363" cy="362"/>
          </a:xfrm>
        </p:grpSpPr>
        <p:sp>
          <p:nvSpPr>
            <p:cNvPr id="376898" name="Rectangle 66"/>
            <p:cNvSpPr>
              <a:spLocks noChangeArrowheads="1"/>
            </p:cNvSpPr>
            <p:nvPr/>
          </p:nvSpPr>
          <p:spPr bwMode="auto">
            <a:xfrm>
              <a:off x="3833" y="2569"/>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899" name="Rectangle 67"/>
            <p:cNvSpPr>
              <a:spLocks noChangeArrowheads="1"/>
            </p:cNvSpPr>
            <p:nvPr/>
          </p:nvSpPr>
          <p:spPr bwMode="auto">
            <a:xfrm>
              <a:off x="4015" y="2569"/>
              <a:ext cx="181" cy="181"/>
            </a:xfrm>
            <a:prstGeom prst="rect">
              <a:avLst/>
            </a:prstGeom>
            <a:solidFill>
              <a:schemeClr val="bg1"/>
            </a:solidFill>
            <a:ln w="38100">
              <a:solidFill>
                <a:schemeClr val="tx1"/>
              </a:solidFill>
              <a:miter lim="800000"/>
              <a:headEnd/>
              <a:tailEnd/>
            </a:ln>
            <a:effectLst/>
          </p:spPr>
          <p:txBody>
            <a:bodyPr wrap="none" anchor="ctr"/>
            <a:lstStyle/>
            <a:p>
              <a:pPr algn="ctr"/>
              <a:endParaRPr lang="el-GR">
                <a:solidFill>
                  <a:srgbClr val="000099"/>
                </a:solidFill>
              </a:endParaRPr>
            </a:p>
          </p:txBody>
        </p:sp>
        <p:sp>
          <p:nvSpPr>
            <p:cNvPr id="376900" name="Rectangle 68"/>
            <p:cNvSpPr>
              <a:spLocks noChangeArrowheads="1"/>
            </p:cNvSpPr>
            <p:nvPr/>
          </p:nvSpPr>
          <p:spPr bwMode="auto">
            <a:xfrm>
              <a:off x="4015" y="2750"/>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901" name="Rectangle 69"/>
            <p:cNvSpPr>
              <a:spLocks noChangeArrowheads="1"/>
            </p:cNvSpPr>
            <p:nvPr/>
          </p:nvSpPr>
          <p:spPr bwMode="auto">
            <a:xfrm>
              <a:off x="3833" y="2750"/>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sp>
        <p:nvSpPr>
          <p:cNvPr id="376902" name="AutoShape 70"/>
          <p:cNvSpPr>
            <a:spLocks noChangeArrowheads="1"/>
          </p:cNvSpPr>
          <p:nvPr/>
        </p:nvSpPr>
        <p:spPr bwMode="auto">
          <a:xfrm>
            <a:off x="4930775" y="5227638"/>
            <a:ext cx="719138" cy="144462"/>
          </a:xfrm>
          <a:prstGeom prst="notchedRightArrow">
            <a:avLst>
              <a:gd name="adj1" fmla="val 50000"/>
              <a:gd name="adj2" fmla="val 124451"/>
            </a:avLst>
          </a:prstGeom>
          <a:solidFill>
            <a:schemeClr val="hlink"/>
          </a:solidFill>
          <a:ln w="9525">
            <a:solidFill>
              <a:schemeClr val="tx1"/>
            </a:solidFill>
            <a:miter lim="800000"/>
            <a:headEnd/>
            <a:tailEnd/>
          </a:ln>
          <a:effectLst/>
        </p:spPr>
        <p:txBody>
          <a:bodyPr wrap="none" anchor="ctr"/>
          <a:lstStyle/>
          <a:p>
            <a:endParaRPr lang="el-GR">
              <a:solidFill>
                <a:prstClr val="black"/>
              </a:solidFill>
            </a:endParaRPr>
          </a:p>
        </p:txBody>
      </p:sp>
      <p:grpSp>
        <p:nvGrpSpPr>
          <p:cNvPr id="17" name="Group 71"/>
          <p:cNvGrpSpPr>
            <a:grpSpLocks/>
          </p:cNvGrpSpPr>
          <p:nvPr/>
        </p:nvGrpSpPr>
        <p:grpSpPr bwMode="auto">
          <a:xfrm>
            <a:off x="4067175" y="5734050"/>
            <a:ext cx="1511300" cy="574675"/>
            <a:chOff x="2699" y="3703"/>
            <a:chExt cx="952" cy="362"/>
          </a:xfrm>
        </p:grpSpPr>
        <p:grpSp>
          <p:nvGrpSpPr>
            <p:cNvPr id="18" name="Group 72"/>
            <p:cNvGrpSpPr>
              <a:grpSpLocks/>
            </p:cNvGrpSpPr>
            <p:nvPr/>
          </p:nvGrpSpPr>
          <p:grpSpPr bwMode="auto">
            <a:xfrm>
              <a:off x="2699" y="3703"/>
              <a:ext cx="363" cy="362"/>
              <a:chOff x="2699" y="3703"/>
              <a:chExt cx="363" cy="362"/>
            </a:xfrm>
          </p:grpSpPr>
          <p:sp>
            <p:nvSpPr>
              <p:cNvPr id="376905" name="Rectangle 73"/>
              <p:cNvSpPr>
                <a:spLocks noChangeArrowheads="1"/>
              </p:cNvSpPr>
              <p:nvPr/>
            </p:nvSpPr>
            <p:spPr bwMode="auto">
              <a:xfrm>
                <a:off x="2699" y="3703"/>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sp>
            <p:nvSpPr>
              <p:cNvPr id="376906" name="Rectangle 74"/>
              <p:cNvSpPr>
                <a:spLocks noChangeArrowheads="1"/>
              </p:cNvSpPr>
              <p:nvPr/>
            </p:nvSpPr>
            <p:spPr bwMode="auto">
              <a:xfrm>
                <a:off x="2881" y="3884"/>
                <a:ext cx="181" cy="181"/>
              </a:xfrm>
              <a:prstGeom prst="rect">
                <a:avLst/>
              </a:prstGeom>
              <a:solidFill>
                <a:srgbClr val="008000"/>
              </a:solidFill>
              <a:ln w="38100">
                <a:solidFill>
                  <a:schemeClr val="tx1"/>
                </a:solidFill>
                <a:miter lim="800000"/>
                <a:headEnd/>
                <a:tailEnd/>
              </a:ln>
              <a:effectLst/>
            </p:spPr>
            <p:txBody>
              <a:bodyPr wrap="none" anchor="ctr"/>
              <a:lstStyle/>
              <a:p>
                <a:endParaRPr lang="el-GR">
                  <a:solidFill>
                    <a:prstClr val="black"/>
                  </a:solidFill>
                </a:endParaRPr>
              </a:p>
            </p:txBody>
          </p:sp>
          <p:sp>
            <p:nvSpPr>
              <p:cNvPr id="376907" name="Rectangle 75"/>
              <p:cNvSpPr>
                <a:spLocks noChangeArrowheads="1"/>
              </p:cNvSpPr>
              <p:nvPr/>
            </p:nvSpPr>
            <p:spPr bwMode="auto">
              <a:xfrm>
                <a:off x="2699" y="3884"/>
                <a:ext cx="181" cy="181"/>
              </a:xfrm>
              <a:prstGeom prst="rect">
                <a:avLst/>
              </a:prstGeom>
              <a:solidFill>
                <a:schemeClr val="accent1"/>
              </a:solidFill>
              <a:ln w="38100">
                <a:solidFill>
                  <a:schemeClr val="tx1"/>
                </a:solidFill>
                <a:miter lim="800000"/>
                <a:headEnd/>
                <a:tailEnd/>
              </a:ln>
              <a:effectLst/>
            </p:spPr>
            <p:txBody>
              <a:bodyPr wrap="none" anchor="ctr"/>
              <a:lstStyle/>
              <a:p>
                <a:endParaRPr lang="el-GR">
                  <a:solidFill>
                    <a:prstClr val="black"/>
                  </a:solidFill>
                </a:endParaRPr>
              </a:p>
            </p:txBody>
          </p:sp>
        </p:grpSp>
        <p:sp>
          <p:nvSpPr>
            <p:cNvPr id="376908" name="AutoShape 76"/>
            <p:cNvSpPr>
              <a:spLocks noChangeArrowheads="1"/>
            </p:cNvSpPr>
            <p:nvPr/>
          </p:nvSpPr>
          <p:spPr bwMode="auto">
            <a:xfrm>
              <a:off x="3198" y="3884"/>
              <a:ext cx="453" cy="91"/>
            </a:xfrm>
            <a:prstGeom prst="notchedRightArrow">
              <a:avLst>
                <a:gd name="adj1" fmla="val 50000"/>
                <a:gd name="adj2" fmla="val 124451"/>
              </a:avLst>
            </a:prstGeom>
            <a:solidFill>
              <a:schemeClr val="hlink"/>
            </a:solidFill>
            <a:ln w="9525">
              <a:solidFill>
                <a:schemeClr val="tx1"/>
              </a:solidFill>
              <a:miter lim="800000"/>
              <a:headEnd/>
              <a:tailEnd/>
            </a:ln>
            <a:effectLst/>
          </p:spPr>
          <p:txBody>
            <a:bodyPr wrap="none" anchor="ctr"/>
            <a:lstStyle/>
            <a:p>
              <a:endParaRPr lang="el-GR">
                <a:solidFill>
                  <a:prstClr val="black"/>
                </a:solidFill>
              </a:endParaRPr>
            </a:p>
          </p:txBody>
        </p:sp>
      </p:grpSp>
      <p:sp>
        <p:nvSpPr>
          <p:cNvPr id="376909" name="AutoShape 77"/>
          <p:cNvSpPr>
            <a:spLocks noChangeArrowheads="1"/>
          </p:cNvSpPr>
          <p:nvPr/>
        </p:nvSpPr>
        <p:spPr bwMode="auto">
          <a:xfrm>
            <a:off x="5002213" y="4364038"/>
            <a:ext cx="719137" cy="144462"/>
          </a:xfrm>
          <a:prstGeom prst="notchedRightArrow">
            <a:avLst>
              <a:gd name="adj1" fmla="val 50000"/>
              <a:gd name="adj2" fmla="val 124451"/>
            </a:avLst>
          </a:prstGeom>
          <a:solidFill>
            <a:schemeClr val="hlink"/>
          </a:solidFill>
          <a:ln w="9525">
            <a:solidFill>
              <a:schemeClr val="tx1"/>
            </a:solidFill>
            <a:miter lim="800000"/>
            <a:headEnd/>
            <a:tailEnd/>
          </a:ln>
          <a:effectLst/>
        </p:spPr>
        <p:txBody>
          <a:bodyPr wrap="none" anchor="ctr"/>
          <a:lstStyle/>
          <a:p>
            <a:endParaRPr lang="el-GR">
              <a:solidFill>
                <a:prstClr val="black"/>
              </a:solidFill>
            </a:endParaRPr>
          </a:p>
        </p:txBody>
      </p:sp>
      <p:sp>
        <p:nvSpPr>
          <p:cNvPr id="376910" name="AutoShape 78"/>
          <p:cNvSpPr>
            <a:spLocks noChangeArrowheads="1"/>
          </p:cNvSpPr>
          <p:nvPr/>
        </p:nvSpPr>
        <p:spPr bwMode="auto">
          <a:xfrm>
            <a:off x="5002213" y="3498850"/>
            <a:ext cx="719137" cy="144463"/>
          </a:xfrm>
          <a:prstGeom prst="notchedRightArrow">
            <a:avLst>
              <a:gd name="adj1" fmla="val 50000"/>
              <a:gd name="adj2" fmla="val 124450"/>
            </a:avLst>
          </a:prstGeom>
          <a:solidFill>
            <a:schemeClr val="hlink"/>
          </a:solidFill>
          <a:ln w="9525">
            <a:solidFill>
              <a:schemeClr val="tx1"/>
            </a:solidFill>
            <a:miter lim="800000"/>
            <a:headEnd/>
            <a:tailEnd/>
          </a:ln>
          <a:effectLst/>
        </p:spPr>
        <p:txBody>
          <a:bodyPr wrap="none" anchor="ctr"/>
          <a:lstStyle/>
          <a:p>
            <a:endParaRPr lang="el-GR">
              <a:solidFill>
                <a:prstClr val="black"/>
              </a:solidFill>
            </a:endParaRPr>
          </a:p>
        </p:txBody>
      </p:sp>
      <p:pic>
        <p:nvPicPr>
          <p:cNvPr id="376911" name="Picture 79"/>
          <p:cNvPicPr>
            <a:picLocks noChangeAspect="1" noChangeArrowheads="1"/>
          </p:cNvPicPr>
          <p:nvPr/>
        </p:nvPicPr>
        <p:blipFill>
          <a:blip r:embed="rId4" cstate="print"/>
          <a:srcRect/>
          <a:stretch>
            <a:fillRect/>
          </a:stretch>
        </p:blipFill>
        <p:spPr bwMode="auto">
          <a:xfrm>
            <a:off x="3635375" y="476250"/>
            <a:ext cx="2663825" cy="2592388"/>
          </a:xfrm>
          <a:prstGeom prst="rect">
            <a:avLst/>
          </a:prstGeom>
          <a:noFill/>
        </p:spPr>
      </p:pic>
      <p:pic>
        <p:nvPicPr>
          <p:cNvPr id="376913" name="Picture 81"/>
          <p:cNvPicPr>
            <a:picLocks noChangeAspect="1" noChangeArrowheads="1"/>
          </p:cNvPicPr>
          <p:nvPr/>
        </p:nvPicPr>
        <p:blipFill>
          <a:blip r:embed="rId5" cstate="print"/>
          <a:srcRect/>
          <a:stretch>
            <a:fillRect/>
          </a:stretch>
        </p:blipFill>
        <p:spPr bwMode="auto">
          <a:xfrm>
            <a:off x="6372225" y="476250"/>
            <a:ext cx="2555875" cy="2592388"/>
          </a:xfrm>
          <a:prstGeom prst="rect">
            <a:avLst/>
          </a:prstGeom>
          <a:noFill/>
        </p:spPr>
      </p:pic>
      <p:sp>
        <p:nvSpPr>
          <p:cNvPr id="74" name="73 - Θέση αριθμού διαφάνειας"/>
          <p:cNvSpPr>
            <a:spLocks noGrp="1"/>
          </p:cNvSpPr>
          <p:nvPr>
            <p:ph type="sldNum" sz="quarter" idx="12"/>
          </p:nvPr>
        </p:nvSpPr>
        <p:spPr/>
        <p:txBody>
          <a:bodyPr/>
          <a:lstStyle/>
          <a:p>
            <a:fld id="{694BD0C1-F9F1-4D1C-8A37-EFA6FBCDCD08}" type="slidenum">
              <a:rPr lang="el-GR" smtClean="0">
                <a:solidFill>
                  <a:prstClr val="black">
                    <a:tint val="75000"/>
                  </a:prstClr>
                </a:solidFill>
              </a:rPr>
              <a:pPr/>
              <a:t>4</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76835">
                                            <p:txEl>
                                              <p:pRg st="0" end="0"/>
                                            </p:txEl>
                                          </p:spTgt>
                                        </p:tgtEl>
                                        <p:attrNameLst>
                                          <p:attrName>style.visibility</p:attrName>
                                        </p:attrNameLst>
                                      </p:cBhvr>
                                      <p:to>
                                        <p:strVal val="visible"/>
                                      </p:to>
                                    </p:set>
                                    <p:animEffect transition="in" filter="dissolve">
                                      <p:cBhvr>
                                        <p:cTn id="7" dur="500"/>
                                        <p:tgtEl>
                                          <p:spTgt spid="3768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76835">
                                            <p:txEl>
                                              <p:pRg st="3" end="3"/>
                                            </p:txEl>
                                          </p:spTgt>
                                        </p:tgtEl>
                                        <p:attrNameLst>
                                          <p:attrName>style.visibility</p:attrName>
                                        </p:attrNameLst>
                                      </p:cBhvr>
                                      <p:to>
                                        <p:strVal val="visible"/>
                                      </p:to>
                                    </p:set>
                                    <p:animEffect transition="in" filter="dissolve">
                                      <p:cBhvr>
                                        <p:cTn id="12" dur="500"/>
                                        <p:tgtEl>
                                          <p:spTgt spid="37683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76835">
                                            <p:txEl>
                                              <p:pRg st="4" end="4"/>
                                            </p:txEl>
                                          </p:spTgt>
                                        </p:tgtEl>
                                        <p:attrNameLst>
                                          <p:attrName>style.visibility</p:attrName>
                                        </p:attrNameLst>
                                      </p:cBhvr>
                                      <p:to>
                                        <p:strVal val="visible"/>
                                      </p:to>
                                    </p:set>
                                    <p:animEffect transition="in" filter="dissolve">
                                      <p:cBhvr>
                                        <p:cTn id="17" dur="500"/>
                                        <p:tgtEl>
                                          <p:spTgt spid="376835">
                                            <p:txEl>
                                              <p:pRg st="4" end="4"/>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76911"/>
                                        </p:tgtEl>
                                        <p:attrNameLst>
                                          <p:attrName>style.visibility</p:attrName>
                                        </p:attrNameLst>
                                      </p:cBhvr>
                                      <p:to>
                                        <p:strVal val="visible"/>
                                      </p:to>
                                    </p:set>
                                    <p:animEffect transition="in" filter="dissolve">
                                      <p:cBhvr>
                                        <p:cTn id="20" dur="500"/>
                                        <p:tgtEl>
                                          <p:spTgt spid="376911"/>
                                        </p:tgtEl>
                                      </p:cBhvr>
                                    </p:animEffect>
                                  </p:childTnLst>
                                </p:cTn>
                              </p:par>
                              <p:par>
                                <p:cTn id="21" presetID="9" presetClass="entr" presetSubtype="0" fill="hold" nodeType="withEffect">
                                  <p:stCondLst>
                                    <p:cond delay="0"/>
                                  </p:stCondLst>
                                  <p:childTnLst>
                                    <p:set>
                                      <p:cBhvr>
                                        <p:cTn id="22" dur="1" fill="hold">
                                          <p:stCondLst>
                                            <p:cond delay="0"/>
                                          </p:stCondLst>
                                        </p:cTn>
                                        <p:tgtEl>
                                          <p:spTgt spid="376913"/>
                                        </p:tgtEl>
                                        <p:attrNameLst>
                                          <p:attrName>style.visibility</p:attrName>
                                        </p:attrNameLst>
                                      </p:cBhvr>
                                      <p:to>
                                        <p:strVal val="visible"/>
                                      </p:to>
                                    </p:set>
                                    <p:animEffect transition="in" filter="dissolve">
                                      <p:cBhvr>
                                        <p:cTn id="23" dur="500"/>
                                        <p:tgtEl>
                                          <p:spTgt spid="376913"/>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76835">
                                            <p:txEl>
                                              <p:pRg st="6" end="6"/>
                                            </p:txEl>
                                          </p:spTgt>
                                        </p:tgtEl>
                                        <p:attrNameLst>
                                          <p:attrName>style.visibility</p:attrName>
                                        </p:attrNameLst>
                                      </p:cBhvr>
                                      <p:to>
                                        <p:strVal val="visible"/>
                                      </p:to>
                                    </p:set>
                                    <p:animEffect transition="in" filter="dissolve">
                                      <p:cBhvr>
                                        <p:cTn id="28" dur="500"/>
                                        <p:tgtEl>
                                          <p:spTgt spid="376835">
                                            <p:txEl>
                                              <p:pRg st="6" end="6"/>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dissolve">
                                      <p:cBhvr>
                                        <p:cTn id="31" dur="500"/>
                                        <p:tgtEl>
                                          <p:spTgt spid="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76910"/>
                                        </p:tgtEl>
                                        <p:attrNameLst>
                                          <p:attrName>style.visibility</p:attrName>
                                        </p:attrNameLst>
                                      </p:cBhvr>
                                      <p:to>
                                        <p:strVal val="visible"/>
                                      </p:to>
                                    </p:set>
                                    <p:animEffect transition="in" filter="dissolve">
                                      <p:cBhvr>
                                        <p:cTn id="34" dur="500"/>
                                        <p:tgtEl>
                                          <p:spTgt spid="376910"/>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376835">
                                            <p:txEl>
                                              <p:pRg st="7" end="7"/>
                                            </p:txEl>
                                          </p:spTgt>
                                        </p:tgtEl>
                                        <p:attrNameLst>
                                          <p:attrName>style.visibility</p:attrName>
                                        </p:attrNameLst>
                                      </p:cBhvr>
                                      <p:to>
                                        <p:strVal val="visible"/>
                                      </p:to>
                                    </p:set>
                                    <p:animEffect transition="in" filter="dissolve">
                                      <p:cBhvr>
                                        <p:cTn id="39" dur="500"/>
                                        <p:tgtEl>
                                          <p:spTgt spid="376835">
                                            <p:txEl>
                                              <p:pRg st="7" end="7"/>
                                            </p:txEl>
                                          </p:spTgt>
                                        </p:tgtEl>
                                      </p:cBhvr>
                                    </p:animEffect>
                                  </p:childTnLst>
                                </p:cTn>
                              </p:par>
                              <p:par>
                                <p:cTn id="40" presetID="9" presetClass="entr" presetSubtype="0" fill="hold" nodeType="with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76835">
                                            <p:txEl>
                                              <p:pRg st="8" end="8"/>
                                            </p:txEl>
                                          </p:spTgt>
                                        </p:tgtEl>
                                        <p:attrNameLst>
                                          <p:attrName>style.visibility</p:attrName>
                                        </p:attrNameLst>
                                      </p:cBhvr>
                                      <p:to>
                                        <p:strVal val="visible"/>
                                      </p:to>
                                    </p:set>
                                    <p:animEffect transition="in" filter="dissolve">
                                      <p:cBhvr>
                                        <p:cTn id="47" dur="500"/>
                                        <p:tgtEl>
                                          <p:spTgt spid="376835">
                                            <p:txEl>
                                              <p:pRg st="8" end="8"/>
                                            </p:txEl>
                                          </p:spTgt>
                                        </p:tgtEl>
                                      </p:cBhvr>
                                    </p:animEffect>
                                  </p:childTnLst>
                                </p:cTn>
                              </p:par>
                              <p:par>
                                <p:cTn id="48" presetID="9" presetClass="entr" presetSubtype="0" fill="hold" nodeType="with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dissolve">
                                      <p:cBhvr>
                                        <p:cTn id="50" dur="500"/>
                                        <p:tgtEl>
                                          <p:spTgt spid="5"/>
                                        </p:tgtEl>
                                      </p:cBhvr>
                                    </p:animEffect>
                                  </p:childTnLst>
                                  <p:subTnLst>
                                    <p:audio>
                                      <p:cMediaNode>
                                        <p:cTn display="0" masterRel="sameClick">
                                          <p:stCondLst>
                                            <p:cond evt="begin" delay="0">
                                              <p:tn val="48"/>
                                            </p:cond>
                                          </p:stCondLst>
                                          <p:endCondLst>
                                            <p:cond evt="onStopAudio" delay="0">
                                              <p:tgtEl>
                                                <p:sldTgt/>
                                              </p:tgtEl>
                                            </p:cond>
                                          </p:endCondLst>
                                        </p:cTn>
                                        <p:tgtEl>
                                          <p:sndTgt r:embed="rId3" name="bomb.wav"/>
                                        </p:tgtEl>
                                      </p:cMediaNode>
                                    </p:audio>
                                  </p:sub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dissolve">
                                      <p:cBhvr>
                                        <p:cTn id="55" dur="500"/>
                                        <p:tgtEl>
                                          <p:spTgt spid="6"/>
                                        </p:tgtEl>
                                      </p:cBhvr>
                                    </p:animEffect>
                                  </p:childTnLst>
                                </p:cTn>
                              </p:par>
                            </p:childTnLst>
                          </p:cTn>
                        </p:par>
                        <p:par>
                          <p:cTn id="56" fill="hold">
                            <p:stCondLst>
                              <p:cond delay="500"/>
                            </p:stCondLst>
                            <p:childTnLst>
                              <p:par>
                                <p:cTn id="57" presetID="9" presetClass="entr" presetSubtype="0" fill="hold" grpId="0" nodeType="afterEffect">
                                  <p:stCondLst>
                                    <p:cond delay="0"/>
                                  </p:stCondLst>
                                  <p:childTnLst>
                                    <p:set>
                                      <p:cBhvr>
                                        <p:cTn id="58" dur="1" fill="hold">
                                          <p:stCondLst>
                                            <p:cond delay="0"/>
                                          </p:stCondLst>
                                        </p:cTn>
                                        <p:tgtEl>
                                          <p:spTgt spid="376909"/>
                                        </p:tgtEl>
                                        <p:attrNameLst>
                                          <p:attrName>style.visibility</p:attrName>
                                        </p:attrNameLst>
                                      </p:cBhvr>
                                      <p:to>
                                        <p:strVal val="visible"/>
                                      </p:to>
                                    </p:set>
                                    <p:animEffect transition="in" filter="dissolve">
                                      <p:cBhvr>
                                        <p:cTn id="59" dur="500"/>
                                        <p:tgtEl>
                                          <p:spTgt spid="376909"/>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dissolve">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dissolve">
                                      <p:cBhvr>
                                        <p:cTn id="69" dur="500"/>
                                        <p:tgtEl>
                                          <p:spTgt spid="9"/>
                                        </p:tgtEl>
                                      </p:cBhvr>
                                    </p:animEffect>
                                  </p:childTnLst>
                                  <p:subTnLst>
                                    <p:audio>
                                      <p:cMediaNode>
                                        <p:cTn display="0" masterRel="sameClick">
                                          <p:stCondLst>
                                            <p:cond evt="begin" delay="0">
                                              <p:tn val="67"/>
                                            </p:cond>
                                          </p:stCondLst>
                                          <p:endCondLst>
                                            <p:cond evt="onStopAudio" delay="0">
                                              <p:tgtEl>
                                                <p:sldTgt/>
                                              </p:tgtEl>
                                            </p:cond>
                                          </p:endCondLst>
                                        </p:cTn>
                                        <p:tgtEl>
                                          <p:sndTgt r:embed="rId3" name="bomb.wav"/>
                                        </p:tgtEl>
                                      </p:cMediaNode>
                                    </p:audio>
                                  </p:subTnLst>
                                </p:cTn>
                              </p:par>
                            </p:childTnLst>
                          </p:cTn>
                        </p:par>
                      </p:childTnLst>
                    </p:cTn>
                  </p:par>
                  <p:par>
                    <p:cTn id="70" fill="hold">
                      <p:stCondLst>
                        <p:cond delay="indefinite"/>
                      </p:stCondLst>
                      <p:childTnLst>
                        <p:par>
                          <p:cTn id="71" fill="hold">
                            <p:stCondLst>
                              <p:cond delay="0"/>
                            </p:stCondLst>
                            <p:childTnLst>
                              <p:par>
                                <p:cTn id="72" presetID="9" presetClass="entr" presetSubtype="0" fill="hold"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dissolve">
                                      <p:cBhvr>
                                        <p:cTn id="74" dur="500"/>
                                        <p:tgtEl>
                                          <p:spTgt spid="16"/>
                                        </p:tgtEl>
                                      </p:cBhvr>
                                    </p:animEffect>
                                  </p:childTnLst>
                                </p:cTn>
                              </p:par>
                            </p:childTnLst>
                          </p:cTn>
                        </p:par>
                        <p:par>
                          <p:cTn id="75" fill="hold">
                            <p:stCondLst>
                              <p:cond delay="500"/>
                            </p:stCondLst>
                            <p:childTnLst>
                              <p:par>
                                <p:cTn id="76" presetID="9" presetClass="entr" presetSubtype="0" fill="hold" grpId="0" nodeType="afterEffect">
                                  <p:stCondLst>
                                    <p:cond delay="0"/>
                                  </p:stCondLst>
                                  <p:childTnLst>
                                    <p:set>
                                      <p:cBhvr>
                                        <p:cTn id="77" dur="1" fill="hold">
                                          <p:stCondLst>
                                            <p:cond delay="0"/>
                                          </p:stCondLst>
                                        </p:cTn>
                                        <p:tgtEl>
                                          <p:spTgt spid="376902"/>
                                        </p:tgtEl>
                                        <p:attrNameLst>
                                          <p:attrName>style.visibility</p:attrName>
                                        </p:attrNameLst>
                                      </p:cBhvr>
                                      <p:to>
                                        <p:strVal val="visible"/>
                                      </p:to>
                                    </p:set>
                                    <p:animEffect transition="in" filter="dissolve">
                                      <p:cBhvr>
                                        <p:cTn id="78" dur="500"/>
                                        <p:tgtEl>
                                          <p:spTgt spid="376902"/>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dissolve">
                                      <p:cBhvr>
                                        <p:cTn id="83" dur="500"/>
                                        <p:tgtEl>
                                          <p:spTgt spid="10"/>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nodeType="click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dissolve">
                                      <p:cBhvr>
                                        <p:cTn id="88" dur="500"/>
                                        <p:tgtEl>
                                          <p:spTgt spid="12"/>
                                        </p:tgtEl>
                                      </p:cBhvr>
                                    </p:animEffect>
                                  </p:childTnLst>
                                  <p:subTnLst>
                                    <p:audio>
                                      <p:cMediaNode>
                                        <p:cTn display="0" masterRel="sameClick">
                                          <p:stCondLst>
                                            <p:cond evt="begin" delay="0">
                                              <p:tn val="86"/>
                                            </p:cond>
                                          </p:stCondLst>
                                          <p:endCondLst>
                                            <p:cond evt="onStopAudio" delay="0">
                                              <p:tgtEl>
                                                <p:sldTgt/>
                                              </p:tgtEl>
                                            </p:cond>
                                          </p:endCondLst>
                                        </p:cTn>
                                        <p:tgtEl>
                                          <p:sndTgt r:embed="rId3" name="bomb.wav"/>
                                        </p:tgtEl>
                                      </p:cMediaNode>
                                    </p:audio>
                                  </p:subTnLst>
                                </p:cTn>
                              </p:par>
                            </p:childTnLst>
                          </p:cTn>
                        </p:par>
                      </p:childTnLst>
                    </p:cTn>
                  </p:par>
                  <p:par>
                    <p:cTn id="89" fill="hold">
                      <p:stCondLst>
                        <p:cond delay="indefinite"/>
                      </p:stCondLst>
                      <p:childTnLst>
                        <p:par>
                          <p:cTn id="90" fill="hold">
                            <p:stCondLst>
                              <p:cond delay="0"/>
                            </p:stCondLst>
                            <p:childTnLst>
                              <p:par>
                                <p:cTn id="91" presetID="9" presetClass="entr" presetSubtype="0" fill="hold" nodeType="click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dissolve">
                                      <p:cBhvr>
                                        <p:cTn id="93" dur="500"/>
                                        <p:tgtEl>
                                          <p:spTgt spid="17"/>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nodeType="click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dissolve">
                                      <p:cBhvr>
                                        <p:cTn id="98" dur="500"/>
                                        <p:tgtEl>
                                          <p:spTgt spid="13"/>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nodeType="clickEffect">
                                  <p:stCondLst>
                                    <p:cond delay="0"/>
                                  </p:stCondLst>
                                  <p:childTnLst>
                                    <p:set>
                                      <p:cBhvr>
                                        <p:cTn id="102" dur="1" fill="hold">
                                          <p:stCondLst>
                                            <p:cond delay="0"/>
                                          </p:stCondLst>
                                        </p:cTn>
                                        <p:tgtEl>
                                          <p:spTgt spid="15"/>
                                        </p:tgtEl>
                                        <p:attrNameLst>
                                          <p:attrName>style.visibility</p:attrName>
                                        </p:attrNameLst>
                                      </p:cBhvr>
                                      <p:to>
                                        <p:strVal val="visible"/>
                                      </p:to>
                                    </p:set>
                                    <p:animEffect transition="in" filter="dissolve">
                                      <p:cBhvr>
                                        <p:cTn id="103" dur="500"/>
                                        <p:tgtEl>
                                          <p:spTgt spid="15"/>
                                        </p:tgtEl>
                                      </p:cBhvr>
                                    </p:animEffect>
                                  </p:childTnLst>
                                  <p:subTnLst>
                                    <p:audio>
                                      <p:cMediaNode>
                                        <p:cTn display="0" masterRel="sameClick">
                                          <p:stCondLst>
                                            <p:cond evt="begin" delay="0">
                                              <p:tn val="101"/>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902" grpId="0" animBg="1"/>
      <p:bldP spid="376909" grpId="0" animBg="1"/>
      <p:bldP spid="3769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Εικ. 2.5 Σε ένα οικοσύστημα οι οργανισμοί είναι αυτότροφοι ή ετερότροφοι."/>
          <p:cNvPicPr>
            <a:picLocks noChangeAspect="1" noChangeArrowheads="1"/>
          </p:cNvPicPr>
          <p:nvPr/>
        </p:nvPicPr>
        <p:blipFill>
          <a:blip r:embed="rId2" cstate="print"/>
          <a:srcRect/>
          <a:stretch>
            <a:fillRect/>
          </a:stretch>
        </p:blipFill>
        <p:spPr bwMode="auto">
          <a:xfrm>
            <a:off x="3203848" y="1916832"/>
            <a:ext cx="2560320" cy="2151380"/>
          </a:xfrm>
          <a:prstGeom prst="rect">
            <a:avLst/>
          </a:prstGeom>
          <a:noFill/>
        </p:spPr>
      </p:pic>
      <p:sp>
        <p:nvSpPr>
          <p:cNvPr id="3" name="2 - Ορθογώνιο"/>
          <p:cNvSpPr/>
          <p:nvPr/>
        </p:nvSpPr>
        <p:spPr>
          <a:xfrm>
            <a:off x="2267744" y="4509120"/>
            <a:ext cx="4572000" cy="707886"/>
          </a:xfrm>
          <a:prstGeom prst="rect">
            <a:avLst/>
          </a:prstGeom>
        </p:spPr>
        <p:txBody>
          <a:bodyPr>
            <a:spAutoFit/>
          </a:bodyPr>
          <a:lstStyle/>
          <a:p>
            <a:r>
              <a:rPr lang="el-GR" sz="2000" i="1" dirty="0" smtClean="0"/>
              <a:t> Σε ένα οικοσύστημα</a:t>
            </a:r>
            <a:r>
              <a:rPr lang="en-US" sz="2000" i="1" dirty="0" smtClean="0"/>
              <a:t> </a:t>
            </a:r>
            <a:r>
              <a:rPr lang="el-GR" sz="2000" i="1" dirty="0" smtClean="0"/>
              <a:t>οι οργανισμοί είναι </a:t>
            </a:r>
            <a:r>
              <a:rPr lang="el-GR" sz="2000" b="1" i="1" dirty="0" err="1" smtClean="0"/>
              <a:t>αυτότροφοι</a:t>
            </a:r>
            <a:r>
              <a:rPr lang="en-US" sz="2000" i="1" dirty="0" smtClean="0"/>
              <a:t> </a:t>
            </a:r>
            <a:r>
              <a:rPr lang="el-GR" sz="2000" i="1" dirty="0" smtClean="0"/>
              <a:t>ή </a:t>
            </a:r>
            <a:r>
              <a:rPr lang="el-GR" sz="2000" b="1" i="1" dirty="0" err="1" smtClean="0"/>
              <a:t>ετερότροφο</a:t>
            </a:r>
            <a:r>
              <a:rPr lang="el-GR" sz="2000" i="1" dirty="0" err="1" smtClean="0"/>
              <a:t>ι</a:t>
            </a:r>
            <a:r>
              <a:rPr lang="el-GR" sz="2000" i="1" dirty="0" smtClean="0"/>
              <a:t>.</a:t>
            </a:r>
            <a:endParaRPr lang="el-GR" sz="2000" dirty="0"/>
          </a:p>
        </p:txBody>
      </p:sp>
      <p:sp>
        <p:nvSpPr>
          <p:cNvPr id="4" name="3 - Ορθογώνιο"/>
          <p:cNvSpPr/>
          <p:nvPr/>
        </p:nvSpPr>
        <p:spPr>
          <a:xfrm>
            <a:off x="1259632" y="692696"/>
            <a:ext cx="6696744" cy="646331"/>
          </a:xfrm>
          <a:prstGeom prst="rect">
            <a:avLst/>
          </a:prstGeom>
        </p:spPr>
        <p:txBody>
          <a:bodyPr wrap="square">
            <a:spAutoFit/>
          </a:bodyPr>
          <a:lstStyle/>
          <a:p>
            <a:pPr marL="182563" indent="-182563">
              <a:spcBef>
                <a:spcPct val="20000"/>
              </a:spcBef>
              <a:tabLst>
                <a:tab pos="365125" algn="l"/>
              </a:tabLst>
            </a:pPr>
            <a:r>
              <a:rPr lang="el-GR" dirty="0" smtClean="0">
                <a:solidFill>
                  <a:schemeClr val="hlink"/>
                </a:solidFill>
                <a:effectLst>
                  <a:outerShdw blurRad="38100" dist="38100" dir="2700000" algn="tl">
                    <a:srgbClr val="C0C0C0"/>
                  </a:outerShdw>
                </a:effectLst>
              </a:rPr>
              <a:t>Διάκριση των οργανισμών του οικοσυστήματος ανάλογα με τον τρόπο με τον οποίο εξασφαλίζουν την τροφή τους   </a:t>
            </a:r>
            <a:endParaRPr lang="el-GR" dirty="0">
              <a:solidFill>
                <a:schemeClr val="hlink"/>
              </a:solidFill>
              <a:effectLst>
                <a:outerShdw blurRad="38100" dist="38100" dir="2700000" algn="tl">
                  <a:srgbClr val="C0C0C0"/>
                </a:outerShdw>
              </a:effectLst>
            </a:endParaRPr>
          </a:p>
        </p:txBody>
      </p:sp>
      <p:sp>
        <p:nvSpPr>
          <p:cNvPr id="5" name="4 - Θέση αριθμού διαφάνειας"/>
          <p:cNvSpPr>
            <a:spLocks noGrp="1"/>
          </p:cNvSpPr>
          <p:nvPr>
            <p:ph type="sldNum" sz="quarter" idx="12"/>
          </p:nvPr>
        </p:nvSpPr>
        <p:spPr/>
        <p:txBody>
          <a:bodyPr/>
          <a:lstStyle/>
          <a:p>
            <a:fld id="{668C1FFE-4030-4156-AF5D-4701022F190A}" type="slidenum">
              <a:rPr lang="el-GR" smtClean="0"/>
              <a:pPr/>
              <a:t>5</a:t>
            </a:fld>
            <a:endParaRPr lang="el-G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2564904"/>
            <a:ext cx="7200800" cy="1323439"/>
          </a:xfrm>
          <a:prstGeom prst="rect">
            <a:avLst/>
          </a:prstGeom>
        </p:spPr>
        <p:txBody>
          <a:bodyPr wrap="square">
            <a:spAutoFit/>
          </a:bodyPr>
          <a:lstStyle/>
          <a:p>
            <a:r>
              <a:rPr lang="en-US" sz="2000" dirty="0" smtClean="0"/>
              <a:t>  </a:t>
            </a:r>
            <a:r>
              <a:rPr lang="el-GR" sz="2000" dirty="0" smtClean="0"/>
              <a:t>Οι </a:t>
            </a:r>
            <a:r>
              <a:rPr lang="el-GR" sz="2000" dirty="0" err="1" smtClean="0"/>
              <a:t>αυτότροφοι</a:t>
            </a:r>
            <a:r>
              <a:rPr lang="el-GR" sz="2000" dirty="0" smtClean="0"/>
              <a:t> οργανισμοί μετατρέπουν ανόργανες χημικές ουσίες, όπως το διοξείδιο του άνθρακα της ατμόσφαιρας και το νερό, σε οργανικές ενώσεις, όπως η γλυκόζη.</a:t>
            </a:r>
            <a:endParaRPr lang="en-US" sz="2000" dirty="0" smtClean="0"/>
          </a:p>
          <a:p>
            <a:r>
              <a:rPr lang="en-US" sz="2000" dirty="0" smtClean="0"/>
              <a:t> </a:t>
            </a:r>
            <a:r>
              <a:rPr lang="el-GR" sz="2000" dirty="0" smtClean="0"/>
              <a:t> Οι οργανισμοί αυτοί χαρακτηρίζονται ως </a:t>
            </a:r>
            <a:r>
              <a:rPr lang="el-GR" sz="2000" b="1" dirty="0" smtClean="0"/>
              <a:t>παραγωγοί</a:t>
            </a:r>
            <a:r>
              <a:rPr lang="el-GR" sz="2000" dirty="0" smtClean="0"/>
              <a:t>.</a:t>
            </a:r>
            <a:endParaRPr lang="el-GR" sz="2000" dirty="0"/>
          </a:p>
        </p:txBody>
      </p:sp>
      <p:sp>
        <p:nvSpPr>
          <p:cNvPr id="3" name="2 - Θέση αριθμού διαφάνειας"/>
          <p:cNvSpPr>
            <a:spLocks noGrp="1"/>
          </p:cNvSpPr>
          <p:nvPr>
            <p:ph type="sldNum" sz="quarter" idx="12"/>
          </p:nvPr>
        </p:nvSpPr>
        <p:spPr/>
        <p:txBody>
          <a:bodyPr/>
          <a:lstStyle/>
          <a:p>
            <a:fld id="{668C1FFE-4030-4156-AF5D-4701022F190A}" type="slidenum">
              <a:rPr lang="el-GR" smtClean="0"/>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3938" name="Rectangle 2"/>
          <p:cNvSpPr>
            <a:spLocks noGrp="1" noChangeArrowheads="1"/>
          </p:cNvSpPr>
          <p:nvPr>
            <p:ph type="ctrTitle"/>
          </p:nvPr>
        </p:nvSpPr>
        <p:spPr>
          <a:xfrm>
            <a:off x="683568" y="1844824"/>
            <a:ext cx="7772400" cy="1470025"/>
          </a:xfrm>
        </p:spPr>
        <p:txBody>
          <a:bodyPr>
            <a:normAutofit/>
          </a:bodyPr>
          <a:lstStyle/>
          <a:p>
            <a:r>
              <a:rPr lang="el-GR" sz="4000" b="1" dirty="0">
                <a:effectLst>
                  <a:outerShdw blurRad="38100" dist="38100" dir="2700000" algn="tl">
                    <a:srgbClr val="C0C0C0"/>
                  </a:outerShdw>
                </a:effectLst>
                <a:latin typeface="Tahoma" pitchFamily="34" charset="0"/>
              </a:rPr>
              <a:t>ΦΩΤΟΣΥΝΘΕΣΗ</a:t>
            </a:r>
          </a:p>
        </p:txBody>
      </p:sp>
      <p:sp>
        <p:nvSpPr>
          <p:cNvPr id="423939" name="Rectangle 3"/>
          <p:cNvSpPr>
            <a:spLocks noGrp="1" noChangeArrowheads="1"/>
          </p:cNvSpPr>
          <p:nvPr>
            <p:ph type="subTitle" idx="1"/>
          </p:nvPr>
        </p:nvSpPr>
        <p:spPr>
          <a:xfrm>
            <a:off x="1331640" y="3068960"/>
            <a:ext cx="6400800" cy="762000"/>
          </a:xfrm>
        </p:spPr>
        <p:txBody>
          <a:bodyPr>
            <a:normAutofit fontScale="47500" lnSpcReduction="20000"/>
          </a:bodyPr>
          <a:lstStyle/>
          <a:p>
            <a:r>
              <a:rPr lang="el-GR" sz="4600" b="1" i="1" dirty="0">
                <a:solidFill>
                  <a:srgbClr val="008000"/>
                </a:solidFill>
                <a:effectLst>
                  <a:outerShdw blurRad="38100" dist="38100" dir="2700000" algn="tl">
                    <a:srgbClr val="C0C0C0"/>
                  </a:outerShdw>
                </a:effectLst>
                <a:latin typeface="Tahoma" pitchFamily="34" charset="0"/>
              </a:rPr>
              <a:t>Τα φυτά φτιάχνουν</a:t>
            </a:r>
          </a:p>
          <a:p>
            <a:r>
              <a:rPr lang="el-GR" sz="4600" b="1" i="1" dirty="0">
                <a:solidFill>
                  <a:srgbClr val="008000"/>
                </a:solidFill>
                <a:effectLst>
                  <a:outerShdw blurRad="38100" dist="38100" dir="2700000" algn="tl">
                    <a:srgbClr val="C0C0C0"/>
                  </a:outerShdw>
                </a:effectLst>
                <a:latin typeface="Tahoma" pitchFamily="34" charset="0"/>
              </a:rPr>
              <a:t>την τροφή τους</a:t>
            </a:r>
          </a:p>
        </p:txBody>
      </p:sp>
      <p:sp>
        <p:nvSpPr>
          <p:cNvPr id="4" name="3 - Θέση αριθμού διαφάνειας"/>
          <p:cNvSpPr>
            <a:spLocks noGrp="1"/>
          </p:cNvSpPr>
          <p:nvPr>
            <p:ph type="sldNum" sz="quarter" idx="12"/>
          </p:nvPr>
        </p:nvSpPr>
        <p:spPr/>
        <p:txBody>
          <a:bodyPr/>
          <a:lstStyle/>
          <a:p>
            <a:fld id="{668C1FFE-4030-4156-AF5D-4701022F190A}" type="slidenum">
              <a:rPr lang="el-GR" smtClean="0"/>
              <a:pPr/>
              <a:t>7</a:t>
            </a:fld>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23939">
                                            <p:txEl>
                                              <p:pRg st="0" end="0"/>
                                            </p:txEl>
                                          </p:spTgt>
                                        </p:tgtEl>
                                        <p:attrNameLst>
                                          <p:attrName>style.visibility</p:attrName>
                                        </p:attrNameLst>
                                      </p:cBhvr>
                                      <p:to>
                                        <p:strVal val="visible"/>
                                      </p:to>
                                    </p:set>
                                    <p:anim calcmode="lin" valueType="num">
                                      <p:cBhvr>
                                        <p:cTn id="7" dur="500" fill="hold"/>
                                        <p:tgtEl>
                                          <p:spTgt spid="4239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2393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423939">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42393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423939">
                                            <p:txEl>
                                              <p:pRg st="1" end="1"/>
                                            </p:txEl>
                                          </p:spTgt>
                                        </p:tgtEl>
                                        <p:attrNameLst>
                                          <p:attrName>style.visibility</p:attrName>
                                        </p:attrNameLst>
                                      </p:cBhvr>
                                      <p:to>
                                        <p:strVal val="visible"/>
                                      </p:to>
                                    </p:set>
                                    <p:anim calcmode="lin" valueType="num">
                                      <p:cBhvr>
                                        <p:cTn id="15" dur="500" fill="hold"/>
                                        <p:tgtEl>
                                          <p:spTgt spid="42393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23939">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423939">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423939">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6530" name="Object 2"/>
          <p:cNvGraphicFramePr>
            <a:graphicFrameLocks noChangeAspect="1"/>
          </p:cNvGraphicFramePr>
          <p:nvPr>
            <p:ph sz="half" idx="1"/>
          </p:nvPr>
        </p:nvGraphicFramePr>
        <p:xfrm>
          <a:off x="2655888" y="1865313"/>
          <a:ext cx="5081587" cy="2871787"/>
        </p:xfrm>
        <a:graphic>
          <a:graphicData uri="http://schemas.openxmlformats.org/presentationml/2006/ole">
            <p:oleObj spid="_x0000_s2050" name="CorelDRAW" r:id="rId3" imgW="8837640" imgH="4798800" progId="">
              <p:embed/>
            </p:oleObj>
          </a:graphicData>
        </a:graphic>
      </p:graphicFrame>
      <p:sp>
        <p:nvSpPr>
          <p:cNvPr id="406531" name="AutoShape 3"/>
          <p:cNvSpPr>
            <a:spLocks noChangeArrowheads="1"/>
          </p:cNvSpPr>
          <p:nvPr/>
        </p:nvSpPr>
        <p:spPr bwMode="auto">
          <a:xfrm rot="-2343188">
            <a:off x="2339975" y="3746500"/>
            <a:ext cx="1295400" cy="690563"/>
          </a:xfrm>
          <a:prstGeom prst="rightArrow">
            <a:avLst>
              <a:gd name="adj1" fmla="val 50000"/>
              <a:gd name="adj2" fmla="val 46897"/>
            </a:avLst>
          </a:prstGeom>
          <a:solidFill>
            <a:srgbClr val="3366FF"/>
          </a:solidFill>
          <a:ln w="9525">
            <a:solidFill>
              <a:schemeClr val="tx1"/>
            </a:solidFill>
            <a:miter lim="800000"/>
            <a:headEnd/>
            <a:tailEnd/>
          </a:ln>
          <a:effectLst/>
        </p:spPr>
        <p:txBody>
          <a:bodyPr wrap="none" anchor="ctr"/>
          <a:lstStyle/>
          <a:p>
            <a:pPr algn="ctr"/>
            <a:r>
              <a:rPr lang="el-GR">
                <a:solidFill>
                  <a:srgbClr val="FFFFE9"/>
                </a:solidFill>
                <a:effectLst>
                  <a:outerShdw blurRad="38100" dist="38100" dir="2700000" algn="tl">
                    <a:srgbClr val="000000"/>
                  </a:outerShdw>
                </a:effectLst>
                <a:latin typeface="Tahoma" pitchFamily="34" charset="0"/>
              </a:rPr>
              <a:t>νερό</a:t>
            </a:r>
          </a:p>
        </p:txBody>
      </p:sp>
      <p:pic>
        <p:nvPicPr>
          <p:cNvPr id="406532" name="Picture 4" descr="arrow1"/>
          <p:cNvPicPr>
            <a:picLocks noGrp="1" noChangeAspect="1" noChangeArrowheads="1"/>
          </p:cNvPicPr>
          <p:nvPr>
            <p:ph sz="quarter" idx="3"/>
          </p:nvPr>
        </p:nvPicPr>
        <p:blipFill>
          <a:blip r:embed="rId4" cstate="print">
            <a:clrChange>
              <a:clrFrom>
                <a:srgbClr val="FFFFFF"/>
              </a:clrFrom>
              <a:clrTo>
                <a:srgbClr val="FFFFFF">
                  <a:alpha val="0"/>
                </a:srgbClr>
              </a:clrTo>
            </a:clrChange>
          </a:blip>
          <a:srcRect/>
          <a:stretch>
            <a:fillRect/>
          </a:stretch>
        </p:blipFill>
        <p:spPr>
          <a:xfrm>
            <a:off x="2625725" y="1917700"/>
            <a:ext cx="2209800" cy="1374775"/>
          </a:xfrm>
          <a:noFill/>
          <a:ln/>
        </p:spPr>
      </p:pic>
      <p:pic>
        <p:nvPicPr>
          <p:cNvPr id="406533" name="Picture 5" descr="arrow2"/>
          <p:cNvPicPr>
            <a:picLocks noGrp="1" noChangeAspect="1" noChangeArrowheads="1"/>
          </p:cNvPicPr>
          <p:nvPr>
            <p:ph sz="quarter" idx="2"/>
          </p:nvPr>
        </p:nvPicPr>
        <p:blipFill>
          <a:blip r:embed="rId5" cstate="print">
            <a:clrChange>
              <a:clrFrom>
                <a:srgbClr val="FFFFFF"/>
              </a:clrFrom>
              <a:clrTo>
                <a:srgbClr val="FFFFFF">
                  <a:alpha val="0"/>
                </a:srgbClr>
              </a:clrTo>
            </a:clrChange>
          </a:blip>
          <a:srcRect/>
          <a:stretch>
            <a:fillRect/>
          </a:stretch>
        </p:blipFill>
        <p:spPr>
          <a:xfrm rot="20817178">
            <a:off x="6381750" y="3206750"/>
            <a:ext cx="1974850" cy="1530350"/>
          </a:xfrm>
          <a:noFill/>
          <a:ln/>
        </p:spPr>
      </p:pic>
      <p:sp>
        <p:nvSpPr>
          <p:cNvPr id="406534" name="AutoShape 6"/>
          <p:cNvSpPr>
            <a:spLocks noChangeArrowheads="1"/>
          </p:cNvSpPr>
          <p:nvPr/>
        </p:nvSpPr>
        <p:spPr bwMode="auto">
          <a:xfrm>
            <a:off x="2843213" y="4695825"/>
            <a:ext cx="3455987" cy="1584325"/>
          </a:xfrm>
          <a:prstGeom prst="bevel">
            <a:avLst>
              <a:gd name="adj" fmla="val 12500"/>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l-GR" sz="2400" dirty="0">
                <a:solidFill>
                  <a:prstClr val="black"/>
                </a:solidFill>
                <a:latin typeface="Tahoma" pitchFamily="34" charset="0"/>
              </a:rPr>
              <a:t>Αυτή η λειτουργία</a:t>
            </a:r>
          </a:p>
          <a:p>
            <a:pPr algn="ctr"/>
            <a:r>
              <a:rPr lang="el-GR" sz="2400" dirty="0">
                <a:solidFill>
                  <a:prstClr val="black"/>
                </a:solidFill>
                <a:latin typeface="Tahoma" pitchFamily="34" charset="0"/>
              </a:rPr>
              <a:t>των φυτών λέγεται</a:t>
            </a:r>
          </a:p>
          <a:p>
            <a:pPr algn="ctr"/>
            <a:r>
              <a:rPr lang="el-GR" sz="2400" dirty="0">
                <a:solidFill>
                  <a:srgbClr val="CC0000"/>
                </a:solidFill>
                <a:effectLst>
                  <a:outerShdw blurRad="38100" dist="38100" dir="2700000" algn="tl">
                    <a:srgbClr val="000000"/>
                  </a:outerShdw>
                </a:effectLst>
                <a:latin typeface="Tahoma" pitchFamily="34" charset="0"/>
              </a:rPr>
              <a:t>φωτοσύνθεση</a:t>
            </a:r>
          </a:p>
        </p:txBody>
      </p:sp>
      <p:grpSp>
        <p:nvGrpSpPr>
          <p:cNvPr id="2" name="Group 7"/>
          <p:cNvGrpSpPr>
            <a:grpSpLocks/>
          </p:cNvGrpSpPr>
          <p:nvPr/>
        </p:nvGrpSpPr>
        <p:grpSpPr bwMode="auto">
          <a:xfrm>
            <a:off x="34925" y="2924175"/>
            <a:ext cx="2881313" cy="1066800"/>
            <a:chOff x="22" y="1842"/>
            <a:chExt cx="1815" cy="672"/>
          </a:xfrm>
        </p:grpSpPr>
        <p:grpSp>
          <p:nvGrpSpPr>
            <p:cNvPr id="3" name="Group 8"/>
            <p:cNvGrpSpPr>
              <a:grpSpLocks/>
            </p:cNvGrpSpPr>
            <p:nvPr/>
          </p:nvGrpSpPr>
          <p:grpSpPr bwMode="auto">
            <a:xfrm>
              <a:off x="1474" y="1842"/>
              <a:ext cx="363" cy="545"/>
              <a:chOff x="1474" y="1842"/>
              <a:chExt cx="363" cy="545"/>
            </a:xfrm>
          </p:grpSpPr>
          <p:sp>
            <p:nvSpPr>
              <p:cNvPr id="406537" name="Line 9"/>
              <p:cNvSpPr>
                <a:spLocks noChangeShapeType="1"/>
              </p:cNvSpPr>
              <p:nvPr/>
            </p:nvSpPr>
            <p:spPr bwMode="auto">
              <a:xfrm flipV="1">
                <a:off x="1474" y="1842"/>
                <a:ext cx="363" cy="227"/>
              </a:xfrm>
              <a:prstGeom prst="line">
                <a:avLst/>
              </a:prstGeom>
              <a:noFill/>
              <a:ln w="50800">
                <a:solidFill>
                  <a:srgbClr val="008000"/>
                </a:solidFill>
                <a:miter lim="800000"/>
                <a:headEnd/>
                <a:tailEnd type="triangle" w="med" len="med"/>
              </a:ln>
              <a:effectLst/>
            </p:spPr>
            <p:txBody>
              <a:bodyPr wrap="none"/>
              <a:lstStyle/>
              <a:p>
                <a:endParaRPr lang="el-GR">
                  <a:solidFill>
                    <a:prstClr val="black"/>
                  </a:solidFill>
                </a:endParaRPr>
              </a:p>
            </p:txBody>
          </p:sp>
          <p:sp>
            <p:nvSpPr>
              <p:cNvPr id="406538" name="Line 10"/>
              <p:cNvSpPr>
                <a:spLocks noChangeShapeType="1"/>
              </p:cNvSpPr>
              <p:nvPr/>
            </p:nvSpPr>
            <p:spPr bwMode="auto">
              <a:xfrm>
                <a:off x="1474" y="2251"/>
                <a:ext cx="363" cy="136"/>
              </a:xfrm>
              <a:prstGeom prst="line">
                <a:avLst/>
              </a:prstGeom>
              <a:noFill/>
              <a:ln w="50800">
                <a:solidFill>
                  <a:srgbClr val="008000"/>
                </a:solidFill>
                <a:miter lim="800000"/>
                <a:headEnd/>
                <a:tailEnd type="triangle" w="med" len="med"/>
              </a:ln>
              <a:effectLst/>
            </p:spPr>
            <p:txBody>
              <a:bodyPr wrap="none"/>
              <a:lstStyle/>
              <a:p>
                <a:endParaRPr lang="el-GR">
                  <a:solidFill>
                    <a:prstClr val="black"/>
                  </a:solidFill>
                </a:endParaRPr>
              </a:p>
            </p:txBody>
          </p:sp>
        </p:grpSp>
        <p:grpSp>
          <p:nvGrpSpPr>
            <p:cNvPr id="4" name="Group 11"/>
            <p:cNvGrpSpPr>
              <a:grpSpLocks/>
            </p:cNvGrpSpPr>
            <p:nvPr/>
          </p:nvGrpSpPr>
          <p:grpSpPr bwMode="auto">
            <a:xfrm>
              <a:off x="22" y="1842"/>
              <a:ext cx="1372" cy="672"/>
              <a:chOff x="113" y="1842"/>
              <a:chExt cx="1372" cy="672"/>
            </a:xfrm>
          </p:grpSpPr>
          <p:sp>
            <p:nvSpPr>
              <p:cNvPr id="406540" name="AutoShape 12"/>
              <p:cNvSpPr>
                <a:spLocks noChangeArrowheads="1"/>
              </p:cNvSpPr>
              <p:nvPr/>
            </p:nvSpPr>
            <p:spPr bwMode="auto">
              <a:xfrm>
                <a:off x="113" y="1842"/>
                <a:ext cx="1372" cy="672"/>
              </a:xfrm>
              <a:prstGeom prst="roundRect">
                <a:avLst>
                  <a:gd name="adj" fmla="val 16667"/>
                </a:avLst>
              </a:prstGeom>
              <a:solidFill>
                <a:schemeClr val="accent2">
                  <a:lumMod val="60000"/>
                  <a:lumOff val="40000"/>
                </a:schemeClr>
              </a:solidFill>
              <a:ln w="9525">
                <a:solidFill>
                  <a:schemeClr val="tx1"/>
                </a:solidFill>
                <a:round/>
                <a:headEnd/>
                <a:tailEnd/>
              </a:ln>
              <a:effectLst/>
            </p:spPr>
            <p:txBody>
              <a:bodyPr wrap="none" anchor="ctr"/>
              <a:lstStyle/>
              <a:p>
                <a:pPr algn="r"/>
                <a:r>
                  <a:rPr lang="el-GR" sz="2000" dirty="0">
                    <a:solidFill>
                      <a:prstClr val="black"/>
                    </a:solidFill>
                    <a:latin typeface="Arial Black" pitchFamily="34" charset="0"/>
                  </a:rPr>
                  <a:t>Το </a:t>
                </a:r>
                <a:r>
                  <a:rPr lang="el-GR" sz="2000" dirty="0">
                    <a:solidFill>
                      <a:srgbClr val="0000FF"/>
                    </a:solidFill>
                    <a:effectLst>
                      <a:outerShdw blurRad="38100" dist="38100" dir="2700000" algn="tl">
                        <a:srgbClr val="000000"/>
                      </a:outerShdw>
                    </a:effectLst>
                    <a:latin typeface="Arial Black" pitchFamily="34" charset="0"/>
                  </a:rPr>
                  <a:t>νερό</a:t>
                </a:r>
                <a:r>
                  <a:rPr lang="el-GR" sz="2000" dirty="0">
                    <a:solidFill>
                      <a:prstClr val="black"/>
                    </a:solidFill>
                    <a:latin typeface="Arial Black" pitchFamily="34" charset="0"/>
                  </a:rPr>
                  <a:t> και</a:t>
                </a:r>
              </a:p>
              <a:p>
                <a:pPr algn="r"/>
                <a:r>
                  <a:rPr lang="el-GR" sz="2000" dirty="0">
                    <a:solidFill>
                      <a:prstClr val="black"/>
                    </a:solidFill>
                    <a:latin typeface="Arial Black" pitchFamily="34" charset="0"/>
                  </a:rPr>
                  <a:t> το </a:t>
                </a:r>
                <a:r>
                  <a:rPr lang="el-GR" sz="2000" dirty="0">
                    <a:solidFill>
                      <a:srgbClr val="B60000"/>
                    </a:solidFill>
                    <a:effectLst>
                      <a:outerShdw blurRad="38100" dist="38100" dir="2700000" algn="tl">
                        <a:srgbClr val="000000"/>
                      </a:outerShdw>
                    </a:effectLst>
                    <a:latin typeface="Arial Black" pitchFamily="34" charset="0"/>
                  </a:rPr>
                  <a:t>διοξείδιο</a:t>
                </a:r>
              </a:p>
              <a:p>
                <a:pPr algn="r"/>
                <a:r>
                  <a:rPr lang="el-GR" sz="2000" dirty="0">
                    <a:solidFill>
                      <a:prstClr val="black"/>
                    </a:solidFill>
                    <a:latin typeface="Arial Black" pitchFamily="34" charset="0"/>
                  </a:rPr>
                  <a:t>του</a:t>
                </a:r>
                <a:r>
                  <a:rPr lang="el-GR" sz="2000" dirty="0">
                    <a:solidFill>
                      <a:srgbClr val="B60000"/>
                    </a:solidFill>
                    <a:effectLst>
                      <a:outerShdw blurRad="38100" dist="38100" dir="2700000" algn="tl">
                        <a:srgbClr val="000000"/>
                      </a:outerShdw>
                    </a:effectLst>
                    <a:latin typeface="Arial Black" pitchFamily="34" charset="0"/>
                  </a:rPr>
                  <a:t> άνθρακα </a:t>
                </a:r>
                <a:endParaRPr lang="el-GR" sz="2000" dirty="0">
                  <a:solidFill>
                    <a:prstClr val="white"/>
                  </a:solidFill>
                  <a:effectLst>
                    <a:outerShdw blurRad="38100" dist="38100" dir="2700000" algn="tl">
                      <a:srgbClr val="000000"/>
                    </a:outerShdw>
                  </a:effectLst>
                  <a:latin typeface="Arial Black" pitchFamily="34" charset="0"/>
                </a:endParaRPr>
              </a:p>
            </p:txBody>
          </p:sp>
          <p:sp>
            <p:nvSpPr>
              <p:cNvPr id="406541" name="Oval 13"/>
              <p:cNvSpPr>
                <a:spLocks noChangeArrowheads="1"/>
              </p:cNvSpPr>
              <p:nvPr/>
            </p:nvSpPr>
            <p:spPr bwMode="auto">
              <a:xfrm>
                <a:off x="158" y="1979"/>
                <a:ext cx="227" cy="227"/>
              </a:xfrm>
              <a:prstGeom prst="ellipse">
                <a:avLst/>
              </a:prstGeom>
              <a:solidFill>
                <a:schemeClr val="bg1"/>
              </a:solidFill>
              <a:ln w="9525">
                <a:solidFill>
                  <a:schemeClr val="tx1"/>
                </a:solidFill>
                <a:miter lim="800000"/>
                <a:headEnd/>
                <a:tailEnd/>
              </a:ln>
              <a:effectLst/>
            </p:spPr>
            <p:txBody>
              <a:bodyPr wrap="none" anchor="ctr"/>
              <a:lstStyle/>
              <a:p>
                <a:pPr algn="ctr"/>
                <a:r>
                  <a:rPr lang="el-GR" sz="2400">
                    <a:solidFill>
                      <a:srgbClr val="B60000"/>
                    </a:solidFill>
                    <a:latin typeface="Times New Roman" pitchFamily="18" charset="0"/>
                  </a:rPr>
                  <a:t>1</a:t>
                </a:r>
              </a:p>
            </p:txBody>
          </p:sp>
        </p:grpSp>
      </p:grpSp>
      <p:grpSp>
        <p:nvGrpSpPr>
          <p:cNvPr id="5" name="Group 14"/>
          <p:cNvGrpSpPr>
            <a:grpSpLocks/>
          </p:cNvGrpSpPr>
          <p:nvPr/>
        </p:nvGrpSpPr>
        <p:grpSpPr bwMode="auto">
          <a:xfrm>
            <a:off x="7092950" y="801688"/>
            <a:ext cx="1727200" cy="2449512"/>
            <a:chOff x="4468" y="505"/>
            <a:chExt cx="1088" cy="1543"/>
          </a:xfrm>
        </p:grpSpPr>
        <p:grpSp>
          <p:nvGrpSpPr>
            <p:cNvPr id="6" name="Group 15"/>
            <p:cNvGrpSpPr>
              <a:grpSpLocks/>
            </p:cNvGrpSpPr>
            <p:nvPr/>
          </p:nvGrpSpPr>
          <p:grpSpPr bwMode="auto">
            <a:xfrm>
              <a:off x="4468" y="1570"/>
              <a:ext cx="1088" cy="478"/>
              <a:chOff x="4468" y="1570"/>
              <a:chExt cx="1088" cy="478"/>
            </a:xfrm>
          </p:grpSpPr>
          <p:sp>
            <p:nvSpPr>
              <p:cNvPr id="406544" name="AutoShape 16"/>
              <p:cNvSpPr>
                <a:spLocks noChangeArrowheads="1"/>
              </p:cNvSpPr>
              <p:nvPr/>
            </p:nvSpPr>
            <p:spPr bwMode="auto">
              <a:xfrm>
                <a:off x="4468" y="1570"/>
                <a:ext cx="1088" cy="478"/>
              </a:xfrm>
              <a:prstGeom prst="roundRect">
                <a:avLst>
                  <a:gd name="adj" fmla="val 16667"/>
                </a:avLst>
              </a:prstGeom>
              <a:solidFill>
                <a:schemeClr val="accent2">
                  <a:lumMod val="40000"/>
                  <a:lumOff val="60000"/>
                </a:schemeClr>
              </a:solidFill>
              <a:ln w="9525">
                <a:solidFill>
                  <a:schemeClr val="tx1"/>
                </a:solidFill>
                <a:miter lim="800000"/>
                <a:headEnd/>
                <a:tailEnd/>
              </a:ln>
              <a:effectLst/>
            </p:spPr>
            <p:txBody>
              <a:bodyPr wrap="none" anchor="ctr"/>
              <a:lstStyle/>
              <a:p>
                <a:pPr algn="r"/>
                <a:r>
                  <a:rPr lang="el-GR" sz="2000" dirty="0">
                    <a:solidFill>
                      <a:prstClr val="black"/>
                    </a:solidFill>
                    <a:latin typeface="Arial Black" pitchFamily="34" charset="0"/>
                  </a:rPr>
                  <a:t>παράγουν</a:t>
                </a:r>
              </a:p>
              <a:p>
                <a:pPr algn="r"/>
                <a:r>
                  <a:rPr lang="el-GR" sz="2000" dirty="0">
                    <a:solidFill>
                      <a:srgbClr val="FFFFCC"/>
                    </a:solidFill>
                    <a:effectLst>
                      <a:outerShdw blurRad="38100" dist="38100" dir="2700000" algn="tl">
                        <a:srgbClr val="000000"/>
                      </a:outerShdw>
                    </a:effectLst>
                    <a:latin typeface="Arial Black" pitchFamily="34" charset="0"/>
                  </a:rPr>
                  <a:t>γλυκόζη</a:t>
                </a:r>
              </a:p>
            </p:txBody>
          </p:sp>
          <p:sp>
            <p:nvSpPr>
              <p:cNvPr id="406545" name="Oval 17"/>
              <p:cNvSpPr>
                <a:spLocks noChangeArrowheads="1"/>
              </p:cNvSpPr>
              <p:nvPr/>
            </p:nvSpPr>
            <p:spPr bwMode="auto">
              <a:xfrm>
                <a:off x="4484" y="1797"/>
                <a:ext cx="272" cy="227"/>
              </a:xfrm>
              <a:prstGeom prst="ellipse">
                <a:avLst/>
              </a:prstGeom>
              <a:solidFill>
                <a:schemeClr val="bg1"/>
              </a:solidFill>
              <a:ln w="9525">
                <a:solidFill>
                  <a:schemeClr val="tx1"/>
                </a:solidFill>
                <a:miter lim="800000"/>
                <a:headEnd/>
                <a:tailEnd/>
              </a:ln>
              <a:effectLst/>
            </p:spPr>
            <p:txBody>
              <a:bodyPr wrap="none" anchor="ctr"/>
              <a:lstStyle/>
              <a:p>
                <a:pPr algn="ctr"/>
                <a:r>
                  <a:rPr lang="el-GR" sz="2400">
                    <a:solidFill>
                      <a:srgbClr val="B60000"/>
                    </a:solidFill>
                    <a:latin typeface="Times New Roman" pitchFamily="18" charset="0"/>
                  </a:rPr>
                  <a:t>4</a:t>
                </a:r>
              </a:p>
            </p:txBody>
          </p:sp>
        </p:grpSp>
        <p:cxnSp>
          <p:nvCxnSpPr>
            <p:cNvPr id="406546" name="AutoShape 18"/>
            <p:cNvCxnSpPr>
              <a:cxnSpLocks noChangeShapeType="1"/>
              <a:stCxn id="406581" idx="3"/>
              <a:endCxn id="406544" idx="0"/>
            </p:cNvCxnSpPr>
            <p:nvPr/>
          </p:nvCxnSpPr>
          <p:spPr bwMode="auto">
            <a:xfrm>
              <a:off x="4558" y="505"/>
              <a:ext cx="454" cy="1065"/>
            </a:xfrm>
            <a:prstGeom prst="curvedConnector2">
              <a:avLst/>
            </a:prstGeom>
            <a:noFill/>
            <a:ln w="50800">
              <a:solidFill>
                <a:srgbClr val="FF6600"/>
              </a:solidFill>
              <a:miter lim="800000"/>
              <a:headEnd/>
              <a:tailEnd type="triangle" w="med" len="med"/>
            </a:ln>
            <a:effectLst/>
          </p:spPr>
        </p:cxnSp>
      </p:grpSp>
      <p:grpSp>
        <p:nvGrpSpPr>
          <p:cNvPr id="7" name="Group 19"/>
          <p:cNvGrpSpPr>
            <a:grpSpLocks/>
          </p:cNvGrpSpPr>
          <p:nvPr/>
        </p:nvGrpSpPr>
        <p:grpSpPr bwMode="auto">
          <a:xfrm>
            <a:off x="1123950" y="403225"/>
            <a:ext cx="7769225" cy="2520950"/>
            <a:chOff x="708" y="254"/>
            <a:chExt cx="4894" cy="1588"/>
          </a:xfrm>
        </p:grpSpPr>
        <p:grpSp>
          <p:nvGrpSpPr>
            <p:cNvPr id="8" name="Group 20"/>
            <p:cNvGrpSpPr>
              <a:grpSpLocks/>
            </p:cNvGrpSpPr>
            <p:nvPr/>
          </p:nvGrpSpPr>
          <p:grpSpPr bwMode="auto">
            <a:xfrm>
              <a:off x="4470" y="254"/>
              <a:ext cx="1132" cy="1180"/>
              <a:chOff x="4470" y="254"/>
              <a:chExt cx="1132" cy="1180"/>
            </a:xfrm>
          </p:grpSpPr>
          <p:sp>
            <p:nvSpPr>
              <p:cNvPr id="406549" name="Oval 21"/>
              <p:cNvSpPr>
                <a:spLocks noChangeArrowheads="1"/>
              </p:cNvSpPr>
              <p:nvPr/>
            </p:nvSpPr>
            <p:spPr bwMode="auto">
              <a:xfrm flipH="1">
                <a:off x="4865" y="254"/>
                <a:ext cx="737" cy="817"/>
              </a:xfrm>
              <a:prstGeom prst="ellipse">
                <a:avLst/>
              </a:prstGeom>
              <a:solidFill>
                <a:srgbClr val="FFFF00"/>
              </a:solidFill>
              <a:ln w="9525">
                <a:solidFill>
                  <a:srgbClr val="FFFF99"/>
                </a:solidFill>
                <a:miter lim="800000"/>
                <a:headEnd/>
                <a:tailEnd/>
              </a:ln>
              <a:effectLst/>
            </p:spPr>
            <p:txBody>
              <a:bodyPr wrap="none" anchor="ctr"/>
              <a:lstStyle/>
              <a:p>
                <a:endParaRPr lang="el-GR">
                  <a:solidFill>
                    <a:prstClr val="black"/>
                  </a:solidFill>
                </a:endParaRPr>
              </a:p>
            </p:txBody>
          </p:sp>
          <p:grpSp>
            <p:nvGrpSpPr>
              <p:cNvPr id="9" name="Group 22"/>
              <p:cNvGrpSpPr>
                <a:grpSpLocks/>
              </p:cNvGrpSpPr>
              <p:nvPr/>
            </p:nvGrpSpPr>
            <p:grpSpPr bwMode="auto">
              <a:xfrm rot="1092248" flipH="1">
                <a:off x="4470" y="764"/>
                <a:ext cx="451" cy="670"/>
                <a:chOff x="336" y="432"/>
                <a:chExt cx="1153" cy="1392"/>
              </a:xfrm>
            </p:grpSpPr>
            <p:pic>
              <p:nvPicPr>
                <p:cNvPr id="406551" name="Picture 23" descr="arrowDOWNR"/>
                <p:cNvPicPr>
                  <a:picLocks noChangeAspect="1" noChangeArrowheads="1" noCrop="1"/>
                </p:cNvPicPr>
                <p:nvPr/>
              </p:nvPicPr>
              <p:blipFill>
                <a:blip r:embed="rId6" cstate="print"/>
                <a:srcRect/>
                <a:stretch>
                  <a:fillRect/>
                </a:stretch>
              </p:blipFill>
              <p:spPr bwMode="auto">
                <a:xfrm>
                  <a:off x="864" y="432"/>
                  <a:ext cx="625" cy="960"/>
                </a:xfrm>
                <a:prstGeom prst="rect">
                  <a:avLst/>
                </a:prstGeom>
                <a:noFill/>
              </p:spPr>
            </p:pic>
            <p:pic>
              <p:nvPicPr>
                <p:cNvPr id="406552" name="Picture 24" descr="arrowDOWNR"/>
                <p:cNvPicPr>
                  <a:picLocks noChangeAspect="1" noChangeArrowheads="1" noCrop="1"/>
                </p:cNvPicPr>
                <p:nvPr/>
              </p:nvPicPr>
              <p:blipFill>
                <a:blip r:embed="rId6" cstate="print"/>
                <a:srcRect/>
                <a:stretch>
                  <a:fillRect/>
                </a:stretch>
              </p:blipFill>
              <p:spPr bwMode="auto">
                <a:xfrm>
                  <a:off x="336" y="864"/>
                  <a:ext cx="625" cy="960"/>
                </a:xfrm>
                <a:prstGeom prst="rect">
                  <a:avLst/>
                </a:prstGeom>
                <a:noFill/>
              </p:spPr>
            </p:pic>
            <p:pic>
              <p:nvPicPr>
                <p:cNvPr id="406553" name="Picture 25" descr="arrowDOWNR"/>
                <p:cNvPicPr>
                  <a:picLocks noChangeAspect="1" noChangeArrowheads="1" noCrop="1"/>
                </p:cNvPicPr>
                <p:nvPr/>
              </p:nvPicPr>
              <p:blipFill>
                <a:blip r:embed="rId6" cstate="print"/>
                <a:srcRect/>
                <a:stretch>
                  <a:fillRect/>
                </a:stretch>
              </p:blipFill>
              <p:spPr bwMode="auto">
                <a:xfrm>
                  <a:off x="623" y="624"/>
                  <a:ext cx="625" cy="960"/>
                </a:xfrm>
                <a:prstGeom prst="rect">
                  <a:avLst/>
                </a:prstGeom>
                <a:noFill/>
              </p:spPr>
            </p:pic>
          </p:grpSp>
        </p:grpSp>
        <p:grpSp>
          <p:nvGrpSpPr>
            <p:cNvPr id="10" name="Group 26"/>
            <p:cNvGrpSpPr>
              <a:grpSpLocks/>
            </p:cNvGrpSpPr>
            <p:nvPr/>
          </p:nvGrpSpPr>
          <p:grpSpPr bwMode="auto">
            <a:xfrm>
              <a:off x="1111" y="255"/>
              <a:ext cx="1542" cy="499"/>
              <a:chOff x="930" y="255"/>
              <a:chExt cx="1542" cy="510"/>
            </a:xfrm>
          </p:grpSpPr>
          <p:sp>
            <p:nvSpPr>
              <p:cNvPr id="406555" name="AutoShape 27"/>
              <p:cNvSpPr>
                <a:spLocks noChangeArrowheads="1"/>
              </p:cNvSpPr>
              <p:nvPr/>
            </p:nvSpPr>
            <p:spPr bwMode="auto">
              <a:xfrm>
                <a:off x="930" y="255"/>
                <a:ext cx="1542" cy="510"/>
              </a:xfrm>
              <a:prstGeom prst="roundRect">
                <a:avLst>
                  <a:gd name="adj" fmla="val 16667"/>
                </a:avLst>
              </a:prstGeom>
              <a:solidFill>
                <a:schemeClr val="accent2">
                  <a:lumMod val="40000"/>
                  <a:lumOff val="60000"/>
                </a:schemeClr>
              </a:solidFill>
              <a:ln w="9525">
                <a:solidFill>
                  <a:schemeClr val="tx1"/>
                </a:solidFill>
                <a:miter lim="800000"/>
                <a:headEnd/>
                <a:tailEnd/>
              </a:ln>
              <a:effectLst/>
            </p:spPr>
            <p:txBody>
              <a:bodyPr wrap="none" anchor="ctr"/>
              <a:lstStyle/>
              <a:p>
                <a:pPr algn="r"/>
                <a:r>
                  <a:rPr lang="el-GR" sz="2000" dirty="0">
                    <a:solidFill>
                      <a:prstClr val="black"/>
                    </a:solidFill>
                    <a:latin typeface="Arial Black" pitchFamily="34" charset="0"/>
                  </a:rPr>
                  <a:t>με τη βοήθεια</a:t>
                </a:r>
              </a:p>
              <a:p>
                <a:pPr algn="r"/>
                <a:r>
                  <a:rPr lang="el-GR" sz="2000" dirty="0">
                    <a:solidFill>
                      <a:prstClr val="black"/>
                    </a:solidFill>
                    <a:latin typeface="Arial Black" pitchFamily="34" charset="0"/>
                  </a:rPr>
                  <a:t>του </a:t>
                </a:r>
                <a:r>
                  <a:rPr lang="el-GR" sz="2000" dirty="0">
                    <a:solidFill>
                      <a:srgbClr val="FFFF00"/>
                    </a:solidFill>
                    <a:effectLst>
                      <a:outerShdw blurRad="38100" dist="38100" dir="2700000" algn="tl">
                        <a:srgbClr val="000000"/>
                      </a:outerShdw>
                    </a:effectLst>
                    <a:latin typeface="Arial Black" pitchFamily="34" charset="0"/>
                  </a:rPr>
                  <a:t>φωτός</a:t>
                </a:r>
                <a:r>
                  <a:rPr lang="el-GR" sz="2000" dirty="0">
                    <a:solidFill>
                      <a:prstClr val="black"/>
                    </a:solidFill>
                    <a:latin typeface="Arial Black" pitchFamily="34" charset="0"/>
                  </a:rPr>
                  <a:t> …</a:t>
                </a:r>
              </a:p>
            </p:txBody>
          </p:sp>
          <p:sp>
            <p:nvSpPr>
              <p:cNvPr id="406556" name="Oval 28"/>
              <p:cNvSpPr>
                <a:spLocks noChangeArrowheads="1"/>
              </p:cNvSpPr>
              <p:nvPr/>
            </p:nvSpPr>
            <p:spPr bwMode="auto">
              <a:xfrm>
                <a:off x="946" y="391"/>
                <a:ext cx="272" cy="227"/>
              </a:xfrm>
              <a:prstGeom prst="ellipse">
                <a:avLst/>
              </a:prstGeom>
              <a:solidFill>
                <a:schemeClr val="bg1"/>
              </a:solidFill>
              <a:ln w="9525">
                <a:solidFill>
                  <a:schemeClr val="tx1"/>
                </a:solidFill>
                <a:miter lim="800000"/>
                <a:headEnd/>
                <a:tailEnd/>
              </a:ln>
              <a:effectLst/>
            </p:spPr>
            <p:txBody>
              <a:bodyPr wrap="none" anchor="ctr"/>
              <a:lstStyle/>
              <a:p>
                <a:pPr algn="ctr"/>
                <a:r>
                  <a:rPr lang="el-GR" sz="2400">
                    <a:solidFill>
                      <a:srgbClr val="B60000"/>
                    </a:solidFill>
                    <a:latin typeface="Times New Roman" pitchFamily="18" charset="0"/>
                  </a:rPr>
                  <a:t>2</a:t>
                </a:r>
              </a:p>
            </p:txBody>
          </p:sp>
        </p:grpSp>
        <p:cxnSp>
          <p:nvCxnSpPr>
            <p:cNvPr id="406557" name="AutoShape 29"/>
            <p:cNvCxnSpPr>
              <a:cxnSpLocks noChangeShapeType="1"/>
              <a:stCxn id="406540" idx="0"/>
              <a:endCxn id="406556" idx="2"/>
            </p:cNvCxnSpPr>
            <p:nvPr/>
          </p:nvCxnSpPr>
          <p:spPr bwMode="auto">
            <a:xfrm rot="16200000">
              <a:off x="246" y="961"/>
              <a:ext cx="1343" cy="419"/>
            </a:xfrm>
            <a:prstGeom prst="curvedConnector2">
              <a:avLst/>
            </a:prstGeom>
            <a:noFill/>
            <a:ln w="50800">
              <a:solidFill>
                <a:srgbClr val="FF6600"/>
              </a:solidFill>
              <a:miter lim="800000"/>
              <a:headEnd/>
              <a:tailEnd type="triangle" w="med" len="med"/>
            </a:ln>
            <a:effectLst/>
          </p:spPr>
        </p:cxnSp>
      </p:grpSp>
      <p:grpSp>
        <p:nvGrpSpPr>
          <p:cNvPr id="11" name="Group 30"/>
          <p:cNvGrpSpPr>
            <a:grpSpLocks/>
          </p:cNvGrpSpPr>
          <p:nvPr/>
        </p:nvGrpSpPr>
        <p:grpSpPr bwMode="auto">
          <a:xfrm>
            <a:off x="6516688" y="3284538"/>
            <a:ext cx="2232025" cy="2841625"/>
            <a:chOff x="4150" y="2048"/>
            <a:chExt cx="1315" cy="1790"/>
          </a:xfrm>
        </p:grpSpPr>
        <p:grpSp>
          <p:nvGrpSpPr>
            <p:cNvPr id="12" name="Group 31"/>
            <p:cNvGrpSpPr>
              <a:grpSpLocks/>
            </p:cNvGrpSpPr>
            <p:nvPr/>
          </p:nvGrpSpPr>
          <p:grpSpPr bwMode="auto">
            <a:xfrm>
              <a:off x="4150" y="3022"/>
              <a:ext cx="1315" cy="816"/>
              <a:chOff x="4150" y="3022"/>
              <a:chExt cx="1315" cy="816"/>
            </a:xfrm>
          </p:grpSpPr>
          <p:sp>
            <p:nvSpPr>
              <p:cNvPr id="406560" name="AutoShape 32"/>
              <p:cNvSpPr>
                <a:spLocks noChangeArrowheads="1"/>
              </p:cNvSpPr>
              <p:nvPr/>
            </p:nvSpPr>
            <p:spPr bwMode="auto">
              <a:xfrm>
                <a:off x="4150" y="3022"/>
                <a:ext cx="1315" cy="816"/>
              </a:xfrm>
              <a:prstGeom prst="roundRect">
                <a:avLst>
                  <a:gd name="adj" fmla="val 16667"/>
                </a:avLst>
              </a:prstGeom>
              <a:solidFill>
                <a:srgbClr val="CCFFCC"/>
              </a:solidFill>
              <a:ln w="9525">
                <a:solidFill>
                  <a:schemeClr val="tx1"/>
                </a:solidFill>
                <a:miter lim="800000"/>
                <a:headEnd/>
                <a:tailEnd/>
              </a:ln>
              <a:effectLst/>
            </p:spPr>
            <p:txBody>
              <a:bodyPr wrap="none" anchor="ctr"/>
              <a:lstStyle/>
              <a:p>
                <a:pPr algn="ctr"/>
                <a:r>
                  <a:rPr lang="el-GR">
                    <a:solidFill>
                      <a:prstClr val="black"/>
                    </a:solidFill>
                    <a:latin typeface="Arial Black" pitchFamily="34" charset="0"/>
                  </a:rPr>
                  <a:t/>
                </a:r>
                <a:br>
                  <a:rPr lang="el-GR">
                    <a:solidFill>
                      <a:prstClr val="black"/>
                    </a:solidFill>
                    <a:latin typeface="Arial Black" pitchFamily="34" charset="0"/>
                  </a:rPr>
                </a:br>
                <a:r>
                  <a:rPr lang="el-GR">
                    <a:solidFill>
                      <a:prstClr val="black"/>
                    </a:solidFill>
                    <a:latin typeface="Arial Black" pitchFamily="34" charset="0"/>
                  </a:rPr>
                  <a:t>και </a:t>
                </a:r>
                <a:r>
                  <a:rPr lang="el-GR">
                    <a:solidFill>
                      <a:srgbClr val="996600"/>
                    </a:solidFill>
                    <a:effectLst>
                      <a:outerShdw blurRad="38100" dist="38100" dir="2700000" algn="tl">
                        <a:srgbClr val="000000"/>
                      </a:outerShdw>
                    </a:effectLst>
                    <a:latin typeface="Arial Black" pitchFamily="34" charset="0"/>
                  </a:rPr>
                  <a:t>οξυγόνο</a:t>
                </a:r>
                <a:r>
                  <a:rPr lang="el-GR">
                    <a:solidFill>
                      <a:prstClr val="black"/>
                    </a:solidFill>
                    <a:latin typeface="Arial Black" pitchFamily="34" charset="0"/>
                  </a:rPr>
                  <a:t>,</a:t>
                </a:r>
                <a:r>
                  <a:rPr lang="el-GR">
                    <a:solidFill>
                      <a:srgbClr val="996600"/>
                    </a:solidFill>
                    <a:effectLst>
                      <a:outerShdw blurRad="38100" dist="38100" dir="2700000" algn="tl">
                        <a:srgbClr val="000000"/>
                      </a:outerShdw>
                    </a:effectLst>
                    <a:latin typeface="Arial Black" pitchFamily="34" charset="0"/>
                  </a:rPr>
                  <a:t> </a:t>
                </a:r>
                <a:r>
                  <a:rPr lang="el-GR">
                    <a:solidFill>
                      <a:prstClr val="black"/>
                    </a:solidFill>
                    <a:latin typeface="Arial Black" pitchFamily="34" charset="0"/>
                  </a:rPr>
                  <a:t>που</a:t>
                </a:r>
              </a:p>
              <a:p>
                <a:pPr algn="ctr"/>
                <a:r>
                  <a:rPr lang="el-GR">
                    <a:solidFill>
                      <a:prstClr val="black"/>
                    </a:solidFill>
                    <a:latin typeface="Arial Black" pitchFamily="34" charset="0"/>
                  </a:rPr>
                  <a:t>ελευθερώνεται</a:t>
                </a:r>
              </a:p>
              <a:p>
                <a:pPr algn="ctr"/>
                <a:r>
                  <a:rPr lang="el-GR">
                    <a:solidFill>
                      <a:prstClr val="black"/>
                    </a:solidFill>
                    <a:latin typeface="Arial Black" pitchFamily="34" charset="0"/>
                  </a:rPr>
                  <a:t>στην ατμόσφαιρα</a:t>
                </a:r>
              </a:p>
            </p:txBody>
          </p:sp>
          <p:sp>
            <p:nvSpPr>
              <p:cNvPr id="406561" name="Oval 33"/>
              <p:cNvSpPr>
                <a:spLocks noChangeArrowheads="1"/>
              </p:cNvSpPr>
              <p:nvPr/>
            </p:nvSpPr>
            <p:spPr bwMode="auto">
              <a:xfrm>
                <a:off x="4211" y="3043"/>
                <a:ext cx="272" cy="227"/>
              </a:xfrm>
              <a:prstGeom prst="ellipse">
                <a:avLst/>
              </a:prstGeom>
              <a:solidFill>
                <a:schemeClr val="bg1"/>
              </a:solidFill>
              <a:ln w="9525">
                <a:solidFill>
                  <a:schemeClr val="tx1"/>
                </a:solidFill>
                <a:miter lim="800000"/>
                <a:headEnd/>
                <a:tailEnd/>
              </a:ln>
              <a:effectLst/>
            </p:spPr>
            <p:txBody>
              <a:bodyPr wrap="none" anchor="ctr"/>
              <a:lstStyle/>
              <a:p>
                <a:pPr algn="ctr"/>
                <a:r>
                  <a:rPr lang="en-US" sz="2400">
                    <a:solidFill>
                      <a:srgbClr val="B60000"/>
                    </a:solidFill>
                    <a:latin typeface="Times New Roman" pitchFamily="18" charset="0"/>
                  </a:rPr>
                  <a:t>5</a:t>
                </a:r>
                <a:endParaRPr lang="el-GR" sz="2400">
                  <a:solidFill>
                    <a:srgbClr val="B60000"/>
                  </a:solidFill>
                  <a:latin typeface="Times New Roman" pitchFamily="18" charset="0"/>
                </a:endParaRPr>
              </a:p>
            </p:txBody>
          </p:sp>
        </p:grpSp>
        <p:cxnSp>
          <p:nvCxnSpPr>
            <p:cNvPr id="406562" name="AutoShape 34"/>
            <p:cNvCxnSpPr>
              <a:cxnSpLocks noChangeShapeType="1"/>
              <a:stCxn id="406544" idx="2"/>
              <a:endCxn id="406560" idx="3"/>
            </p:cNvCxnSpPr>
            <p:nvPr/>
          </p:nvCxnSpPr>
          <p:spPr bwMode="auto">
            <a:xfrm rot="16200000" flipH="1">
              <a:off x="4548" y="2512"/>
              <a:ext cx="1382" cy="453"/>
            </a:xfrm>
            <a:prstGeom prst="curvedConnector4">
              <a:avLst>
                <a:gd name="adj1" fmla="val 35241"/>
                <a:gd name="adj2" fmla="val 131787"/>
              </a:avLst>
            </a:prstGeom>
            <a:noFill/>
            <a:ln w="50800">
              <a:solidFill>
                <a:srgbClr val="FF6600"/>
              </a:solidFill>
              <a:miter lim="800000"/>
              <a:headEnd/>
              <a:tailEnd type="triangle" w="med" len="med"/>
            </a:ln>
            <a:effectLst/>
          </p:spPr>
        </p:cxnSp>
      </p:grpSp>
      <p:grpSp>
        <p:nvGrpSpPr>
          <p:cNvPr id="13" name="Group 35"/>
          <p:cNvGrpSpPr>
            <a:grpSpLocks/>
          </p:cNvGrpSpPr>
          <p:nvPr/>
        </p:nvGrpSpPr>
        <p:grpSpPr bwMode="auto">
          <a:xfrm>
            <a:off x="4572000" y="2871788"/>
            <a:ext cx="2520950" cy="628650"/>
            <a:chOff x="2880" y="1809"/>
            <a:chExt cx="1588" cy="396"/>
          </a:xfrm>
        </p:grpSpPr>
        <p:sp>
          <p:nvSpPr>
            <p:cNvPr id="406564" name="Oval 36"/>
            <p:cNvSpPr>
              <a:spLocks noChangeArrowheads="1"/>
            </p:cNvSpPr>
            <p:nvPr/>
          </p:nvSpPr>
          <p:spPr bwMode="auto">
            <a:xfrm>
              <a:off x="2880" y="1888"/>
              <a:ext cx="862" cy="317"/>
            </a:xfrm>
            <a:prstGeom prst="ellipse">
              <a:avLst/>
            </a:prstGeom>
            <a:solidFill>
              <a:schemeClr val="bg1"/>
            </a:solidFill>
            <a:ln w="9525">
              <a:solidFill>
                <a:schemeClr val="tx1"/>
              </a:solidFill>
              <a:round/>
              <a:headEnd/>
              <a:tailEnd/>
            </a:ln>
            <a:effectLst/>
          </p:spPr>
          <p:txBody>
            <a:bodyPr wrap="none" anchor="ctr"/>
            <a:lstStyle/>
            <a:p>
              <a:pPr algn="ctr"/>
              <a:r>
                <a:rPr lang="el-GR">
                  <a:solidFill>
                    <a:prstClr val="black"/>
                  </a:solidFill>
                  <a:latin typeface="Times New Roman" pitchFamily="18" charset="0"/>
                </a:rPr>
                <a:t>ΓΛΥΚΟΖΗ</a:t>
              </a:r>
            </a:p>
          </p:txBody>
        </p:sp>
        <p:cxnSp>
          <p:nvCxnSpPr>
            <p:cNvPr id="406565" name="AutoShape 37"/>
            <p:cNvCxnSpPr>
              <a:cxnSpLocks noChangeShapeType="1"/>
              <a:stCxn id="406544" idx="1"/>
              <a:endCxn id="406564" idx="6"/>
            </p:cNvCxnSpPr>
            <p:nvPr/>
          </p:nvCxnSpPr>
          <p:spPr bwMode="auto">
            <a:xfrm rot="10800000" flipV="1">
              <a:off x="3742" y="1809"/>
              <a:ext cx="726" cy="238"/>
            </a:xfrm>
            <a:prstGeom prst="curvedConnector3">
              <a:avLst>
                <a:gd name="adj1" fmla="val 50000"/>
              </a:avLst>
            </a:prstGeom>
            <a:noFill/>
            <a:ln w="50800">
              <a:solidFill>
                <a:srgbClr val="FF6600"/>
              </a:solidFill>
              <a:prstDash val="sysDot"/>
              <a:miter lim="800000"/>
              <a:headEnd/>
              <a:tailEnd type="triangle" w="med" len="med"/>
            </a:ln>
            <a:effectLst/>
          </p:spPr>
        </p:cxnSp>
      </p:grpSp>
      <p:grpSp>
        <p:nvGrpSpPr>
          <p:cNvPr id="14" name="Group 38"/>
          <p:cNvGrpSpPr>
            <a:grpSpLocks/>
          </p:cNvGrpSpPr>
          <p:nvPr/>
        </p:nvGrpSpPr>
        <p:grpSpPr bwMode="auto">
          <a:xfrm>
            <a:off x="4211638" y="404813"/>
            <a:ext cx="3024187" cy="2376487"/>
            <a:chOff x="2653" y="255"/>
            <a:chExt cx="1905" cy="1497"/>
          </a:xfrm>
        </p:grpSpPr>
        <p:grpSp>
          <p:nvGrpSpPr>
            <p:cNvPr id="15" name="Group 39"/>
            <p:cNvGrpSpPr>
              <a:grpSpLocks/>
            </p:cNvGrpSpPr>
            <p:nvPr/>
          </p:nvGrpSpPr>
          <p:grpSpPr bwMode="auto">
            <a:xfrm>
              <a:off x="2653" y="255"/>
              <a:ext cx="1905" cy="1497"/>
              <a:chOff x="2653" y="255"/>
              <a:chExt cx="1905" cy="1497"/>
            </a:xfrm>
          </p:grpSpPr>
          <p:grpSp>
            <p:nvGrpSpPr>
              <p:cNvPr id="16" name="Group 40"/>
              <p:cNvGrpSpPr>
                <a:grpSpLocks/>
              </p:cNvGrpSpPr>
              <p:nvPr/>
            </p:nvGrpSpPr>
            <p:grpSpPr bwMode="auto">
              <a:xfrm>
                <a:off x="2971" y="1320"/>
                <a:ext cx="1200" cy="432"/>
                <a:chOff x="1392" y="1392"/>
                <a:chExt cx="1200" cy="432"/>
              </a:xfrm>
            </p:grpSpPr>
            <p:grpSp>
              <p:nvGrpSpPr>
                <p:cNvPr id="17" name="Group 41"/>
                <p:cNvGrpSpPr>
                  <a:grpSpLocks/>
                </p:cNvGrpSpPr>
                <p:nvPr/>
              </p:nvGrpSpPr>
              <p:grpSpPr bwMode="auto">
                <a:xfrm>
                  <a:off x="1392" y="1584"/>
                  <a:ext cx="1200" cy="240"/>
                  <a:chOff x="1824" y="1680"/>
                  <a:chExt cx="912" cy="144"/>
                </a:xfrm>
              </p:grpSpPr>
              <p:sp>
                <p:nvSpPr>
                  <p:cNvPr id="406570" name="Oval 42"/>
                  <p:cNvSpPr>
                    <a:spLocks noChangeArrowheads="1"/>
                  </p:cNvSpPr>
                  <p:nvPr/>
                </p:nvSpPr>
                <p:spPr bwMode="auto">
                  <a:xfrm>
                    <a:off x="1824" y="1776"/>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1" name="Oval 43"/>
                  <p:cNvSpPr>
                    <a:spLocks noChangeArrowheads="1"/>
                  </p:cNvSpPr>
                  <p:nvPr/>
                </p:nvSpPr>
                <p:spPr bwMode="auto">
                  <a:xfrm>
                    <a:off x="1920" y="1680"/>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2" name="Oval 44"/>
                  <p:cNvSpPr>
                    <a:spLocks noChangeArrowheads="1"/>
                  </p:cNvSpPr>
                  <p:nvPr/>
                </p:nvSpPr>
                <p:spPr bwMode="auto">
                  <a:xfrm>
                    <a:off x="2016" y="1776"/>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3" name="Oval 45"/>
                  <p:cNvSpPr>
                    <a:spLocks noChangeArrowheads="1"/>
                  </p:cNvSpPr>
                  <p:nvPr/>
                </p:nvSpPr>
                <p:spPr bwMode="auto">
                  <a:xfrm>
                    <a:off x="2112" y="1680"/>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4" name="Oval 46"/>
                  <p:cNvSpPr>
                    <a:spLocks noChangeArrowheads="1"/>
                  </p:cNvSpPr>
                  <p:nvPr/>
                </p:nvSpPr>
                <p:spPr bwMode="auto">
                  <a:xfrm>
                    <a:off x="2208" y="1776"/>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5" name="Oval 47"/>
                  <p:cNvSpPr>
                    <a:spLocks noChangeArrowheads="1"/>
                  </p:cNvSpPr>
                  <p:nvPr/>
                </p:nvSpPr>
                <p:spPr bwMode="auto">
                  <a:xfrm>
                    <a:off x="2352" y="1680"/>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6" name="Oval 48"/>
                  <p:cNvSpPr>
                    <a:spLocks noChangeArrowheads="1"/>
                  </p:cNvSpPr>
                  <p:nvPr/>
                </p:nvSpPr>
                <p:spPr bwMode="auto">
                  <a:xfrm>
                    <a:off x="2448" y="1776"/>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7" name="Oval 49"/>
                  <p:cNvSpPr>
                    <a:spLocks noChangeArrowheads="1"/>
                  </p:cNvSpPr>
                  <p:nvPr/>
                </p:nvSpPr>
                <p:spPr bwMode="auto">
                  <a:xfrm>
                    <a:off x="2544" y="1680"/>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sp>
                <p:nvSpPr>
                  <p:cNvPr id="406578" name="Oval 50"/>
                  <p:cNvSpPr>
                    <a:spLocks noChangeArrowheads="1"/>
                  </p:cNvSpPr>
                  <p:nvPr/>
                </p:nvSpPr>
                <p:spPr bwMode="auto">
                  <a:xfrm>
                    <a:off x="2640" y="1776"/>
                    <a:ext cx="96" cy="48"/>
                  </a:xfrm>
                  <a:prstGeom prst="ellipse">
                    <a:avLst/>
                  </a:prstGeom>
                  <a:solidFill>
                    <a:schemeClr val="accent1"/>
                  </a:solidFill>
                  <a:ln w="9525">
                    <a:solidFill>
                      <a:schemeClr val="tx1"/>
                    </a:solidFill>
                    <a:miter lim="800000"/>
                    <a:headEnd/>
                    <a:tailEnd/>
                  </a:ln>
                  <a:effectLst/>
                </p:spPr>
                <p:txBody>
                  <a:bodyPr wrap="none" anchor="ctr"/>
                  <a:lstStyle/>
                  <a:p>
                    <a:pPr algn="ctr"/>
                    <a:endParaRPr lang="el-GR" sz="2400">
                      <a:solidFill>
                        <a:srgbClr val="008000"/>
                      </a:solidFill>
                      <a:latin typeface="Times New Roman" pitchFamily="18" charset="0"/>
                    </a:endParaRPr>
                  </a:p>
                </p:txBody>
              </p:sp>
            </p:grpSp>
            <p:sp>
              <p:nvSpPr>
                <p:cNvPr id="406579" name="Rectangle 51"/>
                <p:cNvSpPr>
                  <a:spLocks noChangeArrowheads="1"/>
                </p:cNvSpPr>
                <p:nvPr/>
              </p:nvSpPr>
              <p:spPr bwMode="auto">
                <a:xfrm>
                  <a:off x="1536" y="1392"/>
                  <a:ext cx="1008" cy="192"/>
                </a:xfrm>
                <a:prstGeom prst="rect">
                  <a:avLst/>
                </a:prstGeom>
                <a:noFill/>
                <a:ln w="9525">
                  <a:noFill/>
                  <a:miter lim="800000"/>
                  <a:headEnd/>
                  <a:tailEnd/>
                </a:ln>
                <a:effectLst/>
              </p:spPr>
              <p:txBody>
                <a:bodyPr wrap="none" anchor="ctr"/>
                <a:lstStyle/>
                <a:p>
                  <a:pPr algn="ctr"/>
                  <a:r>
                    <a:rPr lang="el-GR" sz="1400">
                      <a:solidFill>
                        <a:srgbClr val="FFFFE9"/>
                      </a:solidFill>
                      <a:effectLst>
                        <a:outerShdw blurRad="38100" dist="38100" dir="2700000" algn="tl">
                          <a:srgbClr val="C0C0C0"/>
                        </a:outerShdw>
                      </a:effectLst>
                      <a:latin typeface="Arial Black" pitchFamily="34" charset="0"/>
                    </a:rPr>
                    <a:t>ΧΛΩΡΟΦΥΛΛΗ</a:t>
                  </a:r>
                </a:p>
              </p:txBody>
            </p:sp>
          </p:grpSp>
          <p:grpSp>
            <p:nvGrpSpPr>
              <p:cNvPr id="18" name="Group 52"/>
              <p:cNvGrpSpPr>
                <a:grpSpLocks/>
              </p:cNvGrpSpPr>
              <p:nvPr/>
            </p:nvGrpSpPr>
            <p:grpSpPr bwMode="auto">
              <a:xfrm>
                <a:off x="2880" y="255"/>
                <a:ext cx="1678" cy="499"/>
                <a:chOff x="2744" y="255"/>
                <a:chExt cx="1678" cy="463"/>
              </a:xfrm>
            </p:grpSpPr>
            <p:sp>
              <p:nvSpPr>
                <p:cNvPr id="406581" name="AutoShape 53"/>
                <p:cNvSpPr>
                  <a:spLocks noChangeArrowheads="1"/>
                </p:cNvSpPr>
                <p:nvPr/>
              </p:nvSpPr>
              <p:spPr bwMode="auto">
                <a:xfrm>
                  <a:off x="2744" y="255"/>
                  <a:ext cx="1678" cy="463"/>
                </a:xfrm>
                <a:prstGeom prst="roundRect">
                  <a:avLst>
                    <a:gd name="adj" fmla="val 16667"/>
                  </a:avLst>
                </a:prstGeom>
                <a:solidFill>
                  <a:schemeClr val="accent2">
                    <a:lumMod val="40000"/>
                    <a:lumOff val="60000"/>
                  </a:schemeClr>
                </a:solidFill>
                <a:ln w="9525">
                  <a:solidFill>
                    <a:schemeClr val="tx1"/>
                  </a:solidFill>
                  <a:round/>
                  <a:headEnd/>
                  <a:tailEnd/>
                </a:ln>
                <a:effectLst/>
              </p:spPr>
              <p:txBody>
                <a:bodyPr wrap="none" anchor="ctr"/>
                <a:lstStyle/>
                <a:p>
                  <a:pPr algn="r"/>
                  <a:r>
                    <a:rPr lang="el-GR" sz="2000" dirty="0">
                      <a:solidFill>
                        <a:prstClr val="black"/>
                      </a:solidFill>
                      <a:latin typeface="Arial Black" pitchFamily="34" charset="0"/>
                    </a:rPr>
                    <a:t>που δεσμεύει</a:t>
                  </a:r>
                </a:p>
                <a:p>
                  <a:pPr algn="r"/>
                  <a:r>
                    <a:rPr lang="el-GR" sz="2000" dirty="0">
                      <a:solidFill>
                        <a:prstClr val="black"/>
                      </a:solidFill>
                      <a:latin typeface="Arial Black" pitchFamily="34" charset="0"/>
                    </a:rPr>
                    <a:t>η </a:t>
                  </a:r>
                  <a:r>
                    <a:rPr lang="el-GR" sz="2000" dirty="0">
                      <a:solidFill>
                        <a:srgbClr val="FFFFE9"/>
                      </a:solidFill>
                      <a:effectLst>
                        <a:outerShdw blurRad="38100" dist="38100" dir="2700000" algn="tl">
                          <a:srgbClr val="000000"/>
                        </a:outerShdw>
                      </a:effectLst>
                      <a:latin typeface="Arial Black" pitchFamily="34" charset="0"/>
                    </a:rPr>
                    <a:t>χλωροφύλλη</a:t>
                  </a:r>
                  <a:r>
                    <a:rPr lang="el-GR" sz="2000" dirty="0">
                      <a:solidFill>
                        <a:prstClr val="black"/>
                      </a:solidFill>
                      <a:latin typeface="Arial Black" pitchFamily="34" charset="0"/>
                    </a:rPr>
                    <a:t>…</a:t>
                  </a:r>
                </a:p>
              </p:txBody>
            </p:sp>
            <p:sp>
              <p:nvSpPr>
                <p:cNvPr id="406582" name="Oval 54"/>
                <p:cNvSpPr>
                  <a:spLocks noChangeArrowheads="1"/>
                </p:cNvSpPr>
                <p:nvPr/>
              </p:nvSpPr>
              <p:spPr bwMode="auto">
                <a:xfrm>
                  <a:off x="2773" y="287"/>
                  <a:ext cx="272" cy="227"/>
                </a:xfrm>
                <a:prstGeom prst="ellipse">
                  <a:avLst/>
                </a:prstGeom>
                <a:solidFill>
                  <a:schemeClr val="bg1"/>
                </a:solidFill>
                <a:ln w="9525">
                  <a:solidFill>
                    <a:schemeClr val="tx1"/>
                  </a:solidFill>
                  <a:miter lim="800000"/>
                  <a:headEnd/>
                  <a:tailEnd/>
                </a:ln>
                <a:effectLst/>
              </p:spPr>
              <p:txBody>
                <a:bodyPr wrap="none" anchor="ctr"/>
                <a:lstStyle/>
                <a:p>
                  <a:pPr algn="ctr"/>
                  <a:r>
                    <a:rPr lang="el-GR" sz="2400">
                      <a:solidFill>
                        <a:srgbClr val="B60000"/>
                      </a:solidFill>
                      <a:latin typeface="Times New Roman" pitchFamily="18" charset="0"/>
                    </a:rPr>
                    <a:t>3</a:t>
                  </a:r>
                </a:p>
              </p:txBody>
            </p:sp>
          </p:grpSp>
          <p:cxnSp>
            <p:nvCxnSpPr>
              <p:cNvPr id="406583" name="AutoShape 55"/>
              <p:cNvCxnSpPr>
                <a:cxnSpLocks noChangeShapeType="1"/>
                <a:stCxn id="406555" idx="3"/>
                <a:endCxn id="406581" idx="1"/>
              </p:cNvCxnSpPr>
              <p:nvPr/>
            </p:nvCxnSpPr>
            <p:spPr bwMode="auto">
              <a:xfrm>
                <a:off x="2653" y="505"/>
                <a:ext cx="227" cy="0"/>
              </a:xfrm>
              <a:prstGeom prst="straightConnector1">
                <a:avLst/>
              </a:prstGeom>
              <a:noFill/>
              <a:ln w="50800">
                <a:solidFill>
                  <a:srgbClr val="FF6600"/>
                </a:solidFill>
                <a:miter lim="800000"/>
                <a:headEnd/>
                <a:tailEnd type="triangle" w="med" len="med"/>
              </a:ln>
              <a:effectLst/>
            </p:spPr>
          </p:cxnSp>
        </p:grpSp>
        <p:cxnSp>
          <p:nvCxnSpPr>
            <p:cNvPr id="406584" name="AutoShape 56"/>
            <p:cNvCxnSpPr>
              <a:cxnSpLocks noChangeShapeType="1"/>
              <a:stCxn id="406581" idx="2"/>
              <a:endCxn id="406579" idx="0"/>
            </p:cNvCxnSpPr>
            <p:nvPr/>
          </p:nvCxnSpPr>
          <p:spPr bwMode="auto">
            <a:xfrm rot="5400000">
              <a:off x="3386" y="987"/>
              <a:ext cx="566" cy="100"/>
            </a:xfrm>
            <a:prstGeom prst="curvedConnector3">
              <a:avLst>
                <a:gd name="adj1" fmla="val 50000"/>
              </a:avLst>
            </a:prstGeom>
            <a:noFill/>
            <a:ln w="50800">
              <a:solidFill>
                <a:srgbClr val="FF6600"/>
              </a:solidFill>
              <a:prstDash val="sysDot"/>
              <a:miter lim="800000"/>
              <a:headEnd/>
              <a:tailEnd type="triangle" w="med" len="med"/>
            </a:ln>
            <a:effectLst/>
          </p:spPr>
        </p:cxnSp>
      </p:grpSp>
      <p:sp>
        <p:nvSpPr>
          <p:cNvPr id="57" name="56 - Θέση αριθμού διαφάνειας"/>
          <p:cNvSpPr>
            <a:spLocks noGrp="1"/>
          </p:cNvSpPr>
          <p:nvPr>
            <p:ph type="sldNum" sz="quarter" idx="12"/>
          </p:nvPr>
        </p:nvSpPr>
        <p:spPr/>
        <p:txBody>
          <a:bodyPr/>
          <a:lstStyle/>
          <a:p>
            <a:fld id="{694BD0C1-F9F1-4D1C-8A37-EFA6FBCDCD08}" type="slidenum">
              <a:rPr lang="el-GR" smtClean="0">
                <a:solidFill>
                  <a:prstClr val="black">
                    <a:tint val="75000"/>
                  </a:prstClr>
                </a:solidFill>
              </a:rPr>
              <a:pPr/>
              <a:t>8</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406532"/>
                                        </p:tgtEl>
                                        <p:attrNameLst>
                                          <p:attrName>style.visibility</p:attrName>
                                        </p:attrNameLst>
                                      </p:cBhvr>
                                      <p:to>
                                        <p:strVal val="visible"/>
                                      </p:to>
                                    </p:set>
                                    <p:anim calcmode="lin" valueType="num">
                                      <p:cBhvr additive="base">
                                        <p:cTn id="7" dur="1000" fill="hold"/>
                                        <p:tgtEl>
                                          <p:spTgt spid="406532"/>
                                        </p:tgtEl>
                                        <p:attrNameLst>
                                          <p:attrName>ppt_x</p:attrName>
                                        </p:attrNameLst>
                                      </p:cBhvr>
                                      <p:tavLst>
                                        <p:tav tm="0">
                                          <p:val>
                                            <p:strVal val="0-#ppt_w/2"/>
                                          </p:val>
                                        </p:tav>
                                        <p:tav tm="100000">
                                          <p:val>
                                            <p:strVal val="#ppt_x"/>
                                          </p:val>
                                        </p:tav>
                                      </p:tavLst>
                                    </p:anim>
                                    <p:anim calcmode="lin" valueType="num">
                                      <p:cBhvr additive="base">
                                        <p:cTn id="8" dur="1000" fill="hold"/>
                                        <p:tgtEl>
                                          <p:spTgt spid="40653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406531"/>
                                        </p:tgtEl>
                                        <p:attrNameLst>
                                          <p:attrName>style.visibility</p:attrName>
                                        </p:attrNameLst>
                                      </p:cBhvr>
                                      <p:to>
                                        <p:strVal val="visible"/>
                                      </p:to>
                                    </p:set>
                                    <p:anim calcmode="lin" valueType="num">
                                      <p:cBhvr additive="base">
                                        <p:cTn id="13" dur="1000" fill="hold"/>
                                        <p:tgtEl>
                                          <p:spTgt spid="406531"/>
                                        </p:tgtEl>
                                        <p:attrNameLst>
                                          <p:attrName>ppt_x</p:attrName>
                                        </p:attrNameLst>
                                      </p:cBhvr>
                                      <p:tavLst>
                                        <p:tav tm="0">
                                          <p:val>
                                            <p:strVal val="0-#ppt_w/2"/>
                                          </p:val>
                                        </p:tav>
                                        <p:tav tm="100000">
                                          <p:val>
                                            <p:strVal val="#ppt_x"/>
                                          </p:val>
                                        </p:tav>
                                      </p:tavLst>
                                    </p:anim>
                                    <p:anim calcmode="lin" valueType="num">
                                      <p:cBhvr additive="base">
                                        <p:cTn id="14" dur="1000" fill="hold"/>
                                        <p:tgtEl>
                                          <p:spTgt spid="4065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5"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vertic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strVal val="#ppt_w*0.70"/>
                                          </p:val>
                                        </p:tav>
                                        <p:tav tm="100000">
                                          <p:val>
                                            <p:strVal val="#ppt_w"/>
                                          </p:val>
                                        </p:tav>
                                      </p:tavLst>
                                    </p:anim>
                                    <p:anim calcmode="lin" valueType="num">
                                      <p:cBhvr>
                                        <p:cTn id="25" dur="1000" fill="hold"/>
                                        <p:tgtEl>
                                          <p:spTgt spid="7"/>
                                        </p:tgtEl>
                                        <p:attrNameLst>
                                          <p:attrName>ppt_h</p:attrName>
                                        </p:attrNameLst>
                                      </p:cBhvr>
                                      <p:tavLst>
                                        <p:tav tm="0">
                                          <p:val>
                                            <p:strVal val="#ppt_h"/>
                                          </p:val>
                                        </p:tav>
                                        <p:tav tm="100000">
                                          <p:val>
                                            <p:strVal val="#ppt_h"/>
                                          </p:val>
                                        </p:tav>
                                      </p:tavLst>
                                    </p:anim>
                                    <p:animEffect transition="in" filter="fade">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strVal val="#ppt_w*0.70"/>
                                          </p:val>
                                        </p:tav>
                                        <p:tav tm="100000">
                                          <p:val>
                                            <p:strVal val="#ppt_w"/>
                                          </p:val>
                                        </p:tav>
                                      </p:tavLst>
                                    </p:anim>
                                    <p:anim calcmode="lin" valueType="num">
                                      <p:cBhvr>
                                        <p:cTn id="32" dur="1000" fill="hold"/>
                                        <p:tgtEl>
                                          <p:spTgt spid="14"/>
                                        </p:tgtEl>
                                        <p:attrNameLst>
                                          <p:attrName>ppt_h</p:attrName>
                                        </p:attrNameLst>
                                      </p:cBhvr>
                                      <p:tavLst>
                                        <p:tav tm="0">
                                          <p:val>
                                            <p:strVal val="#ppt_h"/>
                                          </p:val>
                                        </p:tav>
                                        <p:tav tm="100000">
                                          <p:val>
                                            <p:strVal val="#ppt_h"/>
                                          </p:val>
                                        </p:tav>
                                      </p:tavLst>
                                    </p:anim>
                                    <p:animEffect transition="in" filter="fade">
                                      <p:cBhvr>
                                        <p:cTn id="33" dur="10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1000" fill="hold"/>
                                        <p:tgtEl>
                                          <p:spTgt spid="5"/>
                                        </p:tgtEl>
                                        <p:attrNameLst>
                                          <p:attrName>ppt_w</p:attrName>
                                        </p:attrNameLst>
                                      </p:cBhvr>
                                      <p:tavLst>
                                        <p:tav tm="0">
                                          <p:val>
                                            <p:strVal val="#ppt_w*0.70"/>
                                          </p:val>
                                        </p:tav>
                                        <p:tav tm="100000">
                                          <p:val>
                                            <p:strVal val="#ppt_w"/>
                                          </p:val>
                                        </p:tav>
                                      </p:tavLst>
                                    </p:anim>
                                    <p:anim calcmode="lin" valueType="num">
                                      <p:cBhvr>
                                        <p:cTn id="39" dur="1000" fill="hold"/>
                                        <p:tgtEl>
                                          <p:spTgt spid="5"/>
                                        </p:tgtEl>
                                        <p:attrNameLst>
                                          <p:attrName>ppt_h</p:attrName>
                                        </p:attrNameLst>
                                      </p:cBhvr>
                                      <p:tavLst>
                                        <p:tav tm="0">
                                          <p:val>
                                            <p:strVal val="#ppt_h"/>
                                          </p:val>
                                        </p:tav>
                                        <p:tav tm="100000">
                                          <p:val>
                                            <p:strVal val="#ppt_h"/>
                                          </p:val>
                                        </p:tav>
                                      </p:tavLst>
                                    </p:anim>
                                    <p:animEffect transition="in" filter="fade">
                                      <p:cBhvr>
                                        <p:cTn id="40" dur="10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1000" fill="hold"/>
                                        <p:tgtEl>
                                          <p:spTgt spid="13"/>
                                        </p:tgtEl>
                                        <p:attrNameLst>
                                          <p:attrName>ppt_w</p:attrName>
                                        </p:attrNameLst>
                                      </p:cBhvr>
                                      <p:tavLst>
                                        <p:tav tm="0">
                                          <p:val>
                                            <p:strVal val="#ppt_w*0.70"/>
                                          </p:val>
                                        </p:tav>
                                        <p:tav tm="100000">
                                          <p:val>
                                            <p:strVal val="#ppt_w"/>
                                          </p:val>
                                        </p:tav>
                                      </p:tavLst>
                                    </p:anim>
                                    <p:anim calcmode="lin" valueType="num">
                                      <p:cBhvr>
                                        <p:cTn id="46" dur="1000" fill="hold"/>
                                        <p:tgtEl>
                                          <p:spTgt spid="13"/>
                                        </p:tgtEl>
                                        <p:attrNameLst>
                                          <p:attrName>ppt_h</p:attrName>
                                        </p:attrNameLst>
                                      </p:cBhvr>
                                      <p:tavLst>
                                        <p:tav tm="0">
                                          <p:val>
                                            <p:strVal val="#ppt_h"/>
                                          </p:val>
                                        </p:tav>
                                        <p:tav tm="100000">
                                          <p:val>
                                            <p:strVal val="#ppt_h"/>
                                          </p:val>
                                        </p:tav>
                                      </p:tavLst>
                                    </p:anim>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20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406533"/>
                                        </p:tgtEl>
                                        <p:attrNameLst>
                                          <p:attrName>style.visibility</p:attrName>
                                        </p:attrNameLst>
                                      </p:cBhvr>
                                      <p:to>
                                        <p:strVal val="visible"/>
                                      </p:to>
                                    </p:set>
                                    <p:anim calcmode="lin" valueType="num">
                                      <p:cBhvr>
                                        <p:cTn id="57" dur="500" fill="hold"/>
                                        <p:tgtEl>
                                          <p:spTgt spid="406533"/>
                                        </p:tgtEl>
                                        <p:attrNameLst>
                                          <p:attrName>ppt_w</p:attrName>
                                        </p:attrNameLst>
                                      </p:cBhvr>
                                      <p:tavLst>
                                        <p:tav tm="0">
                                          <p:val>
                                            <p:fltVal val="0"/>
                                          </p:val>
                                        </p:tav>
                                        <p:tav tm="100000">
                                          <p:val>
                                            <p:strVal val="#ppt_w"/>
                                          </p:val>
                                        </p:tav>
                                      </p:tavLst>
                                    </p:anim>
                                    <p:anim calcmode="lin" valueType="num">
                                      <p:cBhvr>
                                        <p:cTn id="58" dur="500" fill="hold"/>
                                        <p:tgtEl>
                                          <p:spTgt spid="406533"/>
                                        </p:tgtEl>
                                        <p:attrNameLst>
                                          <p:attrName>ppt_h</p:attrName>
                                        </p:attrNameLst>
                                      </p:cBhvr>
                                      <p:tavLst>
                                        <p:tav tm="0">
                                          <p:val>
                                            <p:fltVal val="0"/>
                                          </p:val>
                                        </p:tav>
                                        <p:tav tm="100000">
                                          <p:val>
                                            <p:strVal val="#ppt_h"/>
                                          </p:val>
                                        </p:tav>
                                      </p:tavLst>
                                    </p:anim>
                                    <p:animEffect transition="in" filter="fade">
                                      <p:cBhvr>
                                        <p:cTn id="59" dur="500"/>
                                        <p:tgtEl>
                                          <p:spTgt spid="406533"/>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1" fill="hold" nodeType="clickEffect">
                                  <p:stCondLst>
                                    <p:cond delay="0"/>
                                  </p:stCondLst>
                                  <p:childTnLst>
                                    <p:set>
                                      <p:cBhvr>
                                        <p:cTn id="63" dur="1" fill="hold">
                                          <p:stCondLst>
                                            <p:cond delay="0"/>
                                          </p:stCondLst>
                                        </p:cTn>
                                        <p:tgtEl>
                                          <p:spTgt spid="406534"/>
                                        </p:tgtEl>
                                        <p:attrNameLst>
                                          <p:attrName>style.visibility</p:attrName>
                                        </p:attrNameLst>
                                      </p:cBhvr>
                                      <p:to>
                                        <p:strVal val="visible"/>
                                      </p:to>
                                    </p:set>
                                    <p:animEffect transition="in" filter="slide(fromTop)">
                                      <p:cBhvr>
                                        <p:cTn id="64" dur="500"/>
                                        <p:tgtEl>
                                          <p:spTgt spid="406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7554" name="Object 2"/>
          <p:cNvGraphicFramePr>
            <a:graphicFrameLocks noChangeAspect="1"/>
          </p:cNvGraphicFramePr>
          <p:nvPr/>
        </p:nvGraphicFramePr>
        <p:xfrm>
          <a:off x="3132138" y="0"/>
          <a:ext cx="4724400" cy="6453188"/>
        </p:xfrm>
        <a:graphic>
          <a:graphicData uri="http://schemas.openxmlformats.org/presentationml/2006/ole">
            <p:oleObj spid="_x0000_s4098" name="CorelDRAW" r:id="rId3" imgW="3728160" imgH="6080040" progId="">
              <p:embed/>
            </p:oleObj>
          </a:graphicData>
        </a:graphic>
      </p:graphicFrame>
      <p:grpSp>
        <p:nvGrpSpPr>
          <p:cNvPr id="2" name="Group 3"/>
          <p:cNvGrpSpPr>
            <a:grpSpLocks/>
          </p:cNvGrpSpPr>
          <p:nvPr/>
        </p:nvGrpSpPr>
        <p:grpSpPr bwMode="auto">
          <a:xfrm>
            <a:off x="4732338" y="1589088"/>
            <a:ext cx="2336800" cy="2754312"/>
            <a:chOff x="2784" y="1001"/>
            <a:chExt cx="1472" cy="1735"/>
          </a:xfrm>
        </p:grpSpPr>
        <p:pic>
          <p:nvPicPr>
            <p:cNvPr id="407556" name="Picture 4" descr="1"/>
            <p:cNvPicPr>
              <a:picLocks noChangeAspect="1" noChangeArrowheads="1" noCrop="1"/>
            </p:cNvPicPr>
            <p:nvPr/>
          </p:nvPicPr>
          <p:blipFill>
            <a:blip r:embed="rId4" cstate="print"/>
            <a:srcRect/>
            <a:stretch>
              <a:fillRect/>
            </a:stretch>
          </p:blipFill>
          <p:spPr bwMode="auto">
            <a:xfrm>
              <a:off x="2784" y="1392"/>
              <a:ext cx="482" cy="497"/>
            </a:xfrm>
            <a:prstGeom prst="rect">
              <a:avLst/>
            </a:prstGeom>
            <a:noFill/>
          </p:spPr>
        </p:pic>
        <p:pic>
          <p:nvPicPr>
            <p:cNvPr id="407557" name="Picture 5" descr="2"/>
            <p:cNvPicPr>
              <a:picLocks noChangeAspect="1" noChangeArrowheads="1" noCrop="1"/>
            </p:cNvPicPr>
            <p:nvPr/>
          </p:nvPicPr>
          <p:blipFill>
            <a:blip r:embed="rId5" cstate="print"/>
            <a:srcRect/>
            <a:stretch>
              <a:fillRect/>
            </a:stretch>
          </p:blipFill>
          <p:spPr bwMode="auto">
            <a:xfrm>
              <a:off x="3730" y="1456"/>
              <a:ext cx="526" cy="384"/>
            </a:xfrm>
            <a:prstGeom prst="rect">
              <a:avLst/>
            </a:prstGeom>
            <a:noFill/>
          </p:spPr>
        </p:pic>
        <p:pic>
          <p:nvPicPr>
            <p:cNvPr id="407558" name="Picture 6" descr="3"/>
            <p:cNvPicPr>
              <a:picLocks noChangeAspect="1" noChangeArrowheads="1" noCrop="1"/>
            </p:cNvPicPr>
            <p:nvPr/>
          </p:nvPicPr>
          <p:blipFill>
            <a:blip r:embed="rId6" cstate="print"/>
            <a:srcRect/>
            <a:stretch>
              <a:fillRect/>
            </a:stretch>
          </p:blipFill>
          <p:spPr bwMode="auto">
            <a:xfrm>
              <a:off x="3216" y="1001"/>
              <a:ext cx="528" cy="727"/>
            </a:xfrm>
            <a:prstGeom prst="rect">
              <a:avLst/>
            </a:prstGeom>
            <a:noFill/>
          </p:spPr>
        </p:pic>
        <p:pic>
          <p:nvPicPr>
            <p:cNvPr id="407559" name="Picture 7" descr="4"/>
            <p:cNvPicPr>
              <a:picLocks noChangeAspect="1" noChangeArrowheads="1" noCrop="1"/>
            </p:cNvPicPr>
            <p:nvPr/>
          </p:nvPicPr>
          <p:blipFill>
            <a:blip r:embed="rId7" cstate="print"/>
            <a:srcRect/>
            <a:stretch>
              <a:fillRect/>
            </a:stretch>
          </p:blipFill>
          <p:spPr bwMode="auto">
            <a:xfrm>
              <a:off x="3168" y="1800"/>
              <a:ext cx="672" cy="936"/>
            </a:xfrm>
            <a:prstGeom prst="rect">
              <a:avLst/>
            </a:prstGeom>
            <a:noFill/>
          </p:spPr>
        </p:pic>
      </p:grpSp>
      <p:sp>
        <p:nvSpPr>
          <p:cNvPr id="407560" name="AutoShape 8"/>
          <p:cNvSpPr>
            <a:spLocks noChangeArrowheads="1"/>
          </p:cNvSpPr>
          <p:nvPr/>
        </p:nvSpPr>
        <p:spPr bwMode="auto">
          <a:xfrm>
            <a:off x="250825" y="2349500"/>
            <a:ext cx="2952750" cy="1944688"/>
          </a:xfrm>
          <a:prstGeom prst="roundRect">
            <a:avLst>
              <a:gd name="adj" fmla="val 16667"/>
            </a:avLst>
          </a:prstGeom>
          <a:solidFill>
            <a:schemeClr val="accent3">
              <a:lumMod val="75000"/>
            </a:schemeClr>
          </a:solidFill>
          <a:ln w="9525">
            <a:solidFill>
              <a:schemeClr val="tx1"/>
            </a:solidFill>
            <a:miter lim="800000"/>
            <a:headEnd/>
            <a:tailEnd/>
          </a:ln>
          <a:effectLst/>
        </p:spPr>
        <p:txBody>
          <a:bodyPr wrap="none" anchor="ctr"/>
          <a:lstStyle/>
          <a:p>
            <a:pPr algn="ctr"/>
            <a:r>
              <a:rPr lang="el-GR" sz="2000" dirty="0">
                <a:solidFill>
                  <a:prstClr val="black"/>
                </a:solidFill>
                <a:latin typeface="Arial Black" pitchFamily="34" charset="0"/>
              </a:rPr>
              <a:t>…έπειτα η </a:t>
            </a:r>
            <a:r>
              <a:rPr lang="el-GR" sz="2000" dirty="0">
                <a:solidFill>
                  <a:srgbClr val="FFFFCC"/>
                </a:solidFill>
                <a:effectLst>
                  <a:outerShdw blurRad="38100" dist="38100" dir="2700000" algn="tl">
                    <a:srgbClr val="000000"/>
                  </a:outerShdw>
                </a:effectLst>
                <a:latin typeface="Arial Black" pitchFamily="34" charset="0"/>
              </a:rPr>
              <a:t>γλυκόζη</a:t>
            </a:r>
            <a:endParaRPr lang="el-GR" sz="2000" dirty="0">
              <a:solidFill>
                <a:prstClr val="black"/>
              </a:solidFill>
              <a:latin typeface="Arial Black" pitchFamily="34" charset="0"/>
            </a:endParaRPr>
          </a:p>
          <a:p>
            <a:pPr algn="ctr"/>
            <a:r>
              <a:rPr lang="el-GR" sz="2000" dirty="0">
                <a:solidFill>
                  <a:prstClr val="black"/>
                </a:solidFill>
                <a:latin typeface="Arial Black" pitchFamily="34" charset="0"/>
              </a:rPr>
              <a:t>μεταφέρεται από</a:t>
            </a:r>
          </a:p>
          <a:p>
            <a:pPr algn="ctr"/>
            <a:r>
              <a:rPr lang="el-GR" sz="2000" dirty="0">
                <a:solidFill>
                  <a:prstClr val="black"/>
                </a:solidFill>
                <a:latin typeface="Arial Black" pitchFamily="34" charset="0"/>
              </a:rPr>
              <a:t>τα φύλλα σε όλα</a:t>
            </a:r>
          </a:p>
          <a:p>
            <a:pPr algn="ctr"/>
            <a:r>
              <a:rPr lang="el-GR" sz="2000" dirty="0">
                <a:solidFill>
                  <a:prstClr val="black"/>
                </a:solidFill>
                <a:latin typeface="Arial Black" pitchFamily="34" charset="0"/>
              </a:rPr>
              <a:t>τα μέρη του φυτού</a:t>
            </a:r>
          </a:p>
        </p:txBody>
      </p:sp>
      <p:sp>
        <p:nvSpPr>
          <p:cNvPr id="9" name="8 - Θέση αριθμού διαφάνειας"/>
          <p:cNvSpPr>
            <a:spLocks noGrp="1"/>
          </p:cNvSpPr>
          <p:nvPr>
            <p:ph type="sldNum" sz="quarter" idx="12"/>
          </p:nvPr>
        </p:nvSpPr>
        <p:spPr/>
        <p:txBody>
          <a:bodyPr/>
          <a:lstStyle/>
          <a:p>
            <a:fld id="{E8FB1AFD-420F-4D03-9567-9A6D04035CD3}" type="slidenum">
              <a:rPr lang="el-GR" smtClean="0">
                <a:solidFill>
                  <a:prstClr val="black">
                    <a:tint val="75000"/>
                  </a:prstClr>
                </a:solidFill>
              </a:rPr>
              <a:pPr/>
              <a:t>9</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07560"/>
                                        </p:tgtEl>
                                        <p:attrNameLst>
                                          <p:attrName>style.visibility</p:attrName>
                                        </p:attrNameLst>
                                      </p:cBhvr>
                                      <p:to>
                                        <p:strVal val="visible"/>
                                      </p:to>
                                    </p:set>
                                    <p:animEffect transition="in" filter="blinds(vertical)">
                                      <p:cBhvr>
                                        <p:cTn id="12" dur="500"/>
                                        <p:tgtEl>
                                          <p:spTgt spid="407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60" grpId="0" animBg="1" autoUpdateAnimBg="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9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0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545</Words>
  <Application>Microsoft Office PowerPoint</Application>
  <PresentationFormat>Προβολή στην οθόνη (4:3)</PresentationFormat>
  <Paragraphs>122</Paragraphs>
  <Slides>18</Slides>
  <Notes>4</Notes>
  <HiddenSlides>0</HiddenSlides>
  <MMClips>0</MMClips>
  <ScaleCrop>false</ScaleCrop>
  <HeadingPairs>
    <vt:vector size="6" baseType="variant">
      <vt:variant>
        <vt:lpstr>Θέμα</vt:lpstr>
      </vt:variant>
      <vt:variant>
        <vt:i4>8</vt:i4>
      </vt:variant>
      <vt:variant>
        <vt:lpstr>Ενσωματωμένοι διακομιστές OLE</vt:lpstr>
      </vt:variant>
      <vt:variant>
        <vt:i4>1</vt:i4>
      </vt:variant>
      <vt:variant>
        <vt:lpstr>Τίτλοι διαφανειών</vt:lpstr>
      </vt:variant>
      <vt:variant>
        <vt:i4>18</vt:i4>
      </vt:variant>
    </vt:vector>
  </HeadingPairs>
  <TitlesOfParts>
    <vt:vector size="27" baseType="lpstr">
      <vt:lpstr>Θέμα του Office</vt:lpstr>
      <vt:lpstr>1_Θέμα του Office</vt:lpstr>
      <vt:lpstr>2_Θέμα του Office</vt:lpstr>
      <vt:lpstr>3_Θέμα του Office</vt:lpstr>
      <vt:lpstr>12_Θέμα του Office</vt:lpstr>
      <vt:lpstr>19_Θέμα του Office</vt:lpstr>
      <vt:lpstr>20_Θέμα του Office</vt:lpstr>
      <vt:lpstr>21_Θέμα του Office</vt:lpstr>
      <vt:lpstr>CorelDRAW</vt:lpstr>
      <vt:lpstr>2.2 Οργάνωση και λειτουργίες του οικοσυστήματος</vt:lpstr>
      <vt:lpstr>Διαφάνεια 2</vt:lpstr>
      <vt:lpstr>Διαφάνεια 3</vt:lpstr>
      <vt:lpstr>Διαφάνεια 4</vt:lpstr>
      <vt:lpstr>Διαφάνεια 5</vt:lpstr>
      <vt:lpstr>Διαφάνεια 6</vt:lpstr>
      <vt:lpstr>ΦΩΤΟΣΥΝΘΕΣΗ</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Ροή ενέργειας</vt:lpstr>
      <vt:lpstr>Διαφάνεια 17</vt:lpstr>
      <vt:lpstr>Διαφάνεια 18</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25</cp:revision>
  <dcterms:created xsi:type="dcterms:W3CDTF">2020-11-20T18:16:09Z</dcterms:created>
  <dcterms:modified xsi:type="dcterms:W3CDTF">2022-11-13T10:07:10Z</dcterms:modified>
</cp:coreProperties>
</file>